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71" r:id="rId4"/>
    <p:sldId id="257" r:id="rId5"/>
    <p:sldId id="258" r:id="rId6"/>
    <p:sldId id="259" r:id="rId7"/>
    <p:sldId id="260" r:id="rId8"/>
    <p:sldId id="261" r:id="rId9"/>
    <p:sldId id="262" r:id="rId10"/>
    <p:sldId id="263" r:id="rId11"/>
    <p:sldId id="264" r:id="rId12"/>
    <p:sldId id="265" r:id="rId13"/>
    <p:sldId id="272" r:id="rId14"/>
    <p:sldId id="273" r:id="rId15"/>
    <p:sldId id="266" r:id="rId16"/>
    <p:sldId id="267" r:id="rId17"/>
    <p:sldId id="268" r:id="rId18"/>
    <p:sldId id="269" r:id="rId19"/>
    <p:sldId id="27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0" d="100"/>
          <a:sy n="100" d="100"/>
        </p:scale>
        <p:origin x="9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E819B-EDBE-4564-B2BD-775091D97462}" type="doc">
      <dgm:prSet loTypeId="urn:microsoft.com/office/officeart/2005/8/layout/process1" loCatId="process" qsTypeId="urn:microsoft.com/office/officeart/2005/8/quickstyle/simple1" qsCatId="simple" csTypeId="urn:microsoft.com/office/officeart/2005/8/colors/accent1_2" csCatId="accent1" phldr="1"/>
      <dgm:spPr/>
    </dgm:pt>
    <dgm:pt modelId="{B331F61F-9637-40A3-B3E7-C64A1E6582FC}">
      <dgm:prSet phldrT="[Text]"/>
      <dgm:spPr/>
      <dgm:t>
        <a:bodyPr/>
        <a:lstStyle/>
        <a:p>
          <a:r>
            <a:rPr lang="en-SG" dirty="0"/>
            <a:t>Ask for User ID</a:t>
          </a:r>
        </a:p>
      </dgm:t>
    </dgm:pt>
    <dgm:pt modelId="{309FB22A-B8EA-444F-A2CD-CED0317653AC}" type="parTrans" cxnId="{9EE112A2-828D-4710-A870-E5DF556DA6C1}">
      <dgm:prSet/>
      <dgm:spPr/>
      <dgm:t>
        <a:bodyPr/>
        <a:lstStyle/>
        <a:p>
          <a:endParaRPr lang="en-SG"/>
        </a:p>
      </dgm:t>
    </dgm:pt>
    <dgm:pt modelId="{AFE735C6-5D35-4FDE-AD51-3533B75F93EF}" type="sibTrans" cxnId="{9EE112A2-828D-4710-A870-E5DF556DA6C1}">
      <dgm:prSet/>
      <dgm:spPr/>
      <dgm:t>
        <a:bodyPr/>
        <a:lstStyle/>
        <a:p>
          <a:endParaRPr lang="en-SG"/>
        </a:p>
      </dgm:t>
    </dgm:pt>
    <dgm:pt modelId="{0BEA422C-0E28-4DDD-A3A7-5AB7B1256FF1}">
      <dgm:prSet phldrT="[Text]"/>
      <dgm:spPr/>
      <dgm:t>
        <a:bodyPr/>
        <a:lstStyle/>
        <a:p>
          <a:r>
            <a:rPr lang="en-SG" dirty="0"/>
            <a:t>Check User ID</a:t>
          </a:r>
        </a:p>
      </dgm:t>
    </dgm:pt>
    <dgm:pt modelId="{EF666C76-3866-46E6-91B0-726F8150D25A}" type="parTrans" cxnId="{76F2D17E-FBE6-44EF-A0A7-7971EFE61910}">
      <dgm:prSet/>
      <dgm:spPr/>
      <dgm:t>
        <a:bodyPr/>
        <a:lstStyle/>
        <a:p>
          <a:endParaRPr lang="en-SG"/>
        </a:p>
      </dgm:t>
    </dgm:pt>
    <dgm:pt modelId="{BD2114BE-44A7-494C-8FD0-7104450D648F}" type="sibTrans" cxnId="{76F2D17E-FBE6-44EF-A0A7-7971EFE61910}">
      <dgm:prSet/>
      <dgm:spPr/>
      <dgm:t>
        <a:bodyPr/>
        <a:lstStyle/>
        <a:p>
          <a:endParaRPr lang="en-SG"/>
        </a:p>
      </dgm:t>
    </dgm:pt>
    <dgm:pt modelId="{E257BDBC-19B9-41C2-98FB-C6F95D1A6830}">
      <dgm:prSet phldrT="[Text]"/>
      <dgm:spPr/>
      <dgm:t>
        <a:bodyPr/>
        <a:lstStyle/>
        <a:p>
          <a:r>
            <a:rPr lang="en-SG" dirty="0"/>
            <a:t>Ask for Password</a:t>
          </a:r>
        </a:p>
      </dgm:t>
    </dgm:pt>
    <dgm:pt modelId="{D48D14D2-07F6-4CD7-863C-2E70E92065F8}" type="parTrans" cxnId="{0C20BDDB-25E5-4E8F-AAB9-D7CDD7979210}">
      <dgm:prSet/>
      <dgm:spPr/>
      <dgm:t>
        <a:bodyPr/>
        <a:lstStyle/>
        <a:p>
          <a:endParaRPr lang="en-SG"/>
        </a:p>
      </dgm:t>
    </dgm:pt>
    <dgm:pt modelId="{21BBFD0B-F904-4E51-A79F-366D23FFD1E3}" type="sibTrans" cxnId="{0C20BDDB-25E5-4E8F-AAB9-D7CDD7979210}">
      <dgm:prSet/>
      <dgm:spPr/>
      <dgm:t>
        <a:bodyPr/>
        <a:lstStyle/>
        <a:p>
          <a:endParaRPr lang="en-SG"/>
        </a:p>
      </dgm:t>
    </dgm:pt>
    <dgm:pt modelId="{8FFB6251-FD2A-4CCC-97AF-3AFF0138DDB6}">
      <dgm:prSet phldrT="[Text]"/>
      <dgm:spPr/>
      <dgm:t>
        <a:bodyPr/>
        <a:lstStyle/>
        <a:p>
          <a:r>
            <a:rPr lang="en-SG" dirty="0"/>
            <a:t>Check Password</a:t>
          </a:r>
        </a:p>
      </dgm:t>
    </dgm:pt>
    <dgm:pt modelId="{8EB904B0-F381-4511-98FA-0F290175E008}" type="parTrans" cxnId="{564CB9E3-BDE8-4638-A9F3-FE1FA1592C53}">
      <dgm:prSet/>
      <dgm:spPr/>
      <dgm:t>
        <a:bodyPr/>
        <a:lstStyle/>
        <a:p>
          <a:endParaRPr lang="en-SG"/>
        </a:p>
      </dgm:t>
    </dgm:pt>
    <dgm:pt modelId="{064F7672-DAC0-4E3F-89FE-8042D5B51238}" type="sibTrans" cxnId="{564CB9E3-BDE8-4638-A9F3-FE1FA1592C53}">
      <dgm:prSet/>
      <dgm:spPr/>
      <dgm:t>
        <a:bodyPr/>
        <a:lstStyle/>
        <a:p>
          <a:endParaRPr lang="en-SG"/>
        </a:p>
      </dgm:t>
    </dgm:pt>
    <dgm:pt modelId="{85073483-0356-425D-ACC2-6F8E280508AF}" type="pres">
      <dgm:prSet presAssocID="{F0DE819B-EDBE-4564-B2BD-775091D97462}" presName="Name0" presStyleCnt="0">
        <dgm:presLayoutVars>
          <dgm:dir/>
          <dgm:resizeHandles val="exact"/>
        </dgm:presLayoutVars>
      </dgm:prSet>
      <dgm:spPr/>
    </dgm:pt>
    <dgm:pt modelId="{A8DCC71A-A78C-4086-ABD5-9D324ED1E285}" type="pres">
      <dgm:prSet presAssocID="{B331F61F-9637-40A3-B3E7-C64A1E6582FC}" presName="node" presStyleLbl="node1" presStyleIdx="0" presStyleCnt="4">
        <dgm:presLayoutVars>
          <dgm:bulletEnabled val="1"/>
        </dgm:presLayoutVars>
      </dgm:prSet>
      <dgm:spPr/>
    </dgm:pt>
    <dgm:pt modelId="{8332F87F-A17E-4FE8-8AB8-FF6C9FC13A0F}" type="pres">
      <dgm:prSet presAssocID="{AFE735C6-5D35-4FDE-AD51-3533B75F93EF}" presName="sibTrans" presStyleLbl="sibTrans2D1" presStyleIdx="0" presStyleCnt="3"/>
      <dgm:spPr/>
    </dgm:pt>
    <dgm:pt modelId="{6DDF537F-4AC9-403D-94C1-4BCECF2C6DAD}" type="pres">
      <dgm:prSet presAssocID="{AFE735C6-5D35-4FDE-AD51-3533B75F93EF}" presName="connectorText" presStyleLbl="sibTrans2D1" presStyleIdx="0" presStyleCnt="3"/>
      <dgm:spPr/>
    </dgm:pt>
    <dgm:pt modelId="{8E260604-53DE-4301-AC8F-81E5F49BA7B8}" type="pres">
      <dgm:prSet presAssocID="{0BEA422C-0E28-4DDD-A3A7-5AB7B1256FF1}" presName="node" presStyleLbl="node1" presStyleIdx="1" presStyleCnt="4">
        <dgm:presLayoutVars>
          <dgm:bulletEnabled val="1"/>
        </dgm:presLayoutVars>
      </dgm:prSet>
      <dgm:spPr/>
    </dgm:pt>
    <dgm:pt modelId="{70917A37-992A-41AD-8562-787429957F39}" type="pres">
      <dgm:prSet presAssocID="{BD2114BE-44A7-494C-8FD0-7104450D648F}" presName="sibTrans" presStyleLbl="sibTrans2D1" presStyleIdx="1" presStyleCnt="3"/>
      <dgm:spPr/>
    </dgm:pt>
    <dgm:pt modelId="{D7425BCB-1FBF-4A30-8EFE-B5BA85375A1C}" type="pres">
      <dgm:prSet presAssocID="{BD2114BE-44A7-494C-8FD0-7104450D648F}" presName="connectorText" presStyleLbl="sibTrans2D1" presStyleIdx="1" presStyleCnt="3"/>
      <dgm:spPr/>
    </dgm:pt>
    <dgm:pt modelId="{668FBEDE-DFA6-4041-802D-75141E9939ED}" type="pres">
      <dgm:prSet presAssocID="{E257BDBC-19B9-41C2-98FB-C6F95D1A6830}" presName="node" presStyleLbl="node1" presStyleIdx="2" presStyleCnt="4">
        <dgm:presLayoutVars>
          <dgm:bulletEnabled val="1"/>
        </dgm:presLayoutVars>
      </dgm:prSet>
      <dgm:spPr/>
    </dgm:pt>
    <dgm:pt modelId="{DBE2690F-B3AC-43DE-85F1-3E8AB6EAD1C1}" type="pres">
      <dgm:prSet presAssocID="{21BBFD0B-F904-4E51-A79F-366D23FFD1E3}" presName="sibTrans" presStyleLbl="sibTrans2D1" presStyleIdx="2" presStyleCnt="3"/>
      <dgm:spPr/>
    </dgm:pt>
    <dgm:pt modelId="{21415D19-538F-4731-8142-20AE3118662F}" type="pres">
      <dgm:prSet presAssocID="{21BBFD0B-F904-4E51-A79F-366D23FFD1E3}" presName="connectorText" presStyleLbl="sibTrans2D1" presStyleIdx="2" presStyleCnt="3"/>
      <dgm:spPr/>
    </dgm:pt>
    <dgm:pt modelId="{9340672A-3041-4139-BAC8-5C58F10065ED}" type="pres">
      <dgm:prSet presAssocID="{8FFB6251-FD2A-4CCC-97AF-3AFF0138DDB6}" presName="node" presStyleLbl="node1" presStyleIdx="3" presStyleCnt="4">
        <dgm:presLayoutVars>
          <dgm:bulletEnabled val="1"/>
        </dgm:presLayoutVars>
      </dgm:prSet>
      <dgm:spPr/>
    </dgm:pt>
  </dgm:ptLst>
  <dgm:cxnLst>
    <dgm:cxn modelId="{6025AD14-3B74-41E2-9088-93473DE1F68A}" type="presOf" srcId="{AFE735C6-5D35-4FDE-AD51-3533B75F93EF}" destId="{6DDF537F-4AC9-403D-94C1-4BCECF2C6DAD}" srcOrd="1" destOrd="0" presId="urn:microsoft.com/office/officeart/2005/8/layout/process1"/>
    <dgm:cxn modelId="{63A4FB30-7A90-4642-AB4C-38F0D61A1FE5}" type="presOf" srcId="{21BBFD0B-F904-4E51-A79F-366D23FFD1E3}" destId="{DBE2690F-B3AC-43DE-85F1-3E8AB6EAD1C1}" srcOrd="0" destOrd="0" presId="urn:microsoft.com/office/officeart/2005/8/layout/process1"/>
    <dgm:cxn modelId="{EA4A0E62-D5A1-4031-81CD-BE012F4543F0}" type="presOf" srcId="{8FFB6251-FD2A-4CCC-97AF-3AFF0138DDB6}" destId="{9340672A-3041-4139-BAC8-5C58F10065ED}" srcOrd="0" destOrd="0" presId="urn:microsoft.com/office/officeart/2005/8/layout/process1"/>
    <dgm:cxn modelId="{14147D45-AD53-4CCF-A12F-3399C76BFD09}" type="presOf" srcId="{21BBFD0B-F904-4E51-A79F-366D23FFD1E3}" destId="{21415D19-538F-4731-8142-20AE3118662F}" srcOrd="1" destOrd="0" presId="urn:microsoft.com/office/officeart/2005/8/layout/process1"/>
    <dgm:cxn modelId="{15BED546-C52B-4DB6-991D-497068F43FE9}" type="presOf" srcId="{AFE735C6-5D35-4FDE-AD51-3533B75F93EF}" destId="{8332F87F-A17E-4FE8-8AB8-FF6C9FC13A0F}" srcOrd="0" destOrd="0" presId="urn:microsoft.com/office/officeart/2005/8/layout/process1"/>
    <dgm:cxn modelId="{6C78337B-2BD7-4CF9-9554-C6621AE34C24}" type="presOf" srcId="{BD2114BE-44A7-494C-8FD0-7104450D648F}" destId="{70917A37-992A-41AD-8562-787429957F39}" srcOrd="0" destOrd="0" presId="urn:microsoft.com/office/officeart/2005/8/layout/process1"/>
    <dgm:cxn modelId="{76F2D17E-FBE6-44EF-A0A7-7971EFE61910}" srcId="{F0DE819B-EDBE-4564-B2BD-775091D97462}" destId="{0BEA422C-0E28-4DDD-A3A7-5AB7B1256FF1}" srcOrd="1" destOrd="0" parTransId="{EF666C76-3866-46E6-91B0-726F8150D25A}" sibTransId="{BD2114BE-44A7-494C-8FD0-7104450D648F}"/>
    <dgm:cxn modelId="{EC39D37F-3BF7-43BE-849E-5C468B50951E}" type="presOf" srcId="{0BEA422C-0E28-4DDD-A3A7-5AB7B1256FF1}" destId="{8E260604-53DE-4301-AC8F-81E5F49BA7B8}" srcOrd="0" destOrd="0" presId="urn:microsoft.com/office/officeart/2005/8/layout/process1"/>
    <dgm:cxn modelId="{9EE112A2-828D-4710-A870-E5DF556DA6C1}" srcId="{F0DE819B-EDBE-4564-B2BD-775091D97462}" destId="{B331F61F-9637-40A3-B3E7-C64A1E6582FC}" srcOrd="0" destOrd="0" parTransId="{309FB22A-B8EA-444F-A2CD-CED0317653AC}" sibTransId="{AFE735C6-5D35-4FDE-AD51-3533B75F93EF}"/>
    <dgm:cxn modelId="{AA3D43A7-3419-4D4A-84CC-7E5D0A841310}" type="presOf" srcId="{B331F61F-9637-40A3-B3E7-C64A1E6582FC}" destId="{A8DCC71A-A78C-4086-ABD5-9D324ED1E285}" srcOrd="0" destOrd="0" presId="urn:microsoft.com/office/officeart/2005/8/layout/process1"/>
    <dgm:cxn modelId="{E7D964AD-BAB3-484B-BE2F-BD1F2A169613}" type="presOf" srcId="{F0DE819B-EDBE-4564-B2BD-775091D97462}" destId="{85073483-0356-425D-ACC2-6F8E280508AF}" srcOrd="0" destOrd="0" presId="urn:microsoft.com/office/officeart/2005/8/layout/process1"/>
    <dgm:cxn modelId="{66CA7FCA-8538-4C4F-B840-46465A18F95E}" type="presOf" srcId="{E257BDBC-19B9-41C2-98FB-C6F95D1A6830}" destId="{668FBEDE-DFA6-4041-802D-75141E9939ED}" srcOrd="0" destOrd="0" presId="urn:microsoft.com/office/officeart/2005/8/layout/process1"/>
    <dgm:cxn modelId="{0399ADD4-97E2-4E9B-8708-BAC59D4EF311}" type="presOf" srcId="{BD2114BE-44A7-494C-8FD0-7104450D648F}" destId="{D7425BCB-1FBF-4A30-8EFE-B5BA85375A1C}" srcOrd="1" destOrd="0" presId="urn:microsoft.com/office/officeart/2005/8/layout/process1"/>
    <dgm:cxn modelId="{0C20BDDB-25E5-4E8F-AAB9-D7CDD7979210}" srcId="{F0DE819B-EDBE-4564-B2BD-775091D97462}" destId="{E257BDBC-19B9-41C2-98FB-C6F95D1A6830}" srcOrd="2" destOrd="0" parTransId="{D48D14D2-07F6-4CD7-863C-2E70E92065F8}" sibTransId="{21BBFD0B-F904-4E51-A79F-366D23FFD1E3}"/>
    <dgm:cxn modelId="{564CB9E3-BDE8-4638-A9F3-FE1FA1592C53}" srcId="{F0DE819B-EDBE-4564-B2BD-775091D97462}" destId="{8FFB6251-FD2A-4CCC-97AF-3AFF0138DDB6}" srcOrd="3" destOrd="0" parTransId="{8EB904B0-F381-4511-98FA-0F290175E008}" sibTransId="{064F7672-DAC0-4E3F-89FE-8042D5B51238}"/>
    <dgm:cxn modelId="{086846A7-4FC7-4100-A9E5-3A6A5D14F3E5}" type="presParOf" srcId="{85073483-0356-425D-ACC2-6F8E280508AF}" destId="{A8DCC71A-A78C-4086-ABD5-9D324ED1E285}" srcOrd="0" destOrd="0" presId="urn:microsoft.com/office/officeart/2005/8/layout/process1"/>
    <dgm:cxn modelId="{ED8DF274-54A1-48FB-A7EA-30043C99E040}" type="presParOf" srcId="{85073483-0356-425D-ACC2-6F8E280508AF}" destId="{8332F87F-A17E-4FE8-8AB8-FF6C9FC13A0F}" srcOrd="1" destOrd="0" presId="urn:microsoft.com/office/officeart/2005/8/layout/process1"/>
    <dgm:cxn modelId="{87E1831A-7BF3-4355-AE25-27B4321AEECF}" type="presParOf" srcId="{8332F87F-A17E-4FE8-8AB8-FF6C9FC13A0F}" destId="{6DDF537F-4AC9-403D-94C1-4BCECF2C6DAD}" srcOrd="0" destOrd="0" presId="urn:microsoft.com/office/officeart/2005/8/layout/process1"/>
    <dgm:cxn modelId="{68182D33-6A1C-4FAC-9D61-EC65AE74CFC2}" type="presParOf" srcId="{85073483-0356-425D-ACC2-6F8E280508AF}" destId="{8E260604-53DE-4301-AC8F-81E5F49BA7B8}" srcOrd="2" destOrd="0" presId="urn:microsoft.com/office/officeart/2005/8/layout/process1"/>
    <dgm:cxn modelId="{AEDBA428-728C-40E9-B040-316C44CF147D}" type="presParOf" srcId="{85073483-0356-425D-ACC2-6F8E280508AF}" destId="{70917A37-992A-41AD-8562-787429957F39}" srcOrd="3" destOrd="0" presId="urn:microsoft.com/office/officeart/2005/8/layout/process1"/>
    <dgm:cxn modelId="{9A2B5C55-0963-4F4F-B091-BDC96A279C2E}" type="presParOf" srcId="{70917A37-992A-41AD-8562-787429957F39}" destId="{D7425BCB-1FBF-4A30-8EFE-B5BA85375A1C}" srcOrd="0" destOrd="0" presId="urn:microsoft.com/office/officeart/2005/8/layout/process1"/>
    <dgm:cxn modelId="{5C95124B-E419-424B-87E0-C6903FE72068}" type="presParOf" srcId="{85073483-0356-425D-ACC2-6F8E280508AF}" destId="{668FBEDE-DFA6-4041-802D-75141E9939ED}" srcOrd="4" destOrd="0" presId="urn:microsoft.com/office/officeart/2005/8/layout/process1"/>
    <dgm:cxn modelId="{F9D4BA49-6F3B-4553-B7A2-82F4015F399C}" type="presParOf" srcId="{85073483-0356-425D-ACC2-6F8E280508AF}" destId="{DBE2690F-B3AC-43DE-85F1-3E8AB6EAD1C1}" srcOrd="5" destOrd="0" presId="urn:microsoft.com/office/officeart/2005/8/layout/process1"/>
    <dgm:cxn modelId="{4C059F8D-37A0-4B3C-9478-DFEB40BF5E46}" type="presParOf" srcId="{DBE2690F-B3AC-43DE-85F1-3E8AB6EAD1C1}" destId="{21415D19-538F-4731-8142-20AE3118662F}" srcOrd="0" destOrd="0" presId="urn:microsoft.com/office/officeart/2005/8/layout/process1"/>
    <dgm:cxn modelId="{4A6EDCC8-2FBF-45BC-9508-65F5DFA4FE51}" type="presParOf" srcId="{85073483-0356-425D-ACC2-6F8E280508AF}" destId="{9340672A-3041-4139-BAC8-5C58F10065E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DE819B-EDBE-4564-B2BD-775091D97462}" type="doc">
      <dgm:prSet loTypeId="urn:microsoft.com/office/officeart/2005/8/layout/process1" loCatId="process" qsTypeId="urn:microsoft.com/office/officeart/2005/8/quickstyle/simple1" qsCatId="simple" csTypeId="urn:microsoft.com/office/officeart/2005/8/colors/accent1_2" csCatId="accent1" phldr="1"/>
      <dgm:spPr/>
    </dgm:pt>
    <dgm:pt modelId="{B331F61F-9637-40A3-B3E7-C64A1E6582FC}">
      <dgm:prSet phldrT="[Text]"/>
      <dgm:spPr/>
      <dgm:t>
        <a:bodyPr/>
        <a:lstStyle/>
        <a:p>
          <a:r>
            <a:rPr lang="en-SG" dirty="0"/>
            <a:t>Ask for User ID and Password</a:t>
          </a:r>
        </a:p>
      </dgm:t>
    </dgm:pt>
    <dgm:pt modelId="{309FB22A-B8EA-444F-A2CD-CED0317653AC}" type="parTrans" cxnId="{9EE112A2-828D-4710-A870-E5DF556DA6C1}">
      <dgm:prSet/>
      <dgm:spPr/>
      <dgm:t>
        <a:bodyPr/>
        <a:lstStyle/>
        <a:p>
          <a:endParaRPr lang="en-SG"/>
        </a:p>
      </dgm:t>
    </dgm:pt>
    <dgm:pt modelId="{AFE735C6-5D35-4FDE-AD51-3533B75F93EF}" type="sibTrans" cxnId="{9EE112A2-828D-4710-A870-E5DF556DA6C1}">
      <dgm:prSet/>
      <dgm:spPr/>
      <dgm:t>
        <a:bodyPr/>
        <a:lstStyle/>
        <a:p>
          <a:endParaRPr lang="en-SG"/>
        </a:p>
      </dgm:t>
    </dgm:pt>
    <dgm:pt modelId="{0BEA422C-0E28-4DDD-A3A7-5AB7B1256FF1}">
      <dgm:prSet phldrT="[Text]"/>
      <dgm:spPr/>
      <dgm:t>
        <a:bodyPr/>
        <a:lstStyle/>
        <a:p>
          <a:r>
            <a:rPr lang="en-SG" dirty="0"/>
            <a:t>Checks User ID and Password</a:t>
          </a:r>
        </a:p>
      </dgm:t>
    </dgm:pt>
    <dgm:pt modelId="{EF666C76-3866-46E6-91B0-726F8150D25A}" type="parTrans" cxnId="{76F2D17E-FBE6-44EF-A0A7-7971EFE61910}">
      <dgm:prSet/>
      <dgm:spPr/>
      <dgm:t>
        <a:bodyPr/>
        <a:lstStyle/>
        <a:p>
          <a:endParaRPr lang="en-SG"/>
        </a:p>
      </dgm:t>
    </dgm:pt>
    <dgm:pt modelId="{BD2114BE-44A7-494C-8FD0-7104450D648F}" type="sibTrans" cxnId="{76F2D17E-FBE6-44EF-A0A7-7971EFE61910}">
      <dgm:prSet/>
      <dgm:spPr/>
      <dgm:t>
        <a:bodyPr/>
        <a:lstStyle/>
        <a:p>
          <a:endParaRPr lang="en-SG"/>
        </a:p>
      </dgm:t>
    </dgm:pt>
    <dgm:pt modelId="{85073483-0356-425D-ACC2-6F8E280508AF}" type="pres">
      <dgm:prSet presAssocID="{F0DE819B-EDBE-4564-B2BD-775091D97462}" presName="Name0" presStyleCnt="0">
        <dgm:presLayoutVars>
          <dgm:dir/>
          <dgm:resizeHandles val="exact"/>
        </dgm:presLayoutVars>
      </dgm:prSet>
      <dgm:spPr/>
    </dgm:pt>
    <dgm:pt modelId="{A8DCC71A-A78C-4086-ABD5-9D324ED1E285}" type="pres">
      <dgm:prSet presAssocID="{B331F61F-9637-40A3-B3E7-C64A1E6582FC}" presName="node" presStyleLbl="node1" presStyleIdx="0" presStyleCnt="2">
        <dgm:presLayoutVars>
          <dgm:bulletEnabled val="1"/>
        </dgm:presLayoutVars>
      </dgm:prSet>
      <dgm:spPr/>
    </dgm:pt>
    <dgm:pt modelId="{8332F87F-A17E-4FE8-8AB8-FF6C9FC13A0F}" type="pres">
      <dgm:prSet presAssocID="{AFE735C6-5D35-4FDE-AD51-3533B75F93EF}" presName="sibTrans" presStyleLbl="sibTrans2D1" presStyleIdx="0" presStyleCnt="1"/>
      <dgm:spPr/>
    </dgm:pt>
    <dgm:pt modelId="{6DDF537F-4AC9-403D-94C1-4BCECF2C6DAD}" type="pres">
      <dgm:prSet presAssocID="{AFE735C6-5D35-4FDE-AD51-3533B75F93EF}" presName="connectorText" presStyleLbl="sibTrans2D1" presStyleIdx="0" presStyleCnt="1"/>
      <dgm:spPr/>
    </dgm:pt>
    <dgm:pt modelId="{8E260604-53DE-4301-AC8F-81E5F49BA7B8}" type="pres">
      <dgm:prSet presAssocID="{0BEA422C-0E28-4DDD-A3A7-5AB7B1256FF1}" presName="node" presStyleLbl="node1" presStyleIdx="1" presStyleCnt="2">
        <dgm:presLayoutVars>
          <dgm:bulletEnabled val="1"/>
        </dgm:presLayoutVars>
      </dgm:prSet>
      <dgm:spPr/>
    </dgm:pt>
  </dgm:ptLst>
  <dgm:cxnLst>
    <dgm:cxn modelId="{6025AD14-3B74-41E2-9088-93473DE1F68A}" type="presOf" srcId="{AFE735C6-5D35-4FDE-AD51-3533B75F93EF}" destId="{6DDF537F-4AC9-403D-94C1-4BCECF2C6DAD}" srcOrd="1" destOrd="0" presId="urn:microsoft.com/office/officeart/2005/8/layout/process1"/>
    <dgm:cxn modelId="{15BED546-C52B-4DB6-991D-497068F43FE9}" type="presOf" srcId="{AFE735C6-5D35-4FDE-AD51-3533B75F93EF}" destId="{8332F87F-A17E-4FE8-8AB8-FF6C9FC13A0F}" srcOrd="0" destOrd="0" presId="urn:microsoft.com/office/officeart/2005/8/layout/process1"/>
    <dgm:cxn modelId="{76F2D17E-FBE6-44EF-A0A7-7971EFE61910}" srcId="{F0DE819B-EDBE-4564-B2BD-775091D97462}" destId="{0BEA422C-0E28-4DDD-A3A7-5AB7B1256FF1}" srcOrd="1" destOrd="0" parTransId="{EF666C76-3866-46E6-91B0-726F8150D25A}" sibTransId="{BD2114BE-44A7-494C-8FD0-7104450D648F}"/>
    <dgm:cxn modelId="{EC39D37F-3BF7-43BE-849E-5C468B50951E}" type="presOf" srcId="{0BEA422C-0E28-4DDD-A3A7-5AB7B1256FF1}" destId="{8E260604-53DE-4301-AC8F-81E5F49BA7B8}" srcOrd="0" destOrd="0" presId="urn:microsoft.com/office/officeart/2005/8/layout/process1"/>
    <dgm:cxn modelId="{9EE112A2-828D-4710-A870-E5DF556DA6C1}" srcId="{F0DE819B-EDBE-4564-B2BD-775091D97462}" destId="{B331F61F-9637-40A3-B3E7-C64A1E6582FC}" srcOrd="0" destOrd="0" parTransId="{309FB22A-B8EA-444F-A2CD-CED0317653AC}" sibTransId="{AFE735C6-5D35-4FDE-AD51-3533B75F93EF}"/>
    <dgm:cxn modelId="{AA3D43A7-3419-4D4A-84CC-7E5D0A841310}" type="presOf" srcId="{B331F61F-9637-40A3-B3E7-C64A1E6582FC}" destId="{A8DCC71A-A78C-4086-ABD5-9D324ED1E285}" srcOrd="0" destOrd="0" presId="urn:microsoft.com/office/officeart/2005/8/layout/process1"/>
    <dgm:cxn modelId="{E7D964AD-BAB3-484B-BE2F-BD1F2A169613}" type="presOf" srcId="{F0DE819B-EDBE-4564-B2BD-775091D97462}" destId="{85073483-0356-425D-ACC2-6F8E280508AF}" srcOrd="0" destOrd="0" presId="urn:microsoft.com/office/officeart/2005/8/layout/process1"/>
    <dgm:cxn modelId="{086846A7-4FC7-4100-A9E5-3A6A5D14F3E5}" type="presParOf" srcId="{85073483-0356-425D-ACC2-6F8E280508AF}" destId="{A8DCC71A-A78C-4086-ABD5-9D324ED1E285}" srcOrd="0" destOrd="0" presId="urn:microsoft.com/office/officeart/2005/8/layout/process1"/>
    <dgm:cxn modelId="{ED8DF274-54A1-48FB-A7EA-30043C99E040}" type="presParOf" srcId="{85073483-0356-425D-ACC2-6F8E280508AF}" destId="{8332F87F-A17E-4FE8-8AB8-FF6C9FC13A0F}" srcOrd="1" destOrd="0" presId="urn:microsoft.com/office/officeart/2005/8/layout/process1"/>
    <dgm:cxn modelId="{87E1831A-7BF3-4355-AE25-27B4321AEECF}" type="presParOf" srcId="{8332F87F-A17E-4FE8-8AB8-FF6C9FC13A0F}" destId="{6DDF537F-4AC9-403D-94C1-4BCECF2C6DAD}" srcOrd="0" destOrd="0" presId="urn:microsoft.com/office/officeart/2005/8/layout/process1"/>
    <dgm:cxn modelId="{68182D33-6A1C-4FAC-9D61-EC65AE74CFC2}" type="presParOf" srcId="{85073483-0356-425D-ACC2-6F8E280508AF}" destId="{8E260604-53DE-4301-AC8F-81E5F49BA7B8}"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CC71A-A78C-4086-ABD5-9D324ED1E285}">
      <dsp:nvSpPr>
        <dsp:cNvPr id="0" name=""/>
        <dsp:cNvSpPr/>
      </dsp:nvSpPr>
      <dsp:spPr>
        <a:xfrm>
          <a:off x="3571" y="1403363"/>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Ask for User ID</a:t>
          </a:r>
        </a:p>
      </dsp:txBody>
      <dsp:txXfrm>
        <a:off x="31015" y="1430807"/>
        <a:ext cx="1506815" cy="882133"/>
      </dsp:txXfrm>
    </dsp:sp>
    <dsp:sp modelId="{8332F87F-A17E-4FE8-8AB8-FF6C9FC13A0F}">
      <dsp:nvSpPr>
        <dsp:cNvPr id="0" name=""/>
        <dsp:cNvSpPr/>
      </dsp:nvSpPr>
      <dsp:spPr>
        <a:xfrm>
          <a:off x="1721445" y="167822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a:off x="1721445" y="1755682"/>
        <a:ext cx="231757" cy="232382"/>
      </dsp:txXfrm>
    </dsp:sp>
    <dsp:sp modelId="{8E260604-53DE-4301-AC8F-81E5F49BA7B8}">
      <dsp:nvSpPr>
        <dsp:cNvPr id="0" name=""/>
        <dsp:cNvSpPr/>
      </dsp:nvSpPr>
      <dsp:spPr>
        <a:xfrm>
          <a:off x="2189956" y="1403363"/>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Check User ID</a:t>
          </a:r>
        </a:p>
      </dsp:txBody>
      <dsp:txXfrm>
        <a:off x="2217400" y="1430807"/>
        <a:ext cx="1506815" cy="882133"/>
      </dsp:txXfrm>
    </dsp:sp>
    <dsp:sp modelId="{70917A37-992A-41AD-8562-787429957F39}">
      <dsp:nvSpPr>
        <dsp:cNvPr id="0" name=""/>
        <dsp:cNvSpPr/>
      </dsp:nvSpPr>
      <dsp:spPr>
        <a:xfrm>
          <a:off x="3907829" y="167822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a:off x="3907829" y="1755682"/>
        <a:ext cx="231757" cy="232382"/>
      </dsp:txXfrm>
    </dsp:sp>
    <dsp:sp modelId="{668FBEDE-DFA6-4041-802D-75141E9939ED}">
      <dsp:nvSpPr>
        <dsp:cNvPr id="0" name=""/>
        <dsp:cNvSpPr/>
      </dsp:nvSpPr>
      <dsp:spPr>
        <a:xfrm>
          <a:off x="4376340" y="1403363"/>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Ask for Password</a:t>
          </a:r>
        </a:p>
      </dsp:txBody>
      <dsp:txXfrm>
        <a:off x="4403784" y="1430807"/>
        <a:ext cx="1506815" cy="882133"/>
      </dsp:txXfrm>
    </dsp:sp>
    <dsp:sp modelId="{DBE2690F-B3AC-43DE-85F1-3E8AB6EAD1C1}">
      <dsp:nvSpPr>
        <dsp:cNvPr id="0" name=""/>
        <dsp:cNvSpPr/>
      </dsp:nvSpPr>
      <dsp:spPr>
        <a:xfrm>
          <a:off x="6094214" y="167822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a:off x="6094214" y="1755682"/>
        <a:ext cx="231757" cy="232382"/>
      </dsp:txXfrm>
    </dsp:sp>
    <dsp:sp modelId="{9340672A-3041-4139-BAC8-5C58F10065ED}">
      <dsp:nvSpPr>
        <dsp:cNvPr id="0" name=""/>
        <dsp:cNvSpPr/>
      </dsp:nvSpPr>
      <dsp:spPr>
        <a:xfrm>
          <a:off x="6562724" y="1403363"/>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Check Password</a:t>
          </a:r>
        </a:p>
      </dsp:txBody>
      <dsp:txXfrm>
        <a:off x="6590168" y="1430807"/>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CC71A-A78C-4086-ABD5-9D324ED1E285}">
      <dsp:nvSpPr>
        <dsp:cNvPr id="0" name=""/>
        <dsp:cNvSpPr/>
      </dsp:nvSpPr>
      <dsp:spPr>
        <a:xfrm>
          <a:off x="1765" y="0"/>
          <a:ext cx="3765189" cy="12115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SG" sz="3500" kern="1200" dirty="0"/>
            <a:t>Ask for User ID and Password</a:t>
          </a:r>
        </a:p>
      </dsp:txBody>
      <dsp:txXfrm>
        <a:off x="37251" y="35486"/>
        <a:ext cx="3694217" cy="1140608"/>
      </dsp:txXfrm>
    </dsp:sp>
    <dsp:sp modelId="{8332F87F-A17E-4FE8-8AB8-FF6C9FC13A0F}">
      <dsp:nvSpPr>
        <dsp:cNvPr id="0" name=""/>
        <dsp:cNvSpPr/>
      </dsp:nvSpPr>
      <dsp:spPr>
        <a:xfrm>
          <a:off x="4143474" y="138906"/>
          <a:ext cx="798220" cy="9337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SG" sz="2800" kern="1200"/>
        </a:p>
      </dsp:txBody>
      <dsp:txXfrm>
        <a:off x="4143474" y="325659"/>
        <a:ext cx="558754" cy="560261"/>
      </dsp:txXfrm>
    </dsp:sp>
    <dsp:sp modelId="{8E260604-53DE-4301-AC8F-81E5F49BA7B8}">
      <dsp:nvSpPr>
        <dsp:cNvPr id="0" name=""/>
        <dsp:cNvSpPr/>
      </dsp:nvSpPr>
      <dsp:spPr>
        <a:xfrm>
          <a:off x="5273031" y="0"/>
          <a:ext cx="3765189" cy="12115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SG" sz="3500" kern="1200" dirty="0"/>
            <a:t>Checks User ID and Password</a:t>
          </a:r>
        </a:p>
      </dsp:txBody>
      <dsp:txXfrm>
        <a:off x="5308517" y="35486"/>
        <a:ext cx="3694217" cy="11406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F7CA397-479F-4068-B134-B020CBD15855}"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4433F4-E6EA-4D80-B8FD-7FDFBE0D7A35}"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5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CA397-479F-4068-B134-B020CBD15855}"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4433F4-E6EA-4D80-B8FD-7FDFBE0D7A35}" type="slidenum">
              <a:rPr lang="en-SG" smtClean="0"/>
              <a:t>‹#›</a:t>
            </a:fld>
            <a:endParaRPr lang="en-SG"/>
          </a:p>
        </p:txBody>
      </p:sp>
    </p:spTree>
    <p:extLst>
      <p:ext uri="{BB962C8B-B14F-4D97-AF65-F5344CB8AC3E}">
        <p14:creationId xmlns:p14="http://schemas.microsoft.com/office/powerpoint/2010/main" val="78432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CA397-479F-4068-B134-B020CBD15855}"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4433F4-E6EA-4D80-B8FD-7FDFBE0D7A35}"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32176F-5A3B-42A4-95A7-CC7BF69FD5DA}"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37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CA397-479F-4068-B134-B020CBD15855}"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4433F4-E6EA-4D80-B8FD-7FDFBE0D7A35}" type="slidenum">
              <a:rPr lang="en-SG" smtClean="0"/>
              <a:t>‹#›</a:t>
            </a:fld>
            <a:endParaRPr lang="en-SG"/>
          </a:p>
        </p:txBody>
      </p:sp>
    </p:spTree>
    <p:extLst>
      <p:ext uri="{BB962C8B-B14F-4D97-AF65-F5344CB8AC3E}">
        <p14:creationId xmlns:p14="http://schemas.microsoft.com/office/powerpoint/2010/main" val="300211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CA397-479F-4068-B134-B020CBD15855}" type="datetimeFigureOut">
              <a:rPr lang="en-SG" smtClean="0"/>
              <a:t>9/9/2021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4433F4-E6EA-4D80-B8FD-7FDFBE0D7A35}"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38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7CA397-479F-4068-B134-B020CBD15855}" type="datetimeFigureOut">
              <a:rPr lang="en-SG" smtClean="0"/>
              <a:t>9/9/2021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4433F4-E6EA-4D80-B8FD-7FDFBE0D7A35}" type="slidenum">
              <a:rPr lang="en-SG" smtClean="0"/>
              <a:t>‹#›</a:t>
            </a:fld>
            <a:endParaRPr lang="en-SG"/>
          </a:p>
        </p:txBody>
      </p:sp>
    </p:spTree>
    <p:extLst>
      <p:ext uri="{BB962C8B-B14F-4D97-AF65-F5344CB8AC3E}">
        <p14:creationId xmlns:p14="http://schemas.microsoft.com/office/powerpoint/2010/main" val="100502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7CA397-479F-4068-B134-B020CBD15855}" type="datetimeFigureOut">
              <a:rPr lang="en-SG" smtClean="0"/>
              <a:t>9/9/2021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64433F4-E6EA-4D80-B8FD-7FDFBE0D7A35}" type="slidenum">
              <a:rPr lang="en-SG" smtClean="0"/>
              <a:t>‹#›</a:t>
            </a:fld>
            <a:endParaRPr lang="en-SG"/>
          </a:p>
        </p:txBody>
      </p:sp>
    </p:spTree>
    <p:extLst>
      <p:ext uri="{BB962C8B-B14F-4D97-AF65-F5344CB8AC3E}">
        <p14:creationId xmlns:p14="http://schemas.microsoft.com/office/powerpoint/2010/main" val="344069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7CA397-479F-4068-B134-B020CBD15855}" type="datetimeFigureOut">
              <a:rPr lang="en-SG" smtClean="0"/>
              <a:t>9/9/2021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64433F4-E6EA-4D80-B8FD-7FDFBE0D7A35}" type="slidenum">
              <a:rPr lang="en-SG" smtClean="0"/>
              <a:t>‹#›</a:t>
            </a:fld>
            <a:endParaRPr lang="en-SG"/>
          </a:p>
        </p:txBody>
      </p:sp>
    </p:spTree>
    <p:extLst>
      <p:ext uri="{BB962C8B-B14F-4D97-AF65-F5344CB8AC3E}">
        <p14:creationId xmlns:p14="http://schemas.microsoft.com/office/powerpoint/2010/main" val="35938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CA397-479F-4068-B134-B020CBD15855}" type="datetimeFigureOut">
              <a:rPr lang="en-SG" smtClean="0"/>
              <a:t>9/9/2021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64433F4-E6EA-4D80-B8FD-7FDFBE0D7A35}" type="slidenum">
              <a:rPr lang="en-SG" smtClean="0"/>
              <a:t>‹#›</a:t>
            </a:fld>
            <a:endParaRPr lang="en-SG"/>
          </a:p>
        </p:txBody>
      </p:sp>
    </p:spTree>
    <p:extLst>
      <p:ext uri="{BB962C8B-B14F-4D97-AF65-F5344CB8AC3E}">
        <p14:creationId xmlns:p14="http://schemas.microsoft.com/office/powerpoint/2010/main" val="91976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CA397-479F-4068-B134-B020CBD15855}" type="datetimeFigureOut">
              <a:rPr lang="en-SG" smtClean="0"/>
              <a:t>9/9/2021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4433F4-E6EA-4D80-B8FD-7FDFBE0D7A35}" type="slidenum">
              <a:rPr lang="en-SG" smtClean="0"/>
              <a:t>‹#›</a:t>
            </a:fld>
            <a:endParaRPr lang="en-SG"/>
          </a:p>
        </p:txBody>
      </p:sp>
    </p:spTree>
    <p:extLst>
      <p:ext uri="{BB962C8B-B14F-4D97-AF65-F5344CB8AC3E}">
        <p14:creationId xmlns:p14="http://schemas.microsoft.com/office/powerpoint/2010/main" val="71426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7CA397-479F-4068-B134-B020CBD15855}" type="datetimeFigureOut">
              <a:rPr lang="en-SG" smtClean="0"/>
              <a:t>9/9/2021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4433F4-E6EA-4D80-B8FD-7FDFBE0D7A35}"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04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F7CA397-479F-4068-B134-B020CBD15855}" type="datetimeFigureOut">
              <a:rPr lang="en-SG" smtClean="0"/>
              <a:t>9/9/2021</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4433F4-E6EA-4D80-B8FD-7FDFBE0D7A35}"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098717"/>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32176F-5A3B-42A4-95A7-CC7BF69FD5DA}" type="datetimeFigureOut">
              <a:rPr lang="en-SG" smtClean="0"/>
              <a:t>9/9/2021</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5BAA82-1C20-4E72-99F5-5231F5302B34}"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10367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E23-3DAB-48EF-BD85-AC3BC11FADC2}"/>
              </a:ext>
            </a:extLst>
          </p:cNvPr>
          <p:cNvSpPr>
            <a:spLocks noGrp="1"/>
          </p:cNvSpPr>
          <p:nvPr>
            <p:ph type="ctrTitle"/>
          </p:nvPr>
        </p:nvSpPr>
        <p:spPr/>
        <p:txBody>
          <a:bodyPr/>
          <a:lstStyle/>
          <a:p>
            <a:r>
              <a:rPr lang="en-SG" dirty="0"/>
              <a:t>Tutorial 3</a:t>
            </a:r>
          </a:p>
        </p:txBody>
      </p:sp>
      <p:sp>
        <p:nvSpPr>
          <p:cNvPr id="3" name="Subtitle 2">
            <a:extLst>
              <a:ext uri="{FF2B5EF4-FFF2-40B4-BE49-F238E27FC236}">
                <a16:creationId xmlns:a16="http://schemas.microsoft.com/office/drawing/2014/main" id="{3E95C54D-6D14-419E-BDC4-49E8828559B8}"/>
              </a:ext>
            </a:extLst>
          </p:cNvPr>
          <p:cNvSpPr>
            <a:spLocks noGrp="1"/>
          </p:cNvSpPr>
          <p:nvPr>
            <p:ph type="subTitle" idx="1"/>
          </p:nvPr>
        </p:nvSpPr>
        <p:spPr/>
        <p:txBody>
          <a:bodyPr/>
          <a:lstStyle/>
          <a:p>
            <a:r>
              <a:rPr lang="en-SG" dirty="0"/>
              <a:t>T03/08</a:t>
            </a:r>
          </a:p>
          <a:p>
            <a:r>
              <a:rPr lang="en-SG" dirty="0"/>
              <a:t>Week 5</a:t>
            </a:r>
          </a:p>
          <a:p>
            <a:r>
              <a:rPr lang="en-SG" dirty="0"/>
              <a:t>gohruizhi@u.nus.edu</a:t>
            </a:r>
          </a:p>
        </p:txBody>
      </p:sp>
    </p:spTree>
    <p:extLst>
      <p:ext uri="{BB962C8B-B14F-4D97-AF65-F5344CB8AC3E}">
        <p14:creationId xmlns:p14="http://schemas.microsoft.com/office/powerpoint/2010/main" val="339094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US" sz="2000" dirty="0">
                <a:cs typeface="Calibri" panose="020F0502020204030204"/>
              </a:rPr>
              <a:t>Consider two password authentication systems S-I and S-II:</a:t>
            </a:r>
          </a:p>
          <a:p>
            <a:pPr algn="just"/>
            <a:r>
              <a:rPr lang="en-US" sz="2000" dirty="0">
                <a:cs typeface="Calibri" panose="020F0502020204030204"/>
              </a:rPr>
              <a:t>S-I: After a user has entered </a:t>
            </a:r>
            <a:r>
              <a:rPr lang="en-US" sz="2000" dirty="0">
                <a:highlight>
                  <a:srgbClr val="FFFF00"/>
                </a:highlight>
                <a:cs typeface="Calibri" panose="020F0502020204030204"/>
              </a:rPr>
              <a:t>his/her </a:t>
            </a:r>
            <a:r>
              <a:rPr lang="en-US" sz="2000" dirty="0" err="1">
                <a:highlight>
                  <a:srgbClr val="FFFF00"/>
                </a:highlight>
                <a:cs typeface="Calibri" panose="020F0502020204030204"/>
              </a:rPr>
              <a:t>userid</a:t>
            </a:r>
            <a:r>
              <a:rPr lang="en-US" sz="2000" dirty="0">
                <a:cs typeface="Calibri" panose="020F0502020204030204"/>
              </a:rPr>
              <a:t>, the system sleeps for 0.5 seconds, and then checks whether the </a:t>
            </a:r>
            <a:r>
              <a:rPr lang="en-US" sz="2000" dirty="0" err="1">
                <a:cs typeface="Calibri" panose="020F0502020204030204"/>
              </a:rPr>
              <a:t>userid</a:t>
            </a:r>
            <a:r>
              <a:rPr lang="en-US" sz="2000" dirty="0">
                <a:cs typeface="Calibri" panose="020F0502020204030204"/>
              </a:rPr>
              <a:t> is in the database. If it's not in, the system sleeps for another 0.5 second, displays an error message, and then prompts for the new </a:t>
            </a:r>
            <a:r>
              <a:rPr lang="en-US" sz="2000" dirty="0" err="1">
                <a:cs typeface="Calibri" panose="020F0502020204030204"/>
              </a:rPr>
              <a:t>userid</a:t>
            </a:r>
            <a:r>
              <a:rPr lang="en-US" sz="2000" dirty="0">
                <a:cs typeface="Calibri" panose="020F0502020204030204"/>
              </a:rPr>
              <a:t>; Otherwise, the system prompts for the password. If the password is wrong, the system sleeps for another 0.5 seconds, and then prompts for the new </a:t>
            </a:r>
            <a:r>
              <a:rPr lang="en-US" sz="2000" dirty="0" err="1">
                <a:cs typeface="Calibri" panose="020F0502020204030204"/>
              </a:rPr>
              <a:t>userid</a:t>
            </a:r>
            <a:r>
              <a:rPr lang="en-US" sz="2000" dirty="0">
                <a:cs typeface="Calibri" panose="020F0502020204030204"/>
              </a:rPr>
              <a:t> again.</a:t>
            </a:r>
          </a:p>
          <a:p>
            <a:pPr algn="just"/>
            <a:r>
              <a:rPr lang="en-US" sz="2000" dirty="0">
                <a:cs typeface="Calibri" panose="020F0502020204030204"/>
              </a:rPr>
              <a:t>S-II: After a user entered </a:t>
            </a:r>
            <a:r>
              <a:rPr lang="en-US" sz="2000" dirty="0">
                <a:highlight>
                  <a:srgbClr val="FFFF00"/>
                </a:highlight>
                <a:cs typeface="Calibri" panose="020F0502020204030204"/>
              </a:rPr>
              <a:t>his/her </a:t>
            </a:r>
            <a:r>
              <a:rPr lang="en-US" sz="2000" dirty="0" err="1">
                <a:highlight>
                  <a:srgbClr val="FFFF00"/>
                </a:highlight>
                <a:cs typeface="Calibri" panose="020F0502020204030204"/>
              </a:rPr>
              <a:t>userid</a:t>
            </a:r>
            <a:r>
              <a:rPr lang="en-US" sz="2000" dirty="0">
                <a:highlight>
                  <a:srgbClr val="FFFF00"/>
                </a:highlight>
                <a:cs typeface="Calibri" panose="020F0502020204030204"/>
              </a:rPr>
              <a:t> and password</a:t>
            </a:r>
            <a:r>
              <a:rPr lang="en-US" sz="2000" dirty="0">
                <a:cs typeface="Calibri" panose="020F0502020204030204"/>
              </a:rPr>
              <a:t>, the system sleeps for 0.5 second, and then checks whether the entered credential information is correct. If it is wrong, the system sleeps for another 0.5 second, displays an error message, and then prompts for the new </a:t>
            </a:r>
            <a:r>
              <a:rPr lang="en-US" sz="2000" dirty="0" err="1">
                <a:cs typeface="Calibri" panose="020F0502020204030204"/>
              </a:rPr>
              <a:t>userid</a:t>
            </a:r>
            <a:r>
              <a:rPr lang="en-US" sz="2000" dirty="0">
                <a:cs typeface="Calibri" panose="020F0502020204030204"/>
              </a:rPr>
              <a:t> and password again.</a:t>
            </a:r>
          </a:p>
          <a:p>
            <a:r>
              <a:rPr lang="en-US" sz="2000" dirty="0">
                <a:ea typeface="+mn-lt"/>
                <a:cs typeface="+mn-lt"/>
              </a:rPr>
              <a:t>What are the security implications of the two different checking mechanisms adopted by S-I and S-II?</a:t>
            </a:r>
            <a:endParaRPr lang="en-US" sz="2000" dirty="0">
              <a:cs typeface="Calibri" panose="020F0502020204030204"/>
            </a:endParaRPr>
          </a:p>
          <a:p>
            <a:endParaRPr lang="en-SG" sz="2000" dirty="0"/>
          </a:p>
        </p:txBody>
      </p:sp>
    </p:spTree>
    <p:extLst>
      <p:ext uri="{BB962C8B-B14F-4D97-AF65-F5344CB8AC3E}">
        <p14:creationId xmlns:p14="http://schemas.microsoft.com/office/powerpoint/2010/main" val="106436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US" sz="2400" dirty="0">
                <a:cs typeface="Calibri" panose="020F0502020204030204"/>
              </a:rPr>
              <a:t>S-I: </a:t>
            </a:r>
          </a:p>
          <a:p>
            <a:endParaRPr lang="en-SG" dirty="0"/>
          </a:p>
        </p:txBody>
      </p:sp>
      <p:graphicFrame>
        <p:nvGraphicFramePr>
          <p:cNvPr id="6" name="Diagram 5">
            <a:extLst>
              <a:ext uri="{FF2B5EF4-FFF2-40B4-BE49-F238E27FC236}">
                <a16:creationId xmlns:a16="http://schemas.microsoft.com/office/drawing/2014/main" id="{B7CB8747-E31F-42A9-B269-2F563F912E41}"/>
              </a:ext>
            </a:extLst>
          </p:cNvPr>
          <p:cNvGraphicFramePr/>
          <p:nvPr>
            <p:extLst>
              <p:ext uri="{D42A27DB-BD31-4B8C-83A1-F6EECF244321}">
                <p14:modId xmlns:p14="http://schemas.microsoft.com/office/powerpoint/2010/main" val="3757617431"/>
              </p:ext>
            </p:extLst>
          </p:nvPr>
        </p:nvGraphicFramePr>
        <p:xfrm>
          <a:off x="1024128" y="1640205"/>
          <a:ext cx="8128000" cy="3743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C2123A18-CF6F-43EF-B099-AB9480489323}"/>
              </a:ext>
            </a:extLst>
          </p:cNvPr>
          <p:cNvSpPr txBox="1"/>
          <p:nvPr/>
        </p:nvSpPr>
        <p:spPr>
          <a:xfrm>
            <a:off x="1024128" y="4397424"/>
            <a:ext cx="10143744" cy="1938992"/>
          </a:xfrm>
          <a:prstGeom prst="rect">
            <a:avLst/>
          </a:prstGeom>
          <a:noFill/>
        </p:spPr>
        <p:txBody>
          <a:bodyPr wrap="square">
            <a:spAutoFit/>
          </a:bodyPr>
          <a:lstStyle/>
          <a:p>
            <a:r>
              <a:rPr lang="en-US" sz="2000" dirty="0">
                <a:cs typeface="Calibri"/>
              </a:rPr>
              <a:t>Suppose attacker is going to guess, how many guesses does he need?</a:t>
            </a:r>
          </a:p>
          <a:p>
            <a:endParaRPr lang="en-US" sz="2000" dirty="0">
              <a:cs typeface="Calibri"/>
            </a:endParaRPr>
          </a:p>
          <a:p>
            <a:r>
              <a:rPr lang="en-US" sz="2000" dirty="0">
                <a:cs typeface="Calibri"/>
              </a:rPr>
              <a:t>Let X = # of guesses for User ID </a:t>
            </a:r>
          </a:p>
          <a:p>
            <a:r>
              <a:rPr lang="en-US" sz="2000" dirty="0">
                <a:cs typeface="Calibri"/>
              </a:rPr>
              <a:t>Let Y = # of guesses for Password</a:t>
            </a:r>
          </a:p>
          <a:p>
            <a:endParaRPr lang="en-US" sz="2000" dirty="0">
              <a:cs typeface="Calibri"/>
            </a:endParaRPr>
          </a:p>
          <a:p>
            <a:r>
              <a:rPr lang="en-US" sz="2000" dirty="0">
                <a:cs typeface="Calibri"/>
              </a:rPr>
              <a:t>Number of guesses =X + Y</a:t>
            </a:r>
          </a:p>
        </p:txBody>
      </p:sp>
    </p:spTree>
    <p:extLst>
      <p:ext uri="{BB962C8B-B14F-4D97-AF65-F5344CB8AC3E}">
        <p14:creationId xmlns:p14="http://schemas.microsoft.com/office/powerpoint/2010/main" val="159490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US" sz="2400" dirty="0">
                <a:cs typeface="Calibri" panose="020F0502020204030204"/>
              </a:rPr>
              <a:t>S-II: </a:t>
            </a:r>
          </a:p>
          <a:p>
            <a:endParaRPr lang="en-SG" dirty="0"/>
          </a:p>
        </p:txBody>
      </p:sp>
      <p:graphicFrame>
        <p:nvGraphicFramePr>
          <p:cNvPr id="6" name="Diagram 5">
            <a:extLst>
              <a:ext uri="{FF2B5EF4-FFF2-40B4-BE49-F238E27FC236}">
                <a16:creationId xmlns:a16="http://schemas.microsoft.com/office/drawing/2014/main" id="{B7CB8747-E31F-42A9-B269-2F563F912E41}"/>
              </a:ext>
            </a:extLst>
          </p:cNvPr>
          <p:cNvGraphicFramePr/>
          <p:nvPr>
            <p:extLst>
              <p:ext uri="{D42A27DB-BD31-4B8C-83A1-F6EECF244321}">
                <p14:modId xmlns:p14="http://schemas.microsoft.com/office/powerpoint/2010/main" val="3188858394"/>
              </p:ext>
            </p:extLst>
          </p:nvPr>
        </p:nvGraphicFramePr>
        <p:xfrm>
          <a:off x="1092708" y="2868931"/>
          <a:ext cx="9039987" cy="121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C2123A18-CF6F-43EF-B099-AB9480489323}"/>
              </a:ext>
            </a:extLst>
          </p:cNvPr>
          <p:cNvSpPr txBox="1"/>
          <p:nvPr/>
        </p:nvSpPr>
        <p:spPr>
          <a:xfrm>
            <a:off x="1024128" y="4397424"/>
            <a:ext cx="10143744" cy="2246769"/>
          </a:xfrm>
          <a:prstGeom prst="rect">
            <a:avLst/>
          </a:prstGeom>
          <a:noFill/>
        </p:spPr>
        <p:txBody>
          <a:bodyPr wrap="square">
            <a:spAutoFit/>
          </a:bodyPr>
          <a:lstStyle/>
          <a:p>
            <a:r>
              <a:rPr lang="en-US" sz="2000" dirty="0">
                <a:cs typeface="Calibri"/>
              </a:rPr>
              <a:t>Suppose attacker is going to guess, how many guesses does he need?</a:t>
            </a:r>
          </a:p>
          <a:p>
            <a:endParaRPr lang="en-US" sz="2000" dirty="0">
              <a:cs typeface="Calibri"/>
            </a:endParaRPr>
          </a:p>
          <a:p>
            <a:r>
              <a:rPr lang="en-US" sz="2000" dirty="0">
                <a:cs typeface="Calibri"/>
              </a:rPr>
              <a:t>Let X = # of guesses for User ID </a:t>
            </a:r>
          </a:p>
          <a:p>
            <a:r>
              <a:rPr lang="en-US" sz="2000" dirty="0">
                <a:cs typeface="Calibri"/>
              </a:rPr>
              <a:t>Let Y = # of guesses for Password</a:t>
            </a:r>
          </a:p>
          <a:p>
            <a:endParaRPr lang="en-US" sz="2000" dirty="0">
              <a:cs typeface="Calibri"/>
            </a:endParaRPr>
          </a:p>
          <a:p>
            <a:r>
              <a:rPr lang="en-US" sz="2000" dirty="0">
                <a:cs typeface="Calibri"/>
              </a:rPr>
              <a:t>Number of guesses = XY</a:t>
            </a:r>
          </a:p>
          <a:p>
            <a:r>
              <a:rPr lang="en-US" sz="2000" dirty="0">
                <a:cs typeface="Calibri"/>
              </a:rPr>
              <a:t>Have to guess both together!</a:t>
            </a:r>
          </a:p>
        </p:txBody>
      </p:sp>
    </p:spTree>
    <p:extLst>
      <p:ext uri="{BB962C8B-B14F-4D97-AF65-F5344CB8AC3E}">
        <p14:creationId xmlns:p14="http://schemas.microsoft.com/office/powerpoint/2010/main" val="92532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2671-86AE-481E-9BE1-F8EE59635552}"/>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5921E6CE-03B9-49D6-ADBD-878F2CA495F3}"/>
              </a:ext>
            </a:extLst>
          </p:cNvPr>
          <p:cNvSpPr>
            <a:spLocks noGrp="1"/>
          </p:cNvSpPr>
          <p:nvPr>
            <p:ph idx="1"/>
          </p:nvPr>
        </p:nvSpPr>
        <p:spPr/>
        <p:txBody>
          <a:bodyPr/>
          <a:lstStyle/>
          <a:p>
            <a:r>
              <a:rPr lang="en-SG" dirty="0"/>
              <a:t>Note: </a:t>
            </a:r>
          </a:p>
          <a:p>
            <a:r>
              <a:rPr lang="en-SG" dirty="0"/>
              <a:t>Notice that, in practice, User ID is not a secret. But for a layered defence, it is good to hide it as much as possible. </a:t>
            </a:r>
          </a:p>
          <a:p>
            <a:r>
              <a:rPr lang="en-SG" dirty="0"/>
              <a:t>Ultimately, the security still relies on the password.</a:t>
            </a:r>
          </a:p>
        </p:txBody>
      </p:sp>
    </p:spTree>
    <p:extLst>
      <p:ext uri="{BB962C8B-B14F-4D97-AF65-F5344CB8AC3E}">
        <p14:creationId xmlns:p14="http://schemas.microsoft.com/office/powerpoint/2010/main" val="307631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US" dirty="0">
                <a:cs typeface="Calibri"/>
              </a:rPr>
              <a:t>A university library provides a Web-based service for the students to renew their books. To get authenticated, a student may key in </a:t>
            </a:r>
            <a:r>
              <a:rPr lang="en-US" dirty="0">
                <a:highlight>
                  <a:srgbClr val="FFFF00"/>
                </a:highlight>
                <a:cs typeface="Calibri"/>
              </a:rPr>
              <a:t>Student ID, DOB (DDMMYYYY) and family name</a:t>
            </a:r>
            <a:r>
              <a:rPr lang="en-US" dirty="0">
                <a:cs typeface="Calibri"/>
              </a:rPr>
              <a:t>. After authenticated, the list of books borrowed by the student is displayed, and then the student can choose which book(s) to be renewed. No other action can be performed through this service.</a:t>
            </a:r>
            <a:endParaRPr lang="en-US" dirty="0"/>
          </a:p>
          <a:p>
            <a:endParaRPr lang="en-SG" dirty="0"/>
          </a:p>
        </p:txBody>
      </p:sp>
    </p:spTree>
    <p:extLst>
      <p:ext uri="{BB962C8B-B14F-4D97-AF65-F5344CB8AC3E}">
        <p14:creationId xmlns:p14="http://schemas.microsoft.com/office/powerpoint/2010/main" val="118035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US" sz="2400" dirty="0">
                <a:cs typeface="Calibri"/>
              </a:rPr>
              <a:t>(a) What are the advantages of the authentication mechanism above compared to the typical password-based authentication?</a:t>
            </a:r>
          </a:p>
          <a:p>
            <a:endParaRPr lang="en-US" sz="2400" dirty="0">
              <a:cs typeface="Calibri"/>
            </a:endParaRPr>
          </a:p>
          <a:p>
            <a:r>
              <a:rPr lang="en-US" sz="2400" dirty="0">
                <a:cs typeface="Calibri"/>
              </a:rPr>
              <a:t>There's no bootstrap process needed to setup user passwords</a:t>
            </a:r>
          </a:p>
          <a:p>
            <a:pPr marL="383540" lvl="1"/>
            <a:r>
              <a:rPr lang="en-US" sz="2000" dirty="0">
                <a:cs typeface="Calibri"/>
              </a:rPr>
              <a:t>Account has been set up for you</a:t>
            </a:r>
          </a:p>
          <a:p>
            <a:endParaRPr lang="en-US" sz="2400" dirty="0">
              <a:cs typeface="Calibri"/>
            </a:endParaRPr>
          </a:p>
          <a:p>
            <a:r>
              <a:rPr lang="en-US" sz="2400" dirty="0">
                <a:cs typeface="Calibri"/>
              </a:rPr>
              <a:t>Login information needed are easy to remember</a:t>
            </a:r>
            <a:endParaRPr lang="en-US" sz="2400" dirty="0"/>
          </a:p>
          <a:p>
            <a:pPr marL="383540" lvl="1"/>
            <a:r>
              <a:rPr lang="en-US" sz="2000" dirty="0">
                <a:cs typeface="Calibri"/>
              </a:rPr>
              <a:t>Just student ID, DOB, family name</a:t>
            </a:r>
          </a:p>
          <a:p>
            <a:endParaRPr lang="en-SG" sz="2400" dirty="0"/>
          </a:p>
        </p:txBody>
      </p:sp>
    </p:spTree>
    <p:extLst>
      <p:ext uri="{BB962C8B-B14F-4D97-AF65-F5344CB8AC3E}">
        <p14:creationId xmlns:p14="http://schemas.microsoft.com/office/powerpoint/2010/main" val="20419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lnSpcReduction="10000"/>
          </a:bodyPr>
          <a:lstStyle/>
          <a:p>
            <a:r>
              <a:rPr lang="en-SG" dirty="0"/>
              <a:t>(b) What are the weaknesses of the system above? Are there any concerns on the students’ privacy?</a:t>
            </a:r>
          </a:p>
          <a:p>
            <a:r>
              <a:rPr lang="en-SG" dirty="0"/>
              <a:t>There is a potential security and privacy breach: </a:t>
            </a:r>
          </a:p>
          <a:p>
            <a:r>
              <a:rPr lang="en-SG" dirty="0"/>
              <a:t>1. If an adversary knows a student’s social information (easier to find out than a random password), then he can log in to see the books being borrowed by the student</a:t>
            </a:r>
          </a:p>
          <a:p>
            <a:r>
              <a:rPr lang="en-SG" dirty="0"/>
              <a:t>2. If the adversary knows only a student’s ID and family name, then </a:t>
            </a:r>
            <a:r>
              <a:rPr lang="en-SG" dirty="0">
                <a:highlight>
                  <a:srgbClr val="FFFF00"/>
                </a:highlight>
              </a:rPr>
              <a:t>he can still probe the login screen to find out the birthday (why?)</a:t>
            </a:r>
            <a:r>
              <a:rPr lang="en-SG" dirty="0"/>
              <a:t>, and subsequently find out the books being borrowed the student. </a:t>
            </a:r>
          </a:p>
          <a:p>
            <a:r>
              <a:rPr lang="en-SG" b="1" dirty="0"/>
              <a:t>Age is easy to guess! </a:t>
            </a:r>
            <a:r>
              <a:rPr lang="en-SG" dirty="0"/>
              <a:t>University students =&gt; 20 – 24 year olds </a:t>
            </a:r>
          </a:p>
          <a:p>
            <a:r>
              <a:rPr lang="en-SG" b="1" dirty="0"/>
              <a:t>Birthday =&gt; Just 365 days to guess</a:t>
            </a:r>
          </a:p>
        </p:txBody>
      </p:sp>
    </p:spTree>
    <p:extLst>
      <p:ext uri="{BB962C8B-B14F-4D97-AF65-F5344CB8AC3E}">
        <p14:creationId xmlns:p14="http://schemas.microsoft.com/office/powerpoint/2010/main" val="24486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US" dirty="0">
                <a:cs typeface="Calibri"/>
              </a:rPr>
              <a:t>(c) Do you prefer the above authentication, or the typical password-based authentication to be used by the university?</a:t>
            </a:r>
          </a:p>
          <a:p>
            <a:r>
              <a:rPr lang="en-US" dirty="0">
                <a:cs typeface="Calibri"/>
              </a:rPr>
              <a:t>No right or wrong answer. It's just a usability – security tradeoff problem.</a:t>
            </a:r>
          </a:p>
          <a:p>
            <a:endParaRPr lang="en-SG" dirty="0">
              <a:cs typeface="Calibri"/>
            </a:endParaRPr>
          </a:p>
          <a:p>
            <a:endParaRPr lang="en-US" dirty="0">
              <a:cs typeface="Calibri"/>
            </a:endParaRPr>
          </a:p>
        </p:txBody>
      </p:sp>
    </p:spTree>
    <p:extLst>
      <p:ext uri="{BB962C8B-B14F-4D97-AF65-F5344CB8AC3E}">
        <p14:creationId xmlns:p14="http://schemas.microsoft.com/office/powerpoint/2010/main" val="402809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4 discussion</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SG" sz="2400" dirty="0"/>
              <a:t>What’s the big deal? </a:t>
            </a:r>
          </a:p>
          <a:p>
            <a:r>
              <a:rPr lang="en-SG" sz="2400" dirty="0"/>
              <a:t>=&gt; Attacker would just find out the books I borrow… no big deal… or is it?</a:t>
            </a:r>
          </a:p>
          <a:p>
            <a:r>
              <a:rPr lang="en-SG" sz="2400" dirty="0"/>
              <a:t>Consequences:</a:t>
            </a:r>
          </a:p>
          <a:p>
            <a:r>
              <a:rPr lang="en-SG" sz="2400" dirty="0"/>
              <a:t>1. Monetary costs</a:t>
            </a:r>
          </a:p>
          <a:p>
            <a:pPr lvl="1"/>
            <a:r>
              <a:rPr lang="en-SG" sz="2000" dirty="0"/>
              <a:t>Borrowing under your name and not returning</a:t>
            </a:r>
          </a:p>
          <a:p>
            <a:r>
              <a:rPr lang="en-SG" sz="2400" dirty="0"/>
              <a:t>2. </a:t>
            </a:r>
            <a:r>
              <a:rPr lang="en-SG" sz="2400" dirty="0">
                <a:highlight>
                  <a:srgbClr val="FFFF00"/>
                </a:highlight>
              </a:rPr>
              <a:t>Profiling</a:t>
            </a:r>
          </a:p>
          <a:p>
            <a:pPr lvl="1"/>
            <a:r>
              <a:rPr lang="en-SG" sz="2000" dirty="0"/>
              <a:t>A lot of information can be inferred once someone knows the books you read!!!</a:t>
            </a:r>
          </a:p>
          <a:p>
            <a:pPr lvl="1"/>
            <a:r>
              <a:rPr lang="en-SG" sz="2000" dirty="0"/>
              <a:t>Your major, interests, personal needs/problems, strengths/weakness, ambition/life goals</a:t>
            </a:r>
          </a:p>
          <a:p>
            <a:pPr lvl="1"/>
            <a:r>
              <a:rPr lang="en-SG" sz="2000" dirty="0"/>
              <a:t>An avenue for other attacks, e.g. scams, identity theft</a:t>
            </a:r>
          </a:p>
        </p:txBody>
      </p:sp>
    </p:spTree>
    <p:extLst>
      <p:ext uri="{BB962C8B-B14F-4D97-AF65-F5344CB8AC3E}">
        <p14:creationId xmlns:p14="http://schemas.microsoft.com/office/powerpoint/2010/main" val="394705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fontScale="85000" lnSpcReduction="20000"/>
          </a:bodyPr>
          <a:lstStyle/>
          <a:p>
            <a:pPr algn="just"/>
            <a:r>
              <a:rPr lang="en-US" dirty="0">
                <a:ea typeface="+mn-lt"/>
                <a:cs typeface="+mn-lt"/>
              </a:rPr>
              <a:t>A bank's IT team is planning to </a:t>
            </a:r>
            <a:r>
              <a:rPr lang="en-US" b="1" dirty="0">
                <a:ea typeface="+mn-lt"/>
                <a:cs typeface="+mn-lt"/>
              </a:rPr>
              <a:t>enhance the password + SMS 2FA</a:t>
            </a:r>
            <a:r>
              <a:rPr lang="en-US" dirty="0">
                <a:ea typeface="+mn-lt"/>
                <a:cs typeface="+mn-lt"/>
              </a:rPr>
              <a:t> of its online banking service. To use the service, a user </a:t>
            </a:r>
            <a:r>
              <a:rPr lang="en-US" b="1" dirty="0">
                <a:ea typeface="+mn-lt"/>
                <a:cs typeface="+mn-lt"/>
              </a:rPr>
              <a:t>first logs-in using the password</a:t>
            </a:r>
            <a:r>
              <a:rPr lang="en-US" dirty="0">
                <a:ea typeface="+mn-lt"/>
                <a:cs typeface="+mn-lt"/>
              </a:rPr>
              <a:t> (without the SMS) using his/her PC. After the user has logged in, the user's account number would be displayed on the PC, together with a few transaction options. </a:t>
            </a:r>
            <a:r>
              <a:rPr lang="en-US" b="1" dirty="0">
                <a:ea typeface="+mn-lt"/>
                <a:cs typeface="+mn-lt"/>
              </a:rPr>
              <a:t>If the user wants to transfer money</a:t>
            </a:r>
            <a:r>
              <a:rPr lang="en-US" dirty="0">
                <a:ea typeface="+mn-lt"/>
                <a:cs typeface="+mn-lt"/>
              </a:rPr>
              <a:t> to another account, the following steps will be carried out:</a:t>
            </a:r>
            <a:endParaRPr lang="en-US" dirty="0">
              <a:cs typeface="Calibri"/>
            </a:endParaRPr>
          </a:p>
          <a:p>
            <a:pPr marL="457200" indent="-457200">
              <a:buAutoNum type="arabicPeriod"/>
            </a:pPr>
            <a:r>
              <a:rPr lang="en-US" dirty="0">
                <a:ea typeface="+mn-lt"/>
                <a:cs typeface="+mn-lt"/>
              </a:rPr>
              <a:t>The user enters the required transaction information (account number and amount) to the PC, which in turns sends the information to the server.</a:t>
            </a:r>
            <a:endParaRPr lang="en-US" dirty="0">
              <a:cs typeface="Calibri" panose="020F0502020204030204"/>
            </a:endParaRPr>
          </a:p>
          <a:p>
            <a:pPr marL="457200" indent="-457200">
              <a:buAutoNum type="arabicPeriod"/>
            </a:pPr>
            <a:r>
              <a:rPr lang="en-US" dirty="0">
                <a:ea typeface="+mn-lt"/>
                <a:cs typeface="+mn-lt"/>
              </a:rPr>
              <a:t>The server sends an OTP to the user via SMS. The SMS will be delivered to the user's mobile phone by the telecommunications service provider (e.g. Singtel, M1 or Starhub).</a:t>
            </a:r>
            <a:endParaRPr lang="en-US" dirty="0">
              <a:cs typeface="Calibri" panose="020F0502020204030204"/>
            </a:endParaRPr>
          </a:p>
          <a:p>
            <a:pPr marL="457200" indent="-457200">
              <a:buAutoNum type="arabicPeriod"/>
            </a:pPr>
            <a:r>
              <a:rPr lang="en-US" dirty="0">
                <a:ea typeface="+mn-lt"/>
                <a:cs typeface="+mn-lt"/>
              </a:rPr>
              <a:t>The user enters the OTP to the PC, which in turn sends the OTP to the server.</a:t>
            </a:r>
            <a:endParaRPr lang="en-US" dirty="0">
              <a:cs typeface="Calibri" panose="020F0502020204030204"/>
            </a:endParaRPr>
          </a:p>
          <a:p>
            <a:pPr marL="457200" indent="-457200">
              <a:buAutoNum type="arabicPeriod"/>
            </a:pPr>
            <a:r>
              <a:rPr lang="en-US" dirty="0">
                <a:ea typeface="+mn-lt"/>
                <a:cs typeface="+mn-lt"/>
              </a:rPr>
              <a:t>The server checks the sent OTP and, upon receiving a valid OTP, sends a confirmation to the user's PC.</a:t>
            </a:r>
            <a:endParaRPr lang="en-US" dirty="0">
              <a:cs typeface="Calibri" panose="020F0502020204030204"/>
            </a:endParaRPr>
          </a:p>
          <a:p>
            <a:pPr marL="457200" indent="-457200">
              <a:buAutoNum type="arabicPeriod"/>
            </a:pPr>
            <a:r>
              <a:rPr lang="en-US" dirty="0">
                <a:ea typeface="+mn-lt"/>
                <a:cs typeface="+mn-lt"/>
              </a:rPr>
              <a:t>After receiving the confirmation from the server, the PC finally displays a message "transaction completed".</a:t>
            </a:r>
            <a:endParaRPr lang="en-US" dirty="0">
              <a:cs typeface="Calibri" panose="020F0502020204030204"/>
            </a:endParaRPr>
          </a:p>
          <a:p>
            <a:endParaRPr lang="en-SG" dirty="0"/>
          </a:p>
        </p:txBody>
      </p:sp>
    </p:spTree>
    <p:extLst>
      <p:ext uri="{BB962C8B-B14F-4D97-AF65-F5344CB8AC3E}">
        <p14:creationId xmlns:p14="http://schemas.microsoft.com/office/powerpoint/2010/main" val="191598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FAC9-6095-4DFC-978D-B089C7B2F051}"/>
              </a:ext>
            </a:extLst>
          </p:cNvPr>
          <p:cNvSpPr>
            <a:spLocks noGrp="1"/>
          </p:cNvSpPr>
          <p:nvPr>
            <p:ph type="title"/>
          </p:nvPr>
        </p:nvSpPr>
        <p:spPr/>
        <p:txBody>
          <a:bodyPr/>
          <a:lstStyle/>
          <a:p>
            <a:r>
              <a:rPr lang="en-SG" dirty="0"/>
              <a:t>Recap: security questions</a:t>
            </a:r>
          </a:p>
        </p:txBody>
      </p:sp>
      <p:sp>
        <p:nvSpPr>
          <p:cNvPr id="3" name="Content Placeholder 2">
            <a:extLst>
              <a:ext uri="{FF2B5EF4-FFF2-40B4-BE49-F238E27FC236}">
                <a16:creationId xmlns:a16="http://schemas.microsoft.com/office/drawing/2014/main" id="{BA919B57-7103-41E9-B295-E01F1CDC1EE0}"/>
              </a:ext>
            </a:extLst>
          </p:cNvPr>
          <p:cNvSpPr>
            <a:spLocks noGrp="1"/>
          </p:cNvSpPr>
          <p:nvPr>
            <p:ph idx="1"/>
          </p:nvPr>
        </p:nvSpPr>
        <p:spPr/>
        <p:txBody>
          <a:bodyPr>
            <a:normAutofit/>
          </a:bodyPr>
          <a:lstStyle/>
          <a:p>
            <a:r>
              <a:rPr lang="en-SG" sz="2400" dirty="0"/>
              <a:t>Fall back mechanism for authentication and password resets</a:t>
            </a:r>
          </a:p>
          <a:p>
            <a:r>
              <a:rPr lang="en-SG" sz="2400" dirty="0"/>
              <a:t>- Weakens security for usability =&gt; Provides another avenue for potential attacks</a:t>
            </a:r>
          </a:p>
          <a:p>
            <a:r>
              <a:rPr lang="en-SG" sz="2400" dirty="0"/>
              <a:t>- Commonly used, since it lowers the cost of manpower (customer service), allowing the user to self-help</a:t>
            </a:r>
          </a:p>
        </p:txBody>
      </p:sp>
    </p:spTree>
    <p:extLst>
      <p:ext uri="{BB962C8B-B14F-4D97-AF65-F5344CB8AC3E}">
        <p14:creationId xmlns:p14="http://schemas.microsoft.com/office/powerpoint/2010/main" val="139143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fontScale="92500" lnSpcReduction="20000"/>
          </a:bodyPr>
          <a:lstStyle/>
          <a:p>
            <a:r>
              <a:rPr lang="en-US" dirty="0">
                <a:ea typeface="+mn-lt"/>
                <a:cs typeface="+mn-lt"/>
              </a:rPr>
              <a:t>Now, the IT team has to decide what information to be included in the SMS in step (2).</a:t>
            </a:r>
            <a:endParaRPr lang="en-US" dirty="0">
              <a:cs typeface="Calibri" panose="020F0502020204030204"/>
            </a:endParaRPr>
          </a:p>
          <a:p>
            <a:r>
              <a:rPr lang="en-US" dirty="0">
                <a:ea typeface="+mn-lt"/>
                <a:cs typeface="+mn-lt"/>
              </a:rPr>
              <a:t>Below are examples of two considered choices:</a:t>
            </a:r>
            <a:endParaRPr lang="en-US" dirty="0"/>
          </a:p>
          <a:p>
            <a:endParaRPr lang="en-US" dirty="0">
              <a:ea typeface="+mn-lt"/>
              <a:cs typeface="+mn-lt"/>
            </a:endParaRPr>
          </a:p>
          <a:p>
            <a:r>
              <a:rPr lang="en-US" dirty="0">
                <a:highlight>
                  <a:srgbClr val="FFFF00"/>
                </a:highlight>
                <a:ea typeface="+mn-lt"/>
                <a:cs typeface="+mn-lt"/>
              </a:rPr>
              <a:t>M-I: "Enter OTP 132373 to complete your transaction."</a:t>
            </a:r>
            <a:endParaRPr lang="en-US" dirty="0">
              <a:highlight>
                <a:srgbClr val="FFFF00"/>
              </a:highlight>
            </a:endParaRPr>
          </a:p>
          <a:p>
            <a:endParaRPr lang="en-US" dirty="0">
              <a:highlight>
                <a:srgbClr val="FFFF00"/>
              </a:highlight>
              <a:ea typeface="+mn-lt"/>
              <a:cs typeface="+mn-lt"/>
            </a:endParaRPr>
          </a:p>
          <a:p>
            <a:r>
              <a:rPr lang="en-US" dirty="0">
                <a:highlight>
                  <a:srgbClr val="FFFF00"/>
                </a:highlight>
                <a:ea typeface="+mn-lt"/>
                <a:cs typeface="+mn-lt"/>
              </a:rPr>
              <a:t>M-II: "You have requested to transfer $10,000 from account no 1388293-43-23 to account no 12398-234-A2. Enter OTP 132373 to complete your transaction."</a:t>
            </a:r>
          </a:p>
          <a:p>
            <a:pPr marL="0" indent="0">
              <a:buNone/>
            </a:pPr>
            <a:endParaRPr lang="en-US" dirty="0">
              <a:cs typeface="Calibri" panose="020F0502020204030204"/>
            </a:endParaRPr>
          </a:p>
          <a:p>
            <a:r>
              <a:rPr lang="en-US" dirty="0">
                <a:ea typeface="+mn-lt"/>
                <a:cs typeface="+mn-lt"/>
              </a:rPr>
              <a:t>(Hint: You can consider the fact that a </a:t>
            </a:r>
            <a:r>
              <a:rPr lang="en-US" dirty="0">
                <a:highlight>
                  <a:srgbClr val="FFFF00"/>
                </a:highlight>
                <a:ea typeface="+mn-lt"/>
                <a:cs typeface="+mn-lt"/>
              </a:rPr>
              <a:t>SMS is not encrypted in an "end-to-end" fashion</a:t>
            </a:r>
            <a:r>
              <a:rPr lang="en-US" dirty="0">
                <a:ea typeface="+mn-lt"/>
                <a:cs typeface="+mn-lt"/>
              </a:rPr>
              <a:t>, and there could be multiple telco entities handling the SMS. You can also consider the scenario where the PC is in an Internet cafe, and the cafe owner could be malicious, or honest but curious.)</a:t>
            </a:r>
          </a:p>
          <a:p>
            <a:endParaRPr lang="en-SG" dirty="0"/>
          </a:p>
        </p:txBody>
      </p:sp>
    </p:spTree>
    <p:extLst>
      <p:ext uri="{BB962C8B-B14F-4D97-AF65-F5344CB8AC3E}">
        <p14:creationId xmlns:p14="http://schemas.microsoft.com/office/powerpoint/2010/main" val="306987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US" sz="2800" dirty="0">
                <a:cs typeface="Calibri"/>
              </a:rPr>
              <a:t>(a) Give a situation where M-I is preferred</a:t>
            </a:r>
          </a:p>
          <a:p>
            <a:r>
              <a:rPr lang="en-US" sz="2800" dirty="0">
                <a:cs typeface="Calibri"/>
              </a:rPr>
              <a:t>M-I is more secure (Less information shown)</a:t>
            </a:r>
          </a:p>
          <a:p>
            <a:pPr marL="383540" lvl="1"/>
            <a:r>
              <a:rPr lang="en-US" sz="2400" dirty="0">
                <a:cs typeface="Calibri"/>
              </a:rPr>
              <a:t>If phone is lost and adversary found and accessed it, he cannot learn about the transaction.</a:t>
            </a:r>
          </a:p>
          <a:p>
            <a:pPr marL="383540" lvl="1"/>
            <a:r>
              <a:rPr lang="en-US" sz="2400" dirty="0">
                <a:cs typeface="Calibri"/>
              </a:rPr>
              <a:t>SMS is not encrypted. If SMS is sniffed, no information leaked</a:t>
            </a:r>
          </a:p>
          <a:p>
            <a:endParaRPr lang="en-SG" sz="2800" dirty="0"/>
          </a:p>
        </p:txBody>
      </p:sp>
    </p:spTree>
    <p:extLst>
      <p:ext uri="{BB962C8B-B14F-4D97-AF65-F5344CB8AC3E}">
        <p14:creationId xmlns:p14="http://schemas.microsoft.com/office/powerpoint/2010/main" val="265145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US" sz="2800" dirty="0">
                <a:cs typeface="Calibri"/>
              </a:rPr>
              <a:t>(b) Give a situation where </a:t>
            </a:r>
            <a:r>
              <a:rPr lang="en-US" sz="2800" dirty="0">
                <a:ea typeface="+mn-lt"/>
                <a:cs typeface="+mn-lt"/>
              </a:rPr>
              <a:t>M-II is preferred</a:t>
            </a:r>
          </a:p>
          <a:p>
            <a:r>
              <a:rPr lang="en-US" sz="2800" dirty="0">
                <a:ea typeface="+mn-lt"/>
                <a:cs typeface="+mn-lt"/>
              </a:rPr>
              <a:t>M-II provides clarity and verification</a:t>
            </a:r>
          </a:p>
          <a:p>
            <a:pPr marL="383540" lvl="1"/>
            <a:r>
              <a:rPr lang="en-US" sz="2400" dirty="0">
                <a:ea typeface="+mn-lt"/>
                <a:cs typeface="+mn-lt"/>
              </a:rPr>
              <a:t>If PC is infected and redirects transactions to attacker account, SMS displays a different destination account</a:t>
            </a:r>
          </a:p>
          <a:p>
            <a:pPr marL="383540" lvl="1"/>
            <a:r>
              <a:rPr lang="en-US" sz="2400" dirty="0">
                <a:ea typeface="+mn-lt"/>
                <a:cs typeface="+mn-lt"/>
              </a:rPr>
              <a:t>Help the user verify if his/her money is transferred correctly.</a:t>
            </a:r>
            <a:endParaRPr lang="en-US" sz="2400" dirty="0">
              <a:cs typeface="Calibri"/>
            </a:endParaRPr>
          </a:p>
          <a:p>
            <a:endParaRPr lang="en-US" sz="2800" dirty="0">
              <a:cs typeface="Calibri"/>
            </a:endParaRPr>
          </a:p>
          <a:p>
            <a:endParaRPr lang="en-SG" sz="2800" dirty="0"/>
          </a:p>
        </p:txBody>
      </p:sp>
    </p:spTree>
    <p:extLst>
      <p:ext uri="{BB962C8B-B14F-4D97-AF65-F5344CB8AC3E}">
        <p14:creationId xmlns:p14="http://schemas.microsoft.com/office/powerpoint/2010/main" val="193941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US" dirty="0">
                <a:cs typeface="Calibri"/>
              </a:rPr>
              <a:t>(c) If you were the IT team, which message format would you choose?</a:t>
            </a:r>
            <a:endParaRPr lang="en-US" dirty="0"/>
          </a:p>
          <a:p>
            <a:r>
              <a:rPr lang="en-US" dirty="0">
                <a:cs typeface="Calibri"/>
              </a:rPr>
              <a:t>It depends on the application and situation, but both are not that good….</a:t>
            </a:r>
          </a:p>
          <a:p>
            <a:r>
              <a:rPr lang="en-SG" dirty="0">
                <a:cs typeface="Calibri"/>
              </a:rPr>
              <a:t>Show just enough information for verification:</a:t>
            </a:r>
          </a:p>
          <a:p>
            <a:r>
              <a:rPr lang="en-US" dirty="0">
                <a:cs typeface="Calibri"/>
              </a:rPr>
              <a:t>E.g. </a:t>
            </a:r>
          </a:p>
          <a:p>
            <a:r>
              <a:rPr lang="en-US" dirty="0">
                <a:ea typeface="+mn-lt"/>
                <a:cs typeface="+mn-lt"/>
              </a:rPr>
              <a:t>"You have requested to transfer $10,000 from account no </a:t>
            </a:r>
            <a:r>
              <a:rPr lang="en-US" dirty="0">
                <a:highlight>
                  <a:srgbClr val="FFFF00"/>
                </a:highlight>
                <a:ea typeface="+mn-lt"/>
                <a:cs typeface="+mn-lt"/>
              </a:rPr>
              <a:t>XXXXXX3-43-23</a:t>
            </a:r>
            <a:r>
              <a:rPr lang="en-US" dirty="0">
                <a:ea typeface="+mn-lt"/>
                <a:cs typeface="+mn-lt"/>
              </a:rPr>
              <a:t> to account no </a:t>
            </a:r>
            <a:r>
              <a:rPr lang="en-US" dirty="0">
                <a:highlight>
                  <a:srgbClr val="FFFF00"/>
                </a:highlight>
                <a:ea typeface="+mn-lt"/>
                <a:cs typeface="+mn-lt"/>
              </a:rPr>
              <a:t>XXXXXX34-A2. </a:t>
            </a:r>
            <a:r>
              <a:rPr lang="en-US" dirty="0">
                <a:ea typeface="+mn-lt"/>
                <a:cs typeface="+mn-lt"/>
              </a:rPr>
              <a:t>Enter OTP 132373 to complete your transaction."</a:t>
            </a:r>
          </a:p>
          <a:p>
            <a:endParaRPr lang="en-US" dirty="0">
              <a:cs typeface="Calibri"/>
            </a:endParaRPr>
          </a:p>
        </p:txBody>
      </p:sp>
    </p:spTree>
    <p:extLst>
      <p:ext uri="{BB962C8B-B14F-4D97-AF65-F5344CB8AC3E}">
        <p14:creationId xmlns:p14="http://schemas.microsoft.com/office/powerpoint/2010/main" val="113387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6</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US" dirty="0">
                <a:cs typeface="Calibri"/>
              </a:rPr>
              <a:t>You are shipping WLAN access points. Access to these devices is protected by password.</a:t>
            </a:r>
          </a:p>
          <a:p>
            <a:r>
              <a:rPr lang="en-US" dirty="0">
                <a:cs typeface="Calibri"/>
              </a:rPr>
              <a:t>(a) What are the implications of shipping all access points with the same default password?</a:t>
            </a:r>
          </a:p>
          <a:p>
            <a:r>
              <a:rPr lang="en-US" dirty="0">
                <a:cs typeface="Calibri"/>
              </a:rPr>
              <a:t>(b) What are the implications of shipping each access point with individual password?</a:t>
            </a:r>
          </a:p>
          <a:p>
            <a:endParaRPr lang="en-US" dirty="0">
              <a:cs typeface="Calibri"/>
            </a:endParaRPr>
          </a:p>
          <a:p>
            <a:r>
              <a:rPr lang="en-US" dirty="0">
                <a:cs typeface="Calibri"/>
              </a:rPr>
              <a:t>(Hint: Argue from the viewpoint of usability vs security)</a:t>
            </a:r>
          </a:p>
          <a:p>
            <a:endParaRPr lang="en-SG" dirty="0"/>
          </a:p>
        </p:txBody>
      </p:sp>
    </p:spTree>
    <p:extLst>
      <p:ext uri="{BB962C8B-B14F-4D97-AF65-F5344CB8AC3E}">
        <p14:creationId xmlns:p14="http://schemas.microsoft.com/office/powerpoint/2010/main" val="375609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6</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US" dirty="0">
                <a:ea typeface="+mn-lt"/>
                <a:cs typeface="+mn-lt"/>
              </a:rPr>
              <a:t>(a) What are the implications of shipping all access points with the same default password?</a:t>
            </a:r>
            <a:endParaRPr lang="en-US" dirty="0">
              <a:cs typeface="Calibri"/>
            </a:endParaRPr>
          </a:p>
          <a:p>
            <a:r>
              <a:rPr lang="en-US" dirty="0">
                <a:cs typeface="Calibri"/>
              </a:rPr>
              <a:t>An attacker can access a device if the default password is not changed</a:t>
            </a:r>
            <a:endParaRPr lang="en-US" dirty="0"/>
          </a:p>
          <a:p>
            <a:r>
              <a:rPr lang="en-SG" dirty="0">
                <a:cs typeface="Calibri"/>
              </a:rPr>
              <a:t>Note: Most default passwords, especially for routers, can be googled. Always change default passwords</a:t>
            </a:r>
            <a:endParaRPr lang="en-US" dirty="0">
              <a:cs typeface="Calibri"/>
            </a:endParaRPr>
          </a:p>
        </p:txBody>
      </p:sp>
    </p:spTree>
    <p:extLst>
      <p:ext uri="{BB962C8B-B14F-4D97-AF65-F5344CB8AC3E}">
        <p14:creationId xmlns:p14="http://schemas.microsoft.com/office/powerpoint/2010/main" val="158060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6</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US" sz="2400" dirty="0">
                <a:ea typeface="+mn-lt"/>
                <a:cs typeface="+mn-lt"/>
              </a:rPr>
              <a:t>(b) What are the implications of shipping each access point with individual password?</a:t>
            </a:r>
            <a:endParaRPr lang="en-US" sz="2400" dirty="0">
              <a:cs typeface="Calibri"/>
            </a:endParaRPr>
          </a:p>
          <a:p>
            <a:r>
              <a:rPr lang="en-US" sz="2400" dirty="0">
                <a:cs typeface="Calibri"/>
              </a:rPr>
              <a:t>Manufacturer's perspective – Cost increased:</a:t>
            </a:r>
          </a:p>
          <a:p>
            <a:pPr marL="383540" lvl="1"/>
            <a:r>
              <a:rPr lang="en-US" sz="2000" dirty="0">
                <a:cs typeface="Calibri"/>
              </a:rPr>
              <a:t>Printing password on equipment/manual</a:t>
            </a:r>
          </a:p>
          <a:p>
            <a:pPr marL="383540" lvl="1"/>
            <a:r>
              <a:rPr lang="en-US" sz="2000" dirty="0">
                <a:cs typeface="Calibri"/>
              </a:rPr>
              <a:t>Difficult to print on equipment in manufacturing pipeline (Possibly separate supply lines?)</a:t>
            </a:r>
          </a:p>
          <a:p>
            <a:pPr marL="383540" lvl="1"/>
            <a:r>
              <a:rPr lang="en-US" sz="2000" dirty="0">
                <a:cs typeface="Calibri"/>
              </a:rPr>
              <a:t>Tracking every password in case of customer support (Database + Customer Service)</a:t>
            </a:r>
          </a:p>
          <a:p>
            <a:r>
              <a:rPr lang="en-US" sz="2400" dirty="0">
                <a:cs typeface="Calibri"/>
              </a:rPr>
              <a:t>User's perspective – Reduced usability</a:t>
            </a:r>
            <a:endParaRPr lang="en-US" sz="2400" dirty="0"/>
          </a:p>
          <a:p>
            <a:pPr marL="383540" lvl="1"/>
            <a:r>
              <a:rPr lang="en-US" sz="2000" dirty="0">
                <a:cs typeface="Calibri"/>
              </a:rPr>
              <a:t>If password is lost, need help from customer service (Troublesome)</a:t>
            </a:r>
          </a:p>
        </p:txBody>
      </p:sp>
    </p:spTree>
    <p:extLst>
      <p:ext uri="{BB962C8B-B14F-4D97-AF65-F5344CB8AC3E}">
        <p14:creationId xmlns:p14="http://schemas.microsoft.com/office/powerpoint/2010/main" val="406266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7</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pPr algn="just"/>
            <a:r>
              <a:rPr lang="en-US" dirty="0">
                <a:cs typeface="Calibri"/>
              </a:rPr>
              <a:t>A company has installed fingerprint-based door access systems at their server room and gym.</a:t>
            </a:r>
          </a:p>
          <a:p>
            <a:pPr algn="just"/>
            <a:r>
              <a:rPr lang="en-US" dirty="0">
                <a:cs typeface="Calibri"/>
              </a:rPr>
              <a:t>The two systems are exactly the same, but the company set different thresholds to adjust the </a:t>
            </a:r>
            <a:r>
              <a:rPr lang="en-US" dirty="0">
                <a:highlight>
                  <a:srgbClr val="FFFF00"/>
                </a:highlight>
                <a:cs typeface="Calibri"/>
              </a:rPr>
              <a:t>false non-match rate (FNMR) and false match rate (FMR). </a:t>
            </a:r>
          </a:p>
          <a:p>
            <a:pPr algn="just"/>
            <a:r>
              <a:rPr lang="en-US" dirty="0">
                <a:cs typeface="Calibri"/>
              </a:rPr>
              <a:t>Suppose the threshold set for the </a:t>
            </a:r>
            <a:r>
              <a:rPr lang="en-US" dirty="0">
                <a:highlight>
                  <a:srgbClr val="FFFF00"/>
                </a:highlight>
                <a:cs typeface="Calibri"/>
              </a:rPr>
              <a:t>server room is 0.5</a:t>
            </a:r>
            <a:r>
              <a:rPr lang="en-US" dirty="0">
                <a:cs typeface="Calibri"/>
              </a:rPr>
              <a:t>, what would be a reasonable threshold to set for the gym: larger, smaller or equal to 0.5?</a:t>
            </a:r>
          </a:p>
          <a:p>
            <a:endParaRPr lang="en-SG" dirty="0"/>
          </a:p>
        </p:txBody>
      </p:sp>
    </p:spTree>
    <p:extLst>
      <p:ext uri="{BB962C8B-B14F-4D97-AF65-F5344CB8AC3E}">
        <p14:creationId xmlns:p14="http://schemas.microsoft.com/office/powerpoint/2010/main" val="3448168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US" dirty="0">
                <a:cs typeface="Calibri Light"/>
              </a:rPr>
              <a:t>Recap: FMR &amp; FNMR</a:t>
            </a:r>
            <a:endParaRPr lang="en-SG" dirty="0"/>
          </a:p>
        </p:txBody>
      </p:sp>
      <p:pic>
        <p:nvPicPr>
          <p:cNvPr id="4" name="Content Placeholder 3" descr="A picture containing indoor, bird, tree, flower&#10;&#10;Description automatically generated">
            <a:extLst>
              <a:ext uri="{FF2B5EF4-FFF2-40B4-BE49-F238E27FC236}">
                <a16:creationId xmlns:a16="http://schemas.microsoft.com/office/drawing/2014/main" id="{69487401-7CA4-4F10-A924-64E286E3B367}"/>
              </a:ext>
            </a:extLst>
          </p:cNvPr>
          <p:cNvPicPr>
            <a:picLocks noGrp="1" noChangeAspect="1"/>
          </p:cNvPicPr>
          <p:nvPr>
            <p:ph idx="1"/>
          </p:nvPr>
        </p:nvPicPr>
        <p:blipFill>
          <a:blip r:embed="rId2"/>
          <a:stretch>
            <a:fillRect/>
          </a:stretch>
        </p:blipFill>
        <p:spPr>
          <a:xfrm>
            <a:off x="1023938" y="2843477"/>
            <a:ext cx="9720262" cy="2907770"/>
          </a:xfrm>
          <a:prstGeom prst="rect">
            <a:avLst/>
          </a:prstGeom>
        </p:spPr>
      </p:pic>
      <p:sp>
        <p:nvSpPr>
          <p:cNvPr id="5" name="TextBox 3">
            <a:extLst>
              <a:ext uri="{FF2B5EF4-FFF2-40B4-BE49-F238E27FC236}">
                <a16:creationId xmlns:a16="http://schemas.microsoft.com/office/drawing/2014/main" id="{E4787D2B-073C-457E-B6FB-F7EDF6111638}"/>
              </a:ext>
            </a:extLst>
          </p:cNvPr>
          <p:cNvSpPr txBox="1"/>
          <p:nvPr/>
        </p:nvSpPr>
        <p:spPr>
          <a:xfrm>
            <a:off x="1023938" y="3713208"/>
            <a:ext cx="19050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0000"/>
                </a:solidFill>
              </a:rPr>
              <a:t>// You shouldn't get in but you did</a:t>
            </a:r>
            <a:endParaRPr lang="en-US" dirty="0">
              <a:solidFill>
                <a:srgbClr val="FF0000"/>
              </a:solidFill>
              <a:cs typeface="Calibri"/>
            </a:endParaRPr>
          </a:p>
        </p:txBody>
      </p:sp>
      <p:sp>
        <p:nvSpPr>
          <p:cNvPr id="6" name="TextBox 5">
            <a:extLst>
              <a:ext uri="{FF2B5EF4-FFF2-40B4-BE49-F238E27FC236}">
                <a16:creationId xmlns:a16="http://schemas.microsoft.com/office/drawing/2014/main" id="{9ED3A5FE-5362-40C2-8130-04F79D87FF98}"/>
              </a:ext>
            </a:extLst>
          </p:cNvPr>
          <p:cNvSpPr txBox="1"/>
          <p:nvPr/>
        </p:nvSpPr>
        <p:spPr>
          <a:xfrm>
            <a:off x="1066801" y="5101561"/>
            <a:ext cx="200025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0000"/>
                </a:solidFill>
              </a:rPr>
              <a:t>// You should get in but you didn't</a:t>
            </a:r>
            <a:endParaRPr lang="en-US" dirty="0">
              <a:solidFill>
                <a:srgbClr val="FF0000"/>
              </a:solidFill>
              <a:cs typeface="Calibri"/>
            </a:endParaRPr>
          </a:p>
        </p:txBody>
      </p:sp>
    </p:spTree>
    <p:extLst>
      <p:ext uri="{BB962C8B-B14F-4D97-AF65-F5344CB8AC3E}">
        <p14:creationId xmlns:p14="http://schemas.microsoft.com/office/powerpoint/2010/main" val="60031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0F40-DA20-4318-9CE1-171645AAF1A6}"/>
              </a:ext>
            </a:extLst>
          </p:cNvPr>
          <p:cNvSpPr>
            <a:spLocks noGrp="1"/>
          </p:cNvSpPr>
          <p:nvPr>
            <p:ph type="title"/>
          </p:nvPr>
        </p:nvSpPr>
        <p:spPr/>
        <p:txBody>
          <a:bodyPr/>
          <a:lstStyle/>
          <a:p>
            <a:r>
              <a:rPr lang="en-US" dirty="0">
                <a:cs typeface="Calibri Light"/>
              </a:rPr>
              <a:t>Recap: FMR &amp; FNMR</a:t>
            </a:r>
            <a:endParaRPr lang="en-SG" dirty="0"/>
          </a:p>
        </p:txBody>
      </p:sp>
      <p:pic>
        <p:nvPicPr>
          <p:cNvPr id="4" name="Content Placeholder 3" descr="A screenshot of a cell phone&#10;&#10;Description automatically generated">
            <a:extLst>
              <a:ext uri="{FF2B5EF4-FFF2-40B4-BE49-F238E27FC236}">
                <a16:creationId xmlns:a16="http://schemas.microsoft.com/office/drawing/2014/main" id="{B05F58ED-745F-402F-8BD4-B155FFA66200}"/>
              </a:ext>
            </a:extLst>
          </p:cNvPr>
          <p:cNvPicPr>
            <a:picLocks noGrp="1" noChangeAspect="1"/>
          </p:cNvPicPr>
          <p:nvPr>
            <p:ph idx="1"/>
          </p:nvPr>
        </p:nvPicPr>
        <p:blipFill>
          <a:blip r:embed="rId2"/>
          <a:stretch>
            <a:fillRect/>
          </a:stretch>
        </p:blipFill>
        <p:spPr>
          <a:xfrm>
            <a:off x="2837063" y="1670423"/>
            <a:ext cx="6364498" cy="3606799"/>
          </a:xfrm>
          <a:prstGeom prst="rect">
            <a:avLst/>
          </a:prstGeom>
        </p:spPr>
      </p:pic>
      <p:sp>
        <p:nvSpPr>
          <p:cNvPr id="8" name="TextBox 7">
            <a:extLst>
              <a:ext uri="{FF2B5EF4-FFF2-40B4-BE49-F238E27FC236}">
                <a16:creationId xmlns:a16="http://schemas.microsoft.com/office/drawing/2014/main" id="{8E2D2879-DA69-4555-BCC9-0E79BFCAAA60}"/>
              </a:ext>
            </a:extLst>
          </p:cNvPr>
          <p:cNvSpPr txBox="1"/>
          <p:nvPr/>
        </p:nvSpPr>
        <p:spPr>
          <a:xfrm>
            <a:off x="2750344" y="5580430"/>
            <a:ext cx="6095046" cy="830997"/>
          </a:xfrm>
          <a:prstGeom prst="rect">
            <a:avLst/>
          </a:prstGeom>
          <a:noFill/>
        </p:spPr>
        <p:txBody>
          <a:bodyPr wrap="square">
            <a:spAutoFit/>
          </a:bodyPr>
          <a:lstStyle/>
          <a:p>
            <a:r>
              <a:rPr lang="en-SG" sz="2400" dirty="0"/>
              <a:t>• Lower threshold → more relax in accepting </a:t>
            </a:r>
          </a:p>
          <a:p>
            <a:r>
              <a:rPr lang="en-SG" sz="2400" dirty="0"/>
              <a:t>• Higher threshold → more stringent in accepting</a:t>
            </a:r>
          </a:p>
        </p:txBody>
      </p:sp>
    </p:spTree>
    <p:extLst>
      <p:ext uri="{BB962C8B-B14F-4D97-AF65-F5344CB8AC3E}">
        <p14:creationId xmlns:p14="http://schemas.microsoft.com/office/powerpoint/2010/main" val="81306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Recap: security questions</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US" sz="2400" dirty="0">
                <a:ea typeface="+mn-lt"/>
                <a:cs typeface="+mn-lt"/>
              </a:rPr>
              <a:t>Properties of Security Questions:</a:t>
            </a:r>
          </a:p>
          <a:p>
            <a:r>
              <a:rPr lang="en-US" sz="2400" dirty="0">
                <a:ea typeface="+mn-lt"/>
                <a:cs typeface="+mn-lt"/>
              </a:rPr>
              <a:t>Memorable</a:t>
            </a:r>
          </a:p>
          <a:p>
            <a:pPr marL="383540" lvl="1"/>
            <a:r>
              <a:rPr lang="en-US" sz="2000" dirty="0">
                <a:ea typeface="+mn-lt"/>
                <a:cs typeface="+mn-lt"/>
              </a:rPr>
              <a:t>Answers should be memorable. Otherwise, it has the same risk of </a:t>
            </a:r>
            <a:r>
              <a:rPr lang="en-US" sz="2000" dirty="0" err="1">
                <a:ea typeface="+mn-lt"/>
                <a:cs typeface="+mn-lt"/>
              </a:rPr>
              <a:t>forgeting</a:t>
            </a:r>
            <a:endParaRPr lang="en-US" sz="2000" dirty="0">
              <a:ea typeface="+mn-lt"/>
              <a:cs typeface="+mn-lt"/>
            </a:endParaRPr>
          </a:p>
          <a:p>
            <a:r>
              <a:rPr lang="en-US" sz="2400" dirty="0">
                <a:ea typeface="+mn-lt"/>
                <a:cs typeface="+mn-lt"/>
              </a:rPr>
              <a:t>Consistent</a:t>
            </a:r>
          </a:p>
          <a:p>
            <a:pPr marL="383540" lvl="1"/>
            <a:r>
              <a:rPr lang="en-US" sz="2000" dirty="0">
                <a:ea typeface="+mn-lt"/>
                <a:cs typeface="+mn-lt"/>
              </a:rPr>
              <a:t>Answers should not change overtime (E.g. What you ate for lunch?)</a:t>
            </a:r>
          </a:p>
          <a:p>
            <a:r>
              <a:rPr lang="en-US" sz="2400" dirty="0">
                <a:ea typeface="+mn-lt"/>
                <a:cs typeface="+mn-lt"/>
              </a:rPr>
              <a:t>Nearly Universal</a:t>
            </a:r>
          </a:p>
          <a:p>
            <a:pPr marL="383540" lvl="1"/>
            <a:r>
              <a:rPr lang="en-US" sz="2000" dirty="0">
                <a:ea typeface="+mn-lt"/>
                <a:cs typeface="+mn-lt"/>
              </a:rPr>
              <a:t>Question should apply to wide range of audience</a:t>
            </a:r>
          </a:p>
          <a:p>
            <a:r>
              <a:rPr lang="en-US" sz="2400" dirty="0">
                <a:ea typeface="+mn-lt"/>
                <a:cs typeface="+mn-lt"/>
              </a:rPr>
              <a:t>Safe</a:t>
            </a:r>
          </a:p>
          <a:p>
            <a:pPr marL="383540" lvl="1"/>
            <a:r>
              <a:rPr lang="en-US" sz="2000" dirty="0">
                <a:ea typeface="+mn-lt"/>
                <a:cs typeface="+mn-lt"/>
              </a:rPr>
              <a:t>Answer should not be easily guessed or searched</a:t>
            </a:r>
          </a:p>
          <a:p>
            <a:endParaRPr lang="en-US" sz="2400" dirty="0">
              <a:cs typeface="Calibri"/>
            </a:endParaRPr>
          </a:p>
          <a:p>
            <a:endParaRPr lang="en-SG" sz="2400" dirty="0"/>
          </a:p>
        </p:txBody>
      </p:sp>
    </p:spTree>
    <p:extLst>
      <p:ext uri="{BB962C8B-B14F-4D97-AF65-F5344CB8AC3E}">
        <p14:creationId xmlns:p14="http://schemas.microsoft.com/office/powerpoint/2010/main" val="2215561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0F40-DA20-4318-9CE1-171645AAF1A6}"/>
              </a:ext>
            </a:extLst>
          </p:cNvPr>
          <p:cNvSpPr>
            <a:spLocks noGrp="1"/>
          </p:cNvSpPr>
          <p:nvPr>
            <p:ph type="title"/>
          </p:nvPr>
        </p:nvSpPr>
        <p:spPr/>
        <p:txBody>
          <a:bodyPr/>
          <a:lstStyle/>
          <a:p>
            <a:r>
              <a:rPr lang="en-SG" dirty="0"/>
              <a:t>Question 7</a:t>
            </a:r>
          </a:p>
        </p:txBody>
      </p:sp>
      <p:sp>
        <p:nvSpPr>
          <p:cNvPr id="3" name="Content Placeholder 2">
            <a:extLst>
              <a:ext uri="{FF2B5EF4-FFF2-40B4-BE49-F238E27FC236}">
                <a16:creationId xmlns:a16="http://schemas.microsoft.com/office/drawing/2014/main" id="{03118370-9E99-4E91-9329-913D25A9B386}"/>
              </a:ext>
            </a:extLst>
          </p:cNvPr>
          <p:cNvSpPr>
            <a:spLocks noGrp="1"/>
          </p:cNvSpPr>
          <p:nvPr>
            <p:ph idx="1"/>
          </p:nvPr>
        </p:nvSpPr>
        <p:spPr/>
        <p:txBody>
          <a:bodyPr/>
          <a:lstStyle/>
          <a:p>
            <a:r>
              <a:rPr lang="en-US" dirty="0">
                <a:ea typeface="+mn-lt"/>
                <a:cs typeface="+mn-lt"/>
              </a:rPr>
              <a:t>What would be a reasonable threshold for the gym: larger, smaller, or equal to 0.5?</a:t>
            </a:r>
          </a:p>
          <a:p>
            <a:endParaRPr lang="en-US" dirty="0">
              <a:cs typeface="Calibri"/>
            </a:endParaRPr>
          </a:p>
          <a:p>
            <a:r>
              <a:rPr lang="en-US" dirty="0">
                <a:cs typeface="Calibri"/>
              </a:rPr>
              <a:t>Gym less important than server room =&gt; Can be more relax =&gt; FMR can be higher</a:t>
            </a:r>
          </a:p>
          <a:p>
            <a:r>
              <a:rPr lang="en-US" dirty="0">
                <a:highlight>
                  <a:srgbClr val="FFFF00"/>
                </a:highlight>
                <a:cs typeface="Calibri"/>
              </a:rPr>
              <a:t>Threshold smaller than 0.5 is reasonable</a:t>
            </a:r>
          </a:p>
          <a:p>
            <a:endParaRPr lang="en-US" dirty="0">
              <a:cs typeface="Calibri"/>
            </a:endParaRPr>
          </a:p>
          <a:p>
            <a:r>
              <a:rPr lang="en-US" dirty="0">
                <a:cs typeface="Calibri"/>
              </a:rPr>
              <a:t>Notes: </a:t>
            </a:r>
          </a:p>
          <a:p>
            <a:r>
              <a:rPr lang="en-US" dirty="0">
                <a:cs typeface="Calibri"/>
              </a:rPr>
              <a:t>If threshold = 1, everyone is locked out (False non-match rate = 100%)</a:t>
            </a:r>
            <a:endParaRPr lang="en-US" dirty="0"/>
          </a:p>
          <a:p>
            <a:r>
              <a:rPr lang="en-US" dirty="0">
                <a:cs typeface="Calibri"/>
              </a:rPr>
              <a:t>If threshold = 0, why even install the lock?</a:t>
            </a:r>
          </a:p>
          <a:p>
            <a:endParaRPr lang="en-SG" dirty="0"/>
          </a:p>
        </p:txBody>
      </p:sp>
    </p:spTree>
    <p:extLst>
      <p:ext uri="{BB962C8B-B14F-4D97-AF65-F5344CB8AC3E}">
        <p14:creationId xmlns:p14="http://schemas.microsoft.com/office/powerpoint/2010/main" val="405431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0597-1531-4C2A-8A9E-056126A10E8E}"/>
              </a:ext>
            </a:extLst>
          </p:cNvPr>
          <p:cNvSpPr>
            <a:spLocks noGrp="1"/>
          </p:cNvSpPr>
          <p:nvPr>
            <p:ph type="title"/>
          </p:nvPr>
        </p:nvSpPr>
        <p:spPr/>
        <p:txBody>
          <a:bodyPr/>
          <a:lstStyle/>
          <a:p>
            <a:r>
              <a:rPr lang="en-SG" dirty="0"/>
              <a:t>Question 8</a:t>
            </a:r>
          </a:p>
        </p:txBody>
      </p:sp>
      <p:sp>
        <p:nvSpPr>
          <p:cNvPr id="3" name="Content Placeholder 2">
            <a:extLst>
              <a:ext uri="{FF2B5EF4-FFF2-40B4-BE49-F238E27FC236}">
                <a16:creationId xmlns:a16="http://schemas.microsoft.com/office/drawing/2014/main" id="{B0E2774F-59C5-4403-B630-980BF6620132}"/>
              </a:ext>
            </a:extLst>
          </p:cNvPr>
          <p:cNvSpPr>
            <a:spLocks noGrp="1"/>
          </p:cNvSpPr>
          <p:nvPr>
            <p:ph idx="1"/>
          </p:nvPr>
        </p:nvSpPr>
        <p:spPr/>
        <p:txBody>
          <a:bodyPr/>
          <a:lstStyle/>
          <a:p>
            <a:r>
              <a:rPr lang="en-US" dirty="0">
                <a:ea typeface="+mn-lt"/>
                <a:cs typeface="+mn-lt"/>
              </a:rPr>
              <a:t>Remember to look up the definitions and people and put them in your cheat sheet! They are tested for your upcoming midterms!</a:t>
            </a:r>
          </a:p>
          <a:p>
            <a:endParaRPr lang="en-SG" dirty="0"/>
          </a:p>
        </p:txBody>
      </p:sp>
    </p:spTree>
    <p:extLst>
      <p:ext uri="{BB962C8B-B14F-4D97-AF65-F5344CB8AC3E}">
        <p14:creationId xmlns:p14="http://schemas.microsoft.com/office/powerpoint/2010/main" val="49240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08B462B-15EB-4C0D-BBE9-3955AE437AAF}"/>
              </a:ext>
            </a:extLst>
          </p:cNvPr>
          <p:cNvSpPr>
            <a:spLocks noGrp="1"/>
          </p:cNvSpPr>
          <p:nvPr>
            <p:ph type="ctrTitle"/>
          </p:nvPr>
        </p:nvSpPr>
        <p:spPr>
          <a:xfrm>
            <a:off x="5258134" y="640080"/>
            <a:ext cx="6293689" cy="3652405"/>
          </a:xfrm>
        </p:spPr>
        <p:txBody>
          <a:bodyPr anchor="b">
            <a:normAutofit/>
          </a:bodyPr>
          <a:lstStyle/>
          <a:p>
            <a:pPr algn="l"/>
            <a:r>
              <a:rPr lang="en-SG" sz="4400">
                <a:solidFill>
                  <a:schemeClr val="tx1">
                    <a:lumMod val="85000"/>
                    <a:lumOff val="15000"/>
                  </a:schemeClr>
                </a:solidFill>
              </a:rPr>
              <a:t>Thank you</a:t>
            </a:r>
          </a:p>
        </p:txBody>
      </p:sp>
      <p:sp>
        <p:nvSpPr>
          <p:cNvPr id="8" name="Subtitle 7">
            <a:extLst>
              <a:ext uri="{FF2B5EF4-FFF2-40B4-BE49-F238E27FC236}">
                <a16:creationId xmlns:a16="http://schemas.microsoft.com/office/drawing/2014/main" id="{C534B7DD-7E54-466C-BD0A-7D7E5BB3FAF3}"/>
              </a:ext>
            </a:extLst>
          </p:cNvPr>
          <p:cNvSpPr>
            <a:spLocks noGrp="1"/>
          </p:cNvSpPr>
          <p:nvPr>
            <p:ph type="subTitle" idx="1"/>
          </p:nvPr>
        </p:nvSpPr>
        <p:spPr>
          <a:xfrm>
            <a:off x="5271524" y="4460708"/>
            <a:ext cx="6280299" cy="1753175"/>
          </a:xfrm>
        </p:spPr>
        <p:txBody>
          <a:bodyPr anchor="t">
            <a:normAutofit/>
          </a:bodyPr>
          <a:lstStyle/>
          <a:p>
            <a:r>
              <a:rPr lang="en-SG" sz="1600">
                <a:solidFill>
                  <a:schemeClr val="tx1">
                    <a:lumMod val="85000"/>
                    <a:lumOff val="15000"/>
                  </a:schemeClr>
                </a:solidFill>
              </a:rPr>
              <a:t>Any questions?</a:t>
            </a:r>
          </a:p>
        </p:txBody>
      </p:sp>
      <p:pic>
        <p:nvPicPr>
          <p:cNvPr id="12" name="Graphic 11" descr="Smiling Face with No Fill">
            <a:extLst>
              <a:ext uri="{FF2B5EF4-FFF2-40B4-BE49-F238E27FC236}">
                <a16:creationId xmlns:a16="http://schemas.microsoft.com/office/drawing/2014/main" id="{42680E98-4670-4B51-8CC7-5E89F08A1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42" name="Straight Connector 3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15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Discuss the following security questions</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lnSpcReduction="10000"/>
          </a:bodyPr>
          <a:lstStyle/>
          <a:p>
            <a:r>
              <a:rPr lang="en-SG" sz="2800" dirty="0"/>
              <a:t>(a) “When did you graduate from college?”</a:t>
            </a:r>
          </a:p>
          <a:p>
            <a:pPr marL="383540" lvl="1"/>
            <a:r>
              <a:rPr lang="en-US" sz="2400" dirty="0">
                <a:cs typeface="Calibri"/>
              </a:rPr>
              <a:t>Not safe: Easily searched on social media profile</a:t>
            </a:r>
          </a:p>
          <a:p>
            <a:pPr marL="383540" lvl="1"/>
            <a:r>
              <a:rPr lang="en-US" sz="2400" dirty="0">
                <a:cs typeface="Calibri"/>
              </a:rPr>
              <a:t>Not universal: Some people didn't go to college</a:t>
            </a:r>
          </a:p>
          <a:p>
            <a:r>
              <a:rPr lang="en-US" sz="2800" dirty="0">
                <a:cs typeface="Calibri"/>
              </a:rPr>
              <a:t>(b) "Which college did you graduate from?"</a:t>
            </a:r>
            <a:endParaRPr lang="en-US" sz="2800" dirty="0">
              <a:ea typeface="+mn-lt"/>
              <a:cs typeface="+mn-lt"/>
            </a:endParaRPr>
          </a:p>
          <a:p>
            <a:pPr marL="383540" lvl="1"/>
            <a:r>
              <a:rPr lang="en-US" sz="2400" dirty="0">
                <a:cs typeface="Calibri"/>
              </a:rPr>
              <a:t>Not safe: Same as (a)</a:t>
            </a:r>
          </a:p>
          <a:p>
            <a:pPr marL="383540" lvl="1"/>
            <a:r>
              <a:rPr lang="en-US" sz="2400" dirty="0">
                <a:cs typeface="Calibri"/>
              </a:rPr>
              <a:t>Not universal: Same as (a)</a:t>
            </a:r>
          </a:p>
          <a:p>
            <a:r>
              <a:rPr lang="en-US" sz="2800" dirty="0">
                <a:ea typeface="+mn-lt"/>
                <a:cs typeface="+mn-lt"/>
              </a:rPr>
              <a:t>(c) "What is the name of your first pet?"</a:t>
            </a:r>
            <a:endParaRPr lang="en-US" sz="2800" dirty="0">
              <a:cs typeface="Calibri"/>
            </a:endParaRPr>
          </a:p>
          <a:p>
            <a:pPr marL="383540" lvl="1"/>
            <a:r>
              <a:rPr lang="en-US" sz="2400" dirty="0">
                <a:cs typeface="Calibri"/>
              </a:rPr>
              <a:t>Not universal: Some people never own a pet in their life</a:t>
            </a:r>
          </a:p>
          <a:p>
            <a:pPr marL="383540" lvl="1"/>
            <a:r>
              <a:rPr lang="en-US" sz="2400" dirty="0">
                <a:cs typeface="Calibri"/>
              </a:rPr>
              <a:t>Not safe(?): Possibly searched and inferred from social media profile</a:t>
            </a:r>
          </a:p>
          <a:p>
            <a:pPr marL="128016" lvl="1" indent="0">
              <a:buNone/>
            </a:pPr>
            <a:endParaRPr lang="en-SG" dirty="0"/>
          </a:p>
        </p:txBody>
      </p:sp>
    </p:spTree>
    <p:extLst>
      <p:ext uri="{BB962C8B-B14F-4D97-AF65-F5344CB8AC3E}">
        <p14:creationId xmlns:p14="http://schemas.microsoft.com/office/powerpoint/2010/main" val="391507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Discuss the following security questions</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a:bodyPr>
          <a:lstStyle/>
          <a:p>
            <a:r>
              <a:rPr lang="en-US" sz="2800" dirty="0">
                <a:ea typeface="+mn-lt"/>
                <a:cs typeface="+mn-lt"/>
              </a:rPr>
              <a:t>(d) "What is your favorite food?"</a:t>
            </a:r>
          </a:p>
          <a:p>
            <a:pPr marL="383540" lvl="1"/>
            <a:r>
              <a:rPr lang="en-US" sz="2400" dirty="0">
                <a:ea typeface="+mn-lt"/>
                <a:cs typeface="+mn-lt"/>
              </a:rPr>
              <a:t>Not consistent: Today you might like Laksa, tomorrow you might like Pasta</a:t>
            </a:r>
          </a:p>
          <a:p>
            <a:pPr marL="383540" lvl="1"/>
            <a:endParaRPr lang="en-US" sz="2400" dirty="0">
              <a:ea typeface="+mn-lt"/>
              <a:cs typeface="+mn-lt"/>
            </a:endParaRPr>
          </a:p>
          <a:p>
            <a:r>
              <a:rPr lang="en-US" sz="2800" dirty="0">
                <a:ea typeface="+mn-lt"/>
                <a:cs typeface="+mn-lt"/>
              </a:rPr>
              <a:t>(e) "What are your birthday and your spouse's birthday in MMDDYYMMDDYY format?"</a:t>
            </a:r>
          </a:p>
          <a:p>
            <a:pPr marL="383540" lvl="1"/>
            <a:r>
              <a:rPr lang="en-US" sz="2400" dirty="0">
                <a:cs typeface="Calibri"/>
              </a:rPr>
              <a:t>Not safe: Easy to find out</a:t>
            </a:r>
          </a:p>
          <a:p>
            <a:pPr marL="383540" lvl="1"/>
            <a:r>
              <a:rPr lang="en-US" sz="2400" dirty="0">
                <a:cs typeface="Calibri"/>
              </a:rPr>
              <a:t>Not universal: Not all people are married</a:t>
            </a:r>
          </a:p>
          <a:p>
            <a:pPr marL="383540" lvl="1"/>
            <a:endParaRPr lang="en-US" sz="2400" dirty="0">
              <a:cs typeface="Calibri"/>
            </a:endParaRPr>
          </a:p>
          <a:p>
            <a:endParaRPr lang="en-SG" sz="2800" dirty="0"/>
          </a:p>
        </p:txBody>
      </p:sp>
    </p:spTree>
    <p:extLst>
      <p:ext uri="{BB962C8B-B14F-4D97-AF65-F5344CB8AC3E}">
        <p14:creationId xmlns:p14="http://schemas.microsoft.com/office/powerpoint/2010/main" val="266984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US" sz="5400" dirty="0">
                <a:cs typeface="Calibri"/>
              </a:rPr>
              <a:t>Suggest a good security question</a:t>
            </a:r>
            <a:endParaRPr lang="en-SG" dirty="0"/>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SG" sz="2800" dirty="0"/>
              <a:t>No perfect question</a:t>
            </a:r>
          </a:p>
          <a:p>
            <a:r>
              <a:rPr lang="en-SG" sz="2800" dirty="0"/>
              <a:t>But we can always try to think out of the box when answering those questions</a:t>
            </a:r>
          </a:p>
          <a:p>
            <a:r>
              <a:rPr lang="en-US" sz="2800" u="sng" dirty="0">
                <a:cs typeface="Calibri"/>
              </a:rPr>
              <a:t>E.g.</a:t>
            </a:r>
          </a:p>
          <a:p>
            <a:r>
              <a:rPr lang="en-US" sz="2800" dirty="0">
                <a:cs typeface="Calibri"/>
              </a:rPr>
              <a:t>Q: Who was your first love?</a:t>
            </a:r>
          </a:p>
          <a:p>
            <a:r>
              <a:rPr lang="en-US" sz="2800" dirty="0">
                <a:cs typeface="Calibri"/>
              </a:rPr>
              <a:t>A: Chicken Nuggets</a:t>
            </a:r>
          </a:p>
          <a:p>
            <a:endParaRPr lang="en-SG" dirty="0"/>
          </a:p>
        </p:txBody>
      </p:sp>
    </p:spTree>
    <p:extLst>
      <p:ext uri="{BB962C8B-B14F-4D97-AF65-F5344CB8AC3E}">
        <p14:creationId xmlns:p14="http://schemas.microsoft.com/office/powerpoint/2010/main" val="17169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normAutofit fontScale="92500" lnSpcReduction="20000"/>
          </a:bodyPr>
          <a:lstStyle/>
          <a:p>
            <a:r>
              <a:rPr lang="en-US" sz="2400" dirty="0">
                <a:cs typeface="Calibri"/>
              </a:rPr>
              <a:t>You have intercepted two ciphertext C</a:t>
            </a:r>
            <a:r>
              <a:rPr lang="en-US" sz="2400" baseline="-25000" dirty="0">
                <a:cs typeface="Calibri"/>
              </a:rPr>
              <a:t>1</a:t>
            </a:r>
            <a:r>
              <a:rPr lang="en-US" sz="2400" dirty="0">
                <a:cs typeface="Calibri"/>
              </a:rPr>
              <a:t> and C</a:t>
            </a:r>
            <a:r>
              <a:rPr lang="en-US" sz="2400" baseline="-25000" dirty="0">
                <a:cs typeface="Calibri"/>
              </a:rPr>
              <a:t>2</a:t>
            </a:r>
            <a:r>
              <a:rPr lang="en-US" sz="2400" dirty="0">
                <a:cs typeface="Calibri"/>
              </a:rPr>
              <a:t>, which were generated by </a:t>
            </a:r>
            <a:r>
              <a:rPr lang="en-US" sz="2400" b="1" dirty="0">
                <a:highlight>
                  <a:srgbClr val="FFFF00"/>
                </a:highlight>
                <a:cs typeface="Calibri"/>
              </a:rPr>
              <a:t>stream cipher</a:t>
            </a:r>
            <a:r>
              <a:rPr lang="en-US" sz="2400" dirty="0">
                <a:cs typeface="Calibri"/>
              </a:rPr>
              <a:t> using the </a:t>
            </a:r>
            <a:r>
              <a:rPr lang="en-US" sz="2400" b="1" dirty="0">
                <a:highlight>
                  <a:srgbClr val="FFFF00"/>
                </a:highlight>
                <a:cs typeface="Calibri"/>
              </a:rPr>
              <a:t>same key</a:t>
            </a:r>
            <a:r>
              <a:rPr lang="en-US" sz="2400" dirty="0">
                <a:cs typeface="Calibri"/>
              </a:rPr>
              <a:t>.</a:t>
            </a:r>
          </a:p>
          <a:p>
            <a:r>
              <a:rPr lang="en-US" sz="2400" dirty="0">
                <a:cs typeface="Calibri"/>
              </a:rPr>
              <a:t>C1: 0111 1101 1011</a:t>
            </a:r>
            <a:br>
              <a:rPr lang="en-US" sz="2400" dirty="0">
                <a:cs typeface="Calibri"/>
              </a:rPr>
            </a:br>
            <a:r>
              <a:rPr lang="en-US" sz="2400" dirty="0">
                <a:cs typeface="Calibri"/>
              </a:rPr>
              <a:t>C2: 0111 0010 1011</a:t>
            </a:r>
          </a:p>
          <a:p>
            <a:endParaRPr lang="en-US" sz="2400" dirty="0">
              <a:cs typeface="Calibri"/>
            </a:endParaRPr>
          </a:p>
          <a:p>
            <a:r>
              <a:rPr lang="en-US" sz="2400" dirty="0">
                <a:ea typeface="+mn-lt"/>
                <a:cs typeface="+mn-lt"/>
              </a:rPr>
              <a:t>The first </a:t>
            </a:r>
            <a:r>
              <a:rPr lang="en-US" sz="2400" b="1" dirty="0">
                <a:highlight>
                  <a:srgbClr val="FFFF00"/>
                </a:highlight>
                <a:ea typeface="+mn-lt"/>
                <a:cs typeface="+mn-lt"/>
              </a:rPr>
              <a:t>4 bits</a:t>
            </a:r>
            <a:r>
              <a:rPr lang="en-US" sz="2400" dirty="0">
                <a:highlight>
                  <a:srgbClr val="FFFF00"/>
                </a:highlight>
                <a:ea typeface="+mn-lt"/>
                <a:cs typeface="+mn-lt"/>
              </a:rPr>
              <a:t> </a:t>
            </a:r>
            <a:r>
              <a:rPr lang="en-US" sz="2400" dirty="0">
                <a:ea typeface="+mn-lt"/>
                <a:cs typeface="+mn-lt"/>
              </a:rPr>
              <a:t>of each ciphertext form the used </a:t>
            </a:r>
            <a:r>
              <a:rPr lang="en-US" sz="2400" b="1" dirty="0">
                <a:ea typeface="+mn-lt"/>
                <a:cs typeface="+mn-lt"/>
              </a:rPr>
              <a:t>IV</a:t>
            </a:r>
            <a:r>
              <a:rPr lang="en-US" sz="2400" dirty="0">
                <a:ea typeface="+mn-lt"/>
                <a:cs typeface="+mn-lt"/>
              </a:rPr>
              <a:t>. You know that the plaintext must be</a:t>
            </a:r>
          </a:p>
          <a:p>
            <a:r>
              <a:rPr lang="en-US" sz="2400" dirty="0">
                <a:ea typeface="+mn-lt"/>
                <a:cs typeface="+mn-lt"/>
              </a:rPr>
              <a:t>among the following 4 sequences:</a:t>
            </a:r>
          </a:p>
          <a:p>
            <a:r>
              <a:rPr lang="en-US" sz="2400" dirty="0">
                <a:ea typeface="+mn-lt"/>
                <a:cs typeface="+mn-lt"/>
              </a:rPr>
              <a:t>P1 = 00000000; P2 = 11111111; P3 = 00001111; P4 = 11000011:</a:t>
            </a:r>
          </a:p>
          <a:p>
            <a:endParaRPr lang="en-US" sz="2400" dirty="0">
              <a:ea typeface="+mn-lt"/>
              <a:cs typeface="+mn-lt"/>
            </a:endParaRPr>
          </a:p>
          <a:p>
            <a:r>
              <a:rPr lang="en-US" sz="2400" dirty="0">
                <a:ea typeface="+mn-lt"/>
                <a:cs typeface="+mn-lt"/>
              </a:rPr>
              <a:t>What are the possible plaintexts of the captured ciphertexts C1 and C2?</a:t>
            </a:r>
          </a:p>
          <a:p>
            <a:endParaRPr lang="en-SG" sz="2400" dirty="0"/>
          </a:p>
        </p:txBody>
      </p:sp>
    </p:spTree>
    <p:extLst>
      <p:ext uri="{BB962C8B-B14F-4D97-AF65-F5344CB8AC3E}">
        <p14:creationId xmlns:p14="http://schemas.microsoft.com/office/powerpoint/2010/main" val="338353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SG" dirty="0"/>
              <a:t>Same key and IV used!</a:t>
            </a:r>
          </a:p>
          <a:p>
            <a:r>
              <a:rPr lang="en-SG" dirty="0"/>
              <a:t>=&gt; </a:t>
            </a:r>
            <a:r>
              <a:rPr lang="en-SG" dirty="0">
                <a:highlight>
                  <a:srgbClr val="FFFF00"/>
                </a:highlight>
              </a:rPr>
              <a:t>Never repeat the use of IVs</a:t>
            </a:r>
          </a:p>
          <a:p>
            <a:endParaRPr lang="en-US" dirty="0">
              <a:cs typeface="Calibri"/>
            </a:endParaRPr>
          </a:p>
          <a:p>
            <a:r>
              <a:rPr lang="en-US" dirty="0">
                <a:cs typeface="Calibri"/>
              </a:rPr>
              <a:t>Answer:</a:t>
            </a:r>
          </a:p>
          <a:p>
            <a:r>
              <a:rPr lang="en-US" dirty="0">
                <a:cs typeface="Calibri"/>
              </a:rPr>
              <a:t>C</a:t>
            </a:r>
            <a:r>
              <a:rPr lang="en-US" baseline="-25000" dirty="0">
                <a:cs typeface="Calibri"/>
              </a:rPr>
              <a:t>1</a:t>
            </a:r>
            <a:r>
              <a:rPr lang="en-US" dirty="0">
                <a:cs typeface="Calibri"/>
              </a:rPr>
              <a:t> ⊕ C</a:t>
            </a:r>
            <a:r>
              <a:rPr lang="en-US" baseline="-25000" dirty="0">
                <a:cs typeface="Calibri"/>
              </a:rPr>
              <a:t>2</a:t>
            </a:r>
            <a:r>
              <a:rPr lang="en-US" dirty="0">
                <a:cs typeface="Calibri"/>
              </a:rPr>
              <a:t> = P</a:t>
            </a:r>
            <a:r>
              <a:rPr lang="en-US" baseline="-25000" dirty="0">
                <a:cs typeface="Calibri"/>
              </a:rPr>
              <a:t>a</a:t>
            </a:r>
            <a:r>
              <a:rPr lang="en-US" dirty="0">
                <a:cs typeface="Calibri"/>
              </a:rPr>
              <a:t> ⊕ P</a:t>
            </a:r>
            <a:r>
              <a:rPr lang="en-US" baseline="-25000" dirty="0">
                <a:cs typeface="Calibri"/>
              </a:rPr>
              <a:t>b</a:t>
            </a:r>
          </a:p>
          <a:p>
            <a:r>
              <a:rPr lang="en-US" dirty="0">
                <a:cs typeface="Calibri"/>
              </a:rPr>
              <a:t>              = 1111 0000</a:t>
            </a:r>
          </a:p>
          <a:p>
            <a:r>
              <a:rPr lang="en-US" dirty="0">
                <a:ea typeface="+mn-lt"/>
                <a:cs typeface="+mn-lt"/>
              </a:rPr>
              <a:t>We just try all combinations</a:t>
            </a:r>
          </a:p>
          <a:p>
            <a:pPr marL="383540" lvl="1"/>
            <a:r>
              <a:rPr lang="en-US" dirty="0">
                <a:ea typeface="+mn-lt"/>
                <a:cs typeface="+mn-lt"/>
              </a:rPr>
              <a:t>Only P</a:t>
            </a:r>
            <a:r>
              <a:rPr lang="en-US" baseline="-25000" dirty="0">
                <a:ea typeface="+mn-lt"/>
                <a:cs typeface="+mn-lt"/>
              </a:rPr>
              <a:t>2</a:t>
            </a:r>
            <a:r>
              <a:rPr lang="en-US" dirty="0">
                <a:ea typeface="+mn-lt"/>
                <a:cs typeface="+mn-lt"/>
              </a:rPr>
              <a:t> ⊕ P</a:t>
            </a:r>
            <a:r>
              <a:rPr lang="en-US" baseline="-25000" dirty="0">
                <a:ea typeface="+mn-lt"/>
                <a:cs typeface="+mn-lt"/>
              </a:rPr>
              <a:t>3</a:t>
            </a:r>
            <a:r>
              <a:rPr lang="en-US" dirty="0">
                <a:ea typeface="+mn-lt"/>
                <a:cs typeface="+mn-lt"/>
              </a:rPr>
              <a:t> match.</a:t>
            </a:r>
          </a:p>
          <a:p>
            <a:endParaRPr lang="en-US" dirty="0">
              <a:cs typeface="Calibri"/>
            </a:endParaRPr>
          </a:p>
          <a:p>
            <a:endParaRPr lang="en-SG" dirty="0">
              <a:highlight>
                <a:srgbClr val="FFFF00"/>
              </a:highlight>
            </a:endParaRPr>
          </a:p>
        </p:txBody>
      </p:sp>
    </p:spTree>
    <p:extLst>
      <p:ext uri="{BB962C8B-B14F-4D97-AF65-F5344CB8AC3E}">
        <p14:creationId xmlns:p14="http://schemas.microsoft.com/office/powerpoint/2010/main" val="411328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9C2-1564-4156-9A11-13510B5E444F}"/>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1D855CFC-E1D8-41A6-88D7-557DC5317F16}"/>
              </a:ext>
            </a:extLst>
          </p:cNvPr>
          <p:cNvSpPr>
            <a:spLocks noGrp="1"/>
          </p:cNvSpPr>
          <p:nvPr>
            <p:ph idx="1"/>
          </p:nvPr>
        </p:nvSpPr>
        <p:spPr/>
        <p:txBody>
          <a:bodyPr/>
          <a:lstStyle/>
          <a:p>
            <a:r>
              <a:rPr lang="en-SG" dirty="0"/>
              <a:t>Proof:</a:t>
            </a:r>
          </a:p>
          <a:p>
            <a:r>
              <a:rPr lang="en-SG" dirty="0"/>
              <a:t>Let the pseudorandom sequence generated be K’</a:t>
            </a:r>
          </a:p>
          <a:p>
            <a:r>
              <a:rPr lang="en-SG" dirty="0"/>
              <a:t>Since key and IV are the same for </a:t>
            </a:r>
            <a:r>
              <a:rPr lang="en-US" dirty="0">
                <a:cs typeface="Calibri"/>
              </a:rPr>
              <a:t>C</a:t>
            </a:r>
            <a:r>
              <a:rPr lang="en-US" baseline="-25000" dirty="0">
                <a:cs typeface="Calibri"/>
              </a:rPr>
              <a:t>1</a:t>
            </a:r>
            <a:r>
              <a:rPr lang="en-US" dirty="0">
                <a:cs typeface="Calibri"/>
              </a:rPr>
              <a:t> and C</a:t>
            </a:r>
            <a:r>
              <a:rPr lang="en-US" baseline="-25000" dirty="0">
                <a:cs typeface="Calibri"/>
              </a:rPr>
              <a:t>2</a:t>
            </a:r>
            <a:r>
              <a:rPr lang="en-US" dirty="0">
                <a:cs typeface="Calibri"/>
              </a:rPr>
              <a:t> , </a:t>
            </a:r>
            <a:r>
              <a:rPr lang="en-US" dirty="0">
                <a:highlight>
                  <a:srgbClr val="FFFF00"/>
                </a:highlight>
                <a:cs typeface="Calibri"/>
              </a:rPr>
              <a:t>they will both have the same K’.</a:t>
            </a:r>
          </a:p>
          <a:p>
            <a:r>
              <a:rPr lang="en-US" dirty="0">
                <a:solidFill>
                  <a:srgbClr val="FF0000"/>
                </a:solidFill>
              </a:rPr>
              <a:t>C = P </a:t>
            </a:r>
            <a:r>
              <a:rPr lang="en-US" dirty="0">
                <a:solidFill>
                  <a:srgbClr val="FF0000"/>
                </a:solidFill>
                <a:ea typeface="+mn-lt"/>
                <a:cs typeface="+mn-lt"/>
              </a:rPr>
              <a:t>⊕ K’                   //Stream Ciphers are basically a One Time Pad</a:t>
            </a:r>
            <a:endParaRPr lang="en-US" dirty="0">
              <a:solidFill>
                <a:srgbClr val="FF0000"/>
              </a:solidFill>
              <a:cs typeface="Calibri"/>
            </a:endParaRPr>
          </a:p>
          <a:p>
            <a:r>
              <a:rPr lang="en-US" dirty="0">
                <a:solidFill>
                  <a:srgbClr val="FF0000"/>
                </a:solidFill>
                <a:ea typeface="+mn-lt"/>
                <a:cs typeface="+mn-lt"/>
              </a:rPr>
              <a:t>C</a:t>
            </a:r>
            <a:r>
              <a:rPr lang="en-US" baseline="-25000" dirty="0">
                <a:solidFill>
                  <a:srgbClr val="FF0000"/>
                </a:solidFill>
                <a:ea typeface="+mn-lt"/>
                <a:cs typeface="+mn-lt"/>
              </a:rPr>
              <a:t>1</a:t>
            </a:r>
            <a:r>
              <a:rPr lang="en-US" dirty="0">
                <a:solidFill>
                  <a:srgbClr val="FF0000"/>
                </a:solidFill>
                <a:ea typeface="+mn-lt"/>
                <a:cs typeface="+mn-lt"/>
              </a:rPr>
              <a:t> ⊕ C</a:t>
            </a:r>
            <a:r>
              <a:rPr lang="en-US" baseline="-25000" dirty="0">
                <a:solidFill>
                  <a:srgbClr val="FF0000"/>
                </a:solidFill>
                <a:ea typeface="+mn-lt"/>
                <a:cs typeface="+mn-lt"/>
              </a:rPr>
              <a:t>2</a:t>
            </a:r>
            <a:r>
              <a:rPr lang="en-US" dirty="0">
                <a:solidFill>
                  <a:srgbClr val="FF0000"/>
                </a:solidFill>
                <a:ea typeface="+mn-lt"/>
                <a:cs typeface="+mn-lt"/>
              </a:rPr>
              <a:t> = P</a:t>
            </a:r>
            <a:r>
              <a:rPr lang="en-US" baseline="-25000" dirty="0">
                <a:solidFill>
                  <a:srgbClr val="FF0000"/>
                </a:solidFill>
                <a:ea typeface="+mn-lt"/>
                <a:cs typeface="+mn-lt"/>
              </a:rPr>
              <a:t>a</a:t>
            </a:r>
            <a:r>
              <a:rPr lang="en-US" dirty="0">
                <a:solidFill>
                  <a:srgbClr val="FF0000"/>
                </a:solidFill>
                <a:ea typeface="+mn-lt"/>
                <a:cs typeface="+mn-lt"/>
              </a:rPr>
              <a:t> ⊕ K' ⊕ P</a:t>
            </a:r>
            <a:r>
              <a:rPr lang="en-US" baseline="-25000" dirty="0">
                <a:solidFill>
                  <a:srgbClr val="FF0000"/>
                </a:solidFill>
                <a:ea typeface="+mn-lt"/>
                <a:cs typeface="+mn-lt"/>
              </a:rPr>
              <a:t>b </a:t>
            </a:r>
            <a:r>
              <a:rPr lang="en-US" dirty="0">
                <a:solidFill>
                  <a:srgbClr val="FF0000"/>
                </a:solidFill>
                <a:ea typeface="+mn-lt"/>
                <a:cs typeface="+mn-lt"/>
              </a:rPr>
              <a:t>⊕ K'        // K' ⊕ K' = 0</a:t>
            </a:r>
          </a:p>
          <a:p>
            <a:r>
              <a:rPr lang="en-US" dirty="0">
                <a:solidFill>
                  <a:srgbClr val="FF0000"/>
                </a:solidFill>
                <a:cs typeface="Calibri"/>
              </a:rPr>
              <a:t>               = P</a:t>
            </a:r>
            <a:r>
              <a:rPr lang="en-US" baseline="-25000" dirty="0">
                <a:solidFill>
                  <a:srgbClr val="FF0000"/>
                </a:solidFill>
                <a:cs typeface="Calibri"/>
              </a:rPr>
              <a:t>a</a:t>
            </a:r>
            <a:r>
              <a:rPr lang="en-US" dirty="0">
                <a:solidFill>
                  <a:srgbClr val="FF0000"/>
                </a:solidFill>
                <a:cs typeface="Calibri"/>
              </a:rPr>
              <a:t> ⊕ P</a:t>
            </a:r>
            <a:r>
              <a:rPr lang="en-US" baseline="-25000" dirty="0">
                <a:solidFill>
                  <a:srgbClr val="FF0000"/>
                </a:solidFill>
                <a:cs typeface="Calibri"/>
              </a:rPr>
              <a:t>b </a:t>
            </a:r>
            <a:r>
              <a:rPr lang="en-US" dirty="0">
                <a:solidFill>
                  <a:srgbClr val="FF0000"/>
                </a:solidFill>
                <a:cs typeface="Calibri"/>
              </a:rPr>
              <a:t>⊕ 0         </a:t>
            </a:r>
          </a:p>
          <a:p>
            <a:r>
              <a:rPr lang="en-US" dirty="0">
                <a:solidFill>
                  <a:srgbClr val="FF0000"/>
                </a:solidFill>
                <a:cs typeface="Calibri"/>
              </a:rPr>
              <a:t>               = </a:t>
            </a:r>
            <a:r>
              <a:rPr lang="en-US" dirty="0">
                <a:solidFill>
                  <a:srgbClr val="FF0000"/>
                </a:solidFill>
                <a:ea typeface="+mn-lt"/>
                <a:cs typeface="+mn-lt"/>
              </a:rPr>
              <a:t>P</a:t>
            </a:r>
            <a:r>
              <a:rPr lang="en-US" baseline="-25000" dirty="0">
                <a:solidFill>
                  <a:srgbClr val="FF0000"/>
                </a:solidFill>
                <a:ea typeface="+mn-lt"/>
                <a:cs typeface="+mn-lt"/>
              </a:rPr>
              <a:t>a</a:t>
            </a:r>
            <a:r>
              <a:rPr lang="en-US" dirty="0">
                <a:solidFill>
                  <a:srgbClr val="FF0000"/>
                </a:solidFill>
                <a:ea typeface="+mn-lt"/>
                <a:cs typeface="+mn-lt"/>
              </a:rPr>
              <a:t> ⊕ P</a:t>
            </a:r>
            <a:r>
              <a:rPr lang="en-US" baseline="-25000" dirty="0">
                <a:solidFill>
                  <a:srgbClr val="FF0000"/>
                </a:solidFill>
                <a:ea typeface="+mn-lt"/>
                <a:cs typeface="+mn-lt"/>
              </a:rPr>
              <a:t>b</a:t>
            </a:r>
            <a:endParaRPr lang="en-US" dirty="0">
              <a:solidFill>
                <a:srgbClr val="FF0000"/>
              </a:solidFill>
              <a:cs typeface="Calibri"/>
            </a:endParaRPr>
          </a:p>
          <a:p>
            <a:endParaRPr lang="en-SG" dirty="0"/>
          </a:p>
        </p:txBody>
      </p:sp>
    </p:spTree>
    <p:extLst>
      <p:ext uri="{BB962C8B-B14F-4D97-AF65-F5344CB8AC3E}">
        <p14:creationId xmlns:p14="http://schemas.microsoft.com/office/powerpoint/2010/main" val="363259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1915</TotalTime>
  <Words>2186</Words>
  <Application>Microsoft Office PowerPoint</Application>
  <PresentationFormat>Widescreen</PresentationFormat>
  <Paragraphs>202</Paragraphs>
  <Slides>32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Tw Cen MT</vt:lpstr>
      <vt:lpstr>Tw Cen MT Condensed</vt:lpstr>
      <vt:lpstr>Wingdings 3</vt:lpstr>
      <vt:lpstr>Integral</vt:lpstr>
      <vt:lpstr>Integral</vt:lpstr>
      <vt:lpstr>Tutorial 3</vt:lpstr>
      <vt:lpstr>Recap: security questions</vt:lpstr>
      <vt:lpstr>Recap: security questions</vt:lpstr>
      <vt:lpstr>Discuss the following security questions</vt:lpstr>
      <vt:lpstr>Discuss the following security questions</vt:lpstr>
      <vt:lpstr>Suggest a good security question</vt:lpstr>
      <vt:lpstr>Question 2</vt:lpstr>
      <vt:lpstr>Question 2</vt:lpstr>
      <vt:lpstr>Question 2</vt:lpstr>
      <vt:lpstr>Question 3</vt:lpstr>
      <vt:lpstr>Question 3</vt:lpstr>
      <vt:lpstr>Question 3</vt:lpstr>
      <vt:lpstr>Question 3</vt:lpstr>
      <vt:lpstr>Question 4</vt:lpstr>
      <vt:lpstr>Question 4</vt:lpstr>
      <vt:lpstr>Question 4</vt:lpstr>
      <vt:lpstr>Question 4</vt:lpstr>
      <vt:lpstr>Question 4 discussion</vt:lpstr>
      <vt:lpstr>Question 5</vt:lpstr>
      <vt:lpstr>Question 5</vt:lpstr>
      <vt:lpstr>Question 5</vt:lpstr>
      <vt:lpstr>Question 5</vt:lpstr>
      <vt:lpstr>Question 5</vt:lpstr>
      <vt:lpstr>Question 6</vt:lpstr>
      <vt:lpstr>Question 6</vt:lpstr>
      <vt:lpstr>Question 6</vt:lpstr>
      <vt:lpstr>Question 7</vt:lpstr>
      <vt:lpstr>Recap: FMR &amp; FNMR</vt:lpstr>
      <vt:lpstr>Recap: FMR &amp; FNMR</vt:lpstr>
      <vt:lpstr>Question 7</vt:lpstr>
      <vt:lpstr>Question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dc:title>
  <dc:creator>Goh Rui Zhi</dc:creator>
  <cp:lastModifiedBy>Goh Rui Zhi</cp:lastModifiedBy>
  <cp:revision>6</cp:revision>
  <dcterms:created xsi:type="dcterms:W3CDTF">2021-09-06T01:28:46Z</dcterms:created>
  <dcterms:modified xsi:type="dcterms:W3CDTF">2021-09-10T07:44:58Z</dcterms:modified>
</cp:coreProperties>
</file>