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91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0" r:id="rId34"/>
    <p:sldId id="28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62" autoAdjust="0"/>
    <p:restoredTop sz="94660"/>
  </p:normalViewPr>
  <p:slideViewPr>
    <p:cSldViewPr snapToGrid="0">
      <p:cViewPr varScale="1">
        <p:scale>
          <a:sx n="96" d="100"/>
          <a:sy n="96" d="100"/>
        </p:scale>
        <p:origin x="78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176F-5A3B-42A4-95A7-CC7BF69FD5DA}" type="datetimeFigureOut">
              <a:rPr lang="en-SG" smtClean="0"/>
              <a:t>16/9/2021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AA82-1C20-4E72-99F5-5231F5302B3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186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732176F-5A3B-42A4-95A7-CC7BF69FD5DA}" type="datetimeFigureOut">
              <a:rPr lang="en-SG" smtClean="0"/>
              <a:t>16/9/2021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AA82-1C20-4E72-99F5-5231F5302B34}" type="slidenum">
              <a:rPr lang="en-SG" smtClean="0"/>
              <a:t>‹#›</a:t>
            </a:fld>
            <a:endParaRPr lang="en-S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37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732176F-5A3B-42A4-95A7-CC7BF69FD5DA}" type="datetimeFigureOut">
              <a:rPr lang="en-SG" smtClean="0"/>
              <a:t>16/9/2021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35BAA82-1C20-4E72-99F5-5231F5302B34}" type="slidenum">
              <a:rPr lang="en-SG" smtClean="0"/>
              <a:t>‹#›</a:t>
            </a:fld>
            <a:endParaRPr lang="en-SG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10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10E9A-E9F9-41B2-991E-F6765FB34C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Tutorial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BC468E-40BD-47BE-8DE4-D777A597C3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T03/08</a:t>
            </a:r>
          </a:p>
          <a:p>
            <a:r>
              <a:rPr lang="en-SG" dirty="0"/>
              <a:t>Goh Rui Zhi</a:t>
            </a:r>
          </a:p>
          <a:p>
            <a:r>
              <a:rPr lang="en-SG" dirty="0"/>
              <a:t>gohruizhi@u.nus.edu</a:t>
            </a:r>
          </a:p>
        </p:txBody>
      </p:sp>
    </p:spTree>
    <p:extLst>
      <p:ext uri="{BB962C8B-B14F-4D97-AF65-F5344CB8AC3E}">
        <p14:creationId xmlns:p14="http://schemas.microsoft.com/office/powerpoint/2010/main" val="1641100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365AF7-BAFE-4FA5-8BFA-F11F991A7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878ACC-8BB8-4845-A94F-2056485A8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Suppose a stream cipher always uses a randomly and uniformly </a:t>
            </a:r>
            <a:r>
              <a:rPr lang="en-GB" dirty="0">
                <a:highlight>
                  <a:srgbClr val="FFFF00"/>
                </a:highlight>
              </a:rPr>
              <a:t>chosen 64-bit </a:t>
            </a:r>
            <a:r>
              <a:rPr lang="en-GB" dirty="0"/>
              <a:t>IV when encrypting a plaintext into a ciphertext. In a set of </a:t>
            </a:r>
            <a:r>
              <a:rPr lang="en-GB" b="1" dirty="0">
                <a:highlight>
                  <a:srgbClr val="FFFF00"/>
                </a:highlight>
              </a:rPr>
              <a:t>collected 2</a:t>
            </a:r>
            <a:r>
              <a:rPr lang="en-GB" b="1" baseline="30000" dirty="0">
                <a:highlight>
                  <a:srgbClr val="FFFF00"/>
                </a:highlight>
              </a:rPr>
              <a:t>33</a:t>
            </a:r>
            <a:r>
              <a:rPr lang="en-GB" b="1" dirty="0">
                <a:highlight>
                  <a:srgbClr val="FFFF00"/>
                </a:highlight>
              </a:rPr>
              <a:t> ciphertexts</a:t>
            </a:r>
            <a:r>
              <a:rPr lang="en-GB" dirty="0"/>
              <a:t>, determine whether the probability that there exist two ciphertexts with the </a:t>
            </a:r>
            <a:r>
              <a:rPr lang="en-GB" b="1" dirty="0">
                <a:highlight>
                  <a:srgbClr val="FFFF00"/>
                </a:highlight>
              </a:rPr>
              <a:t>same IV</a:t>
            </a:r>
            <a:r>
              <a:rPr lang="en-GB" dirty="0">
                <a:highlight>
                  <a:srgbClr val="FFFF00"/>
                </a:highlight>
              </a:rPr>
              <a:t> is greater than 0.5.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89896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365AF7-BAFE-4FA5-8BFA-F11F991A7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878ACC-8BB8-4845-A94F-2056485A8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118" y="2249424"/>
            <a:ext cx="9720073" cy="4023360"/>
          </a:xfrm>
        </p:spPr>
        <p:txBody>
          <a:bodyPr>
            <a:normAutofit/>
          </a:bodyPr>
          <a:lstStyle/>
          <a:p>
            <a:r>
              <a:rPr lang="en-SG" sz="2400" dirty="0"/>
              <a:t>Just apply formula!</a:t>
            </a:r>
          </a:p>
          <a:p>
            <a:endParaRPr lang="en-SG" sz="2400" dirty="0"/>
          </a:p>
          <a:p>
            <a:endParaRPr lang="en-SG" sz="2400" dirty="0"/>
          </a:p>
          <a:p>
            <a:r>
              <a:rPr lang="en-SG" sz="2400" dirty="0"/>
              <a:t>What is M, and what is T?</a:t>
            </a:r>
          </a:p>
          <a:p>
            <a:r>
              <a:rPr lang="en-SG" sz="2400" dirty="0"/>
              <a:t>M = # of ciphertext = </a:t>
            </a:r>
            <a:r>
              <a:rPr lang="en-GB" sz="2400" dirty="0"/>
              <a:t>2</a:t>
            </a:r>
            <a:r>
              <a:rPr lang="en-GB" sz="2400" baseline="30000" dirty="0"/>
              <a:t>33</a:t>
            </a:r>
          </a:p>
          <a:p>
            <a:r>
              <a:rPr lang="en-SG" sz="2400" dirty="0"/>
              <a:t>T = # of IVs = </a:t>
            </a:r>
            <a:r>
              <a:rPr lang="en-GB" sz="2400" dirty="0"/>
              <a:t>2</a:t>
            </a:r>
            <a:r>
              <a:rPr lang="en-GB" sz="2400" baseline="30000" dirty="0"/>
              <a:t>64</a:t>
            </a:r>
          </a:p>
          <a:p>
            <a:r>
              <a:rPr lang="en-SG" sz="2400" b="1" dirty="0"/>
              <a:t>Inequality holds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3">
                <a:extLst>
                  <a:ext uri="{FF2B5EF4-FFF2-40B4-BE49-F238E27FC236}">
                    <a16:creationId xmlns:a16="http://schemas.microsoft.com/office/drawing/2014/main" id="{6319937F-329A-4E98-8E06-0FBC753435FC}"/>
                  </a:ext>
                </a:extLst>
              </p:cNvPr>
              <p:cNvSpPr txBox="1"/>
              <p:nvPr/>
            </p:nvSpPr>
            <p:spPr>
              <a:xfrm>
                <a:off x="1074468" y="2813932"/>
                <a:ext cx="1992533" cy="478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&gt;1.17</m:t>
                      </m:r>
                      <m:rad>
                        <m:radPr>
                          <m:degHide m:val="on"/>
                          <m:ctrlPr>
                            <a:rPr lang="en-SG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SG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rad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6" name="TextBox 3">
                <a:extLst>
                  <a:ext uri="{FF2B5EF4-FFF2-40B4-BE49-F238E27FC236}">
                    <a16:creationId xmlns:a16="http://schemas.microsoft.com/office/drawing/2014/main" id="{6319937F-329A-4E98-8E06-0FBC75343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68" y="2813932"/>
                <a:ext cx="1992533" cy="4787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260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365AF7-BAFE-4FA5-8BFA-F11F991A7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878ACC-8BB8-4845-A94F-2056485A8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Cryptographic hash functions, such as SHA-1, are often employed to generate “pseudo-random” numbers. Given a short binary string s, which is also known as the </a:t>
            </a:r>
            <a:r>
              <a:rPr lang="en-GB" dirty="0">
                <a:highlight>
                  <a:srgbClr val="FFFF00"/>
                </a:highlight>
              </a:rPr>
              <a:t>seed</a:t>
            </a:r>
            <a:r>
              <a:rPr lang="en-GB" dirty="0"/>
              <a:t>, we can generate a pseudorandom sequence x</a:t>
            </a:r>
            <a:r>
              <a:rPr lang="en-GB" baseline="-25000" dirty="0"/>
              <a:t>1</a:t>
            </a:r>
            <a:r>
              <a:rPr lang="en-GB" dirty="0"/>
              <a:t>, x</a:t>
            </a:r>
            <a:r>
              <a:rPr lang="en-GB" baseline="-25000" dirty="0"/>
              <a:t>2</a:t>
            </a:r>
            <a:r>
              <a:rPr lang="en-GB" dirty="0"/>
              <a:t>, x</a:t>
            </a:r>
            <a:r>
              <a:rPr lang="en-GB" baseline="-25000" dirty="0"/>
              <a:t>3</a:t>
            </a:r>
            <a:r>
              <a:rPr lang="en-GB" dirty="0"/>
              <a:t>, . . ., where each x</a:t>
            </a:r>
            <a:r>
              <a:rPr lang="en-GB" baseline="-25000" dirty="0"/>
              <a:t>i</a:t>
            </a:r>
            <a:r>
              <a:rPr lang="en-GB" dirty="0"/>
              <a:t> is a 160-bit (20-byte) string, as follows:</a:t>
            </a:r>
          </a:p>
          <a:p>
            <a:r>
              <a:rPr lang="en-GB" dirty="0">
                <a:highlight>
                  <a:srgbClr val="FFFF00"/>
                </a:highlight>
              </a:rPr>
              <a:t>Let x</a:t>
            </a:r>
            <a:r>
              <a:rPr lang="en-GB" baseline="-25000" dirty="0">
                <a:highlight>
                  <a:srgbClr val="FFFF00"/>
                </a:highlight>
              </a:rPr>
              <a:t>1</a:t>
            </a:r>
            <a:r>
              <a:rPr lang="en-GB" dirty="0">
                <a:highlight>
                  <a:srgbClr val="FFFF00"/>
                </a:highlight>
              </a:rPr>
              <a:t> = SHA-1(s), and let x</a:t>
            </a:r>
            <a:r>
              <a:rPr lang="en-GB" baseline="-25000" dirty="0">
                <a:highlight>
                  <a:srgbClr val="FFFF00"/>
                </a:highlight>
              </a:rPr>
              <a:t>i+1</a:t>
            </a:r>
            <a:r>
              <a:rPr lang="en-GB" dirty="0">
                <a:highlight>
                  <a:srgbClr val="FFFF00"/>
                </a:highlight>
              </a:rPr>
              <a:t> = SHA-1(x</a:t>
            </a:r>
            <a:r>
              <a:rPr lang="en-GB" baseline="-25000" dirty="0">
                <a:highlight>
                  <a:srgbClr val="FFFF00"/>
                </a:highlight>
              </a:rPr>
              <a:t>i</a:t>
            </a:r>
            <a:r>
              <a:rPr lang="en-GB" dirty="0">
                <a:highlight>
                  <a:srgbClr val="FFFF00"/>
                </a:highlight>
              </a:rPr>
              <a:t>) for </a:t>
            </a:r>
            <a:r>
              <a:rPr lang="en-GB" dirty="0" err="1">
                <a:highlight>
                  <a:srgbClr val="FFFF00"/>
                </a:highlight>
              </a:rPr>
              <a:t>i</a:t>
            </a:r>
            <a:r>
              <a:rPr lang="en-GB" dirty="0">
                <a:highlight>
                  <a:srgbClr val="FFFF00"/>
                </a:highlight>
              </a:rPr>
              <a:t> ≥ 1. </a:t>
            </a:r>
            <a:endParaRPr lang="en-GB" dirty="0">
              <a:highlight>
                <a:srgbClr val="FFFF00"/>
              </a:highlight>
              <a:cs typeface="Calibri"/>
            </a:endParaRPr>
          </a:p>
          <a:p>
            <a:r>
              <a:rPr lang="en-GB" dirty="0"/>
              <a:t>Bob implemented a security protocol, which required a random 128-bit string k to serve as the AES encryption key, and a random 128-bit string v to serve as the IV. Bob first set the </a:t>
            </a:r>
            <a:r>
              <a:rPr lang="en-GB" b="1" dirty="0">
                <a:highlight>
                  <a:srgbClr val="FFFF00"/>
                </a:highlight>
              </a:rPr>
              <a:t>seed s to be a string of 160 zeros</a:t>
            </a:r>
            <a:r>
              <a:rPr lang="en-GB" dirty="0"/>
              <a:t>, and then </a:t>
            </a:r>
            <a:r>
              <a:rPr lang="en-GB" b="1" dirty="0"/>
              <a:t>obtained x</a:t>
            </a:r>
            <a:r>
              <a:rPr lang="en-GB" b="1" baseline="-25000" dirty="0"/>
              <a:t>1</a:t>
            </a:r>
            <a:r>
              <a:rPr lang="en-GB" b="1" dirty="0"/>
              <a:t> and x</a:t>
            </a:r>
            <a:r>
              <a:rPr lang="en-GB" b="1" baseline="-25000" dirty="0"/>
              <a:t>2</a:t>
            </a:r>
            <a:r>
              <a:rPr lang="en-GB" dirty="0"/>
              <a:t> as described above. Bob subsequently took the </a:t>
            </a:r>
            <a:r>
              <a:rPr lang="en-GB" b="1" dirty="0"/>
              <a:t>leading 128 bits of x</a:t>
            </a:r>
            <a:r>
              <a:rPr lang="en-GB" b="1" baseline="-25000" dirty="0"/>
              <a:t>1</a:t>
            </a:r>
            <a:r>
              <a:rPr lang="en-GB" b="1" dirty="0"/>
              <a:t> as the v; and the leading 128 bits of x</a:t>
            </a:r>
            <a:r>
              <a:rPr lang="en-GB" b="1" baseline="-25000" dirty="0"/>
              <a:t>2</a:t>
            </a:r>
            <a:r>
              <a:rPr lang="en-GB" b="1" dirty="0"/>
              <a:t> as k</a:t>
            </a:r>
            <a:r>
              <a:rPr lang="en-GB" dirty="0"/>
              <a:t>.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73441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365AF7-BAFE-4FA5-8BFA-F11F991A7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878ACC-8BB8-4845-A94F-2056485A8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Bob claimed the following: </a:t>
            </a:r>
          </a:p>
          <a:p>
            <a:r>
              <a:rPr lang="en-GB" dirty="0"/>
              <a:t>“Since SHA-1 produces a random sequence, the </a:t>
            </a:r>
            <a:r>
              <a:rPr lang="en-GB" b="1" dirty="0">
                <a:highlight>
                  <a:srgbClr val="FFFF00"/>
                </a:highlight>
              </a:rPr>
              <a:t>128-bit key and the 128-bit IV are therefore random</a:t>
            </a:r>
            <a:r>
              <a:rPr lang="en-GB" dirty="0"/>
              <a:t>, thus meeting the specified security requirement.” </a:t>
            </a:r>
            <a:endParaRPr lang="en-GB" dirty="0">
              <a:cs typeface="Calibri"/>
            </a:endParaRPr>
          </a:p>
          <a:p>
            <a:r>
              <a:rPr lang="en-GB" dirty="0"/>
              <a:t>Assume, as usual, that an </a:t>
            </a:r>
            <a:r>
              <a:rPr lang="en-GB" b="1" dirty="0"/>
              <a:t>eavesdropper could obtain the ciphertexts</a:t>
            </a:r>
            <a:r>
              <a:rPr lang="en-GB" dirty="0"/>
              <a:t>, and that </a:t>
            </a:r>
            <a:r>
              <a:rPr lang="en-GB" b="1" dirty="0"/>
              <a:t>the mechanism used by Bob to generate the key is publicly known</a:t>
            </a:r>
            <a:r>
              <a:rPr lang="en-GB" dirty="0"/>
              <a:t>. Give a </a:t>
            </a:r>
            <a:r>
              <a:rPr lang="en-GB" dirty="0">
                <a:highlight>
                  <a:srgbClr val="FFFF00"/>
                </a:highlight>
              </a:rPr>
              <a:t>ciphertext-only attack that finds the key k</a:t>
            </a:r>
            <a:r>
              <a:rPr lang="en-GB" dirty="0"/>
              <a:t>, and explain why Bob’s argument is wrong.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47674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365AF7-BAFE-4FA5-8BFA-F11F991A7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878ACC-8BB8-4845-A94F-2056485A8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A951105-904F-4E9C-8D87-8A787BBAA99D}"/>
              </a:ext>
            </a:extLst>
          </p:cNvPr>
          <p:cNvGrpSpPr/>
          <p:nvPr/>
        </p:nvGrpSpPr>
        <p:grpSpPr>
          <a:xfrm>
            <a:off x="1789265" y="2285997"/>
            <a:ext cx="8130709" cy="1446296"/>
            <a:chOff x="2616364" y="2030124"/>
            <a:chExt cx="6854162" cy="116045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FEB4D91-3C9C-49D8-A646-17712958F719}"/>
                </a:ext>
              </a:extLst>
            </p:cNvPr>
            <p:cNvGrpSpPr/>
            <p:nvPr/>
          </p:nvGrpSpPr>
          <p:grpSpPr>
            <a:xfrm>
              <a:off x="2616364" y="2030124"/>
              <a:ext cx="6854162" cy="1160458"/>
              <a:chOff x="2157864" y="2072069"/>
              <a:chExt cx="6854162" cy="1160458"/>
            </a:xfrm>
          </p:grpSpPr>
          <p:sp>
            <p:nvSpPr>
              <p:cNvPr id="9" name="TextBox 3">
                <a:extLst>
                  <a:ext uri="{FF2B5EF4-FFF2-40B4-BE49-F238E27FC236}">
                    <a16:creationId xmlns:a16="http://schemas.microsoft.com/office/drawing/2014/main" id="{32BEBEC1-93CE-4783-A89C-21AF50B39482}"/>
                  </a:ext>
                </a:extLst>
              </p:cNvPr>
              <p:cNvSpPr txBox="1"/>
              <p:nvPr/>
            </p:nvSpPr>
            <p:spPr>
              <a:xfrm>
                <a:off x="2157864" y="2148649"/>
                <a:ext cx="2036719" cy="3210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SG" sz="2000" dirty="0"/>
                  <a:t>0000000…0000000</a:t>
                </a:r>
                <a:endParaRPr lang="en-SG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09B3080-A183-4157-AA02-8B3A11EAE2D6}"/>
                  </a:ext>
                </a:extLst>
              </p:cNvPr>
              <p:cNvSpPr/>
              <p:nvPr/>
            </p:nvSpPr>
            <p:spPr>
              <a:xfrm>
                <a:off x="4546832" y="2072069"/>
                <a:ext cx="891487" cy="47419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SG" dirty="0">
                    <a:solidFill>
                      <a:schemeClr val="tx1"/>
                    </a:solidFill>
                  </a:rPr>
                  <a:t>SHA-1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B1B22C9-43CF-4B25-9EA9-B1ECF5E17770}"/>
                  </a:ext>
                </a:extLst>
              </p:cNvPr>
              <p:cNvSpPr/>
              <p:nvPr/>
            </p:nvSpPr>
            <p:spPr>
              <a:xfrm>
                <a:off x="6402198" y="2072069"/>
                <a:ext cx="891487" cy="47419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SG">
                    <a:solidFill>
                      <a:schemeClr val="tx1"/>
                    </a:solidFill>
                  </a:rPr>
                  <a:t>SHA-1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FBBDD344-C3F9-4484-9D3D-7608658AA080}"/>
                  </a:ext>
                </a:extLst>
              </p:cNvPr>
              <p:cNvCxnSpPr>
                <a:stCxn id="9" idx="3"/>
                <a:endCxn id="10" idx="1"/>
              </p:cNvCxnSpPr>
              <p:nvPr/>
            </p:nvCxnSpPr>
            <p:spPr>
              <a:xfrm>
                <a:off x="4194583" y="2309166"/>
                <a:ext cx="352249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24ACE37-353C-4B1E-871B-BC50459A5F6B}"/>
                  </a:ext>
                </a:extLst>
              </p:cNvPr>
              <p:cNvCxnSpPr>
                <a:stCxn id="10" idx="3"/>
                <a:endCxn id="11" idx="1"/>
              </p:cNvCxnSpPr>
              <p:nvPr/>
            </p:nvCxnSpPr>
            <p:spPr>
              <a:xfrm>
                <a:off x="5438319" y="2309167"/>
                <a:ext cx="96387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18BF3048-2882-416D-BD35-4F3D1961914C}"/>
                  </a:ext>
                </a:extLst>
              </p:cNvPr>
              <p:cNvCxnSpPr/>
              <p:nvPr/>
            </p:nvCxnSpPr>
            <p:spPr>
              <a:xfrm>
                <a:off x="5889071" y="2309166"/>
                <a:ext cx="0" cy="585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CC38B70-12FF-48F8-A041-11E780445A0C}"/>
                  </a:ext>
                </a:extLst>
              </p:cNvPr>
              <p:cNvCxnSpPr>
                <a:stCxn id="11" idx="3"/>
              </p:cNvCxnSpPr>
              <p:nvPr/>
            </p:nvCxnSpPr>
            <p:spPr>
              <a:xfrm flipV="1">
                <a:off x="7293685" y="2309166"/>
                <a:ext cx="826858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TextBox 16">
                <a:extLst>
                  <a:ext uri="{FF2B5EF4-FFF2-40B4-BE49-F238E27FC236}">
                    <a16:creationId xmlns:a16="http://schemas.microsoft.com/office/drawing/2014/main" id="{26DC8C8B-C628-46DB-9FE9-DAB5934DA623}"/>
                  </a:ext>
                </a:extLst>
              </p:cNvPr>
              <p:cNvSpPr txBox="1"/>
              <p:nvPr/>
            </p:nvSpPr>
            <p:spPr>
              <a:xfrm>
                <a:off x="5707771" y="2927956"/>
                <a:ext cx="321887" cy="304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SG" sz="2800" baseline="-25000" dirty="0"/>
                  <a:t>IV</a:t>
                </a:r>
                <a:endParaRPr lang="en-SG" sz="2400" baseline="-25000" dirty="0"/>
              </a:p>
            </p:txBody>
          </p:sp>
          <p:sp>
            <p:nvSpPr>
              <p:cNvPr id="17" name="TextBox 19">
                <a:extLst>
                  <a:ext uri="{FF2B5EF4-FFF2-40B4-BE49-F238E27FC236}">
                    <a16:creationId xmlns:a16="http://schemas.microsoft.com/office/drawing/2014/main" id="{E7F0C0DE-B05F-4F60-9667-7357F015FC62}"/>
                  </a:ext>
                </a:extLst>
              </p:cNvPr>
              <p:cNvSpPr txBox="1"/>
              <p:nvPr/>
            </p:nvSpPr>
            <p:spPr>
              <a:xfrm>
                <a:off x="8120542" y="2072069"/>
                <a:ext cx="891484" cy="304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SG" sz="2800" baseline="-25000" dirty="0"/>
                  <a:t>K (</a:t>
                </a:r>
                <a:r>
                  <a:rPr lang="en-SG" dirty="0"/>
                  <a:t>x</a:t>
                </a:r>
                <a:r>
                  <a:rPr lang="en-SG" baseline="-25000" dirty="0"/>
                  <a:t>2</a:t>
                </a:r>
                <a:r>
                  <a:rPr lang="en-SG" sz="2800" baseline="-25000" dirty="0"/>
                  <a:t>)</a:t>
                </a:r>
                <a:endParaRPr lang="en-SG" sz="2400" baseline="-25000" dirty="0"/>
              </a:p>
            </p:txBody>
          </p:sp>
        </p:grpSp>
        <p:sp>
          <p:nvSpPr>
            <p:cNvPr id="8" name="TextBox 22">
              <a:extLst>
                <a:ext uri="{FF2B5EF4-FFF2-40B4-BE49-F238E27FC236}">
                  <a16:creationId xmlns:a16="http://schemas.microsoft.com/office/drawing/2014/main" id="{BB7C7CA7-E55C-4C62-88E4-AAEE3C178F0D}"/>
                </a:ext>
              </a:extLst>
            </p:cNvPr>
            <p:cNvSpPr txBox="1"/>
            <p:nvPr/>
          </p:nvSpPr>
          <p:spPr>
            <a:xfrm>
              <a:off x="2687092" y="2479152"/>
              <a:ext cx="1639104" cy="321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SG" sz="2000" dirty="0"/>
                <a:t>// 160 bits of 0s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A328CA-E7E7-4DB8-B716-26A722B265EA}"/>
              </a:ext>
            </a:extLst>
          </p:cNvPr>
          <p:cNvSpPr txBox="1"/>
          <p:nvPr/>
        </p:nvSpPr>
        <p:spPr>
          <a:xfrm>
            <a:off x="1157787" y="3761887"/>
            <a:ext cx="1079227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dirty="0"/>
              <a:t>We want to find k:</a:t>
            </a:r>
          </a:p>
          <a:p>
            <a:pPr marL="383540" lvl="1"/>
            <a:r>
              <a:rPr lang="en-SG" sz="2400" dirty="0"/>
              <a:t>k = first 128 bits of x</a:t>
            </a:r>
            <a:r>
              <a:rPr lang="en-SG" sz="2400" baseline="-25000" dirty="0"/>
              <a:t>2</a:t>
            </a:r>
            <a:endParaRPr lang="en-SG" sz="2400" baseline="-25000" dirty="0">
              <a:cs typeface="Calibri"/>
            </a:endParaRPr>
          </a:p>
          <a:p>
            <a:pPr marL="383540" lvl="1"/>
            <a:r>
              <a:rPr lang="en-SG" sz="2400" dirty="0"/>
              <a:t>Remember </a:t>
            </a:r>
            <a:r>
              <a:rPr lang="en-SG" sz="2400" dirty="0">
                <a:highlight>
                  <a:srgbClr val="FFFF00"/>
                </a:highlight>
              </a:rPr>
              <a:t>SHA-1 is deterministic!</a:t>
            </a:r>
            <a:endParaRPr lang="en-SG" sz="2400" baseline="-25000" dirty="0">
              <a:highlight>
                <a:srgbClr val="FFFF00"/>
              </a:highlight>
              <a:cs typeface="Calibri" panose="020F0502020204030204"/>
            </a:endParaRPr>
          </a:p>
          <a:p>
            <a:pPr marL="383540" lvl="1"/>
            <a:r>
              <a:rPr lang="en-SG" sz="2400" dirty="0"/>
              <a:t>Just run 160 bits of zeros through SHA-1 twice and get the first 128 bits of x</a:t>
            </a:r>
            <a:r>
              <a:rPr lang="en-SG" sz="2400" baseline="-25000" dirty="0"/>
              <a:t>2</a:t>
            </a:r>
            <a:r>
              <a:rPr lang="en-SG" sz="2400" dirty="0"/>
              <a:t>       </a:t>
            </a:r>
            <a:endParaRPr lang="en-SG" sz="2400" baseline="-25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59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365AF7-BAFE-4FA5-8BFA-F11F991A7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4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878ACC-8BB8-4845-A94F-2056485A8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Consider the same scenario given in Question 3. Bob realized his mistake, and he changed his protocol. The updated program chose the seed s by using the following code snippet:</a:t>
            </a:r>
            <a:endParaRPr lang="en-SG" dirty="0"/>
          </a:p>
          <a:p>
            <a:r>
              <a:rPr lang="en-GB" dirty="0"/>
              <a:t>#include &lt;</a:t>
            </a:r>
            <a:r>
              <a:rPr lang="en-GB" dirty="0" err="1"/>
              <a:t>time.h</a:t>
            </a:r>
            <a:r>
              <a:rPr lang="en-GB" dirty="0"/>
              <a:t>&gt;</a:t>
            </a:r>
          </a:p>
          <a:p>
            <a:r>
              <a:rPr lang="en-GB" dirty="0"/>
              <a:t>#include &lt;</a:t>
            </a:r>
            <a:r>
              <a:rPr lang="en-GB" dirty="0" err="1"/>
              <a:t>stdlib.h</a:t>
            </a:r>
            <a:r>
              <a:rPr lang="en-GB" dirty="0"/>
              <a:t>&gt;</a:t>
            </a:r>
          </a:p>
          <a:p>
            <a:r>
              <a:rPr lang="en-GB" dirty="0"/>
              <a:t>    </a:t>
            </a:r>
            <a:r>
              <a:rPr lang="en-GB" dirty="0" err="1"/>
              <a:t>srand</a:t>
            </a:r>
            <a:r>
              <a:rPr lang="en-GB" dirty="0"/>
              <a:t>(time(NULL));	</a:t>
            </a:r>
          </a:p>
          <a:p>
            <a:r>
              <a:rPr lang="en-GB" dirty="0"/>
              <a:t>    </a:t>
            </a:r>
            <a:r>
              <a:rPr lang="en-GB" dirty="0">
                <a:highlight>
                  <a:srgbClr val="FFFF00"/>
                </a:highlight>
              </a:rPr>
              <a:t>int s = rand();  </a:t>
            </a:r>
            <a:r>
              <a:rPr lang="en-GB" dirty="0"/>
              <a:t>	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07932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365AF7-BAFE-4FA5-8BFA-F11F991A7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4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878ACC-8BB8-4845-A94F-2056485A8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After the seed s was set, Bob followed the same steps described in Question 3 to generate x</a:t>
            </a:r>
            <a:r>
              <a:rPr lang="en-GB" baseline="-25000" dirty="0"/>
              <a:t>1</a:t>
            </a:r>
            <a:r>
              <a:rPr lang="en-GB" dirty="0"/>
              <a:t>, x</a:t>
            </a:r>
            <a:r>
              <a:rPr lang="en-GB" baseline="-25000" dirty="0"/>
              <a:t>2</a:t>
            </a:r>
            <a:r>
              <a:rPr lang="en-GB" dirty="0"/>
              <a:t>, and then </a:t>
            </a:r>
            <a:r>
              <a:rPr lang="en-GB" dirty="0">
                <a:highlight>
                  <a:srgbClr val="FFFF00"/>
                </a:highlight>
              </a:rPr>
              <a:t>derive the 128-bit iv and 128-bit k</a:t>
            </a:r>
            <a:r>
              <a:rPr lang="en-GB" dirty="0"/>
              <a:t>. </a:t>
            </a:r>
          </a:p>
          <a:p>
            <a:r>
              <a:rPr lang="en-GB" i="1" dirty="0"/>
              <a:t>(If you are not familiar with C, the above C code can be replaced with a similar Java code that utilizes </a:t>
            </a:r>
            <a:r>
              <a:rPr lang="en-GB" i="1" dirty="0" err="1"/>
              <a:t>java.util.Random</a:t>
            </a:r>
            <a:r>
              <a:rPr lang="en-GB" i="1" dirty="0"/>
              <a:t> as mentioned in Lecture 1.)</a:t>
            </a:r>
          </a:p>
          <a:p>
            <a:endParaRPr lang="en-GB" dirty="0"/>
          </a:p>
          <a:p>
            <a:r>
              <a:rPr lang="en-GB" dirty="0"/>
              <a:t>Explain why the </a:t>
            </a:r>
            <a:r>
              <a:rPr lang="en-GB" b="1" dirty="0">
                <a:highlight>
                  <a:srgbClr val="FFFF00"/>
                </a:highlight>
              </a:rPr>
              <a:t>above mechanism is still not secure</a:t>
            </a:r>
            <a:r>
              <a:rPr lang="en-GB" dirty="0">
                <a:highlight>
                  <a:srgbClr val="FFFF00"/>
                </a:highlight>
              </a:rPr>
              <a:t> </a:t>
            </a:r>
            <a:r>
              <a:rPr lang="en-GB" dirty="0"/>
              <a:t>by giving an attack that can obtain the AES key. As usual, we assume </a:t>
            </a:r>
            <a:r>
              <a:rPr lang="en-GB" b="1" dirty="0" err="1">
                <a:highlight>
                  <a:srgbClr val="FFFF00"/>
                </a:highlight>
              </a:rPr>
              <a:t>Kerckhoffs’s</a:t>
            </a:r>
            <a:r>
              <a:rPr lang="en-GB" b="1" dirty="0">
                <a:highlight>
                  <a:srgbClr val="FFFF00"/>
                </a:highlight>
              </a:rPr>
              <a:t> principle </a:t>
            </a:r>
            <a:r>
              <a:rPr lang="en-GB" dirty="0">
                <a:highlight>
                  <a:srgbClr val="FFFF00"/>
                </a:highlight>
              </a:rPr>
              <a:t>(i.e. a </a:t>
            </a:r>
            <a:r>
              <a:rPr lang="en-GB" b="1" dirty="0">
                <a:highlight>
                  <a:srgbClr val="FFFF00"/>
                </a:highlight>
              </a:rPr>
              <a:t>strong adversary knows the algorithm and all other information except the secret key</a:t>
            </a:r>
            <a:r>
              <a:rPr lang="en-GB" dirty="0">
                <a:highlight>
                  <a:srgbClr val="FFFF00"/>
                </a:highlight>
              </a:rPr>
              <a:t>.) </a:t>
            </a:r>
            <a:r>
              <a:rPr lang="en-GB" dirty="0"/>
              <a:t>In your solution, clearly state the information that the adversary has access to. </a:t>
            </a:r>
            <a:endParaRPr lang="en-SG" b="1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60147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365AF7-BAFE-4FA5-8BFA-F11F991A7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4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878ACC-8BB8-4845-A94F-2056485A8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/>
              <a:t>What does </a:t>
            </a:r>
            <a:r>
              <a:rPr lang="en-SG" sz="2400" dirty="0" err="1"/>
              <a:t>srand</a:t>
            </a:r>
            <a:r>
              <a:rPr lang="en-SG" sz="2400" dirty="0"/>
              <a:t>() do?</a:t>
            </a:r>
          </a:p>
          <a:p>
            <a:pPr lvl="1"/>
            <a:r>
              <a:rPr lang="en-SG" sz="2000" dirty="0"/>
              <a:t>“</a:t>
            </a:r>
            <a:r>
              <a:rPr lang="en-GB" sz="2000" dirty="0"/>
              <a:t>The </a:t>
            </a:r>
            <a:r>
              <a:rPr lang="en-GB" sz="2000" dirty="0" err="1"/>
              <a:t>srand</a:t>
            </a:r>
            <a:r>
              <a:rPr lang="en-GB" sz="2000" dirty="0"/>
              <a:t>() function </a:t>
            </a:r>
            <a:r>
              <a:rPr lang="en-GB" sz="2000" b="1" dirty="0">
                <a:highlight>
                  <a:srgbClr val="FFFF00"/>
                </a:highlight>
              </a:rPr>
              <a:t>sets its argument as the seed</a:t>
            </a:r>
            <a:r>
              <a:rPr lang="en-GB" sz="2000" dirty="0">
                <a:highlight>
                  <a:srgbClr val="FFFF00"/>
                </a:highlight>
              </a:rPr>
              <a:t> </a:t>
            </a:r>
            <a:r>
              <a:rPr lang="en-GB" sz="2000" dirty="0"/>
              <a:t>for a new sequence of pseudo-random integers to be returned by </a:t>
            </a:r>
            <a:r>
              <a:rPr lang="en-GB" sz="2000" b="1" dirty="0"/>
              <a:t>rand()</a:t>
            </a:r>
            <a:r>
              <a:rPr lang="en-GB" sz="2000" dirty="0"/>
              <a:t>. These </a:t>
            </a:r>
            <a:r>
              <a:rPr lang="en-GB" sz="2000" b="1" dirty="0">
                <a:highlight>
                  <a:srgbClr val="FFFF00"/>
                </a:highlight>
              </a:rPr>
              <a:t>sequences are repeatable</a:t>
            </a:r>
            <a:r>
              <a:rPr lang="en-GB" sz="2000" dirty="0"/>
              <a:t> by calling </a:t>
            </a:r>
            <a:r>
              <a:rPr lang="en-GB" sz="2000" dirty="0" err="1"/>
              <a:t>srand</a:t>
            </a:r>
            <a:r>
              <a:rPr lang="en-GB" sz="2000" dirty="0"/>
              <a:t>() with the </a:t>
            </a:r>
            <a:r>
              <a:rPr lang="en-GB" sz="2000" b="1" dirty="0"/>
              <a:t>same seed value</a:t>
            </a:r>
            <a:r>
              <a:rPr lang="en-GB" sz="2000" dirty="0"/>
              <a:t>.”</a:t>
            </a:r>
          </a:p>
          <a:p>
            <a:pPr lvl="1"/>
            <a:r>
              <a:rPr lang="en-GB" sz="2000" b="1" dirty="0"/>
              <a:t>Still deterministic!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What does time(NULL) do?</a:t>
            </a:r>
          </a:p>
          <a:p>
            <a:pPr lvl="1"/>
            <a:r>
              <a:rPr lang="en-GB" sz="2000" dirty="0"/>
              <a:t>time(NULL)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returns the current calendar time 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seconds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since Jan 1, 1970)</a:t>
            </a:r>
            <a:endParaRPr lang="en-US" altLang="en-US" sz="20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lvl="1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Returns Long data type (64bits)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endParaRPr lang="en-SG" sz="2400" dirty="0"/>
          </a:p>
          <a:p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8984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365AF7-BAFE-4FA5-8BFA-F11F991A7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4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878ACC-8BB8-4845-A94F-2056485A8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/>
              <a:t>Few ways an attacker can get the key, k:</a:t>
            </a:r>
          </a:p>
          <a:p>
            <a:r>
              <a:rPr lang="en-SG" sz="2400" dirty="0"/>
              <a:t>1. Guess (smartly) the time when the Bob gets the seed</a:t>
            </a:r>
          </a:p>
          <a:p>
            <a:pPr lvl="1"/>
            <a:r>
              <a:rPr lang="en-SG" sz="2000" dirty="0"/>
              <a:t>Notice that we can narrow down our search if we can estimate when Bob generates the seed</a:t>
            </a:r>
          </a:p>
          <a:p>
            <a:pPr lvl="1"/>
            <a:r>
              <a:rPr lang="en-SG" sz="2000" dirty="0"/>
              <a:t>1 year = 31million seconds (</a:t>
            </a:r>
            <a:r>
              <a:rPr lang="en-SG" sz="2000" dirty="0" err="1"/>
              <a:t>approx</a:t>
            </a:r>
            <a:r>
              <a:rPr lang="en-SG" sz="2000" dirty="0"/>
              <a:t>), 1 month = 2.6 million seconds (</a:t>
            </a:r>
            <a:r>
              <a:rPr lang="en-SG" sz="2000" dirty="0" err="1"/>
              <a:t>approx</a:t>
            </a:r>
            <a:r>
              <a:rPr lang="en-SG" sz="2000" dirty="0"/>
              <a:t>)</a:t>
            </a:r>
          </a:p>
          <a:p>
            <a:pPr lvl="1"/>
            <a:r>
              <a:rPr lang="en-SG" sz="2000" dirty="0"/>
              <a:t>Worse case: 2^64 guesses</a:t>
            </a:r>
          </a:p>
          <a:p>
            <a:pPr lvl="1"/>
            <a:endParaRPr lang="en-SG" sz="2000" dirty="0"/>
          </a:p>
          <a:p>
            <a:r>
              <a:rPr lang="en-SG" sz="2400" dirty="0"/>
              <a:t>2. Guess s instead</a:t>
            </a:r>
          </a:p>
          <a:p>
            <a:pPr lvl="1"/>
            <a:r>
              <a:rPr lang="en-SG" sz="2000" dirty="0"/>
              <a:t>Int data type = 32bits</a:t>
            </a:r>
          </a:p>
          <a:p>
            <a:pPr lvl="1"/>
            <a:r>
              <a:rPr lang="en-SG" sz="2000" dirty="0"/>
              <a:t>Not hard to brute force a 32bit number</a:t>
            </a:r>
          </a:p>
          <a:p>
            <a:pPr marL="128016" lvl="1" indent="0">
              <a:buNone/>
            </a:pPr>
            <a:endParaRPr lang="en-SG" sz="2000" dirty="0"/>
          </a:p>
          <a:p>
            <a:pPr marL="128016" lvl="1" indent="0">
              <a:buNone/>
            </a:pPr>
            <a:endParaRPr lang="en-SG" sz="2400" dirty="0"/>
          </a:p>
          <a:p>
            <a:pPr marL="128016" lvl="1" indent="0">
              <a:buNone/>
            </a:pP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66350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365AF7-BAFE-4FA5-8BFA-F11F991A7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5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878ACC-8BB8-4845-A94F-2056485A8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the difference of using </a:t>
            </a:r>
            <a:r>
              <a:rPr lang="en-GB" dirty="0" err="1"/>
              <a:t>Java.security.SecureRandom</a:t>
            </a:r>
            <a:r>
              <a:rPr lang="en-GB" dirty="0"/>
              <a:t> or /dev/</a:t>
            </a:r>
            <a:r>
              <a:rPr lang="en-GB" dirty="0" err="1"/>
              <a:t>urandom</a:t>
            </a:r>
            <a:r>
              <a:rPr lang="en-GB" dirty="0"/>
              <a:t> compared to the random number generator used in Question 4? </a:t>
            </a:r>
          </a:p>
          <a:p>
            <a:endParaRPr lang="en-GB" dirty="0"/>
          </a:p>
          <a:p>
            <a:r>
              <a:rPr lang="en-SG" b="1" i="0" u="none" strike="noStrike" baseline="0" dirty="0" err="1"/>
              <a:t>Java.security.SecureRandom</a:t>
            </a:r>
            <a:r>
              <a:rPr lang="en-GB" b="1" i="0" u="none" strike="noStrike" baseline="0" dirty="0"/>
              <a:t>: </a:t>
            </a:r>
          </a:p>
          <a:p>
            <a:r>
              <a:rPr lang="en-SG" b="0" i="0" u="none" strike="noStrike" baseline="0" dirty="0"/>
              <a:t>This class provides </a:t>
            </a:r>
            <a:r>
              <a:rPr lang="en-SG" b="0" i="0" u="none" strike="noStrike" baseline="0" dirty="0">
                <a:highlight>
                  <a:srgbClr val="FFFF00"/>
                </a:highlight>
              </a:rPr>
              <a:t>a cryptographically strong random number generator </a:t>
            </a:r>
            <a:r>
              <a:rPr lang="en-SG" b="0" i="0" u="none" strike="noStrike" baseline="0" dirty="0"/>
              <a:t>(RNG). A cryptographically strong random number minimally complies with the statistical random number generator tests specified in FIPS 140-2, Security Requirements for Cryptographic Modules, section 4.9.1. Additionally, </a:t>
            </a:r>
            <a:r>
              <a:rPr lang="en-SG" b="0" i="0" u="none" strike="noStrike" baseline="0" dirty="0" err="1">
                <a:highlight>
                  <a:srgbClr val="FFFF00"/>
                </a:highlight>
              </a:rPr>
              <a:t>SecureRandom</a:t>
            </a:r>
            <a:r>
              <a:rPr lang="en-SG" b="0" i="0" u="none" strike="noStrike" baseline="0" dirty="0">
                <a:highlight>
                  <a:srgbClr val="FFFF00"/>
                </a:highlight>
              </a:rPr>
              <a:t> must produce non-deterministic output</a:t>
            </a:r>
            <a:r>
              <a:rPr lang="en-SG" b="0" i="0" u="none" strike="noStrike" baseline="0" dirty="0"/>
              <a:t>. Therefore any seed material passed to a </a:t>
            </a:r>
            <a:r>
              <a:rPr lang="en-SG" b="0" i="0" u="none" strike="noStrike" baseline="0" dirty="0" err="1"/>
              <a:t>SecureRandom</a:t>
            </a:r>
            <a:r>
              <a:rPr lang="en-SG" b="0" i="0" u="none" strike="noStrike" baseline="0" dirty="0"/>
              <a:t> object must be unpredictable, and all </a:t>
            </a:r>
            <a:r>
              <a:rPr lang="en-SG" b="0" i="0" u="none" strike="noStrike" baseline="0" dirty="0" err="1"/>
              <a:t>SecureRandom</a:t>
            </a:r>
            <a:r>
              <a:rPr lang="en-SG" b="0" i="0" u="none" strike="noStrike" baseline="0" dirty="0"/>
              <a:t> output sequences must be cryptographically strong.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4912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C7D6-15AF-4EC8-A985-3E49B2B94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66FE0-645B-4B8C-A16C-7A6123ECB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800" dirty="0">
                <a:latin typeface="+mj-lt"/>
              </a:rPr>
              <a:t>Reminder: Assignment 1 is due </a:t>
            </a:r>
            <a:r>
              <a:rPr lang="fr-FR" sz="2800" b="1" i="0" u="none" strike="noStrike" baseline="0" dirty="0">
                <a:solidFill>
                  <a:srgbClr val="333333"/>
                </a:solidFill>
                <a:highlight>
                  <a:srgbClr val="FFFF00"/>
                </a:highlight>
                <a:latin typeface="+mj-lt"/>
              </a:rPr>
              <a:t>20 Sept 2021, 2359 HRS</a:t>
            </a:r>
          </a:p>
          <a:p>
            <a:r>
              <a:rPr lang="fr-FR" sz="2800" dirty="0" err="1">
                <a:solidFill>
                  <a:srgbClr val="333333"/>
                </a:solidFill>
                <a:latin typeface="+mj-lt"/>
              </a:rPr>
              <a:t>Mid-Term</a:t>
            </a:r>
            <a:r>
              <a:rPr lang="fr-FR" sz="2800" dirty="0">
                <a:solidFill>
                  <a:srgbClr val="333333"/>
                </a:solidFill>
                <a:latin typeface="+mj-lt"/>
              </a:rPr>
              <a:t> Exam: </a:t>
            </a:r>
          </a:p>
          <a:p>
            <a:r>
              <a:rPr lang="fr-FR" sz="2800" dirty="0">
                <a:solidFill>
                  <a:srgbClr val="333333"/>
                </a:solidFill>
                <a:latin typeface="+mj-lt"/>
              </a:rPr>
              <a:t>Date: </a:t>
            </a:r>
            <a:r>
              <a:rPr lang="fr-FR" sz="2800" b="1" dirty="0">
                <a:solidFill>
                  <a:srgbClr val="333333"/>
                </a:solidFill>
                <a:highlight>
                  <a:srgbClr val="FFFF00"/>
                </a:highlight>
                <a:latin typeface="+mj-lt"/>
              </a:rPr>
              <a:t>1st </a:t>
            </a:r>
            <a:r>
              <a:rPr lang="fr-FR" sz="2800" b="1" dirty="0" err="1">
                <a:solidFill>
                  <a:srgbClr val="333333"/>
                </a:solidFill>
                <a:highlight>
                  <a:srgbClr val="FFFF00"/>
                </a:highlight>
                <a:latin typeface="+mj-lt"/>
              </a:rPr>
              <a:t>October</a:t>
            </a:r>
            <a:r>
              <a:rPr lang="fr-FR" sz="2800" b="1" dirty="0">
                <a:solidFill>
                  <a:srgbClr val="333333"/>
                </a:solidFill>
                <a:highlight>
                  <a:srgbClr val="FFFF00"/>
                </a:highlight>
                <a:latin typeface="+mj-lt"/>
              </a:rPr>
              <a:t>, 10am (Week 7)</a:t>
            </a:r>
          </a:p>
          <a:p>
            <a:r>
              <a:rPr lang="fr-FR" sz="2800" dirty="0">
                <a:solidFill>
                  <a:srgbClr val="333333"/>
                </a:solidFill>
                <a:latin typeface="+mj-lt"/>
              </a:rPr>
              <a:t>Scope: TBC</a:t>
            </a:r>
          </a:p>
          <a:p>
            <a:r>
              <a:rPr lang="fr-FR" sz="2800" dirty="0">
                <a:solidFill>
                  <a:srgbClr val="333333"/>
                </a:solidFill>
                <a:latin typeface="+mj-lt"/>
              </a:rPr>
              <a:t>Mode: </a:t>
            </a:r>
            <a:r>
              <a:rPr lang="fr-FR" sz="2800" dirty="0" err="1">
                <a:solidFill>
                  <a:srgbClr val="333333"/>
                </a:solidFill>
                <a:latin typeface="+mj-lt"/>
              </a:rPr>
              <a:t>Examplify</a:t>
            </a:r>
            <a:r>
              <a:rPr lang="fr-FR" sz="2800" dirty="0">
                <a:solidFill>
                  <a:srgbClr val="333333"/>
                </a:solidFill>
                <a:latin typeface="+mj-lt"/>
              </a:rPr>
              <a:t> (</a:t>
            </a:r>
            <a:r>
              <a:rPr lang="fr-FR" sz="2800" dirty="0" err="1">
                <a:solidFill>
                  <a:srgbClr val="333333"/>
                </a:solidFill>
                <a:latin typeface="+mj-lt"/>
              </a:rPr>
              <a:t>Please</a:t>
            </a:r>
            <a:r>
              <a:rPr lang="fr-FR" sz="2800" dirty="0">
                <a:solidFill>
                  <a:srgbClr val="333333"/>
                </a:solidFill>
                <a:latin typeface="+mj-lt"/>
              </a:rPr>
              <a:t> </a:t>
            </a:r>
            <a:r>
              <a:rPr lang="fr-FR" sz="2800" dirty="0" err="1">
                <a:solidFill>
                  <a:srgbClr val="333333"/>
                </a:solidFill>
                <a:latin typeface="+mj-lt"/>
              </a:rPr>
              <a:t>make</a:t>
            </a:r>
            <a:r>
              <a:rPr lang="fr-FR" sz="2800" dirty="0">
                <a:solidFill>
                  <a:srgbClr val="333333"/>
                </a:solidFill>
                <a:latin typeface="+mj-lt"/>
              </a:rPr>
              <a:t> sure </a:t>
            </a:r>
            <a:r>
              <a:rPr lang="fr-FR" sz="2800" dirty="0" err="1">
                <a:solidFill>
                  <a:srgbClr val="333333"/>
                </a:solidFill>
                <a:latin typeface="+mj-lt"/>
              </a:rPr>
              <a:t>it</a:t>
            </a:r>
            <a:r>
              <a:rPr lang="fr-FR" sz="2800" dirty="0">
                <a:solidFill>
                  <a:srgbClr val="333333"/>
                </a:solidFill>
                <a:latin typeface="+mj-lt"/>
              </a:rPr>
              <a:t> </a:t>
            </a:r>
            <a:r>
              <a:rPr lang="fr-FR" sz="2800" dirty="0" err="1">
                <a:solidFill>
                  <a:srgbClr val="333333"/>
                </a:solidFill>
                <a:latin typeface="+mj-lt"/>
              </a:rPr>
              <a:t>is</a:t>
            </a:r>
            <a:r>
              <a:rPr lang="fr-FR" sz="2800" dirty="0">
                <a:solidFill>
                  <a:srgbClr val="333333"/>
                </a:solidFill>
                <a:latin typeface="+mj-lt"/>
              </a:rPr>
              <a:t> </a:t>
            </a:r>
            <a:r>
              <a:rPr lang="fr-FR" sz="2800" dirty="0" err="1">
                <a:solidFill>
                  <a:srgbClr val="333333"/>
                </a:solidFill>
                <a:latin typeface="+mj-lt"/>
              </a:rPr>
              <a:t>set-up</a:t>
            </a:r>
            <a:r>
              <a:rPr lang="fr-FR" sz="2800" dirty="0">
                <a:solidFill>
                  <a:srgbClr val="333333"/>
                </a:solidFill>
                <a:latin typeface="+mj-lt"/>
              </a:rPr>
              <a:t> </a:t>
            </a:r>
            <a:r>
              <a:rPr lang="fr-FR" sz="2800" dirty="0" err="1">
                <a:solidFill>
                  <a:srgbClr val="333333"/>
                </a:solidFill>
                <a:latin typeface="+mj-lt"/>
              </a:rPr>
              <a:t>properly</a:t>
            </a:r>
            <a:r>
              <a:rPr lang="fr-FR" sz="2800" dirty="0">
                <a:solidFill>
                  <a:srgbClr val="333333"/>
                </a:solidFill>
                <a:latin typeface="+mj-lt"/>
              </a:rPr>
              <a:t>!)</a:t>
            </a:r>
            <a:endParaRPr lang="en-SG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34356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365AF7-BAFE-4FA5-8BFA-F11F991A7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5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878ACC-8BB8-4845-A94F-2056485A8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Bob again realized his mistake. In his most updated version, the </a:t>
            </a:r>
            <a:r>
              <a:rPr lang="en-GB" b="1" dirty="0"/>
              <a:t>seed s is generated using a more secure random number generator </a:t>
            </a:r>
            <a:r>
              <a:rPr lang="en-GB" dirty="0"/>
              <a:t>shown on Slide 73 of Lecture 1 Part 3. </a:t>
            </a:r>
            <a:r>
              <a:rPr lang="en-GB" dirty="0">
                <a:highlight>
                  <a:srgbClr val="FFFF00"/>
                </a:highlight>
              </a:rPr>
              <a:t>The hash function </a:t>
            </a:r>
            <a:r>
              <a:rPr lang="en-GB" b="1" dirty="0">
                <a:highlight>
                  <a:srgbClr val="FFFF00"/>
                </a:highlight>
              </a:rPr>
              <a:t>SHA-1 is then similarly applied on s to obtain k and v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Does Bob use a correct mechanism to generate a good seed now? Still, can you do a ciphertext-only attack that finds k? Suggest an algorithm to find the key k used.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7056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365AF7-BAFE-4FA5-8BFA-F11F991A7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5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878ACC-8BB8-4845-A94F-2056485A8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Does Bob use a correct mechanism to </a:t>
            </a:r>
            <a:r>
              <a:rPr lang="en-GB" b="1" dirty="0">
                <a:highlight>
                  <a:srgbClr val="FFFF00"/>
                </a:highlight>
              </a:rPr>
              <a:t>generate a good seed </a:t>
            </a:r>
            <a:r>
              <a:rPr lang="en-GB" b="1" dirty="0"/>
              <a:t>now?</a:t>
            </a:r>
            <a:endParaRPr lang="en-SG" b="1" dirty="0"/>
          </a:p>
          <a:p>
            <a:r>
              <a:rPr lang="en-SG" dirty="0"/>
              <a:t>Yes!</a:t>
            </a:r>
          </a:p>
          <a:p>
            <a:r>
              <a:rPr lang="en-GB" b="1" dirty="0"/>
              <a:t>Can you do a ciphertext-only attack that finds k? </a:t>
            </a:r>
          </a:p>
          <a:p>
            <a:r>
              <a:rPr lang="en-GB" dirty="0"/>
              <a:t>Still Yes!</a:t>
            </a:r>
            <a:br>
              <a:rPr lang="en-GB" dirty="0"/>
            </a:br>
            <a:r>
              <a:rPr lang="en-GB" dirty="0"/>
              <a:t>The way the key is generated is still insecure!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8319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365AF7-BAFE-4FA5-8BFA-F11F991A7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5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878ACC-8BB8-4845-A94F-2056485A8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>
                <a:highlight>
                  <a:srgbClr val="FFFF00"/>
                </a:highlight>
              </a:rPr>
              <a:t>Attacker knows the IV!</a:t>
            </a:r>
          </a:p>
          <a:p>
            <a:r>
              <a:rPr lang="en-SG" dirty="0"/>
              <a:t>=&gt; Just need to guess the remaining 32bits, to get the 160bit </a:t>
            </a:r>
            <a:r>
              <a:rPr lang="en-GB" sz="2400" dirty="0"/>
              <a:t>x</a:t>
            </a:r>
            <a:r>
              <a:rPr lang="en-GB" sz="2400" baseline="-25000" dirty="0"/>
              <a:t>1</a:t>
            </a:r>
          </a:p>
          <a:p>
            <a:r>
              <a:rPr lang="en-SG" dirty="0"/>
              <a:t>=&gt; </a:t>
            </a:r>
            <a:r>
              <a:rPr lang="en-GB" dirty="0"/>
              <a:t>We get k by sending [(128-bits IV) || </a:t>
            </a:r>
            <a:r>
              <a:rPr lang="en-GB" dirty="0">
                <a:highlight>
                  <a:srgbClr val="FFFF00"/>
                </a:highlight>
              </a:rPr>
              <a:t>(32 bits guess) </a:t>
            </a:r>
            <a:r>
              <a:rPr lang="en-GB" dirty="0"/>
              <a:t>] through SHA-1</a:t>
            </a:r>
          </a:p>
          <a:p>
            <a:endParaRPr lang="en-GB" baseline="-25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B194428-5BDB-4DA0-865B-21B80CC6C043}"/>
              </a:ext>
            </a:extLst>
          </p:cNvPr>
          <p:cNvGrpSpPr/>
          <p:nvPr/>
        </p:nvGrpSpPr>
        <p:grpSpPr>
          <a:xfrm>
            <a:off x="1818809" y="2286000"/>
            <a:ext cx="8130709" cy="1446296"/>
            <a:chOff x="2616364" y="2030124"/>
            <a:chExt cx="6854162" cy="116045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9A34A85-6F62-4EA9-A3F3-D1E5DA1CB1D3}"/>
                </a:ext>
              </a:extLst>
            </p:cNvPr>
            <p:cNvGrpSpPr/>
            <p:nvPr/>
          </p:nvGrpSpPr>
          <p:grpSpPr>
            <a:xfrm>
              <a:off x="2616364" y="2030124"/>
              <a:ext cx="6854162" cy="1160458"/>
              <a:chOff x="2157864" y="2072069"/>
              <a:chExt cx="6854162" cy="1160458"/>
            </a:xfrm>
          </p:grpSpPr>
          <p:sp>
            <p:nvSpPr>
              <p:cNvPr id="9" name="TextBox 3">
                <a:extLst>
                  <a:ext uri="{FF2B5EF4-FFF2-40B4-BE49-F238E27FC236}">
                    <a16:creationId xmlns:a16="http://schemas.microsoft.com/office/drawing/2014/main" id="{C6B3C87C-CC0E-4854-B4B9-C92944992B89}"/>
                  </a:ext>
                </a:extLst>
              </p:cNvPr>
              <p:cNvSpPr txBox="1"/>
              <p:nvPr/>
            </p:nvSpPr>
            <p:spPr>
              <a:xfrm>
                <a:off x="2157864" y="2148649"/>
                <a:ext cx="1342949" cy="3210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SG" sz="2000" dirty="0"/>
                  <a:t>Random Seed</a:t>
                </a:r>
                <a:endParaRPr lang="en-SG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DFC2C60-61A1-48B6-BDEF-7F159A4A6728}"/>
                  </a:ext>
                </a:extLst>
              </p:cNvPr>
              <p:cNvSpPr/>
              <p:nvPr/>
            </p:nvSpPr>
            <p:spPr>
              <a:xfrm>
                <a:off x="4546832" y="2072069"/>
                <a:ext cx="891487" cy="47419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SG" dirty="0">
                    <a:solidFill>
                      <a:schemeClr val="tx1"/>
                    </a:solidFill>
                  </a:rPr>
                  <a:t>SHA-1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6A32747-0D64-46B5-BE09-8F567C88A9D4}"/>
                  </a:ext>
                </a:extLst>
              </p:cNvPr>
              <p:cNvSpPr/>
              <p:nvPr/>
            </p:nvSpPr>
            <p:spPr>
              <a:xfrm>
                <a:off x="6402198" y="2072069"/>
                <a:ext cx="891487" cy="47419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SG">
                    <a:solidFill>
                      <a:schemeClr val="tx1"/>
                    </a:solidFill>
                  </a:rPr>
                  <a:t>SHA-1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9E037185-51F4-4378-A8A9-1F8B037722CD}"/>
                  </a:ext>
                </a:extLst>
              </p:cNvPr>
              <p:cNvCxnSpPr>
                <a:stCxn id="9" idx="3"/>
                <a:endCxn id="10" idx="1"/>
              </p:cNvCxnSpPr>
              <p:nvPr/>
            </p:nvCxnSpPr>
            <p:spPr>
              <a:xfrm>
                <a:off x="3500813" y="2309166"/>
                <a:ext cx="104601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C27AEACC-2479-4C54-860A-0AB8707DC54E}"/>
                  </a:ext>
                </a:extLst>
              </p:cNvPr>
              <p:cNvCxnSpPr>
                <a:stCxn id="10" idx="3"/>
                <a:endCxn id="11" idx="1"/>
              </p:cNvCxnSpPr>
              <p:nvPr/>
            </p:nvCxnSpPr>
            <p:spPr>
              <a:xfrm>
                <a:off x="5438319" y="2309167"/>
                <a:ext cx="96387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82EE25CC-4C27-474B-ADF3-51596D5350C4}"/>
                  </a:ext>
                </a:extLst>
              </p:cNvPr>
              <p:cNvCxnSpPr/>
              <p:nvPr/>
            </p:nvCxnSpPr>
            <p:spPr>
              <a:xfrm>
                <a:off x="5889071" y="2309166"/>
                <a:ext cx="0" cy="585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34F01B75-373C-44C5-9F6B-87D526B75BD3}"/>
                  </a:ext>
                </a:extLst>
              </p:cNvPr>
              <p:cNvCxnSpPr>
                <a:stCxn id="11" idx="3"/>
              </p:cNvCxnSpPr>
              <p:nvPr/>
            </p:nvCxnSpPr>
            <p:spPr>
              <a:xfrm flipV="1">
                <a:off x="7293685" y="2309166"/>
                <a:ext cx="826858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TextBox 16">
                <a:extLst>
                  <a:ext uri="{FF2B5EF4-FFF2-40B4-BE49-F238E27FC236}">
                    <a16:creationId xmlns:a16="http://schemas.microsoft.com/office/drawing/2014/main" id="{96014151-DA24-4923-B626-A1FEC5F02CC1}"/>
                  </a:ext>
                </a:extLst>
              </p:cNvPr>
              <p:cNvSpPr txBox="1"/>
              <p:nvPr/>
            </p:nvSpPr>
            <p:spPr>
              <a:xfrm>
                <a:off x="5707771" y="2927956"/>
                <a:ext cx="1451595" cy="304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SG" sz="2800" baseline="-25000" dirty="0"/>
                  <a:t>IV (first 128bits)</a:t>
                </a:r>
                <a:endParaRPr lang="en-SG" sz="2400" baseline="-25000" dirty="0"/>
              </a:p>
            </p:txBody>
          </p:sp>
          <p:sp>
            <p:nvSpPr>
              <p:cNvPr id="17" name="TextBox 19">
                <a:extLst>
                  <a:ext uri="{FF2B5EF4-FFF2-40B4-BE49-F238E27FC236}">
                    <a16:creationId xmlns:a16="http://schemas.microsoft.com/office/drawing/2014/main" id="{9A6A5E8A-14DF-4904-9D56-12E3C3FE5FA2}"/>
                  </a:ext>
                </a:extLst>
              </p:cNvPr>
              <p:cNvSpPr txBox="1"/>
              <p:nvPr/>
            </p:nvSpPr>
            <p:spPr>
              <a:xfrm>
                <a:off x="8120542" y="2072069"/>
                <a:ext cx="891484" cy="535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SG" sz="2800" baseline="-25000" dirty="0"/>
                  <a:t>K (first 128bits) </a:t>
                </a:r>
                <a:endParaRPr lang="en-SG" sz="2400" baseline="-25000" dirty="0"/>
              </a:p>
            </p:txBody>
          </p:sp>
        </p:grpSp>
        <p:sp>
          <p:nvSpPr>
            <p:cNvPr id="8" name="TextBox 22">
              <a:extLst>
                <a:ext uri="{FF2B5EF4-FFF2-40B4-BE49-F238E27FC236}">
                  <a16:creationId xmlns:a16="http://schemas.microsoft.com/office/drawing/2014/main" id="{D480B2F8-D992-4309-AFBD-9DDCD1F8A826}"/>
                </a:ext>
              </a:extLst>
            </p:cNvPr>
            <p:cNvSpPr txBox="1"/>
            <p:nvPr/>
          </p:nvSpPr>
          <p:spPr>
            <a:xfrm>
              <a:off x="2687092" y="2479152"/>
              <a:ext cx="155728" cy="321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G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60876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365AF7-BAFE-4FA5-8BFA-F11F991A7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6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878ACC-8BB8-4845-A94F-2056485A8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Bob believes that he has discovered a simple yet secure public key scheme, which he named BC1 (Bob Cipher 1). It employs only a hash function like SHA-256, and a secret-key encryption scheme like AES. </a:t>
            </a:r>
            <a:br>
              <a:rPr lang="en-GB" dirty="0"/>
            </a:br>
            <a:r>
              <a:rPr lang="en-GB" dirty="0"/>
              <a:t>(Note that SHA-256 is a hash function in the family of SHA2, which produces 256-bit digest.) </a:t>
            </a:r>
          </a:p>
          <a:p>
            <a:r>
              <a:rPr lang="en-GB" dirty="0"/>
              <a:t>The scheme works as follows:</a:t>
            </a:r>
          </a:p>
          <a:p>
            <a:pPr lvl="1"/>
            <a:r>
              <a:rPr lang="en-GB" dirty="0">
                <a:highlight>
                  <a:srgbClr val="FFFF00"/>
                </a:highlight>
              </a:rPr>
              <a:t>The private key of BC1 is a randomly chosen </a:t>
            </a:r>
            <a:r>
              <a:rPr lang="en-GB" b="1" dirty="0">
                <a:highlight>
                  <a:srgbClr val="FFFF00"/>
                </a:highlight>
              </a:rPr>
              <a:t>320-bit string k</a:t>
            </a:r>
            <a:r>
              <a:rPr lang="en-GB" dirty="0">
                <a:highlight>
                  <a:srgbClr val="FFFF00"/>
                </a:highlight>
              </a:rPr>
              <a:t>, and its public key is a 256-bit w = </a:t>
            </a:r>
            <a:r>
              <a:rPr lang="en-GB" b="1" dirty="0">
                <a:highlight>
                  <a:srgbClr val="FFFF00"/>
                </a:highlight>
              </a:rPr>
              <a:t>SHA-256(k)</a:t>
            </a:r>
            <a:r>
              <a:rPr lang="en-GB" dirty="0">
                <a:highlight>
                  <a:srgbClr val="FFFF00"/>
                </a:highlight>
              </a:rPr>
              <a:t> </a:t>
            </a:r>
          </a:p>
          <a:p>
            <a:pPr lvl="1"/>
            <a:r>
              <a:rPr lang="en-GB" dirty="0"/>
              <a:t>Encryption: given the public key w and a plaintext x, </a:t>
            </a:r>
            <a:r>
              <a:rPr lang="en-GB" b="1" dirty="0"/>
              <a:t>employ AES</a:t>
            </a:r>
            <a:r>
              <a:rPr lang="en-GB" dirty="0"/>
              <a:t> to encrypt x with </a:t>
            </a:r>
            <a:r>
              <a:rPr lang="en-GB" dirty="0">
                <a:highlight>
                  <a:srgbClr val="FFFF00"/>
                </a:highlight>
              </a:rPr>
              <a:t>w as the 256-bit encryption key. </a:t>
            </a:r>
          </a:p>
          <a:p>
            <a:pPr lvl="1"/>
            <a:r>
              <a:rPr lang="en-GB" dirty="0"/>
              <a:t>Decryption: given a ciphertext c and the secret key k, compute w = SHA-256(k), and then decrypt c using w. 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79260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365AF7-BAFE-4FA5-8BFA-F11F991A7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6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878ACC-8BB8-4845-A94F-2056485A8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Bob made this statement: “</a:t>
            </a:r>
            <a:r>
              <a:rPr lang="en-GB" dirty="0">
                <a:highlight>
                  <a:srgbClr val="FFFF00"/>
                </a:highlight>
              </a:rPr>
              <a:t>Note that </a:t>
            </a:r>
            <a:r>
              <a:rPr lang="en-GB" b="1" dirty="0">
                <a:highlight>
                  <a:srgbClr val="FFFF00"/>
                </a:highlight>
              </a:rPr>
              <a:t>SHA-256 is believed to be one-way</a:t>
            </a:r>
            <a:r>
              <a:rPr lang="en-GB" dirty="0">
                <a:highlight>
                  <a:srgbClr val="FFFF00"/>
                </a:highlight>
              </a:rPr>
              <a:t>, and hence it is </a:t>
            </a:r>
            <a:r>
              <a:rPr lang="en-GB" b="1" dirty="0">
                <a:highlight>
                  <a:srgbClr val="FFFF00"/>
                </a:highlight>
              </a:rPr>
              <a:t>difficult to derive the private key k </a:t>
            </a:r>
            <a:r>
              <a:rPr lang="en-GB" dirty="0">
                <a:highlight>
                  <a:srgbClr val="FFFF00"/>
                </a:highlight>
              </a:rPr>
              <a:t>from the public key w = SHA-256(k). Therefore, the public-key scheme is secure.</a:t>
            </a:r>
            <a:r>
              <a:rPr lang="en-GB" dirty="0"/>
              <a:t>” </a:t>
            </a:r>
          </a:p>
          <a:p>
            <a:r>
              <a:rPr lang="en-GB" dirty="0"/>
              <a:t>Explain to Bob why BC1 is terribly insecure, and why his statement above is logically wrong</a:t>
            </a:r>
          </a:p>
          <a:p>
            <a:r>
              <a:rPr lang="en-GB" dirty="0"/>
              <a:t>(Hint: Refer to the security requirement of a public-key scheme mentioned on Slide 10 of Lecture 3.)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52104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365AF7-BAFE-4FA5-8BFA-F11F991A7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5400" dirty="0"/>
              <a:t>Recap: Security </a:t>
            </a:r>
            <a:r>
              <a:rPr lang="en-SG" sz="5400" dirty="0" err="1"/>
              <a:t>Req</a:t>
            </a:r>
            <a:r>
              <a:rPr lang="en-SG" sz="5400" dirty="0"/>
              <a:t> of PK scheme</a:t>
            </a:r>
            <a:endParaRPr lang="en-SG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58D2F1-7A55-4653-BADA-1828A51BDD46}"/>
              </a:ext>
            </a:extLst>
          </p:cNvPr>
          <p:cNvSpPr>
            <a:spLocks noGrp="1"/>
          </p:cNvSpPr>
          <p:nvPr/>
        </p:nvSpPr>
        <p:spPr>
          <a:xfrm>
            <a:off x="1066800" y="2196885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200" dirty="0"/>
              <a:t>1: It must be difficult to get the private key from the public key.</a:t>
            </a:r>
          </a:p>
          <a:p>
            <a:endParaRPr lang="en-SG" sz="2200" dirty="0"/>
          </a:p>
          <a:p>
            <a:r>
              <a:rPr lang="en-SG" sz="2200" dirty="0"/>
              <a:t>2: Given the public key and the ciphertext, but not the private key, it is difficult to determine the plaintext</a:t>
            </a:r>
          </a:p>
          <a:p>
            <a:pPr lvl="1"/>
            <a:r>
              <a:rPr lang="en-SG" sz="2200" dirty="0"/>
              <a:t>Without a knowledge of the private key, the ciphertext resembles a sequence of random values</a:t>
            </a:r>
          </a:p>
        </p:txBody>
      </p:sp>
    </p:spTree>
    <p:extLst>
      <p:ext uri="{BB962C8B-B14F-4D97-AF65-F5344CB8AC3E}">
        <p14:creationId xmlns:p14="http://schemas.microsoft.com/office/powerpoint/2010/main" val="1393413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365AF7-BAFE-4FA5-8BFA-F11F991A7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6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878ACC-8BB8-4845-A94F-2056485A8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SG" sz="2400" b="0" i="0" u="none" strike="noStrike" baseline="0" dirty="0"/>
              <a:t>Answer:</a:t>
            </a:r>
          </a:p>
          <a:p>
            <a:pPr algn="l"/>
            <a:r>
              <a:rPr lang="en-SG" sz="2400" b="0" i="0" u="none" strike="noStrike" baseline="0" dirty="0"/>
              <a:t>Bob is wrong since an adversary can simply </a:t>
            </a:r>
            <a:r>
              <a:rPr lang="en-SG" sz="2400" b="0" i="0" u="none" strike="noStrike" baseline="0" dirty="0">
                <a:highlight>
                  <a:srgbClr val="FFFF00"/>
                </a:highlight>
              </a:rPr>
              <a:t>use his public key w to decrypt</a:t>
            </a:r>
          </a:p>
          <a:p>
            <a:pPr algn="l"/>
            <a:r>
              <a:rPr lang="en-SG" sz="2400" b="0" i="0" u="none" strike="noStrike" baseline="0" dirty="0"/>
              <a:t>the ciphertext c and obtain the plaintext x.</a:t>
            </a:r>
          </a:p>
          <a:p>
            <a:pPr algn="l"/>
            <a:r>
              <a:rPr lang="en-SG" sz="2400" dirty="0"/>
              <a:t>=&gt; </a:t>
            </a:r>
            <a:r>
              <a:rPr lang="en-SG" sz="2400" b="1" dirty="0"/>
              <a:t>Second requirement not satisfied!</a:t>
            </a:r>
            <a:endParaRPr lang="en-SG" sz="2800" b="1" dirty="0"/>
          </a:p>
        </p:txBody>
      </p:sp>
    </p:spTree>
    <p:extLst>
      <p:ext uri="{BB962C8B-B14F-4D97-AF65-F5344CB8AC3E}">
        <p14:creationId xmlns:p14="http://schemas.microsoft.com/office/powerpoint/2010/main" val="41988753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365AF7-BAFE-4FA5-8BFA-F11F991A7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7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878ACC-8BB8-4845-A94F-2056485A8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 us consider again the penguin example shown in “Issue 2: ECB with RSA” of Lecture 3. </a:t>
            </a:r>
          </a:p>
          <a:p>
            <a:r>
              <a:rPr lang="en-GB" dirty="0"/>
              <a:t>Let b</a:t>
            </a:r>
            <a:r>
              <a:rPr lang="en-GB" baseline="-25000" dirty="0"/>
              <a:t>1</a:t>
            </a:r>
            <a:r>
              <a:rPr lang="en-GB" dirty="0"/>
              <a:t>, b</a:t>
            </a:r>
            <a:r>
              <a:rPr lang="en-GB" baseline="-25000" dirty="0"/>
              <a:t>2</a:t>
            </a:r>
            <a:r>
              <a:rPr lang="en-GB" dirty="0"/>
              <a:t>, b</a:t>
            </a:r>
            <a:r>
              <a:rPr lang="en-GB" baseline="-25000" dirty="0"/>
              <a:t>3</a:t>
            </a:r>
            <a:r>
              <a:rPr lang="en-GB" dirty="0"/>
              <a:t>, . . . be the blocks of the plaintext. Suppose that Bob is now </a:t>
            </a:r>
            <a:r>
              <a:rPr lang="en-GB" b="1" dirty="0">
                <a:highlight>
                  <a:srgbClr val="FFFF00"/>
                </a:highlight>
              </a:rPr>
              <a:t>concerned with both confidentiality and integrity</a:t>
            </a:r>
            <a:r>
              <a:rPr lang="en-GB" dirty="0"/>
              <a:t>. Hence, he chooses two secret keys k</a:t>
            </a:r>
            <a:r>
              <a:rPr lang="en-GB" baseline="-25000" dirty="0"/>
              <a:t>1</a:t>
            </a:r>
            <a:r>
              <a:rPr lang="en-GB" dirty="0"/>
              <a:t> and k</a:t>
            </a:r>
            <a:r>
              <a:rPr lang="en-GB" baseline="-25000" dirty="0"/>
              <a:t>2</a:t>
            </a:r>
            <a:r>
              <a:rPr lang="en-GB" dirty="0"/>
              <a:t>. The penguin image is encrypted using AES under </a:t>
            </a:r>
            <a:r>
              <a:rPr lang="en-GB" dirty="0">
                <a:highlight>
                  <a:srgbClr val="FFFF00"/>
                </a:highlight>
              </a:rPr>
              <a:t>the </a:t>
            </a:r>
            <a:r>
              <a:rPr lang="en-GB" b="1" dirty="0">
                <a:highlight>
                  <a:srgbClr val="FFFF00"/>
                </a:highlight>
              </a:rPr>
              <a:t>CBC mode-of-operation </a:t>
            </a:r>
            <a:r>
              <a:rPr lang="en-GB" dirty="0"/>
              <a:t>using </a:t>
            </a:r>
            <a:r>
              <a:rPr lang="en-GB" dirty="0">
                <a:highlight>
                  <a:srgbClr val="FFFF00"/>
                </a:highlight>
              </a:rPr>
              <a:t>k</a:t>
            </a:r>
            <a:r>
              <a:rPr lang="en-GB" baseline="-25000" dirty="0">
                <a:highlight>
                  <a:srgbClr val="FFFF00"/>
                </a:highlight>
              </a:rPr>
              <a:t>1</a:t>
            </a:r>
            <a:r>
              <a:rPr lang="en-GB" dirty="0"/>
              <a:t> as the secret key.</a:t>
            </a:r>
          </a:p>
          <a:p>
            <a:r>
              <a:rPr lang="en-GB" dirty="0"/>
              <a:t>For integrity, for each block b</a:t>
            </a:r>
            <a:r>
              <a:rPr lang="en-GB" baseline="-25000" dirty="0"/>
              <a:t>i</a:t>
            </a:r>
            <a:r>
              <a:rPr lang="en-GB" dirty="0"/>
              <a:t>, a MAC </a:t>
            </a:r>
            <a:r>
              <a:rPr lang="en-GB" dirty="0" err="1"/>
              <a:t>t</a:t>
            </a:r>
            <a:r>
              <a:rPr lang="en-GB" baseline="-25000" dirty="0" err="1"/>
              <a:t>i</a:t>
            </a:r>
            <a:r>
              <a:rPr lang="en-GB" dirty="0"/>
              <a:t> is computed using HMAC with k</a:t>
            </a:r>
            <a:r>
              <a:rPr lang="en-GB" baseline="-25000" dirty="0"/>
              <a:t>2</a:t>
            </a:r>
            <a:r>
              <a:rPr lang="en-GB" dirty="0"/>
              <a:t> as the key. That is, the </a:t>
            </a:r>
            <a:r>
              <a:rPr lang="en-GB" dirty="0">
                <a:highlight>
                  <a:srgbClr val="FFFF00"/>
                </a:highlight>
              </a:rPr>
              <a:t>MAC </a:t>
            </a:r>
            <a:r>
              <a:rPr lang="en-GB" dirty="0" err="1">
                <a:highlight>
                  <a:srgbClr val="FFFF00"/>
                </a:highlight>
              </a:rPr>
              <a:t>t</a:t>
            </a:r>
            <a:r>
              <a:rPr lang="en-GB" baseline="-25000" dirty="0" err="1">
                <a:highlight>
                  <a:srgbClr val="FFFF00"/>
                </a:highlight>
              </a:rPr>
              <a:t>i</a:t>
            </a:r>
            <a:r>
              <a:rPr lang="en-GB" dirty="0">
                <a:highlight>
                  <a:srgbClr val="FFFF00"/>
                </a:highlight>
              </a:rPr>
              <a:t> = HMAC(b</a:t>
            </a:r>
            <a:r>
              <a:rPr lang="en-GB" baseline="-25000" dirty="0">
                <a:highlight>
                  <a:srgbClr val="FFFF00"/>
                </a:highlight>
              </a:rPr>
              <a:t>i</a:t>
            </a:r>
            <a:r>
              <a:rPr lang="en-GB" dirty="0">
                <a:highlight>
                  <a:srgbClr val="FFFF00"/>
                </a:highlight>
              </a:rPr>
              <a:t>, k</a:t>
            </a:r>
            <a:r>
              <a:rPr lang="en-GB" baseline="-25000" dirty="0">
                <a:highlight>
                  <a:srgbClr val="FFFF00"/>
                </a:highlight>
              </a:rPr>
              <a:t>2</a:t>
            </a:r>
            <a:r>
              <a:rPr lang="en-GB" dirty="0">
                <a:highlight>
                  <a:srgbClr val="FFFF00"/>
                </a:highlight>
              </a:rPr>
              <a:t>). </a:t>
            </a:r>
          </a:p>
          <a:p>
            <a:r>
              <a:rPr lang="en-GB" dirty="0"/>
              <a:t>Now, the final ciphertext consists of the outputs of AES and all the MAC values.</a:t>
            </a:r>
          </a:p>
          <a:p>
            <a:r>
              <a:rPr lang="en-GB" dirty="0"/>
              <a:t>Can the proposed scheme’s “confidentiality” and “integrity” be compromised?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0027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365AF7-BAFE-4FA5-8BFA-F11F991A7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7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878ACC-8BB8-4845-A94F-2056485A8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/>
              <a:t>Confidentiality:</a:t>
            </a:r>
          </a:p>
          <a:p>
            <a:r>
              <a:rPr lang="en-SG" sz="2400" dirty="0"/>
              <a:t>Note that no IV is being used</a:t>
            </a:r>
          </a:p>
          <a:p>
            <a:pPr lvl="1"/>
            <a:r>
              <a:rPr lang="en-SG" sz="2000" dirty="0"/>
              <a:t>Two identical blocks will be encrypted into different blocks (Thanks to CBC)</a:t>
            </a:r>
          </a:p>
          <a:p>
            <a:pPr lvl="1"/>
            <a:r>
              <a:rPr lang="en-SG" sz="2000" dirty="0"/>
              <a:t>But two identical plaintext will still be encrypted into same ciphertext </a:t>
            </a:r>
          </a:p>
          <a:p>
            <a:pPr lvl="1"/>
            <a:r>
              <a:rPr lang="en-SG" sz="2000" dirty="0"/>
              <a:t>Very vulnerable to known plaintext attack (why?)</a:t>
            </a:r>
          </a:p>
          <a:p>
            <a:pPr lvl="1"/>
            <a:r>
              <a:rPr lang="en-SG" sz="2000" dirty="0"/>
              <a:t>In known ciphertext scenario, attacker can still know that the </a:t>
            </a:r>
            <a:r>
              <a:rPr lang="en-SG" sz="2000" b="1" dirty="0"/>
              <a:t>ciphertext comes from the same plaintext</a:t>
            </a:r>
          </a:p>
          <a:p>
            <a:r>
              <a:rPr lang="en-SG" sz="2400" dirty="0"/>
              <a:t>Information leakage through HMAC digest</a:t>
            </a:r>
          </a:p>
          <a:p>
            <a:pPr lvl="1"/>
            <a:r>
              <a:rPr lang="en-SG" sz="2000" dirty="0"/>
              <a:t>Same plaintext block = same digest</a:t>
            </a:r>
          </a:p>
          <a:p>
            <a:endParaRPr lang="en-SG" sz="2400" dirty="0"/>
          </a:p>
          <a:p>
            <a:endParaRPr lang="en-SG" sz="2400" dirty="0"/>
          </a:p>
          <a:p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57147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365AF7-BAFE-4FA5-8BFA-F11F991A7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7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878ACC-8BB8-4845-A94F-2056485A8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/>
              <a:t>Integrity:</a:t>
            </a:r>
          </a:p>
          <a:p>
            <a:r>
              <a:rPr lang="en-SG" sz="2400" dirty="0"/>
              <a:t>Attacker can reorder the ciphertext blocks.</a:t>
            </a:r>
          </a:p>
          <a:p>
            <a:pPr lvl="1"/>
            <a:r>
              <a:rPr lang="en-SG" sz="2000" dirty="0"/>
              <a:t>During decryption, plaintext is altered</a:t>
            </a:r>
          </a:p>
          <a:p>
            <a:pPr lvl="1"/>
            <a:endParaRPr lang="en-SG" sz="2000" dirty="0"/>
          </a:p>
          <a:p>
            <a:r>
              <a:rPr lang="en-SG" sz="2400" dirty="0"/>
              <a:t>HMAC cannot detect this (Only applies to individual blocks)</a:t>
            </a:r>
          </a:p>
          <a:p>
            <a:pPr lvl="1"/>
            <a:r>
              <a:rPr lang="en-SG" sz="2000" dirty="0"/>
              <a:t>Integrity of individual blocks are preserved but not for the entire plaintext</a:t>
            </a:r>
          </a:p>
          <a:p>
            <a:pPr lvl="1"/>
            <a:endParaRPr lang="en-SG" sz="2000" dirty="0"/>
          </a:p>
          <a:p>
            <a:pPr marL="0" indent="0">
              <a:buNone/>
            </a:pPr>
            <a:r>
              <a:rPr lang="en-SG" sz="2400" dirty="0"/>
              <a:t>Solution: Give each blocks a sequence number. Hence, able to detect re-ordering attacks.</a:t>
            </a:r>
          </a:p>
          <a:p>
            <a:pPr marL="0" indent="0">
              <a:buNone/>
            </a:pPr>
            <a:endParaRPr lang="en-SG" sz="24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759211E-5D5F-4371-B02A-1E09DD7C937D}"/>
              </a:ext>
            </a:extLst>
          </p:cNvPr>
          <p:cNvSpPr/>
          <p:nvPr/>
        </p:nvSpPr>
        <p:spPr>
          <a:xfrm>
            <a:off x="6019800" y="1276350"/>
            <a:ext cx="1123950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Block 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9135F07-0C44-46EA-BBBA-36E5EC937093}"/>
              </a:ext>
            </a:extLst>
          </p:cNvPr>
          <p:cNvSpPr/>
          <p:nvPr/>
        </p:nvSpPr>
        <p:spPr>
          <a:xfrm>
            <a:off x="7896225" y="1276350"/>
            <a:ext cx="1123950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Block b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07E5CC5E-422D-4010-BC98-830B6071AF61}"/>
              </a:ext>
            </a:extLst>
          </p:cNvPr>
          <p:cNvCxnSpPr>
            <a:cxnSpLocks/>
            <a:stCxn id="2" idx="2"/>
            <a:endCxn id="6" idx="2"/>
          </p:cNvCxnSpPr>
          <p:nvPr/>
        </p:nvCxnSpPr>
        <p:spPr>
          <a:xfrm rot="16200000" flipH="1">
            <a:off x="7519987" y="833437"/>
            <a:ext cx="12700" cy="1876425"/>
          </a:xfrm>
          <a:prstGeom prst="curvedConnector3">
            <a:avLst>
              <a:gd name="adj1" fmla="val 30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20BF214-12C3-495E-8043-C46B1CE51BED}"/>
              </a:ext>
            </a:extLst>
          </p:cNvPr>
          <p:cNvSpPr txBox="1"/>
          <p:nvPr/>
        </p:nvSpPr>
        <p:spPr>
          <a:xfrm>
            <a:off x="7143750" y="2101334"/>
            <a:ext cx="698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382397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365AF7-BAFE-4FA5-8BFA-F11F991A7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878ACC-8BB8-4845-A94F-2056485A8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There are </a:t>
            </a:r>
            <a:r>
              <a:rPr lang="en-US" b="1" dirty="0">
                <a:highlight>
                  <a:srgbClr val="FFFF00"/>
                </a:highlight>
                <a:ea typeface="+mn-lt"/>
                <a:cs typeface="+mn-lt"/>
              </a:rPr>
              <a:t>at most</a:t>
            </a:r>
            <a:r>
              <a:rPr lang="en-US" dirty="0">
                <a:highlight>
                  <a:srgbClr val="FFFF00"/>
                </a:highlight>
                <a:ea typeface="+mn-lt"/>
                <a:cs typeface="+mn-lt"/>
              </a:rPr>
              <a:t> 100,000 hair glands </a:t>
            </a:r>
            <a:r>
              <a:rPr lang="en-US" dirty="0">
                <a:ea typeface="+mn-lt"/>
                <a:cs typeface="+mn-lt"/>
              </a:rPr>
              <a:t>on a human’s scalp, and different persons have different numbers of hair glands. Suppose there are </a:t>
            </a:r>
            <a:r>
              <a:rPr lang="en-US" dirty="0">
                <a:highlight>
                  <a:srgbClr val="FFFF00"/>
                </a:highlight>
                <a:ea typeface="+mn-lt"/>
                <a:cs typeface="+mn-lt"/>
              </a:rPr>
              <a:t>1,000 undergraduate students </a:t>
            </a:r>
            <a:r>
              <a:rPr lang="en-US" dirty="0">
                <a:ea typeface="+mn-lt"/>
                <a:cs typeface="+mn-lt"/>
              </a:rPr>
              <a:t>in </a:t>
            </a:r>
            <a:r>
              <a:rPr lang="en-US" dirty="0" err="1">
                <a:ea typeface="+mn-lt"/>
                <a:cs typeface="+mn-lt"/>
              </a:rPr>
              <a:t>SoC.</a:t>
            </a:r>
            <a:r>
              <a:rPr lang="en-US" dirty="0">
                <a:ea typeface="+mn-lt"/>
                <a:cs typeface="+mn-lt"/>
              </a:rPr>
              <a:t> Are the chances high that there exist two SoC students with the same number of hair glands? </a:t>
            </a:r>
          </a:p>
          <a:p>
            <a:r>
              <a:rPr lang="en-US" dirty="0">
                <a:ea typeface="+mn-lt"/>
                <a:cs typeface="+mn-lt"/>
              </a:rPr>
              <a:t>(Assume the number of hair glands, that a person has, follows a </a:t>
            </a:r>
            <a:r>
              <a:rPr lang="en-US" b="1" dirty="0">
                <a:highlight>
                  <a:srgbClr val="FFFF00"/>
                </a:highlight>
                <a:ea typeface="+mn-lt"/>
                <a:cs typeface="+mn-lt"/>
              </a:rPr>
              <a:t>uniform distribution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299646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365AF7-BAFE-4FA5-8BFA-F11F991A7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8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878ACC-8BB8-4845-A94F-2056485A8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Lecture 3 states two security requirements of a cryptographic hash function h(), namely collision resistant and preimage resistant (one way). </a:t>
            </a:r>
          </a:p>
          <a:p>
            <a:r>
              <a:rPr lang="en-GB" dirty="0"/>
              <a:t>The former says that it is </a:t>
            </a:r>
            <a:r>
              <a:rPr lang="en-GB" dirty="0">
                <a:highlight>
                  <a:srgbClr val="FFFF00"/>
                </a:highlight>
              </a:rPr>
              <a:t>difficult</a:t>
            </a:r>
            <a:r>
              <a:rPr lang="en-GB" dirty="0"/>
              <a:t> to find m</a:t>
            </a:r>
            <a:r>
              <a:rPr lang="en-GB" baseline="-25000" dirty="0"/>
              <a:t>1</a:t>
            </a:r>
            <a:r>
              <a:rPr lang="en-GB" dirty="0"/>
              <a:t>, m</a:t>
            </a:r>
            <a:r>
              <a:rPr lang="en-GB" baseline="-25000" dirty="0"/>
              <a:t>2</a:t>
            </a:r>
            <a:r>
              <a:rPr lang="en-GB" dirty="0"/>
              <a:t> such that h(m</a:t>
            </a:r>
            <a:r>
              <a:rPr lang="en-GB" baseline="-25000" dirty="0"/>
              <a:t>1</a:t>
            </a:r>
            <a:r>
              <a:rPr lang="en-GB" dirty="0"/>
              <a:t>) = h(m</a:t>
            </a:r>
            <a:r>
              <a:rPr lang="en-GB" baseline="-25000" dirty="0"/>
              <a:t>2</a:t>
            </a:r>
            <a:r>
              <a:rPr lang="en-GB" dirty="0"/>
              <a:t>) and m</a:t>
            </a:r>
            <a:r>
              <a:rPr lang="en-GB" baseline="-25000" dirty="0"/>
              <a:t>1</a:t>
            </a:r>
            <a:r>
              <a:rPr lang="en-GB" dirty="0"/>
              <a:t> ≠ m</a:t>
            </a:r>
            <a:r>
              <a:rPr lang="en-GB" baseline="-25000" dirty="0"/>
              <a:t>2</a:t>
            </a:r>
            <a:r>
              <a:rPr lang="en-GB" dirty="0"/>
              <a:t>. </a:t>
            </a:r>
          </a:p>
          <a:p>
            <a:r>
              <a:rPr lang="en-GB" dirty="0"/>
              <a:t>The latter says that, given x, it is </a:t>
            </a:r>
            <a:r>
              <a:rPr lang="en-GB" dirty="0">
                <a:highlight>
                  <a:srgbClr val="FFFF00"/>
                </a:highlight>
              </a:rPr>
              <a:t>computationally difficult </a:t>
            </a:r>
            <a:r>
              <a:rPr lang="en-GB" dirty="0"/>
              <a:t>to find a m such that h(m) = x.</a:t>
            </a:r>
          </a:p>
          <a:p>
            <a:endParaRPr lang="en-GB" dirty="0"/>
          </a:p>
          <a:p>
            <a:r>
              <a:rPr lang="en-GB" dirty="0">
                <a:highlight>
                  <a:srgbClr val="FFFF00"/>
                </a:highlight>
              </a:rPr>
              <a:t>Show that if a hash function h is collision resistant, then it is also one-way </a:t>
            </a:r>
            <a:br>
              <a:rPr lang="en-GB" dirty="0"/>
            </a:br>
            <a:r>
              <a:rPr lang="en-GB" dirty="0"/>
              <a:t>(i.e. collision-resistant(h) ⇒ one-way(h)).</a:t>
            </a:r>
          </a:p>
          <a:p>
            <a:pPr marL="0" indent="0">
              <a:buNone/>
            </a:pPr>
            <a:endParaRPr lang="en-GB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780755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365AF7-BAFE-4FA5-8BFA-F11F991A7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8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878ACC-8BB8-4845-A94F-2056485A8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Hint: You can prove the implication statement above by showing that its contrapositive is true. That is</a:t>
            </a:r>
            <a:r>
              <a:rPr lang="en-GB" dirty="0">
                <a:highlight>
                  <a:srgbClr val="FFFF00"/>
                </a:highlight>
              </a:rPr>
              <a:t>, </a:t>
            </a:r>
            <a:r>
              <a:rPr lang="en-GB" b="1" dirty="0">
                <a:highlight>
                  <a:srgbClr val="FFFF00"/>
                </a:highlight>
              </a:rPr>
              <a:t>¬ one-way(h) ⇒ ¬ collision-resistant(h)</a:t>
            </a:r>
            <a:r>
              <a:rPr lang="en-GB" dirty="0">
                <a:highlight>
                  <a:srgbClr val="FFFF00"/>
                </a:highlight>
              </a:rPr>
              <a:t>. </a:t>
            </a:r>
            <a:r>
              <a:rPr lang="en-GB" dirty="0"/>
              <a:t>This contrapositive basically says that if it is easy to invert h(), then it is also easy to find a collision. This can be established as follows: </a:t>
            </a:r>
          </a:p>
          <a:p>
            <a:r>
              <a:rPr lang="en-GB" dirty="0"/>
              <a:t>Suppose there exists a </a:t>
            </a:r>
            <a:r>
              <a:rPr lang="en-GB" dirty="0">
                <a:highlight>
                  <a:srgbClr val="FFFF00"/>
                </a:highlight>
              </a:rPr>
              <a:t>fast algorithm </a:t>
            </a:r>
            <a:r>
              <a:rPr lang="en-GB" i="1" dirty="0"/>
              <a:t>A</a:t>
            </a:r>
            <a:r>
              <a:rPr lang="en-GB" dirty="0"/>
              <a:t> that, when given x, successfully finds a </a:t>
            </a:r>
            <a:r>
              <a:rPr lang="en-GB" i="1" dirty="0"/>
              <a:t>m</a:t>
            </a:r>
            <a:r>
              <a:rPr lang="en-GB" dirty="0"/>
              <a:t> such that </a:t>
            </a:r>
          </a:p>
          <a:p>
            <a:pPr algn="ctr"/>
            <a:r>
              <a:rPr lang="en-GB" dirty="0"/>
              <a:t>h(m) = x </a:t>
            </a:r>
          </a:p>
          <a:p>
            <a:r>
              <a:rPr lang="en-GB" dirty="0"/>
              <a:t>Given </a:t>
            </a:r>
            <a:r>
              <a:rPr lang="en-GB" i="1" dirty="0"/>
              <a:t>A</a:t>
            </a:r>
            <a:r>
              <a:rPr lang="en-GB" dirty="0"/>
              <a:t>, then there also exists another fast algorithm </a:t>
            </a:r>
            <a:r>
              <a:rPr lang="en-GB" i="1" dirty="0"/>
              <a:t>Ã</a:t>
            </a:r>
            <a:r>
              <a:rPr lang="en-GB" dirty="0"/>
              <a:t> that can successfully find a collision </a:t>
            </a:r>
            <a:r>
              <a:rPr lang="en-GB" dirty="0">
                <a:highlight>
                  <a:srgbClr val="FFFF00"/>
                </a:highlight>
              </a:rPr>
              <a:t>with high probability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(i.e. </a:t>
            </a:r>
            <a:r>
              <a:rPr lang="en-GB" i="1" dirty="0"/>
              <a:t>Ã</a:t>
            </a:r>
            <a:r>
              <a:rPr lang="en-GB" dirty="0"/>
              <a:t> can find m</a:t>
            </a:r>
            <a:r>
              <a:rPr lang="en-GB" baseline="-25000" dirty="0"/>
              <a:t>1</a:t>
            </a:r>
            <a:r>
              <a:rPr lang="en-GB" dirty="0"/>
              <a:t>, m</a:t>
            </a:r>
            <a:r>
              <a:rPr lang="en-GB" baseline="-25000" dirty="0"/>
              <a:t>2</a:t>
            </a:r>
            <a:r>
              <a:rPr lang="en-GB" dirty="0"/>
              <a:t> such that h(m</a:t>
            </a:r>
            <a:r>
              <a:rPr lang="en-GB" baseline="-25000" dirty="0"/>
              <a:t>1</a:t>
            </a:r>
            <a:r>
              <a:rPr lang="en-GB" dirty="0"/>
              <a:t>) = h(m</a:t>
            </a:r>
            <a:r>
              <a:rPr lang="en-GB" baseline="-25000" dirty="0"/>
              <a:t>2</a:t>
            </a:r>
            <a:r>
              <a:rPr lang="en-GB" dirty="0"/>
              <a:t>) and m</a:t>
            </a:r>
            <a:r>
              <a:rPr lang="en-GB" baseline="-25000" dirty="0"/>
              <a:t>1</a:t>
            </a:r>
            <a:r>
              <a:rPr lang="en-GB" dirty="0"/>
              <a:t> ≠ m</a:t>
            </a:r>
            <a:r>
              <a:rPr lang="en-GB" baseline="-25000" dirty="0"/>
              <a:t>2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Now, suggest how we can construct </a:t>
            </a:r>
            <a:r>
              <a:rPr lang="en-GB" i="1" dirty="0"/>
              <a:t>Ã</a:t>
            </a:r>
            <a:r>
              <a:rPr lang="en-GB" dirty="0"/>
              <a:t> from </a:t>
            </a:r>
            <a:r>
              <a:rPr lang="en-GB" i="1" dirty="0"/>
              <a:t>A</a:t>
            </a:r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953378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365AF7-BAFE-4FA5-8BFA-F11F991A7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8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878ACC-8BB8-4845-A94F-2056485A8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Want to prove ¬ one-way(h) ⇒ ¬ collision-resistant(h):</a:t>
            </a:r>
            <a:endParaRPr lang="en-SG" b="1" dirty="0">
              <a:highlight>
                <a:srgbClr val="FFFF00"/>
              </a:highlight>
            </a:endParaRPr>
          </a:p>
          <a:p>
            <a:r>
              <a:rPr lang="en-SG" b="1" dirty="0"/>
              <a:t>We have A, an algorithm that finds the inverse of a digest</a:t>
            </a:r>
          </a:p>
          <a:p>
            <a:r>
              <a:rPr lang="en-SG" b="1" dirty="0"/>
              <a:t>=&gt; Now, want to find </a:t>
            </a:r>
            <a:r>
              <a:rPr lang="en-GB" b="1" i="1" dirty="0"/>
              <a:t>Ã</a:t>
            </a:r>
            <a:endParaRPr lang="en-SG" b="1" dirty="0"/>
          </a:p>
          <a:p>
            <a:r>
              <a:rPr lang="en-GB" dirty="0"/>
              <a:t>No smart method about it, just brute force:		</a:t>
            </a:r>
          </a:p>
          <a:p>
            <a:r>
              <a:rPr lang="en-GB" dirty="0"/>
              <a:t>Step 1: Randomly pick a m</a:t>
            </a:r>
          </a:p>
          <a:p>
            <a:r>
              <a:rPr lang="en-GB" dirty="0"/>
              <a:t>Step 2: Compute x = h(m)		// Using your hash function (SHA256)</a:t>
            </a:r>
          </a:p>
          <a:p>
            <a:r>
              <a:rPr lang="en-GB" dirty="0"/>
              <a:t>Step 3: Compute m’ = </a:t>
            </a:r>
            <a:r>
              <a:rPr lang="en-GB" i="1" dirty="0"/>
              <a:t>A</a:t>
            </a:r>
            <a:r>
              <a:rPr lang="en-GB" dirty="0"/>
              <a:t>(x)	// Get the inverse, </a:t>
            </a:r>
            <a:r>
              <a:rPr lang="en-GB" dirty="0" err="1"/>
              <a:t>ie</a:t>
            </a:r>
            <a:r>
              <a:rPr lang="en-GB" dirty="0"/>
              <a:t>. h(m’) = x </a:t>
            </a:r>
          </a:p>
          <a:p>
            <a:r>
              <a:rPr lang="en-GB" dirty="0"/>
              <a:t>Step 4: Check if m = m’</a:t>
            </a:r>
          </a:p>
          <a:p>
            <a:pPr lvl="1"/>
            <a:r>
              <a:rPr lang="en-GB" dirty="0"/>
              <a:t>If m ≠ m’, we’re done</a:t>
            </a:r>
          </a:p>
          <a:p>
            <a:pPr lvl="1"/>
            <a:r>
              <a:rPr lang="en-GB" dirty="0"/>
              <a:t>If equal, try again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7598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051BAC-D19C-4DC1-9F60-66C2506DD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8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D39627-69C5-41D3-AFE4-348A04142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Why does this work?</a:t>
            </a:r>
          </a:p>
          <a:p>
            <a:r>
              <a:rPr lang="en-SG" dirty="0"/>
              <a:t>=&gt; Wouldn’t this take a long time?</a:t>
            </a:r>
          </a:p>
          <a:p>
            <a:r>
              <a:rPr lang="en-SG" b="1" dirty="0"/>
              <a:t>High probability </a:t>
            </a:r>
            <a:r>
              <a:rPr lang="en-SG" dirty="0"/>
              <a:t>that we will find the collision soon because:</a:t>
            </a:r>
          </a:p>
          <a:p>
            <a:r>
              <a:rPr lang="en-SG" dirty="0"/>
              <a:t>1. </a:t>
            </a:r>
            <a:r>
              <a:rPr lang="en-SG" sz="2000" b="0" i="0" u="none" strike="noStrike" baseline="0" dirty="0"/>
              <a:t>The set of hash values is </a:t>
            </a:r>
            <a:r>
              <a:rPr lang="en-SG" sz="2000" b="0" i="0" u="none" strike="noStrike" baseline="0" dirty="0">
                <a:highlight>
                  <a:srgbClr val="FFFF00"/>
                </a:highlight>
              </a:rPr>
              <a:t>finite</a:t>
            </a:r>
            <a:r>
              <a:rPr lang="en-SG" sz="2000" b="0" i="0" u="none" strike="noStrike" baseline="0" dirty="0"/>
              <a:t> (depends on the length of your digest);</a:t>
            </a:r>
          </a:p>
          <a:p>
            <a:pPr algn="l"/>
            <a:r>
              <a:rPr lang="en-SG" sz="2000" dirty="0"/>
              <a:t>2. </a:t>
            </a:r>
            <a:r>
              <a:rPr lang="en-SG" sz="2000" b="0" i="0" u="none" strike="noStrike" baseline="0" dirty="0">
                <a:highlight>
                  <a:srgbClr val="FFFF00"/>
                </a:highlight>
              </a:rPr>
              <a:t>The set of messages is much larger than the set of hash values</a:t>
            </a:r>
            <a:r>
              <a:rPr lang="en-SG" sz="2000" b="0" i="0" u="none" strike="noStrike" baseline="0" dirty="0"/>
              <a:t>. Therefore, many different messages would be hashed into a single hash value, i.e. collisions should occur frequently.</a:t>
            </a:r>
            <a:endParaRPr lang="en-SG" sz="2400" b="0" i="0" u="none" strike="noStrike" baseline="0" dirty="0"/>
          </a:p>
          <a:p>
            <a:endParaRPr lang="en-SG" dirty="0"/>
          </a:p>
          <a:p>
            <a:r>
              <a:rPr lang="en-SG" dirty="0"/>
              <a:t>**Note: Only works when (set of messages) &gt;&gt; (set of hash values)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5D46DE9-B07E-4C31-9631-97764D79BFB9}"/>
              </a:ext>
            </a:extLst>
          </p:cNvPr>
          <p:cNvSpPr/>
          <p:nvPr/>
        </p:nvSpPr>
        <p:spPr>
          <a:xfrm>
            <a:off x="9220200" y="1487519"/>
            <a:ext cx="1009650" cy="43700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Digest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B3BF51F-26B3-4948-9C1C-78F4CC8CD107}"/>
              </a:ext>
            </a:extLst>
          </p:cNvPr>
          <p:cNvSpPr/>
          <p:nvPr/>
        </p:nvSpPr>
        <p:spPr>
          <a:xfrm>
            <a:off x="6858000" y="548640"/>
            <a:ext cx="1009650" cy="437007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m1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53BE1BB-1165-4618-B2D3-FD32D85DE65D}"/>
              </a:ext>
            </a:extLst>
          </p:cNvPr>
          <p:cNvSpPr/>
          <p:nvPr/>
        </p:nvSpPr>
        <p:spPr>
          <a:xfrm>
            <a:off x="6858000" y="1700308"/>
            <a:ext cx="1009650" cy="43700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76E02CC-4105-4D03-8823-A69D566167E2}"/>
              </a:ext>
            </a:extLst>
          </p:cNvPr>
          <p:cNvSpPr/>
          <p:nvPr/>
        </p:nvSpPr>
        <p:spPr>
          <a:xfrm>
            <a:off x="6858000" y="1116520"/>
            <a:ext cx="1009650" cy="43700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m2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EAC27D-B14D-485C-85EF-4FCCD191771C}"/>
              </a:ext>
            </a:extLst>
          </p:cNvPr>
          <p:cNvSpPr/>
          <p:nvPr/>
        </p:nvSpPr>
        <p:spPr>
          <a:xfrm>
            <a:off x="6867525" y="2284096"/>
            <a:ext cx="1009650" cy="43700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m4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D085CB-6ACC-4574-83EA-9CF39147DE9D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7867650" y="767144"/>
            <a:ext cx="1352550" cy="938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867BC0-0F77-4D86-89C8-F311D97D0BCC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>
            <a:off x="7867650" y="1335024"/>
            <a:ext cx="1352550" cy="370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60A0C0-911E-4A18-AC01-4A2ABF016DB4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7867650" y="1706023"/>
            <a:ext cx="1352550" cy="21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D6C6524-4549-4743-A04D-FF5213FE4838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7877175" y="1706023"/>
            <a:ext cx="1343025" cy="749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76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4">
            <a:extLst>
              <a:ext uri="{FF2B5EF4-FFF2-40B4-BE49-F238E27FC236}">
                <a16:creationId xmlns:a16="http://schemas.microsoft.com/office/drawing/2014/main" id="{070784CE-9DD4-4C2D-88B9-D219730A4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08B462B-15EB-4C0D-BBE9-3955AE437A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8134" y="640080"/>
            <a:ext cx="6293689" cy="3652405"/>
          </a:xfrm>
        </p:spPr>
        <p:txBody>
          <a:bodyPr anchor="b">
            <a:normAutofit/>
          </a:bodyPr>
          <a:lstStyle/>
          <a:p>
            <a:pPr algn="l"/>
            <a:r>
              <a:rPr lang="en-SG" sz="44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534B7DD-7E54-466C-BD0A-7D7E5BB3F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1524" y="4460708"/>
            <a:ext cx="6280299" cy="1753175"/>
          </a:xfrm>
        </p:spPr>
        <p:txBody>
          <a:bodyPr anchor="t">
            <a:normAutofit/>
          </a:bodyPr>
          <a:lstStyle/>
          <a:p>
            <a:r>
              <a:rPr lang="en-SG" sz="1600">
                <a:solidFill>
                  <a:schemeClr val="tx1">
                    <a:lumMod val="85000"/>
                    <a:lumOff val="15000"/>
                  </a:schemeClr>
                </a:solidFill>
              </a:rPr>
              <a:t>Any questions?</a:t>
            </a:r>
          </a:p>
        </p:txBody>
      </p:sp>
      <p:pic>
        <p:nvPicPr>
          <p:cNvPr id="12" name="Graphic 11" descr="Smiling Face with No Fill">
            <a:extLst>
              <a:ext uri="{FF2B5EF4-FFF2-40B4-BE49-F238E27FC236}">
                <a16:creationId xmlns:a16="http://schemas.microsoft.com/office/drawing/2014/main" id="{42680E98-4670-4B51-8CC7-5E89F08A1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422615"/>
            <a:ext cx="3993942" cy="3993942"/>
          </a:xfrm>
          <a:prstGeom prst="rect">
            <a:avLst/>
          </a:prstGeom>
        </p:spPr>
      </p:pic>
      <p:cxnSp>
        <p:nvCxnSpPr>
          <p:cNvPr id="42" name="Straight Connector 36">
            <a:extLst>
              <a:ext uri="{FF2B5EF4-FFF2-40B4-BE49-F238E27FC236}">
                <a16:creationId xmlns:a16="http://schemas.microsoft.com/office/drawing/2014/main" id="{640A410A-1838-4131-95A6-2BE4F8D412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09640" y="4388141"/>
            <a:ext cx="58521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155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365AF7-BAFE-4FA5-8BFA-F11F991A7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Birthday Paradox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B878ACC-8BB8-4845-A94F-2056485A87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b="1" dirty="0"/>
                  <a:t>Want to find:</a:t>
                </a:r>
              </a:p>
              <a:p>
                <a:r>
                  <a:rPr lang="en-SG" dirty="0"/>
                  <a:t>Probability that 2 students share the same # of hair glands</a:t>
                </a:r>
              </a:p>
              <a:p>
                <a:r>
                  <a:rPr lang="en-SG" dirty="0"/>
                  <a:t>= </a:t>
                </a:r>
                <a14:m>
                  <m:oMath xmlns:m="http://schemas.openxmlformats.org/officeDocument/2006/math">
                    <m:r>
                      <a:rPr lang="en-SG" b="0" i="0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1 −</m:t>
                    </m:r>
                    <m:sSup>
                      <m:sSupPr>
                        <m:ctrlPr>
                          <a:rPr lang="en-SG" i="1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𝑃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(</m:t>
                        </m:r>
                        <m:r>
                          <a:rPr lang="en-SG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𝐴𝑙𝑙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 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𝐷𝑖𝑓𝑓𝑒𝑟𝑒𝑛𝑡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 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𝑛𝑢𝑚𝑏𝑒𝑟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 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𝑜𝑓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 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h𝑎𝑖𝑟𝑔𝑙𝑎𝑛𝑑𝑠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)</m:t>
                        </m:r>
                      </m:e>
                      <m:sup/>
                    </m:sSup>
                  </m:oMath>
                </a14:m>
                <a:endParaRPr lang="en-SG" dirty="0"/>
              </a:p>
              <a:p>
                <a:r>
                  <a:rPr lang="en-SG" dirty="0"/>
                  <a:t>= </a:t>
                </a:r>
                <a14:m>
                  <m:oMath xmlns:m="http://schemas.openxmlformats.org/officeDocument/2006/math">
                    <m:r>
                      <a:rPr lang="en-SG" b="0" i="0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1 −</m:t>
                    </m:r>
                    <m:sSup>
                      <m:sSupPr>
                        <m:ctrlPr>
                          <a:rPr lang="en-SG" i="1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𝑃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(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𝐷𝑖𝑓𝑓𝑒𝑟𝑒𝑛𝑡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 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𝑛𝑢𝑚𝑏𝑒𝑟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 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𝑜𝑓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 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h𝑎𝑖𝑟𝑔𝑙𝑎𝑛𝑑𝑠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)</m:t>
                        </m:r>
                      </m:e>
                      <m:sup>
                        <m:r>
                          <a:rPr lang="en-SG" sz="240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𝑁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𝑢𝑚𝑏𝑒𝑟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 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𝑜𝑓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 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𝑃𝑎𝑖𝑟𝑠</m:t>
                        </m:r>
                      </m:sup>
                    </m:sSup>
                  </m:oMath>
                </a14:m>
                <a:endParaRPr lang="en-SG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B878ACC-8BB8-4845-A94F-2056485A87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181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8215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365AF7-BAFE-4FA5-8BFA-F11F991A7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Birthday Paradox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B878ACC-8BB8-4845-A94F-2056485A87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Let the max number of hair glands be T,</a:t>
                </a:r>
              </a:p>
              <a:p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𝑃</m:t>
                    </m:r>
                    <m:r>
                      <a:rPr lang="en-SG" i="1">
                        <a:latin typeface="Cambria Math" panose="02040503050406030204" pitchFamily="18" charset="0"/>
                        <a:ea typeface="+mn-lt"/>
                        <a:cs typeface="+mn-lt"/>
                      </a:rPr>
                      <m:t>(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𝑆𝑎𝑚𝑒</m:t>
                    </m:r>
                    <m:r>
                      <a:rPr lang="en-SG" i="1">
                        <a:latin typeface="Cambria Math" panose="02040503050406030204" pitchFamily="18" charset="0"/>
                        <a:ea typeface="+mn-lt"/>
                        <a:cs typeface="+mn-lt"/>
                      </a:rPr>
                      <m:t> </m:t>
                    </m:r>
                    <m:r>
                      <a:rPr lang="en-SG" i="1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𝑛𝑢𝑚𝑏𝑒𝑟</m:t>
                    </m:r>
                    <m:r>
                      <a:rPr lang="en-SG" i="1">
                        <a:latin typeface="Cambria Math" panose="02040503050406030204" pitchFamily="18" charset="0"/>
                        <a:ea typeface="+mn-lt"/>
                        <a:cs typeface="+mn-lt"/>
                      </a:rPr>
                      <m:t> </m:t>
                    </m:r>
                    <m:r>
                      <a:rPr lang="en-SG" i="1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𝑜𝑓</m:t>
                    </m:r>
                    <m:r>
                      <a:rPr lang="en-SG" i="1">
                        <a:latin typeface="Cambria Math" panose="02040503050406030204" pitchFamily="18" charset="0"/>
                        <a:ea typeface="+mn-lt"/>
                        <a:cs typeface="+mn-lt"/>
                      </a:rPr>
                      <m:t> </m:t>
                    </m:r>
                    <m:r>
                      <a:rPr lang="en-SG" i="1">
                        <a:latin typeface="Cambria Math" panose="02040503050406030204" pitchFamily="18" charset="0"/>
                        <a:ea typeface="+mn-lt"/>
                        <a:cs typeface="+mn-lt"/>
                      </a:rPr>
                      <m:t>h𝑎𝑖𝑟𝑔𝑙𝑎𝑛𝑑𝑠</m:t>
                    </m:r>
                    <m:r>
                      <a:rPr lang="en-SG" i="1">
                        <a:latin typeface="Cambria Math" panose="02040503050406030204" pitchFamily="18" charset="0"/>
                        <a:ea typeface="+mn-lt"/>
                        <a:cs typeface="+mn-lt"/>
                      </a:rPr>
                      <m:t>) </m:t>
                    </m:r>
                  </m:oMath>
                </a14:m>
                <a:r>
                  <a:rPr lang="en-SG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sz="24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fPr>
                      <m:num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1</m:t>
                        </m:r>
                      </m:num>
                      <m:den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𝑇</m:t>
                        </m:r>
                      </m:den>
                    </m:f>
                  </m:oMath>
                </a14:m>
                <a:endParaRPr lang="en-SG" b="0" dirty="0">
                  <a:ea typeface="+mn-lt"/>
                  <a:cs typeface="+mn-lt"/>
                </a:endParaRPr>
              </a:p>
              <a:p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𝑃</m:t>
                    </m:r>
                    <m:r>
                      <a:rPr lang="en-SG" i="1">
                        <a:latin typeface="Cambria Math" panose="02040503050406030204" pitchFamily="18" charset="0"/>
                        <a:ea typeface="+mn-lt"/>
                        <a:cs typeface="+mn-lt"/>
                      </a:rPr>
                      <m:t>(</m:t>
                    </m:r>
                    <m:r>
                      <a:rPr lang="en-SG" i="1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𝐷𝑖𝑓𝑓𝑒𝑟𝑒𝑛𝑡</m:t>
                    </m:r>
                    <m:r>
                      <a:rPr lang="en-SG" i="1">
                        <a:latin typeface="Cambria Math" panose="02040503050406030204" pitchFamily="18" charset="0"/>
                        <a:ea typeface="+mn-lt"/>
                        <a:cs typeface="+mn-lt"/>
                      </a:rPr>
                      <m:t> </m:t>
                    </m:r>
                    <m:r>
                      <a:rPr lang="en-SG" i="1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𝑛𝑢𝑚𝑏𝑒𝑟</m:t>
                    </m:r>
                    <m:r>
                      <a:rPr lang="en-SG" i="1">
                        <a:latin typeface="Cambria Math" panose="02040503050406030204" pitchFamily="18" charset="0"/>
                        <a:ea typeface="+mn-lt"/>
                        <a:cs typeface="+mn-lt"/>
                      </a:rPr>
                      <m:t> </m:t>
                    </m:r>
                    <m:r>
                      <a:rPr lang="en-SG" i="1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𝑜𝑓</m:t>
                    </m:r>
                    <m:r>
                      <a:rPr lang="en-SG" i="1">
                        <a:latin typeface="Cambria Math" panose="02040503050406030204" pitchFamily="18" charset="0"/>
                        <a:ea typeface="+mn-lt"/>
                        <a:cs typeface="+mn-lt"/>
                      </a:rPr>
                      <m:t> </m:t>
                    </m:r>
                    <m:r>
                      <a:rPr lang="en-SG" i="1">
                        <a:latin typeface="Cambria Math" panose="02040503050406030204" pitchFamily="18" charset="0"/>
                        <a:ea typeface="+mn-lt"/>
                        <a:cs typeface="+mn-lt"/>
                      </a:rPr>
                      <m:t>h𝑎𝑖𝑟𝑔𝑙𝑎𝑛𝑑𝑠</m:t>
                    </m:r>
                    <m:r>
                      <a:rPr lang="en-SG" i="1">
                        <a:latin typeface="Cambria Math" panose="02040503050406030204" pitchFamily="18" charset="0"/>
                        <a:ea typeface="+mn-lt"/>
                        <a:cs typeface="+mn-lt"/>
                      </a:rPr>
                      <m:t>) </m:t>
                    </m:r>
                  </m:oMath>
                </a14:m>
                <a:r>
                  <a:rPr lang="en-SG" sz="2400" dirty="0"/>
                  <a:t>= </a:t>
                </a:r>
                <a14:m>
                  <m:oMath xmlns:m="http://schemas.openxmlformats.org/officeDocument/2006/math">
                    <m:r>
                      <a:rPr lang="en-SG" sz="2800" b="0" i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+mn-lt"/>
                        <a:cs typeface="+mn-lt"/>
                      </a:rPr>
                      <m:t>1− </m:t>
                    </m:r>
                    <m:f>
                      <m:fPr>
                        <m:ctrlPr>
                          <a:rPr lang="en-SG" sz="28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fPr>
                      <m:num>
                        <m:r>
                          <a:rPr lang="en-SG" sz="28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1</m:t>
                        </m:r>
                      </m:num>
                      <m:den>
                        <m:r>
                          <a:rPr lang="en-SG" sz="28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𝑇</m:t>
                        </m:r>
                      </m:den>
                    </m:f>
                  </m:oMath>
                </a14:m>
                <a:endParaRPr lang="en-SG" dirty="0">
                  <a:highlight>
                    <a:srgbClr val="FFFF00"/>
                  </a:highlight>
                </a:endParaRPr>
              </a:p>
              <a:p>
                <a:r>
                  <a:rPr lang="en-SG" dirty="0"/>
                  <a:t>Let number of students be M,</a:t>
                </a:r>
              </a:p>
              <a:p>
                <a:r>
                  <a:rPr lang="en-SG" dirty="0"/>
                  <a:t>Number of possible pairs of </a:t>
                </a:r>
                <a:r>
                  <a:rPr lang="en-SG" b="1" dirty="0"/>
                  <a:t>M</a:t>
                </a:r>
                <a:r>
                  <a:rPr lang="en-SG" dirty="0"/>
                  <a:t> students</a:t>
                </a:r>
              </a:p>
              <a:p>
                <a:r>
                  <a:rPr lang="en-SG" dirty="0"/>
                  <a:t>= (M-1) + (M-2) + … + 1</a:t>
                </a:r>
              </a:p>
              <a:p>
                <a:r>
                  <a:rPr lang="en-SG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sz="28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fPr>
                      <m:num>
                        <m:r>
                          <a:rPr lang="en-SG" sz="28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𝑀</m:t>
                        </m:r>
                        <m:r>
                          <a:rPr lang="en-SG" sz="28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(</m:t>
                        </m:r>
                        <m:r>
                          <a:rPr lang="en-SG" sz="28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𝑀</m:t>
                        </m:r>
                        <m:r>
                          <a:rPr lang="en-SG" sz="28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−1)</m:t>
                        </m:r>
                      </m:num>
                      <m:den>
                        <m:r>
                          <a:rPr lang="en-SG" sz="28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2</m:t>
                        </m:r>
                      </m:den>
                    </m:f>
                    <m:r>
                      <a:rPr lang="en-SG" sz="2800" b="0" i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+mn-lt"/>
                        <a:cs typeface="+mn-lt"/>
                      </a:rPr>
                      <m:t> </m:t>
                    </m:r>
                  </m:oMath>
                </a14:m>
                <a:r>
                  <a:rPr lang="en-SG" dirty="0"/>
                  <a:t> //Or simply (M choose 2)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B878ACC-8BB8-4845-A94F-2056485A87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181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837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365AF7-BAFE-4FA5-8BFA-F11F991A7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Birthday Paradox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B878ACC-8BB8-4845-A94F-2056485A87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Probability that 2 students share the same # of hair glands</a:t>
                </a:r>
              </a:p>
              <a:p>
                <a:r>
                  <a:rPr lang="en-SG" dirty="0"/>
                  <a:t>= </a:t>
                </a:r>
                <a14:m>
                  <m:oMath xmlns:m="http://schemas.openxmlformats.org/officeDocument/2006/math">
                    <m:r>
                      <a:rPr lang="en-SG" b="0" i="0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1 −</m:t>
                    </m:r>
                    <m:sSup>
                      <m:sSupPr>
                        <m:ctrlPr>
                          <a:rPr lang="en-SG" i="1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𝑃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(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𝐷𝑖𝑓𝑓𝑒𝑟𝑒𝑛𝑡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 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𝑛𝑢𝑚𝑏𝑒𝑟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 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𝑜𝑓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 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h𝑎𝑖𝑟𝑔𝑙𝑎𝑛𝑑𝑠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)</m:t>
                        </m:r>
                      </m:e>
                      <m:sup>
                        <m:f>
                          <m:fPr>
                            <m:ctrlPr>
                              <a:rPr lang="en-SG" sz="2400" i="1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</m:ctrlPr>
                          </m:fPr>
                          <m:num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𝑀</m:t>
                            </m:r>
                            <m:r>
                              <a:rPr lang="en-SG" sz="2400" i="1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(</m:t>
                            </m:r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𝑀</m:t>
                            </m:r>
                            <m:r>
                              <a:rPr lang="en-SG" sz="2400" i="1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−1)</m:t>
                            </m:r>
                          </m:num>
                          <m:den>
                            <m:r>
                              <a:rPr lang="en-SG" sz="2400" i="1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SG" dirty="0"/>
              </a:p>
              <a:p>
                <a:r>
                  <a:rPr lang="en-SG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400" i="1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p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1 − (1−</m:t>
                        </m:r>
                        <m:f>
                          <m:fPr>
                            <m:ctrlPr>
                              <a:rPr lang="en-SG" sz="2400" i="1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</m:ctrlPr>
                          </m:fPr>
                          <m:num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1</m:t>
                            </m:r>
                          </m:num>
                          <m:den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𝑇</m:t>
                            </m:r>
                          </m:den>
                        </m:f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)</m:t>
                        </m:r>
                      </m:e>
                      <m:sup>
                        <m:f>
                          <m:fPr>
                            <m:ctrlPr>
                              <a:rPr lang="en-SG" sz="2800" i="1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</m:ctrlPr>
                          </m:fPr>
                          <m:num>
                            <m:r>
                              <a:rPr lang="en-SG" sz="2800" b="0" i="1" smtClean="0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𝑀</m:t>
                            </m:r>
                            <m:r>
                              <a:rPr lang="en-SG" sz="2800" i="1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(</m:t>
                            </m:r>
                            <m:r>
                              <a:rPr lang="en-SG" sz="2800" b="0" i="1" smtClean="0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𝑀</m:t>
                            </m:r>
                            <m:r>
                              <a:rPr lang="en-SG" sz="2800" i="1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−1)</m:t>
                            </m:r>
                          </m:num>
                          <m:den>
                            <m:r>
                              <a:rPr lang="en-SG" sz="2800" i="1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SG" dirty="0"/>
                  <a:t> // Exact Value</a:t>
                </a:r>
              </a:p>
              <a:p>
                <a:r>
                  <a:rPr lang="en-SG" dirty="0"/>
                  <a:t>≈ </a:t>
                </a:r>
                <a14:m>
                  <m:oMath xmlns:m="http://schemas.openxmlformats.org/officeDocument/2006/math">
                    <m:r>
                      <a:rPr lang="en-SG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+mn-lt"/>
                        <a:cs typeface="+mn-lt"/>
                      </a:rPr>
                      <m:t>1 −</m:t>
                    </m:r>
                    <m:sSup>
                      <m:sSupPr>
                        <m:ctrlPr>
                          <a:rPr lang="en-SG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pPr>
                      <m:e>
                        <m:r>
                          <a:rPr lang="en-SG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𝑒</m:t>
                        </m:r>
                      </m:e>
                      <m:sup>
                        <m:r>
                          <a:rPr lang="en-SG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−</m:t>
                        </m:r>
                        <m:f>
                          <m:fPr>
                            <m:ctrlPr>
                              <a:rPr lang="en-SG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SG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+mn-lt"/>
                                    <a:cs typeface="+mn-lt"/>
                                  </a:rPr>
                                </m:ctrlPr>
                              </m:sSupPr>
                              <m:e>
                                <m:r>
                                  <a:rPr lang="en-SG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+mn-lt"/>
                                    <a:cs typeface="+mn-lt"/>
                                  </a:rPr>
                                  <m:t>𝑀</m:t>
                                </m:r>
                              </m:e>
                              <m:sup>
                                <m:r>
                                  <a:rPr lang="en-SG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+mn-lt"/>
                                    <a:cs typeface="+mn-lt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SG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2</m:t>
                            </m:r>
                            <m:r>
                              <a:rPr lang="en-SG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𝑇</m:t>
                            </m:r>
                          </m:den>
                        </m:f>
                      </m:sup>
                    </m:sSup>
                  </m:oMath>
                </a14:m>
                <a:endParaRPr lang="en-SG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B878ACC-8BB8-4845-A94F-2056485A87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181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8497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365AF7-BAFE-4FA5-8BFA-F11F991A7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B878ACC-8BB8-4845-A94F-2056485A87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M = 1000, T = 100,000</a:t>
                </a:r>
              </a:p>
              <a:p>
                <a:r>
                  <a:rPr lang="en-SG" dirty="0"/>
                  <a:t>Probability that 2 students share the same # of hair glands</a:t>
                </a:r>
              </a:p>
              <a:p>
                <a:r>
                  <a:rPr lang="en-SG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00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p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1 − (1−</m:t>
                        </m:r>
                        <m:f>
                          <m:fPr>
                            <m:ctrlPr>
                              <a:rPr lang="en-SG" sz="2000" i="1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</m:ctrlPr>
                          </m:fPr>
                          <m:num>
                            <m:r>
                              <a:rPr lang="en-SG" sz="2000" b="0" i="1" smtClean="0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1</m:t>
                            </m:r>
                          </m:num>
                          <m:den>
                            <m:r>
                              <a:rPr lang="en-SG" sz="2000" b="0" i="1" smtClean="0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100000</m:t>
                            </m:r>
                          </m:den>
                        </m:f>
                        <m:r>
                          <a:rPr lang="en-SG" sz="20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)</m:t>
                        </m:r>
                      </m:e>
                      <m:sup>
                        <m:f>
                          <m:fPr>
                            <m:ctrlPr>
                              <a:rPr lang="en-SG" sz="2400" i="1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</m:ctrlPr>
                          </m:fPr>
                          <m:num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1000</m:t>
                            </m:r>
                            <m:r>
                              <a:rPr lang="en-SG" sz="2400" i="1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(</m:t>
                            </m:r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1000</m:t>
                            </m:r>
                            <m:r>
                              <a:rPr lang="en-SG" sz="2400" i="1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−1)</m:t>
                            </m:r>
                          </m:num>
                          <m:den>
                            <m:r>
                              <a:rPr lang="en-SG" sz="2400" i="1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SG" dirty="0"/>
              </a:p>
              <a:p>
                <a:r>
                  <a:rPr lang="en-SG" dirty="0"/>
                  <a:t>= 0.9932…</a:t>
                </a:r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B878ACC-8BB8-4845-A94F-2056485A87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181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8936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365AF7-BAFE-4FA5-8BFA-F11F991A7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B878ACC-8BB8-4845-A94F-2056485A87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sz="2400" b="0" dirty="0"/>
                  <a:t>Ac</a:t>
                </a:r>
                <a:r>
                  <a:rPr lang="en-SG" sz="2400" dirty="0"/>
                  <a:t>tually question didn’t ask to find EXACT probability…</a:t>
                </a:r>
              </a:p>
              <a:p>
                <a:r>
                  <a:rPr lang="en-SG" sz="2400" b="0" dirty="0"/>
                  <a:t>=&gt; Just need to tell if event is likely (probability more than 0.5)</a:t>
                </a:r>
              </a:p>
              <a:p>
                <a:r>
                  <a:rPr lang="en-SG" sz="2400" b="0" dirty="0"/>
                  <a:t>Check that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SG" sz="2400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&gt;1.17</m:t>
                    </m:r>
                    <m:rad>
                      <m:radPr>
                        <m:degHide m:val="on"/>
                        <m:ctrlPr>
                          <a:rPr lang="en-SG" sz="24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SG" sz="24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rad>
                    <m:r>
                      <a:rPr lang="en-SG" sz="2400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SG" sz="2400" b="0" dirty="0">
                  <a:highlight>
                    <a:srgbClr val="FFFF00"/>
                  </a:highlight>
                </a:endParaRPr>
              </a:p>
              <a:p>
                <a:r>
                  <a:rPr lang="en-SG" sz="2400" dirty="0"/>
                  <a:t>Indeed 1000 &gt; 370,</a:t>
                </a:r>
              </a:p>
              <a:p>
                <a:r>
                  <a:rPr lang="en-SG" sz="2400" dirty="0"/>
                  <a:t>Hence, we can say that the probability is more than 0.5 (is actually 0.9932 as seen in previous slide).</a:t>
                </a:r>
              </a:p>
              <a:p>
                <a:endParaRPr lang="en-SG" sz="2400" dirty="0"/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B878ACC-8BB8-4845-A94F-2056485A87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2" t="-2121" r="-119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816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365AF7-BAFE-4FA5-8BFA-F11F991A7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7242"/>
            <a:ext cx="9720072" cy="1499616"/>
          </a:xfrm>
        </p:spPr>
        <p:txBody>
          <a:bodyPr/>
          <a:lstStyle/>
          <a:p>
            <a:r>
              <a:rPr lang="en-SG" dirty="0"/>
              <a:t>Question 1 discussion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BBC538A-0EA5-414F-926F-B01CC81B5B6F}"/>
              </a:ext>
            </a:extLst>
          </p:cNvPr>
          <p:cNvSpPr>
            <a:spLocks noGrp="1"/>
          </p:cNvSpPr>
          <p:nvPr/>
        </p:nvSpPr>
        <p:spPr>
          <a:xfrm>
            <a:off x="1066800" y="637754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a typeface="+mj-lt"/>
              <a:cs typeface="+mj-l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CBBB272-2380-472E-9D04-A0EF9D3C49CB}"/>
              </a:ext>
            </a:extLst>
          </p:cNvPr>
          <p:cNvSpPr>
            <a:spLocks noGrp="1"/>
          </p:cNvSpPr>
          <p:nvPr/>
        </p:nvSpPr>
        <p:spPr>
          <a:xfrm>
            <a:off x="923925" y="2463868"/>
            <a:ext cx="10058400" cy="3486497"/>
          </a:xfrm>
          <a:prstGeom prst="rect">
            <a:avLst/>
          </a:prstGeom>
        </p:spPr>
        <p:txBody>
          <a:bodyPr vert="horz" lIns="0" tIns="45720" rIns="0" bIns="45720" rtlCol="0" anchor="t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cs typeface="Calibri"/>
              </a:rPr>
              <a:t>Questions in exams will not ask to find EXACT probability…</a:t>
            </a:r>
          </a:p>
          <a:p>
            <a:r>
              <a:rPr lang="en-US" sz="2400" dirty="0">
                <a:solidFill>
                  <a:schemeClr val="tx1"/>
                </a:solidFill>
                <a:cs typeface="Calibri"/>
              </a:rPr>
              <a:t>Just apply this formula! </a:t>
            </a:r>
          </a:p>
          <a:p>
            <a:endParaRPr lang="en-US" sz="2400" dirty="0">
              <a:solidFill>
                <a:schemeClr val="tx1"/>
              </a:solidFill>
              <a:cs typeface="Calibri"/>
            </a:endParaRPr>
          </a:p>
          <a:p>
            <a:endParaRPr lang="en-US" sz="2400" dirty="0">
              <a:solidFill>
                <a:schemeClr val="tx1"/>
              </a:solidFill>
              <a:cs typeface="Calibri"/>
            </a:endParaRPr>
          </a:p>
          <a:p>
            <a:r>
              <a:rPr lang="en-US" sz="2400" dirty="0">
                <a:solidFill>
                  <a:schemeClr val="tx1"/>
                </a:solidFill>
                <a:cs typeface="Calibri"/>
              </a:rPr>
              <a:t>Having trouble remembering which is M and T?</a:t>
            </a:r>
          </a:p>
          <a:p>
            <a:pPr marL="383540" lvl="1"/>
            <a:r>
              <a:rPr lang="en-US" sz="2000" dirty="0">
                <a:solidFill>
                  <a:schemeClr val="tx1"/>
                </a:solidFill>
                <a:cs typeface="Calibri"/>
              </a:rPr>
              <a:t>The bigger number usually goes to T</a:t>
            </a:r>
          </a:p>
          <a:p>
            <a:pPr marL="383540" lvl="1"/>
            <a:r>
              <a:rPr lang="en-US" sz="2000" dirty="0">
                <a:solidFill>
                  <a:schemeClr val="tx1"/>
                </a:solidFill>
                <a:cs typeface="Calibri"/>
              </a:rPr>
              <a:t>The smaller number usually goes to M</a:t>
            </a:r>
          </a:p>
          <a:p>
            <a:pPr marL="383540" lvl="1"/>
            <a:r>
              <a:rPr lang="en-US" sz="2000" dirty="0">
                <a:solidFill>
                  <a:schemeClr val="tx1"/>
                </a:solidFill>
                <a:cs typeface="Calibri"/>
              </a:rPr>
              <a:t>Why?</a:t>
            </a:r>
          </a:p>
          <a:p>
            <a:pPr marL="383540" lvl="1"/>
            <a:endParaRPr lang="en-US" sz="2000" dirty="0">
              <a:cs typeface="Calibri"/>
            </a:endParaRPr>
          </a:p>
          <a:p>
            <a:pPr marL="383540" lvl="1"/>
            <a:endParaRPr lang="en-US" sz="2000" dirty="0"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3">
                <a:extLst>
                  <a:ext uri="{FF2B5EF4-FFF2-40B4-BE49-F238E27FC236}">
                    <a16:creationId xmlns:a16="http://schemas.microsoft.com/office/drawing/2014/main" id="{B43A67E9-B9A1-4131-A73F-AF57C646F0F1}"/>
                  </a:ext>
                </a:extLst>
              </p:cNvPr>
              <p:cNvSpPr txBox="1"/>
              <p:nvPr/>
            </p:nvSpPr>
            <p:spPr>
              <a:xfrm>
                <a:off x="1308783" y="3728332"/>
                <a:ext cx="1992533" cy="478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&gt;1.17</m:t>
                      </m:r>
                      <m:rad>
                        <m:radPr>
                          <m:degHide m:val="on"/>
                          <m:ctrlPr>
                            <a:rPr lang="en-SG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SG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rad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8" name="TextBox 3">
                <a:extLst>
                  <a:ext uri="{FF2B5EF4-FFF2-40B4-BE49-F238E27FC236}">
                    <a16:creationId xmlns:a16="http://schemas.microsoft.com/office/drawing/2014/main" id="{B43A67E9-B9A1-4131-A73F-AF57C646F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783" y="3728332"/>
                <a:ext cx="1992533" cy="4787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58993E75-E676-4B03-A8DD-99EC29ADFDCE}"/>
              </a:ext>
            </a:extLst>
          </p:cNvPr>
          <p:cNvSpPr txBox="1"/>
          <p:nvPr/>
        </p:nvSpPr>
        <p:spPr>
          <a:xfrm>
            <a:off x="923925" y="5703427"/>
            <a:ext cx="10300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What happens when we have more students (M) than number of hair glands (T)? </a:t>
            </a:r>
          </a:p>
          <a:p>
            <a:r>
              <a:rPr lang="en-SG" sz="2400" b="1" dirty="0"/>
              <a:t>Pigeon Hole principle!! </a:t>
            </a:r>
          </a:p>
        </p:txBody>
      </p:sp>
    </p:spTree>
    <p:extLst>
      <p:ext uri="{BB962C8B-B14F-4D97-AF65-F5344CB8AC3E}">
        <p14:creationId xmlns:p14="http://schemas.microsoft.com/office/powerpoint/2010/main" val="407114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3028</TotalTime>
  <Words>2519</Words>
  <Application>Microsoft Office PowerPoint</Application>
  <PresentationFormat>Widescreen</PresentationFormat>
  <Paragraphs>230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Calibri</vt:lpstr>
      <vt:lpstr>Cambria Math</vt:lpstr>
      <vt:lpstr>Tw Cen MT</vt:lpstr>
      <vt:lpstr>Tw Cen MT Condensed</vt:lpstr>
      <vt:lpstr>Wingdings 3</vt:lpstr>
      <vt:lpstr>Integral</vt:lpstr>
      <vt:lpstr>Tutorial 4</vt:lpstr>
      <vt:lpstr>Announcements</vt:lpstr>
      <vt:lpstr>Question 1</vt:lpstr>
      <vt:lpstr>Birthday Paradox</vt:lpstr>
      <vt:lpstr>Birthday Paradox</vt:lpstr>
      <vt:lpstr>Birthday Paradox</vt:lpstr>
      <vt:lpstr>Question 1</vt:lpstr>
      <vt:lpstr>Question 1</vt:lpstr>
      <vt:lpstr>Question 1 discussion</vt:lpstr>
      <vt:lpstr>Question 2</vt:lpstr>
      <vt:lpstr>Question 2</vt:lpstr>
      <vt:lpstr>Question 3</vt:lpstr>
      <vt:lpstr>Question 3</vt:lpstr>
      <vt:lpstr>Question 3</vt:lpstr>
      <vt:lpstr>Question 4</vt:lpstr>
      <vt:lpstr>Question 4</vt:lpstr>
      <vt:lpstr>Question 4</vt:lpstr>
      <vt:lpstr>Question 4</vt:lpstr>
      <vt:lpstr>Question 5</vt:lpstr>
      <vt:lpstr>Question 5</vt:lpstr>
      <vt:lpstr>Question 5</vt:lpstr>
      <vt:lpstr>Question 5</vt:lpstr>
      <vt:lpstr>Question 6</vt:lpstr>
      <vt:lpstr>Question 6</vt:lpstr>
      <vt:lpstr>Recap: Security Req of PK scheme</vt:lpstr>
      <vt:lpstr>Question 6</vt:lpstr>
      <vt:lpstr>Question 7</vt:lpstr>
      <vt:lpstr>Question 7</vt:lpstr>
      <vt:lpstr>Question 7</vt:lpstr>
      <vt:lpstr>Question 8</vt:lpstr>
      <vt:lpstr>Question 8</vt:lpstr>
      <vt:lpstr>Question 8</vt:lpstr>
      <vt:lpstr>Question 8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2</dc:title>
  <dc:creator>Goh Rui Zhi</dc:creator>
  <cp:lastModifiedBy>Goh Rui Zhi</cp:lastModifiedBy>
  <cp:revision>6</cp:revision>
  <dcterms:created xsi:type="dcterms:W3CDTF">2021-09-12T09:43:42Z</dcterms:created>
  <dcterms:modified xsi:type="dcterms:W3CDTF">2021-09-17T08:01:27Z</dcterms:modified>
</cp:coreProperties>
</file>