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4" r:id="rId5"/>
    <p:sldId id="265" r:id="rId6"/>
    <p:sldId id="266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86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2176F-5A3B-42A4-95A7-CC7BF69FD5DA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2176F-5A3B-42A4-95A7-CC7BF69FD5DA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0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ertificate.fyicenter.com/925_Trusted_Root_Certification_Authorities_in_Google_Chrome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0E9A-E9F9-41B2-991E-F6765FB34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Tutorial 5 Partial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C468E-40BD-47BE-8DE4-D777A597C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T03/08</a:t>
            </a:r>
          </a:p>
          <a:p>
            <a:r>
              <a:rPr lang="en-SG" dirty="0"/>
              <a:t>Goh Rui Zhi</a:t>
            </a:r>
          </a:p>
          <a:p>
            <a:r>
              <a:rPr lang="en-SG" dirty="0"/>
              <a:t>gohruizhi@u.nus.edu</a:t>
            </a:r>
          </a:p>
        </p:txBody>
      </p:sp>
    </p:spTree>
    <p:extLst>
      <p:ext uri="{BB962C8B-B14F-4D97-AF65-F5344CB8AC3E}">
        <p14:creationId xmlns:p14="http://schemas.microsoft.com/office/powerpoint/2010/main" val="16411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6FE0-645B-4B8C-A16C-7A6123E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SG" sz="2400" b="0" i="0" u="none" strike="noStrike" baseline="0" dirty="0">
                <a:latin typeface="CMR10"/>
              </a:rPr>
              <a:t>(</a:t>
            </a:r>
            <a:r>
              <a:rPr lang="en-SG" sz="2400" b="0" i="0" u="none" strike="noStrike" baseline="0" dirty="0">
                <a:latin typeface="CMTI10"/>
              </a:rPr>
              <a:t>Certificate structure</a:t>
            </a:r>
            <a:r>
              <a:rPr lang="en-SG" sz="2400" dirty="0">
                <a:latin typeface="CMR10"/>
              </a:rPr>
              <a:t>)</a:t>
            </a:r>
            <a:r>
              <a:rPr lang="en-SG" sz="2400" b="0" i="0" u="none" strike="noStrike" baseline="0" dirty="0">
                <a:latin typeface="CMR10"/>
              </a:rPr>
              <a:t> Recall that a certificate issued by a CA contains at least the following four pieces of important information:</a:t>
            </a:r>
          </a:p>
          <a:p>
            <a:pPr algn="l"/>
            <a:r>
              <a:rPr lang="en-SG" sz="2400" b="0" i="0" u="none" strike="noStrike" baseline="0" dirty="0">
                <a:latin typeface="CMR10"/>
              </a:rPr>
              <a:t>(</a:t>
            </a:r>
            <a:r>
              <a:rPr lang="en-SG" sz="2400" b="0" i="0" u="none" strike="noStrike" baseline="0" dirty="0" err="1">
                <a:latin typeface="CMR10"/>
              </a:rPr>
              <a:t>i</a:t>
            </a:r>
            <a:r>
              <a:rPr lang="en-SG" sz="2400" b="0" i="0" u="none" strike="noStrike" baseline="0" dirty="0">
                <a:latin typeface="CMR10"/>
              </a:rPr>
              <a:t>) Name of an entity;</a:t>
            </a:r>
          </a:p>
          <a:p>
            <a:pPr algn="l"/>
            <a:r>
              <a:rPr lang="en-SG" sz="2400" b="0" i="0" u="none" strike="noStrike" baseline="0" dirty="0">
                <a:latin typeface="CMR10"/>
              </a:rPr>
              <a:t>(ii) Public key; </a:t>
            </a:r>
          </a:p>
          <a:p>
            <a:pPr algn="l"/>
            <a:r>
              <a:rPr lang="en-SG" sz="2400" b="0" i="0" u="none" strike="noStrike" baseline="0" dirty="0">
                <a:latin typeface="CMR10"/>
              </a:rPr>
              <a:t>(iii) Validity period; and </a:t>
            </a:r>
          </a:p>
          <a:p>
            <a:pPr algn="l"/>
            <a:r>
              <a:rPr lang="en-SG" sz="2400" b="0" i="0" u="none" strike="noStrike" baseline="0" dirty="0">
                <a:latin typeface="CMR10"/>
              </a:rPr>
              <a:t>(iv) Signature.</a:t>
            </a:r>
          </a:p>
          <a:p>
            <a:endParaRPr lang="en-SG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56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6FE0-645B-4B8C-A16C-7A6123E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b="1" i="0" u="none" strike="noStrike" baseline="0" dirty="0">
                <a:latin typeface="CMR10"/>
              </a:rPr>
              <a:t>(a) For (ii), whose public key is it: the entity indicated in (</a:t>
            </a:r>
            <a:r>
              <a:rPr lang="en-SG" sz="2400" b="1" i="0" u="none" strike="noStrike" baseline="0" dirty="0" err="1">
                <a:latin typeface="CMR10"/>
              </a:rPr>
              <a:t>i</a:t>
            </a:r>
            <a:r>
              <a:rPr lang="en-SG" sz="2400" b="1" i="0" u="none" strike="noStrike" baseline="0" dirty="0">
                <a:latin typeface="CMR10"/>
              </a:rPr>
              <a:t>), or the CA?</a:t>
            </a:r>
          </a:p>
          <a:p>
            <a:endParaRPr lang="en-SG" sz="2400" dirty="0">
              <a:latin typeface="+mj-lt"/>
            </a:endParaRPr>
          </a:p>
          <a:p>
            <a:r>
              <a:rPr lang="en-SG" sz="2400" dirty="0"/>
              <a:t>Public key belongs to the entity stated in (</a:t>
            </a:r>
            <a:r>
              <a:rPr lang="en-SG" sz="2400" dirty="0" err="1"/>
              <a:t>i</a:t>
            </a:r>
            <a:r>
              <a:rPr lang="en-SG" sz="2400" dirty="0"/>
              <a:t>). </a:t>
            </a:r>
          </a:p>
          <a:p>
            <a:r>
              <a:rPr lang="en-SG" sz="2400" dirty="0"/>
              <a:t>Certificate scheme is to ensure the legitimacy of entity’s public key</a:t>
            </a:r>
          </a:p>
          <a:p>
            <a:endParaRPr lang="en-SG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90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6FE0-645B-4B8C-A16C-7A6123E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SG" sz="2000" b="1" dirty="0">
                <a:latin typeface="CMR10"/>
              </a:rPr>
              <a:t>b</a:t>
            </a:r>
            <a:r>
              <a:rPr lang="en-SG" sz="2000" b="1" i="0" u="none" strike="noStrike" baseline="0" dirty="0">
                <a:latin typeface="CMR10"/>
              </a:rPr>
              <a:t>) Recall that the signature is computed from a key </a:t>
            </a:r>
            <a:r>
              <a:rPr lang="en-SG" sz="2000" b="1" i="0" u="none" strike="noStrike" baseline="0" dirty="0">
                <a:latin typeface="CMMI10"/>
              </a:rPr>
              <a:t>k</a:t>
            </a:r>
            <a:r>
              <a:rPr lang="en-SG" sz="2000" b="1" i="0" u="none" strike="noStrike" baseline="0" dirty="0">
                <a:latin typeface="CMR10"/>
              </a:rPr>
              <a:t>, together with a message </a:t>
            </a:r>
            <a:r>
              <a:rPr lang="en-SG" sz="2000" b="1" i="0" u="none" strike="noStrike" baseline="0" dirty="0">
                <a:latin typeface="CMMI10"/>
              </a:rPr>
              <a:t>m</a:t>
            </a:r>
            <a:r>
              <a:rPr lang="en-SG" sz="2000" b="1" i="0" u="none" strike="noStrike" baseline="0" dirty="0">
                <a:latin typeface="CMR10"/>
              </a:rPr>
              <a:t>.</a:t>
            </a:r>
          </a:p>
          <a:p>
            <a:pPr marL="118364" indent="0">
              <a:buNone/>
            </a:pPr>
            <a:r>
              <a:rPr lang="en-SG" sz="2000" b="1" i="0" u="none" strike="noStrike" baseline="0" dirty="0">
                <a:latin typeface="CMR10"/>
              </a:rPr>
              <a:t>1) Whose key </a:t>
            </a:r>
            <a:r>
              <a:rPr lang="en-SG" sz="2000" b="1" i="0" u="none" strike="noStrike" baseline="0" dirty="0">
                <a:latin typeface="CMMI10"/>
              </a:rPr>
              <a:t>k </a:t>
            </a:r>
            <a:r>
              <a:rPr lang="en-SG" sz="2000" b="1" i="0" u="none" strike="noStrike" baseline="0" dirty="0">
                <a:latin typeface="CMR10"/>
              </a:rPr>
              <a:t>is it: the entity's public key, the entity's private key, CA's public key, or CA's private key?</a:t>
            </a:r>
          </a:p>
          <a:p>
            <a:pPr marL="118364" indent="0">
              <a:buNone/>
            </a:pPr>
            <a:r>
              <a:rPr lang="en-SG" sz="2000" dirty="0">
                <a:latin typeface="Calibri"/>
                <a:cs typeface="Calibri"/>
              </a:rPr>
              <a:t>k is the CA’s private key. Signature is usually done with the signer’s private key as it doesn’t make sense to sign with public key (anyone will be able to forge!). </a:t>
            </a:r>
          </a:p>
          <a:p>
            <a:pPr marL="118364" indent="0">
              <a:buNone/>
            </a:pPr>
            <a:endParaRPr lang="en-SG" sz="2000" dirty="0">
              <a:latin typeface="CMR10"/>
            </a:endParaRPr>
          </a:p>
          <a:p>
            <a:pPr marL="118364" indent="0">
              <a:buNone/>
            </a:pPr>
            <a:r>
              <a:rPr lang="en-SG" sz="2000" b="1" dirty="0">
                <a:latin typeface="Calibri"/>
                <a:cs typeface="Calibri"/>
              </a:rPr>
              <a:t>2) Which</a:t>
            </a:r>
            <a:r>
              <a:rPr lang="en-SG" sz="2000" b="1" i="0" u="none" strike="noStrike" baseline="0" dirty="0">
                <a:latin typeface="Calibri"/>
                <a:cs typeface="Calibri"/>
              </a:rPr>
              <a:t> pieces of information in (</a:t>
            </a:r>
            <a:r>
              <a:rPr lang="en-SG" sz="2000" b="1" i="0" u="none" strike="noStrike" baseline="0" dirty="0" err="1">
                <a:latin typeface="Calibri"/>
                <a:cs typeface="Calibri"/>
              </a:rPr>
              <a:t>i</a:t>
            </a:r>
            <a:r>
              <a:rPr lang="en-SG" sz="2000" b="1" i="0" u="none" strike="noStrike" baseline="0" dirty="0">
                <a:latin typeface="Calibri"/>
                <a:cs typeface="Calibri"/>
              </a:rPr>
              <a:t>)-(iv) are to be included in the message m?</a:t>
            </a:r>
            <a:endParaRPr lang="en-US" sz="1800" b="1" i="0" u="none" strike="noStrike" baseline="0" dirty="0">
              <a:latin typeface="Calibri"/>
              <a:cs typeface="Calibri"/>
            </a:endParaRPr>
          </a:p>
          <a:p>
            <a:pPr marL="118364" indent="0">
              <a:buNone/>
            </a:pPr>
            <a:r>
              <a:rPr lang="en-SG" sz="2000" dirty="0">
                <a:latin typeface="Calibri"/>
                <a:cs typeface="Calibri"/>
              </a:rPr>
              <a:t>m includes items (</a:t>
            </a:r>
            <a:r>
              <a:rPr lang="en-SG" sz="2000" dirty="0" err="1">
                <a:latin typeface="Calibri"/>
                <a:cs typeface="Calibri"/>
              </a:rPr>
              <a:t>i</a:t>
            </a:r>
            <a:r>
              <a:rPr lang="en-SG" sz="2000" dirty="0">
                <a:latin typeface="Calibri"/>
                <a:cs typeface="Calibri"/>
              </a:rPr>
              <a:t>) to (iii)</a:t>
            </a:r>
          </a:p>
          <a:p>
            <a:pPr marL="118364" indent="0">
              <a:buNone/>
            </a:pPr>
            <a:endParaRPr lang="en-SG" sz="2000" b="0" i="0" u="none" strike="noStrike" baseline="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18617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6FE0-645B-4B8C-A16C-7A6123E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SG" sz="2000" b="1" i="0" u="none" strike="noStrike" baseline="0" dirty="0">
                <a:solidFill>
                  <a:srgbClr val="000000"/>
                </a:solidFill>
                <a:latin typeface="CMR10"/>
              </a:rPr>
              <a:t>What is a “self-signed certificate"? </a:t>
            </a:r>
          </a:p>
          <a:p>
            <a:pPr algn="l"/>
            <a:r>
              <a:rPr lang="en-SG" sz="2000" b="0" i="0" u="none" strike="noStrike" baseline="0" dirty="0">
                <a:latin typeface="CMR10"/>
              </a:rPr>
              <a:t>A “self-signed certificate" is a certificate that is signed by </a:t>
            </a:r>
            <a:r>
              <a:rPr lang="en-SG" sz="2000" b="0" i="0" u="none" strike="noStrike" baseline="0" dirty="0">
                <a:highlight>
                  <a:srgbClr val="FFFF00"/>
                </a:highlight>
                <a:latin typeface="CMR10"/>
              </a:rPr>
              <a:t>the stated entity’s </a:t>
            </a:r>
            <a:r>
              <a:rPr lang="en-SG" sz="2000" b="0" i="0" u="none" strike="noStrike" baseline="0" dirty="0">
                <a:latin typeface="CMR10"/>
              </a:rPr>
              <a:t>private key.</a:t>
            </a:r>
          </a:p>
          <a:p>
            <a:pPr marL="383540" lvl="1"/>
            <a:r>
              <a:rPr lang="en-SG" sz="2000" dirty="0">
                <a:latin typeface="CMR10"/>
              </a:rPr>
              <a:t>Stated entity refers to the entity within the certificate (Refer to item (</a:t>
            </a:r>
            <a:r>
              <a:rPr lang="en-SG" sz="2000" dirty="0" err="1">
                <a:latin typeface="CMR10"/>
              </a:rPr>
              <a:t>i</a:t>
            </a:r>
            <a:r>
              <a:rPr lang="en-SG" sz="2000" dirty="0">
                <a:latin typeface="CMR10"/>
              </a:rPr>
              <a:t>) in question 1)</a:t>
            </a:r>
          </a:p>
          <a:p>
            <a:pPr marL="383540" lvl="1"/>
            <a:r>
              <a:rPr lang="en-SG" sz="2000" b="0" i="0" u="none" strike="noStrike" baseline="0" dirty="0">
                <a:latin typeface="CMR10"/>
              </a:rPr>
              <a:t>i.</a:t>
            </a:r>
            <a:r>
              <a:rPr lang="en-SG" sz="2000" dirty="0">
                <a:latin typeface="CMR10"/>
              </a:rPr>
              <a:t>e. I sign my own certificate with my private key</a:t>
            </a:r>
          </a:p>
          <a:p>
            <a:pPr marL="246380" lvl="1" indent="0">
              <a:buNone/>
            </a:pPr>
            <a:endParaRPr lang="en-SG" sz="2000" b="0" i="0" u="none" strike="noStrike" baseline="0" dirty="0">
              <a:latin typeface="CMR10"/>
            </a:endParaRPr>
          </a:p>
          <a:p>
            <a:r>
              <a:rPr lang="en-SG" sz="2000" b="1" i="0" u="none" strike="noStrike" baseline="0" dirty="0">
                <a:solidFill>
                  <a:srgbClr val="000000"/>
                </a:solidFill>
                <a:latin typeface="CMR10"/>
              </a:rPr>
              <a:t>Who typically uses one?</a:t>
            </a:r>
          </a:p>
          <a:p>
            <a:r>
              <a:rPr lang="en-SG" sz="2000" b="0" i="0" u="none" strike="noStrike" baseline="0" dirty="0">
                <a:latin typeface="CMR10"/>
              </a:rPr>
              <a:t>It is used </a:t>
            </a:r>
            <a:r>
              <a:rPr lang="en-SG" sz="2000" b="0" i="0" u="none" strike="noStrike" baseline="0" dirty="0">
                <a:highlight>
                  <a:srgbClr val="FFFF00"/>
                </a:highlight>
                <a:latin typeface="CMR10"/>
              </a:rPr>
              <a:t>by a root CA</a:t>
            </a:r>
            <a:r>
              <a:rPr lang="en-SG" sz="2000" b="0" i="0" u="none" strike="noStrike" baseline="0" dirty="0">
                <a:latin typeface="CMR10"/>
              </a:rPr>
              <a:t>. </a:t>
            </a:r>
          </a:p>
          <a:p>
            <a:r>
              <a:rPr lang="en-SG" sz="2000" b="0" i="0" u="none" strike="noStrike" baseline="0" dirty="0">
                <a:latin typeface="CMR10"/>
              </a:rPr>
              <a:t>It is also quite commonly used by developers during the early stage of software development period when a valid certificate of a relevant host is not available yet.</a:t>
            </a:r>
            <a:endParaRPr lang="en-SG" sz="2000" b="1" i="0" u="none" strike="noStrike" baseline="0" dirty="0">
              <a:solidFill>
                <a:srgbClr val="000000"/>
              </a:solidFill>
              <a:latin typeface="CMR10"/>
            </a:endParaRPr>
          </a:p>
          <a:p>
            <a:endParaRPr lang="en-SG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77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6FE0-645B-4B8C-A16C-7A6123E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SG" sz="2400" b="1" i="0" u="none" strike="noStrike" baseline="0" dirty="0">
                <a:latin typeface="CMR10"/>
              </a:rPr>
              <a:t>Find out the list of certificates installed in your favoured OS, browser, and also smart phone. Did you found anything suspicious?</a:t>
            </a:r>
          </a:p>
          <a:p>
            <a:r>
              <a:rPr lang="en-SG" sz="2400" b="0" i="0" u="none" strike="noStrike" baseline="0" dirty="0">
                <a:latin typeface="CMR10"/>
              </a:rPr>
              <a:t>For Chrome: </a:t>
            </a:r>
            <a:r>
              <a:rPr lang="en-SG" sz="2400" b="0" i="0" u="none" strike="noStrike" baseline="0" dirty="0">
                <a:latin typeface="CMR10"/>
                <a:hlinkClick r:id="rId2"/>
              </a:rPr>
              <a:t>http://certificate.fyicenter.com/925_Trusted_Root_Certification_Authorities_in_Google_Chrome.html</a:t>
            </a:r>
            <a:r>
              <a:rPr lang="en-SG" sz="2400" b="0" i="0" u="none" strike="noStrike" baseline="0" dirty="0">
                <a:latin typeface="CMR10"/>
              </a:rPr>
              <a:t> </a:t>
            </a:r>
            <a:endParaRPr lang="en-SG" sz="2800" b="0" i="0" u="none" strike="noStrike" baseline="0" dirty="0">
              <a:latin typeface="+mj-lt"/>
            </a:endParaRPr>
          </a:p>
          <a:p>
            <a:r>
              <a:rPr lang="en-SG" sz="2400" dirty="0">
                <a:highlight>
                  <a:srgbClr val="FFFF00"/>
                </a:highlight>
              </a:rPr>
              <a:t>This question is just FYI</a:t>
            </a:r>
            <a:endParaRPr lang="en-SG" sz="2000" b="0" i="0" u="none" strike="noStrike" baseline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38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 tips and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6FE0-645B-4B8C-A16C-7A6123E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sz="2400" dirty="0"/>
              <a:t>Questions are likely to be simple but </a:t>
            </a:r>
            <a:r>
              <a:rPr lang="en-SG" sz="2400" b="1" dirty="0">
                <a:highlight>
                  <a:srgbClr val="FFFF00"/>
                </a:highlight>
              </a:rPr>
              <a:t>TRICKY</a:t>
            </a:r>
          </a:p>
          <a:p>
            <a:pPr lvl="1"/>
            <a:r>
              <a:rPr lang="en-US" sz="2000" dirty="0">
                <a:cs typeface="Calibri"/>
              </a:rPr>
              <a:t>Read the questions carefully! Make sure your chosen answer satisfy all the constraints of the question.</a:t>
            </a:r>
          </a:p>
          <a:p>
            <a:pPr lvl="1"/>
            <a:endParaRPr lang="en-SG" sz="2400" dirty="0">
              <a:cs typeface="Calibri"/>
            </a:endParaRPr>
          </a:p>
          <a:p>
            <a:pPr marL="128016" lvl="1" indent="0">
              <a:buNone/>
            </a:pPr>
            <a:r>
              <a:rPr lang="en-US" sz="2400" dirty="0">
                <a:cs typeface="Calibri"/>
              </a:rPr>
              <a:t>Please prepare well for </a:t>
            </a:r>
            <a:r>
              <a:rPr lang="en-US" sz="2400" b="1" dirty="0">
                <a:cs typeface="Calibri"/>
              </a:rPr>
              <a:t>Part B</a:t>
            </a:r>
            <a:r>
              <a:rPr lang="en-US" sz="2400" dirty="0">
                <a:cs typeface="Calibri"/>
              </a:rPr>
              <a:t> – Fill in the blanks on Security Terminology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cs typeface="Calibri"/>
              </a:rPr>
              <a:t>Do not underestimate this section. </a:t>
            </a:r>
            <a:r>
              <a:rPr lang="en-US" sz="2000" dirty="0">
                <a:cs typeface="Calibri"/>
              </a:rPr>
              <a:t>Can be quite tricky!</a:t>
            </a:r>
          </a:p>
          <a:p>
            <a:pPr lvl="1"/>
            <a:r>
              <a:rPr lang="en-US" sz="2000" dirty="0">
                <a:cs typeface="Calibri"/>
              </a:rPr>
              <a:t>Make use of Open Book!</a:t>
            </a:r>
          </a:p>
          <a:p>
            <a:pPr marL="128016" lvl="1" indent="0">
              <a:buNone/>
            </a:pPr>
            <a:endParaRPr lang="en-US" sz="2800" dirty="0">
              <a:cs typeface="Calibri"/>
            </a:endParaRPr>
          </a:p>
          <a:p>
            <a:pPr marL="128016" lvl="1" indent="0">
              <a:buNone/>
            </a:pPr>
            <a:r>
              <a:rPr lang="en-SG" sz="2400" dirty="0">
                <a:cs typeface="Calibri"/>
              </a:rPr>
              <a:t>Don’t be afraid to use </a:t>
            </a:r>
            <a:r>
              <a:rPr lang="en-SG" sz="2400" b="1" dirty="0">
                <a:cs typeface="Calibri"/>
              </a:rPr>
              <a:t>Brute force</a:t>
            </a:r>
            <a:r>
              <a:rPr lang="en-SG" sz="2400" dirty="0">
                <a:cs typeface="Calibri"/>
              </a:rPr>
              <a:t>!</a:t>
            </a:r>
          </a:p>
          <a:p>
            <a:pPr lvl="1"/>
            <a:r>
              <a:rPr lang="en-SG" sz="2000" dirty="0">
                <a:cs typeface="Calibri"/>
              </a:rPr>
              <a:t>Always brute force the </a:t>
            </a:r>
            <a:r>
              <a:rPr lang="en-SG" sz="2000" dirty="0">
                <a:highlight>
                  <a:srgbClr val="FFFF00"/>
                </a:highlight>
                <a:cs typeface="Calibri"/>
              </a:rPr>
              <a:t>weakest link in the system</a:t>
            </a:r>
            <a:r>
              <a:rPr lang="en-SG" sz="2000" dirty="0">
                <a:cs typeface="Calibri"/>
              </a:rPr>
              <a:t>.</a:t>
            </a:r>
          </a:p>
          <a:p>
            <a:pPr lvl="1"/>
            <a:r>
              <a:rPr lang="en-SG" sz="2000" dirty="0">
                <a:cs typeface="Calibri"/>
              </a:rPr>
              <a:t>(Many questions in tutorials actually use brute force </a:t>
            </a:r>
            <a:r>
              <a:rPr lang="en-SG" sz="2000" dirty="0">
                <a:cs typeface="Calibri"/>
                <a:sym typeface="Wingdings" panose="05000000000000000000" pitchFamily="2" charset="2"/>
              </a:rPr>
              <a:t></a:t>
            </a:r>
            <a:r>
              <a:rPr lang="en-SG" sz="2000" dirty="0">
                <a:cs typeface="Calibri"/>
              </a:rPr>
              <a:t>)</a:t>
            </a:r>
          </a:p>
          <a:p>
            <a:pPr marL="128016" lvl="1" indent="0">
              <a:buNone/>
            </a:pPr>
            <a:endParaRPr lang="en-SG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80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8B462B-15EB-4C0D-BBE9-3955AE437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anchor="b">
            <a:normAutofit/>
          </a:bodyPr>
          <a:lstStyle/>
          <a:p>
            <a:pPr algn="l"/>
            <a:r>
              <a:rPr lang="en-SG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34B7DD-7E54-466C-BD0A-7D7E5BB3F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best for your midterms! </a:t>
            </a:r>
          </a:p>
        </p:txBody>
      </p:sp>
      <p:pic>
        <p:nvPicPr>
          <p:cNvPr id="12" name="Graphic 11" descr="Smiling Face with No Fill">
            <a:extLst>
              <a:ext uri="{FF2B5EF4-FFF2-40B4-BE49-F238E27FC236}">
                <a16:creationId xmlns:a16="http://schemas.microsoft.com/office/drawing/2014/main" id="{42680E98-4670-4B51-8CC7-5E89F08A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5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CMMI10</vt:lpstr>
      <vt:lpstr>CMR10</vt:lpstr>
      <vt:lpstr>CMTI10</vt:lpstr>
      <vt:lpstr>Calibri</vt:lpstr>
      <vt:lpstr>Tw Cen MT</vt:lpstr>
      <vt:lpstr>Tw Cen MT Condensed</vt:lpstr>
      <vt:lpstr>Wingdings 3</vt:lpstr>
      <vt:lpstr>Integral</vt:lpstr>
      <vt:lpstr>Tutorial 5 Partial</vt:lpstr>
      <vt:lpstr>Question 1</vt:lpstr>
      <vt:lpstr>Question 1</vt:lpstr>
      <vt:lpstr>Question 1</vt:lpstr>
      <vt:lpstr>Question 2</vt:lpstr>
      <vt:lpstr>Question 3</vt:lpstr>
      <vt:lpstr>Exam tips and advice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</dc:title>
  <dc:creator>Goh Rui Zhi</dc:creator>
  <cp:lastModifiedBy>Goh Rui Zhi</cp:lastModifiedBy>
  <cp:revision>2</cp:revision>
  <dcterms:created xsi:type="dcterms:W3CDTF">2021-09-27T06:27:06Z</dcterms:created>
  <dcterms:modified xsi:type="dcterms:W3CDTF">2021-09-27T07:12:41Z</dcterms:modified>
</cp:coreProperties>
</file>