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8" r:id="rId3"/>
    <p:sldId id="259" r:id="rId4"/>
    <p:sldId id="260" r:id="rId5"/>
    <p:sldId id="261" r:id="rId6"/>
    <p:sldId id="262" r:id="rId7"/>
    <p:sldId id="263" r:id="rId8"/>
    <p:sldId id="281" r:id="rId9"/>
    <p:sldId id="264" r:id="rId10"/>
    <p:sldId id="265" r:id="rId11"/>
    <p:sldId id="266" r:id="rId12"/>
    <p:sldId id="267" r:id="rId13"/>
    <p:sldId id="268" r:id="rId14"/>
    <p:sldId id="282" r:id="rId15"/>
    <p:sldId id="271" r:id="rId16"/>
    <p:sldId id="270" r:id="rId17"/>
    <p:sldId id="269" r:id="rId18"/>
    <p:sldId id="272" r:id="rId19"/>
    <p:sldId id="273" r:id="rId20"/>
    <p:sldId id="274"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479" autoAdjust="0"/>
  </p:normalViewPr>
  <p:slideViewPr>
    <p:cSldViewPr snapToGrid="0">
      <p:cViewPr varScale="1">
        <p:scale>
          <a:sx n="105" d="100"/>
          <a:sy n="105" d="100"/>
        </p:scale>
        <p:origin x="7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87B17-2563-4FCD-8C93-F63B8D747353}" type="datetimeFigureOut">
              <a:rPr lang="en-SG" smtClean="0"/>
              <a:t>1/10/2021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2A247-D491-4CA3-B945-66F53E418CC9}" type="slidenum">
              <a:rPr lang="en-SG" smtClean="0"/>
              <a:t>‹#›</a:t>
            </a:fld>
            <a:endParaRPr lang="en-SG"/>
          </a:p>
        </p:txBody>
      </p:sp>
    </p:spTree>
    <p:extLst>
      <p:ext uri="{BB962C8B-B14F-4D97-AF65-F5344CB8AC3E}">
        <p14:creationId xmlns:p14="http://schemas.microsoft.com/office/powerpoint/2010/main" val="3897896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Exact answer: 0.0606</a:t>
            </a:r>
          </a:p>
        </p:txBody>
      </p:sp>
      <p:sp>
        <p:nvSpPr>
          <p:cNvPr id="4" name="Slide Number Placeholder 3"/>
          <p:cNvSpPr>
            <a:spLocks noGrp="1"/>
          </p:cNvSpPr>
          <p:nvPr>
            <p:ph type="sldNum" sz="quarter" idx="5"/>
          </p:nvPr>
        </p:nvSpPr>
        <p:spPr/>
        <p:txBody>
          <a:bodyPr/>
          <a:lstStyle/>
          <a:p>
            <a:fld id="{6242A247-D491-4CA3-B945-66F53E418CC9}" type="slidenum">
              <a:rPr lang="en-SG" smtClean="0"/>
              <a:t>23</a:t>
            </a:fld>
            <a:endParaRPr lang="en-SG"/>
          </a:p>
        </p:txBody>
      </p:sp>
    </p:spTree>
    <p:extLst>
      <p:ext uri="{BB962C8B-B14F-4D97-AF65-F5344CB8AC3E}">
        <p14:creationId xmlns:p14="http://schemas.microsoft.com/office/powerpoint/2010/main" val="429086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Exact Answer: 354</a:t>
            </a:r>
          </a:p>
        </p:txBody>
      </p:sp>
      <p:sp>
        <p:nvSpPr>
          <p:cNvPr id="4" name="Slide Number Placeholder 3"/>
          <p:cNvSpPr>
            <a:spLocks noGrp="1"/>
          </p:cNvSpPr>
          <p:nvPr>
            <p:ph type="sldNum" sz="quarter" idx="5"/>
          </p:nvPr>
        </p:nvSpPr>
        <p:spPr/>
        <p:txBody>
          <a:bodyPr/>
          <a:lstStyle/>
          <a:p>
            <a:fld id="{6242A247-D491-4CA3-B945-66F53E418CC9}" type="slidenum">
              <a:rPr lang="en-SG" smtClean="0"/>
              <a:t>24</a:t>
            </a:fld>
            <a:endParaRPr lang="en-SG"/>
          </a:p>
        </p:txBody>
      </p:sp>
    </p:spTree>
    <p:extLst>
      <p:ext uri="{BB962C8B-B14F-4D97-AF65-F5344CB8AC3E}">
        <p14:creationId xmlns:p14="http://schemas.microsoft.com/office/powerpoint/2010/main" val="3802814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427186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32176F-5A3B-42A4-95A7-CC7BF69FD5DA}" type="datetimeFigureOut">
              <a:rPr lang="en-SG" smtClean="0"/>
              <a:t>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370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32176F-5A3B-42A4-95A7-CC7BF69FD5DA}" type="datetimeFigureOut">
              <a:rPr lang="en-SG" smtClean="0"/>
              <a:t>1/10/2021</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5BAA82-1C20-4E72-99F5-5231F5302B34}"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103676"/>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happytooth.co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certificate.fyicenter.com/925_Trusted_Root_Certification_Authorities_in_Google_Chrome.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0E9A-E9F9-41B2-991E-F6765FB34C0F}"/>
              </a:ext>
            </a:extLst>
          </p:cNvPr>
          <p:cNvSpPr>
            <a:spLocks noGrp="1"/>
          </p:cNvSpPr>
          <p:nvPr>
            <p:ph type="ctrTitle"/>
          </p:nvPr>
        </p:nvSpPr>
        <p:spPr/>
        <p:txBody>
          <a:bodyPr/>
          <a:lstStyle/>
          <a:p>
            <a:r>
              <a:rPr lang="en-SG" dirty="0"/>
              <a:t>Tutorial 5</a:t>
            </a:r>
          </a:p>
        </p:txBody>
      </p:sp>
      <p:sp>
        <p:nvSpPr>
          <p:cNvPr id="3" name="Subtitle 2">
            <a:extLst>
              <a:ext uri="{FF2B5EF4-FFF2-40B4-BE49-F238E27FC236}">
                <a16:creationId xmlns:a16="http://schemas.microsoft.com/office/drawing/2014/main" id="{68BC468E-40BD-47BE-8DE4-D777A597C3D4}"/>
              </a:ext>
            </a:extLst>
          </p:cNvPr>
          <p:cNvSpPr>
            <a:spLocks noGrp="1"/>
          </p:cNvSpPr>
          <p:nvPr>
            <p:ph type="subTitle" idx="1"/>
          </p:nvPr>
        </p:nvSpPr>
        <p:spPr/>
        <p:txBody>
          <a:bodyPr/>
          <a:lstStyle/>
          <a:p>
            <a:r>
              <a:rPr lang="en-SG" dirty="0"/>
              <a:t>T03/08</a:t>
            </a:r>
          </a:p>
          <a:p>
            <a:r>
              <a:rPr lang="en-SG" dirty="0"/>
              <a:t>Goh Rui Zhi</a:t>
            </a:r>
          </a:p>
          <a:p>
            <a:r>
              <a:rPr lang="en-SG" dirty="0"/>
              <a:t>gohruizhi@u.nus.edu</a:t>
            </a:r>
          </a:p>
        </p:txBody>
      </p:sp>
    </p:spTree>
    <p:extLst>
      <p:ext uri="{BB962C8B-B14F-4D97-AF65-F5344CB8AC3E}">
        <p14:creationId xmlns:p14="http://schemas.microsoft.com/office/powerpoint/2010/main" val="164110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r>
              <a:rPr lang="en-SG" sz="2400" b="1" i="0" u="none" strike="noStrike" baseline="0" dirty="0">
                <a:latin typeface="CMR10"/>
              </a:rPr>
              <a:t>(b) The school insists that all network traffic via the gateway must be inspected. Hence, whenever the monitor </a:t>
            </a:r>
            <a:r>
              <a:rPr lang="en-SG" sz="2400" b="1" i="0" u="none" strike="noStrike" baseline="0" dirty="0">
                <a:latin typeface="CMMI10"/>
              </a:rPr>
              <a:t>M </a:t>
            </a:r>
            <a:r>
              <a:rPr lang="en-SG" sz="2400" b="1" i="0" u="none" strike="noStrike" baseline="0" dirty="0">
                <a:latin typeface="CMR10"/>
              </a:rPr>
              <a:t>spots “encrypted" communication, it will </a:t>
            </a:r>
            <a:r>
              <a:rPr lang="en-SG" sz="2400" b="1" i="0" u="none" strike="noStrike" baseline="0" dirty="0">
                <a:highlight>
                  <a:srgbClr val="FFFF00"/>
                </a:highlight>
                <a:latin typeface="CMR10"/>
              </a:rPr>
              <a:t>drop them</a:t>
            </a:r>
            <a:r>
              <a:rPr lang="en-SG" sz="2400" b="1" i="0" u="none" strike="noStrike" baseline="0" dirty="0">
                <a:latin typeface="CMR10"/>
              </a:rPr>
              <a:t>. Explain why this solution is not desired.</a:t>
            </a:r>
          </a:p>
          <a:p>
            <a:pPr algn="l"/>
            <a:r>
              <a:rPr lang="en-SG" sz="2400" dirty="0"/>
              <a:t>HTTPS is wide used.</a:t>
            </a:r>
          </a:p>
          <a:p>
            <a:r>
              <a:rPr lang="en-SG" sz="2400" dirty="0"/>
              <a:t>Students will be unhappy if they are not able to perform day-to-day task.</a:t>
            </a:r>
          </a:p>
        </p:txBody>
      </p:sp>
    </p:spTree>
    <p:extLst>
      <p:ext uri="{BB962C8B-B14F-4D97-AF65-F5344CB8AC3E}">
        <p14:creationId xmlns:p14="http://schemas.microsoft.com/office/powerpoint/2010/main" val="313428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pPr algn="l"/>
            <a:r>
              <a:rPr lang="en-SG" sz="2400" b="0" i="0" u="none" strike="noStrike" baseline="0" dirty="0">
                <a:latin typeface="CMR10"/>
              </a:rPr>
              <a:t>The students, in particular Alice, violently protest. As a compromise, the school allows the students to visit webpages using HTTPS, but with the condition that the monitor is able to decrypt and inspect the communication. The students are happy with this arrangement. The school approaches you for a solution. </a:t>
            </a:r>
          </a:p>
          <a:p>
            <a:pPr algn="l"/>
            <a:r>
              <a:rPr lang="en-SG" sz="2400" b="0" i="0" u="none" strike="noStrike" baseline="0" dirty="0">
                <a:latin typeface="CMR10"/>
              </a:rPr>
              <a:t>Do you have something for them? How about the idea of making </a:t>
            </a:r>
            <a:r>
              <a:rPr lang="en-SG" sz="2400" b="0" i="0" u="none" strike="noStrike" baseline="0" dirty="0">
                <a:highlight>
                  <a:srgbClr val="FFFF00"/>
                </a:highlight>
                <a:latin typeface="CMR10"/>
              </a:rPr>
              <a:t>students' browsers</a:t>
            </a:r>
            <a:r>
              <a:rPr lang="en-SG" sz="2400" b="0" i="0" u="none" strike="noStrike" baseline="0" dirty="0">
                <a:latin typeface="CMR10"/>
              </a:rPr>
              <a:t> forward to </a:t>
            </a:r>
            <a:r>
              <a:rPr lang="en-SG" sz="2400" b="0" i="0" u="none" strike="noStrike" baseline="0" dirty="0">
                <a:latin typeface="CMMI10"/>
              </a:rPr>
              <a:t>M </a:t>
            </a:r>
            <a:r>
              <a:rPr lang="en-SG" sz="2400" b="0" i="0" u="none" strike="noStrike" baseline="0" dirty="0">
                <a:latin typeface="CMR10"/>
              </a:rPr>
              <a:t>any </a:t>
            </a:r>
            <a:r>
              <a:rPr lang="en-SG" sz="2400" b="0" i="0" u="none" strike="noStrike" baseline="0" dirty="0">
                <a:highlight>
                  <a:srgbClr val="FFFF00"/>
                </a:highlight>
                <a:latin typeface="CMR10"/>
              </a:rPr>
              <a:t>session keys that they share/establish with external sites</a:t>
            </a:r>
            <a:r>
              <a:rPr lang="en-SG" sz="2400" b="0" i="0" u="none" strike="noStrike" baseline="0" dirty="0">
                <a:latin typeface="CMR10"/>
              </a:rPr>
              <a:t>? Is it a feasible and good solution?</a:t>
            </a:r>
          </a:p>
          <a:p>
            <a:endParaRPr lang="en-SG" dirty="0"/>
          </a:p>
        </p:txBody>
      </p:sp>
    </p:spTree>
    <p:extLst>
      <p:ext uri="{BB962C8B-B14F-4D97-AF65-F5344CB8AC3E}">
        <p14:creationId xmlns:p14="http://schemas.microsoft.com/office/powerpoint/2010/main" val="48703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r>
              <a:rPr lang="en-SG" sz="2000" b="1" i="0" u="none" strike="noStrike" baseline="0" dirty="0">
                <a:latin typeface="CMR10"/>
              </a:rPr>
              <a:t>How about the idea of making students' browsers forward to </a:t>
            </a:r>
            <a:r>
              <a:rPr lang="en-SG" sz="2000" b="1" i="0" u="none" strike="noStrike" baseline="0" dirty="0">
                <a:latin typeface="CMMI10"/>
              </a:rPr>
              <a:t>M </a:t>
            </a:r>
            <a:r>
              <a:rPr lang="en-SG" sz="2000" b="1" i="0" u="none" strike="noStrike" baseline="0" dirty="0">
                <a:latin typeface="CMR10"/>
              </a:rPr>
              <a:t>any </a:t>
            </a:r>
            <a:r>
              <a:rPr lang="en-SG" sz="2000" b="1" i="0" u="none" strike="noStrike" baseline="0" dirty="0">
                <a:highlight>
                  <a:srgbClr val="FFFF00"/>
                </a:highlight>
                <a:latin typeface="CMR10"/>
              </a:rPr>
              <a:t>session keys that they share/establish with external sites</a:t>
            </a:r>
            <a:r>
              <a:rPr lang="en-SG" sz="2000" b="1" i="0" u="none" strike="noStrike" baseline="0" dirty="0">
                <a:latin typeface="CMR10"/>
              </a:rPr>
              <a:t>?</a:t>
            </a:r>
            <a:endParaRPr lang="en-SG" sz="2000" b="1" dirty="0"/>
          </a:p>
          <a:p>
            <a:r>
              <a:rPr lang="en-SG" dirty="0"/>
              <a:t>Will be very difficult to implement! Requires changing the way browsers interact with webpages. </a:t>
            </a:r>
          </a:p>
          <a:p>
            <a:pPr algn="l"/>
            <a:r>
              <a:rPr lang="en-SG" b="0" i="0" u="none" strike="noStrike" baseline="0" dirty="0"/>
              <a:t>Also, browsers do get updated very frequently by their developers, including for security reasons. The solution is therefore not feasible.</a:t>
            </a:r>
          </a:p>
          <a:p>
            <a:pPr lvl="1"/>
            <a:r>
              <a:rPr lang="en-SG" sz="2000" dirty="0"/>
              <a:t>If we were to do the modifications, the update will remove our modifications. Then we need to start all over.</a:t>
            </a:r>
          </a:p>
          <a:p>
            <a:endParaRPr lang="en-SG" dirty="0"/>
          </a:p>
        </p:txBody>
      </p:sp>
    </p:spTree>
    <p:extLst>
      <p:ext uri="{BB962C8B-B14F-4D97-AF65-F5344CB8AC3E}">
        <p14:creationId xmlns:p14="http://schemas.microsoft.com/office/powerpoint/2010/main" val="156811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normAutofit/>
          </a:bodyPr>
          <a:lstStyle/>
          <a:p>
            <a:pPr algn="l"/>
            <a:r>
              <a:rPr lang="en-SG" sz="2000" dirty="0">
                <a:latin typeface="CMR10"/>
              </a:rPr>
              <a:t>(d) </a:t>
            </a:r>
            <a:r>
              <a:rPr lang="en-SG" sz="2000" b="0" i="0" u="none" strike="noStrike" baseline="0" dirty="0">
                <a:latin typeface="CMR10"/>
              </a:rPr>
              <a:t>You search the Web, and have a better idea. The solution is as follows:</a:t>
            </a:r>
          </a:p>
          <a:p>
            <a:pPr algn="l"/>
            <a:r>
              <a:rPr lang="en-SG" sz="2000" b="0" i="0" u="none" strike="noStrike" baseline="0" dirty="0" err="1">
                <a:latin typeface="CMR10"/>
              </a:rPr>
              <a:t>i</a:t>
            </a:r>
            <a:r>
              <a:rPr lang="en-SG" sz="2000" b="0" i="0" u="none" strike="noStrike" baseline="0" dirty="0">
                <a:latin typeface="CMR10"/>
              </a:rPr>
              <a:t>. All students must accept a </a:t>
            </a:r>
            <a:r>
              <a:rPr lang="en-SG" sz="2000" b="0" i="0" u="none" strike="noStrike" baseline="0" dirty="0">
                <a:highlight>
                  <a:srgbClr val="FFFF00"/>
                </a:highlight>
                <a:latin typeface="CMR10"/>
              </a:rPr>
              <a:t>self-signed certificate with the entity name </a:t>
            </a:r>
            <a:r>
              <a:rPr lang="en-SG" sz="2000" b="0" i="0" u="none" strike="noStrike" baseline="0" dirty="0" err="1">
                <a:highlight>
                  <a:srgbClr val="FFFF00"/>
                </a:highlight>
                <a:latin typeface="CMTT10"/>
              </a:rPr>
              <a:t>SchoolCA</a:t>
            </a:r>
            <a:r>
              <a:rPr lang="en-SG" sz="2000" b="0" i="0" u="none" strike="noStrike" baseline="0" dirty="0">
                <a:highlight>
                  <a:srgbClr val="FFFF00"/>
                </a:highlight>
                <a:latin typeface="CMTT10"/>
              </a:rPr>
              <a:t> </a:t>
            </a:r>
            <a:r>
              <a:rPr lang="en-SG" sz="2000" b="0" i="0" u="none" strike="noStrike" baseline="0" dirty="0">
                <a:latin typeface="CMR10"/>
              </a:rPr>
              <a:t>and its public key </a:t>
            </a:r>
            <a:r>
              <a:rPr lang="en-SG" sz="2000" b="0" i="0" u="none" strike="noStrike" baseline="0" dirty="0" err="1">
                <a:latin typeface="CMMI10"/>
              </a:rPr>
              <a:t>k</a:t>
            </a:r>
            <a:r>
              <a:rPr lang="en-SG" sz="2000" b="0" i="0" u="none" strike="noStrike" baseline="-25000" dirty="0" err="1">
                <a:latin typeface="CMMI7"/>
              </a:rPr>
              <a:t>e</a:t>
            </a:r>
            <a:r>
              <a:rPr lang="en-SG" sz="2000" b="0" i="0" u="none" strike="noStrike" baseline="0" dirty="0">
                <a:latin typeface="CMR10"/>
              </a:rPr>
              <a:t>. This certificate also states that </a:t>
            </a:r>
            <a:r>
              <a:rPr lang="en-SG" sz="2000" b="0" i="0" u="none" strike="noStrike" baseline="0" dirty="0" err="1">
                <a:highlight>
                  <a:srgbClr val="FFFF00"/>
                </a:highlight>
                <a:latin typeface="CMTT10"/>
              </a:rPr>
              <a:t>SchoolCA</a:t>
            </a:r>
            <a:r>
              <a:rPr lang="en-SG" sz="2000" b="0" i="0" u="none" strike="noStrike" baseline="0" dirty="0">
                <a:highlight>
                  <a:srgbClr val="FFFF00"/>
                </a:highlight>
                <a:latin typeface="CMTT10"/>
              </a:rPr>
              <a:t> </a:t>
            </a:r>
            <a:r>
              <a:rPr lang="en-SG" sz="2000" b="0" i="0" u="none" strike="noStrike" baseline="0" dirty="0">
                <a:highlight>
                  <a:srgbClr val="FFFF00"/>
                </a:highlight>
                <a:latin typeface="CMR10"/>
              </a:rPr>
              <a:t>can issue certificate</a:t>
            </a:r>
            <a:r>
              <a:rPr lang="en-SG" sz="2000" b="0" i="0" u="none" strike="noStrike" baseline="0" dirty="0">
                <a:latin typeface="CMR10"/>
              </a:rPr>
              <a:t>, that is, it is a CA. The school and the monitor </a:t>
            </a:r>
            <a:r>
              <a:rPr lang="en-SG" sz="2000" b="0" i="0" u="none" strike="noStrike" baseline="0" dirty="0">
                <a:latin typeface="CMMI10"/>
              </a:rPr>
              <a:t>M </a:t>
            </a:r>
            <a:r>
              <a:rPr lang="en-SG" sz="2000" b="0" i="0" u="none" strike="noStrike" baseline="0" dirty="0">
                <a:latin typeface="CMR10"/>
              </a:rPr>
              <a:t>know the private key </a:t>
            </a:r>
            <a:r>
              <a:rPr lang="en-SG" sz="2000" b="0" i="0" u="none" strike="noStrike" baseline="0" dirty="0" err="1">
                <a:latin typeface="CMMI10"/>
              </a:rPr>
              <a:t>k</a:t>
            </a:r>
            <a:r>
              <a:rPr lang="en-SG" sz="2000" b="0" i="0" u="none" strike="noStrike" baseline="-25000" dirty="0" err="1">
                <a:latin typeface="CMMI7"/>
              </a:rPr>
              <a:t>d</a:t>
            </a:r>
            <a:r>
              <a:rPr lang="en-SG" sz="2000" b="0" i="0" u="none" strike="noStrike" baseline="0" dirty="0">
                <a:latin typeface="CMMI7"/>
              </a:rPr>
              <a:t> </a:t>
            </a:r>
            <a:r>
              <a:rPr lang="en-SG" sz="2000" b="0" i="0" u="none" strike="noStrike" baseline="0" dirty="0">
                <a:latin typeface="CMR10"/>
              </a:rPr>
              <a:t>of </a:t>
            </a:r>
            <a:r>
              <a:rPr lang="en-SG" sz="2000" b="0" i="0" u="none" strike="noStrike" baseline="0" dirty="0" err="1">
                <a:latin typeface="CMMI10"/>
              </a:rPr>
              <a:t>k</a:t>
            </a:r>
            <a:r>
              <a:rPr lang="en-SG" sz="2000" b="0" i="0" u="none" strike="noStrike" baseline="-25000" dirty="0" err="1">
                <a:latin typeface="CMMI7"/>
              </a:rPr>
              <a:t>e</a:t>
            </a:r>
            <a:r>
              <a:rPr lang="en-SG" sz="2000" b="0" i="0" u="none" strike="noStrike" baseline="0" dirty="0">
                <a:latin typeface="CMR10"/>
              </a:rPr>
              <a:t>.</a:t>
            </a:r>
          </a:p>
          <a:p>
            <a:pPr algn="l"/>
            <a:r>
              <a:rPr lang="en-SG" sz="2000" b="0" i="0" u="none" strike="noStrike" baseline="0" dirty="0">
                <a:latin typeface="CMR10"/>
              </a:rPr>
              <a:t>ii. Now, whenever a student, say Alice, wants to visit a HTTPS site, say </a:t>
            </a:r>
            <a:r>
              <a:rPr lang="en-SG" sz="2000" b="0" i="0" u="none" strike="noStrike" baseline="0" dirty="0">
                <a:latin typeface="CMTT10"/>
              </a:rPr>
              <a:t>https://www.happytooth.com</a:t>
            </a:r>
            <a:r>
              <a:rPr lang="en-SG" sz="2000" b="0" i="0" u="none" strike="noStrike" baseline="0" dirty="0">
                <a:latin typeface="CMR10"/>
              </a:rPr>
              <a:t>, the monitor can carry out “</a:t>
            </a:r>
            <a:r>
              <a:rPr lang="en-SG" sz="2000" b="0" i="0" u="none" strike="noStrike" baseline="0" dirty="0">
                <a:highlight>
                  <a:srgbClr val="FFFF00"/>
                </a:highlight>
                <a:latin typeface="CMR10"/>
              </a:rPr>
              <a:t>proxy-re-encryption</a:t>
            </a:r>
            <a:r>
              <a:rPr lang="en-SG" sz="2000" b="0" i="0" u="none" strike="noStrike" baseline="0" dirty="0">
                <a:latin typeface="CMR10"/>
              </a:rPr>
              <a:t>" to decrypt the communications, inspect, and then re-encrypt them.</a:t>
            </a:r>
          </a:p>
          <a:p>
            <a:pPr algn="l"/>
            <a:r>
              <a:rPr lang="en-SG" sz="2000" b="0" i="0" u="none" strike="noStrike" baseline="0" dirty="0">
                <a:latin typeface="CMR10"/>
              </a:rPr>
              <a:t>Explain how the step (ii) above is to be carried out. You can use the following step-by-step guide to explain the process.</a:t>
            </a:r>
            <a:endParaRPr lang="en-SG" sz="2000" dirty="0"/>
          </a:p>
          <a:p>
            <a:endParaRPr lang="en-SG" dirty="0"/>
          </a:p>
        </p:txBody>
      </p:sp>
    </p:spTree>
    <p:extLst>
      <p:ext uri="{BB962C8B-B14F-4D97-AF65-F5344CB8AC3E}">
        <p14:creationId xmlns:p14="http://schemas.microsoft.com/office/powerpoint/2010/main" val="2203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B00A78-668D-40D0-9B58-7CF6B00F2804}"/>
              </a:ext>
            </a:extLst>
          </p:cNvPr>
          <p:cNvSpPr>
            <a:spLocks noGrp="1"/>
          </p:cNvSpPr>
          <p:nvPr>
            <p:ph type="title"/>
          </p:nvPr>
        </p:nvSpPr>
        <p:spPr/>
        <p:txBody>
          <a:bodyPr/>
          <a:lstStyle/>
          <a:p>
            <a:r>
              <a:rPr lang="en-SG" dirty="0"/>
              <a:t>RECAP: Need for certificates</a:t>
            </a:r>
          </a:p>
        </p:txBody>
      </p:sp>
      <p:sp>
        <p:nvSpPr>
          <p:cNvPr id="5" name="Content Placeholder 4">
            <a:extLst>
              <a:ext uri="{FF2B5EF4-FFF2-40B4-BE49-F238E27FC236}">
                <a16:creationId xmlns:a16="http://schemas.microsoft.com/office/drawing/2014/main" id="{3BA7BF90-0E81-404E-8760-CE4A2C183B30}"/>
              </a:ext>
            </a:extLst>
          </p:cNvPr>
          <p:cNvSpPr>
            <a:spLocks noGrp="1"/>
          </p:cNvSpPr>
          <p:nvPr>
            <p:ph idx="1"/>
          </p:nvPr>
        </p:nvSpPr>
        <p:spPr/>
        <p:txBody>
          <a:bodyPr/>
          <a:lstStyle/>
          <a:p>
            <a:r>
              <a:rPr lang="en-SG" dirty="0"/>
              <a:t>Want to talk to my Dentist:</a:t>
            </a:r>
          </a:p>
          <a:p>
            <a:endParaRPr lang="en-SG" dirty="0"/>
          </a:p>
        </p:txBody>
      </p:sp>
      <p:sp>
        <p:nvSpPr>
          <p:cNvPr id="6" name="Rectangle: Rounded Corners 5">
            <a:extLst>
              <a:ext uri="{FF2B5EF4-FFF2-40B4-BE49-F238E27FC236}">
                <a16:creationId xmlns:a16="http://schemas.microsoft.com/office/drawing/2014/main" id="{EF6B8056-A3BC-41A3-AF2E-C9A4DE3FEA71}"/>
              </a:ext>
            </a:extLst>
          </p:cNvPr>
          <p:cNvSpPr/>
          <p:nvPr/>
        </p:nvSpPr>
        <p:spPr>
          <a:xfrm>
            <a:off x="3699545" y="2978931"/>
            <a:ext cx="520118" cy="3330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Rounded Corners 6">
            <a:extLst>
              <a:ext uri="{FF2B5EF4-FFF2-40B4-BE49-F238E27FC236}">
                <a16:creationId xmlns:a16="http://schemas.microsoft.com/office/drawing/2014/main" id="{4566D9C4-FD28-4F45-9001-E278B84CBF0C}"/>
              </a:ext>
            </a:extLst>
          </p:cNvPr>
          <p:cNvSpPr/>
          <p:nvPr/>
        </p:nvSpPr>
        <p:spPr>
          <a:xfrm>
            <a:off x="7220125" y="2978931"/>
            <a:ext cx="520118" cy="3330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AA50BC88-5E6D-4299-9D0B-8EC35AE98275}"/>
              </a:ext>
            </a:extLst>
          </p:cNvPr>
          <p:cNvCxnSpPr/>
          <p:nvPr/>
        </p:nvCxnSpPr>
        <p:spPr>
          <a:xfrm>
            <a:off x="4219663" y="3263737"/>
            <a:ext cx="300046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600DD73-B21A-418D-94C1-6820B81A3233}"/>
              </a:ext>
            </a:extLst>
          </p:cNvPr>
          <p:cNvSpPr txBox="1"/>
          <p:nvPr/>
        </p:nvSpPr>
        <p:spPr>
          <a:xfrm>
            <a:off x="4414185" y="2978931"/>
            <a:ext cx="2304990" cy="369332"/>
          </a:xfrm>
          <a:prstGeom prst="rect">
            <a:avLst/>
          </a:prstGeom>
          <a:noFill/>
        </p:spPr>
        <p:txBody>
          <a:bodyPr wrap="none" rtlCol="0">
            <a:spAutoFit/>
          </a:bodyPr>
          <a:lstStyle/>
          <a:p>
            <a:r>
              <a:rPr lang="en-SG" dirty="0"/>
              <a:t>Why should I trust you?</a:t>
            </a:r>
          </a:p>
        </p:txBody>
      </p:sp>
      <p:sp>
        <p:nvSpPr>
          <p:cNvPr id="11" name="TextBox 10">
            <a:extLst>
              <a:ext uri="{FF2B5EF4-FFF2-40B4-BE49-F238E27FC236}">
                <a16:creationId xmlns:a16="http://schemas.microsoft.com/office/drawing/2014/main" id="{A631817C-D4E1-4153-A03E-4A11BB8DD84E}"/>
              </a:ext>
            </a:extLst>
          </p:cNvPr>
          <p:cNvSpPr txBox="1"/>
          <p:nvPr/>
        </p:nvSpPr>
        <p:spPr>
          <a:xfrm>
            <a:off x="3699545" y="6309360"/>
            <a:ext cx="478016" cy="369332"/>
          </a:xfrm>
          <a:prstGeom prst="rect">
            <a:avLst/>
          </a:prstGeom>
          <a:noFill/>
        </p:spPr>
        <p:txBody>
          <a:bodyPr wrap="none" rtlCol="0">
            <a:spAutoFit/>
          </a:bodyPr>
          <a:lstStyle/>
          <a:p>
            <a:r>
              <a:rPr lang="en-SG" dirty="0"/>
              <a:t>Me</a:t>
            </a:r>
          </a:p>
        </p:txBody>
      </p:sp>
      <p:sp>
        <p:nvSpPr>
          <p:cNvPr id="12" name="TextBox 11">
            <a:extLst>
              <a:ext uri="{FF2B5EF4-FFF2-40B4-BE49-F238E27FC236}">
                <a16:creationId xmlns:a16="http://schemas.microsoft.com/office/drawing/2014/main" id="{783C265A-AEBB-47B2-905C-180BDE4583D8}"/>
              </a:ext>
            </a:extLst>
          </p:cNvPr>
          <p:cNvSpPr txBox="1"/>
          <p:nvPr/>
        </p:nvSpPr>
        <p:spPr>
          <a:xfrm>
            <a:off x="7083280" y="6267835"/>
            <a:ext cx="793807" cy="369332"/>
          </a:xfrm>
          <a:prstGeom prst="rect">
            <a:avLst/>
          </a:prstGeom>
          <a:noFill/>
        </p:spPr>
        <p:txBody>
          <a:bodyPr wrap="none" rtlCol="0">
            <a:spAutoFit/>
          </a:bodyPr>
          <a:lstStyle/>
          <a:p>
            <a:r>
              <a:rPr lang="en-SG" dirty="0"/>
              <a:t>Dentist</a:t>
            </a:r>
          </a:p>
        </p:txBody>
      </p:sp>
      <p:cxnSp>
        <p:nvCxnSpPr>
          <p:cNvPr id="13" name="Straight Arrow Connector 12">
            <a:extLst>
              <a:ext uri="{FF2B5EF4-FFF2-40B4-BE49-F238E27FC236}">
                <a16:creationId xmlns:a16="http://schemas.microsoft.com/office/drawing/2014/main" id="{2423B35B-DE63-4891-BD25-69CD9407A78C}"/>
              </a:ext>
            </a:extLst>
          </p:cNvPr>
          <p:cNvCxnSpPr>
            <a:cxnSpLocks/>
          </p:cNvCxnSpPr>
          <p:nvPr/>
        </p:nvCxnSpPr>
        <p:spPr>
          <a:xfrm flipH="1">
            <a:off x="4219663" y="3684585"/>
            <a:ext cx="300046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124AE63-460D-4B82-B2FA-C5067C0746D0}"/>
              </a:ext>
            </a:extLst>
          </p:cNvPr>
          <p:cNvSpPr txBox="1"/>
          <p:nvPr/>
        </p:nvSpPr>
        <p:spPr>
          <a:xfrm>
            <a:off x="4529220" y="3363878"/>
            <a:ext cx="2170787" cy="369332"/>
          </a:xfrm>
          <a:prstGeom prst="rect">
            <a:avLst/>
          </a:prstGeom>
          <a:noFill/>
        </p:spPr>
        <p:txBody>
          <a:bodyPr wrap="none" rtlCol="0">
            <a:spAutoFit/>
          </a:bodyPr>
          <a:lstStyle/>
          <a:p>
            <a:r>
              <a:rPr lang="en-SG" dirty="0"/>
              <a:t>Look at my certificate</a:t>
            </a:r>
          </a:p>
        </p:txBody>
      </p:sp>
      <p:sp>
        <p:nvSpPr>
          <p:cNvPr id="30" name="Arrow: Curved Right 29">
            <a:extLst>
              <a:ext uri="{FF2B5EF4-FFF2-40B4-BE49-F238E27FC236}">
                <a16:creationId xmlns:a16="http://schemas.microsoft.com/office/drawing/2014/main" id="{995E8EA2-D525-4533-9A44-4D157F66B1AA}"/>
              </a:ext>
            </a:extLst>
          </p:cNvPr>
          <p:cNvSpPr/>
          <p:nvPr/>
        </p:nvSpPr>
        <p:spPr>
          <a:xfrm>
            <a:off x="3389987" y="3976911"/>
            <a:ext cx="309557" cy="6463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1" name="TextBox 30">
            <a:extLst>
              <a:ext uri="{FF2B5EF4-FFF2-40B4-BE49-F238E27FC236}">
                <a16:creationId xmlns:a16="http://schemas.microsoft.com/office/drawing/2014/main" id="{FEA7D7B0-14AC-424D-81BE-C13253B2DDB0}"/>
              </a:ext>
            </a:extLst>
          </p:cNvPr>
          <p:cNvSpPr txBox="1"/>
          <p:nvPr/>
        </p:nvSpPr>
        <p:spPr>
          <a:xfrm>
            <a:off x="1533920" y="3976911"/>
            <a:ext cx="1974002" cy="646331"/>
          </a:xfrm>
          <a:prstGeom prst="rect">
            <a:avLst/>
          </a:prstGeom>
          <a:noFill/>
        </p:spPr>
        <p:txBody>
          <a:bodyPr wrap="none" rtlCol="0">
            <a:spAutoFit/>
          </a:bodyPr>
          <a:lstStyle/>
          <a:p>
            <a:r>
              <a:rPr lang="en-SG" dirty="0"/>
              <a:t>Verifies Certificate </a:t>
            </a:r>
            <a:br>
              <a:rPr lang="en-SG" dirty="0"/>
            </a:br>
            <a:r>
              <a:rPr lang="en-SG" dirty="0"/>
              <a:t>via trust model</a:t>
            </a:r>
          </a:p>
        </p:txBody>
      </p:sp>
      <p:sp>
        <p:nvSpPr>
          <p:cNvPr id="34" name="Arrow: Curved Left 33">
            <a:extLst>
              <a:ext uri="{FF2B5EF4-FFF2-40B4-BE49-F238E27FC236}">
                <a16:creationId xmlns:a16="http://schemas.microsoft.com/office/drawing/2014/main" id="{CDCACBB5-4266-447F-A658-AF88D36F211D}"/>
              </a:ext>
            </a:extLst>
          </p:cNvPr>
          <p:cNvSpPr/>
          <p:nvPr/>
        </p:nvSpPr>
        <p:spPr>
          <a:xfrm>
            <a:off x="4239269" y="4539579"/>
            <a:ext cx="289951" cy="5900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5" name="TextBox 34">
            <a:extLst>
              <a:ext uri="{FF2B5EF4-FFF2-40B4-BE49-F238E27FC236}">
                <a16:creationId xmlns:a16="http://schemas.microsoft.com/office/drawing/2014/main" id="{93D6876F-43F8-4AD3-AF67-F75609C2570B}"/>
              </a:ext>
            </a:extLst>
          </p:cNvPr>
          <p:cNvSpPr txBox="1"/>
          <p:nvPr/>
        </p:nvSpPr>
        <p:spPr>
          <a:xfrm>
            <a:off x="4561479" y="4483281"/>
            <a:ext cx="2349297" cy="646331"/>
          </a:xfrm>
          <a:prstGeom prst="rect">
            <a:avLst/>
          </a:prstGeom>
          <a:noFill/>
        </p:spPr>
        <p:txBody>
          <a:bodyPr wrap="none" rtlCol="0">
            <a:spAutoFit/>
          </a:bodyPr>
          <a:lstStyle/>
          <a:p>
            <a:r>
              <a:rPr lang="en-SG" dirty="0"/>
              <a:t>Retrieves </a:t>
            </a:r>
            <a:br>
              <a:rPr lang="en-SG" dirty="0"/>
            </a:br>
            <a:r>
              <a:rPr lang="en-SG" dirty="0"/>
              <a:t>public key from the cert</a:t>
            </a:r>
          </a:p>
        </p:txBody>
      </p:sp>
      <p:cxnSp>
        <p:nvCxnSpPr>
          <p:cNvPr id="39" name="Straight Arrow Connector 38">
            <a:extLst>
              <a:ext uri="{FF2B5EF4-FFF2-40B4-BE49-F238E27FC236}">
                <a16:creationId xmlns:a16="http://schemas.microsoft.com/office/drawing/2014/main" id="{B8DEB974-9771-4EDC-8AD6-FA3DB7B2EC5E}"/>
              </a:ext>
            </a:extLst>
          </p:cNvPr>
          <p:cNvCxnSpPr/>
          <p:nvPr/>
        </p:nvCxnSpPr>
        <p:spPr>
          <a:xfrm>
            <a:off x="4239269" y="5780435"/>
            <a:ext cx="298085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020BFD6E-6C85-4CD5-B46D-768154B7F5EA}"/>
              </a:ext>
            </a:extLst>
          </p:cNvPr>
          <p:cNvSpPr txBox="1"/>
          <p:nvPr/>
        </p:nvSpPr>
        <p:spPr>
          <a:xfrm>
            <a:off x="4420754" y="5429030"/>
            <a:ext cx="2818977" cy="923330"/>
          </a:xfrm>
          <a:prstGeom prst="rect">
            <a:avLst/>
          </a:prstGeom>
          <a:noFill/>
        </p:spPr>
        <p:txBody>
          <a:bodyPr wrap="none" rtlCol="0">
            <a:spAutoFit/>
          </a:bodyPr>
          <a:lstStyle/>
          <a:p>
            <a:r>
              <a:rPr lang="en-SG" dirty="0"/>
              <a:t>Use this public key to create </a:t>
            </a:r>
            <a:br>
              <a:rPr lang="en-SG" dirty="0"/>
            </a:br>
            <a:r>
              <a:rPr lang="en-SG" dirty="0"/>
              <a:t>a session key via some </a:t>
            </a:r>
            <a:br>
              <a:rPr lang="en-SG" dirty="0"/>
            </a:br>
            <a:r>
              <a:rPr lang="en-SG" dirty="0"/>
              <a:t>Key Exchange protocol</a:t>
            </a:r>
          </a:p>
        </p:txBody>
      </p:sp>
    </p:spTree>
    <p:extLst>
      <p:ext uri="{BB962C8B-B14F-4D97-AF65-F5344CB8AC3E}">
        <p14:creationId xmlns:p14="http://schemas.microsoft.com/office/powerpoint/2010/main" val="284952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30" grpId="0" animBg="1"/>
      <p:bldP spid="31" grpId="0"/>
      <p:bldP spid="34" grpId="0" animBg="1"/>
      <p:bldP spid="35"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RECAP: Need for certificates</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r>
              <a:rPr lang="en-SG" dirty="0"/>
              <a:t>I want to talk to my dentist. But before talking to the dentist, I want to make sure that he is who he says he is. And I do so by requesting and checking his certificate. His certificate is legitimate via certificate chaining and trust model.</a:t>
            </a:r>
          </a:p>
          <a:p>
            <a:r>
              <a:rPr lang="en-SG" dirty="0"/>
              <a:t>Since, the certificate is legitimate, I trust that whatever is in the message of the certificate is legitimate as well. The public key of the dentist is in the message. I only want to do this check once, since its tiring to check every time before I would send a message. Therefore, I establish a shared key that makes use of the public key in the message of the certificate, through a key-exchange protocol. </a:t>
            </a:r>
          </a:p>
          <a:p>
            <a:r>
              <a:rPr lang="en-SG" dirty="0"/>
              <a:t>I would then use this shared key for the remainder of my conversation with the dentist.</a:t>
            </a:r>
          </a:p>
        </p:txBody>
      </p:sp>
    </p:spTree>
    <p:extLst>
      <p:ext uri="{BB962C8B-B14F-4D97-AF65-F5344CB8AC3E}">
        <p14:creationId xmlns:p14="http://schemas.microsoft.com/office/powerpoint/2010/main" val="43509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r>
              <a:rPr lang="en-SG" dirty="0"/>
              <a:t>Given the context in question 4, suppose Alice wants to visit </a:t>
            </a:r>
            <a:r>
              <a:rPr kumimoji="0" lang="en-SG" sz="2000" b="0" i="0" u="none" strike="noStrike" kern="1200" cap="none" spc="0" normalizeH="0" baseline="0" noProof="0" dirty="0">
                <a:ln>
                  <a:noFill/>
                </a:ln>
                <a:solidFill>
                  <a:prstClr val="black"/>
                </a:solidFill>
                <a:effectLst/>
                <a:uLnTx/>
                <a:uFillTx/>
                <a:latin typeface="CMTT10"/>
                <a:ea typeface="+mn-ea"/>
                <a:cs typeface="+mn-cs"/>
                <a:hlinkClick r:id="rId2"/>
              </a:rPr>
              <a:t>https://www.happytooth.com</a:t>
            </a:r>
            <a:r>
              <a:rPr kumimoji="0" lang="en-SG" sz="2000" b="0" i="0" u="none" strike="noStrike" kern="1200" cap="none" spc="0" normalizeH="0" baseline="0" noProof="0" dirty="0">
                <a:ln>
                  <a:noFill/>
                </a:ln>
                <a:solidFill>
                  <a:prstClr val="black"/>
                </a:solidFill>
                <a:effectLst/>
                <a:uLnTx/>
                <a:uFillTx/>
                <a:latin typeface="CMTT10"/>
                <a:ea typeface="+mn-ea"/>
                <a:cs typeface="+mn-cs"/>
              </a:rPr>
              <a:t>,</a:t>
            </a:r>
          </a:p>
          <a:p>
            <a:r>
              <a:rPr lang="en-SG" sz="2000" dirty="0">
                <a:solidFill>
                  <a:prstClr val="black"/>
                </a:solidFill>
                <a:latin typeface="CMTT10"/>
              </a:rPr>
              <a:t>M, the monitoring service, is the man-in-the-middle. What can M do?</a:t>
            </a:r>
          </a:p>
          <a:p>
            <a:r>
              <a:rPr kumimoji="0" lang="en-SG" sz="2000" b="0" i="0" u="none" strike="noStrike" kern="1200" cap="none" spc="0" normalizeH="0" baseline="0" noProof="0" dirty="0">
                <a:ln>
                  <a:noFill/>
                </a:ln>
                <a:solidFill>
                  <a:prstClr val="black"/>
                </a:solidFill>
                <a:effectLst/>
                <a:uLnTx/>
                <a:uFillTx/>
                <a:latin typeface="CMTT10"/>
                <a:ea typeface="+mn-ea"/>
                <a:cs typeface="+mn-cs"/>
              </a:rPr>
              <a:t>1. M can inspect HTTPS traffic</a:t>
            </a:r>
          </a:p>
          <a:p>
            <a:r>
              <a:rPr lang="en-SG" sz="2000" dirty="0">
                <a:solidFill>
                  <a:prstClr val="black"/>
                </a:solidFill>
                <a:latin typeface="CMTT10"/>
              </a:rPr>
              <a:t>2. </a:t>
            </a:r>
            <a:r>
              <a:rPr kumimoji="0" lang="en-SG" sz="2000" b="0" i="0" u="none" strike="noStrike" kern="1200" cap="none" spc="0" normalizeH="0" baseline="0" noProof="0" dirty="0">
                <a:ln>
                  <a:noFill/>
                </a:ln>
                <a:solidFill>
                  <a:prstClr val="black"/>
                </a:solidFill>
                <a:effectLst/>
                <a:uLnTx/>
                <a:uFillTx/>
                <a:latin typeface="CMTT10"/>
                <a:ea typeface="+mn-ea"/>
                <a:cs typeface="+mn-cs"/>
              </a:rPr>
              <a:t>M knows the private key of </a:t>
            </a:r>
            <a:r>
              <a:rPr kumimoji="0" lang="en-SG" sz="2000" b="0" i="0" u="none" strike="noStrike" kern="1200" cap="none" spc="0" normalizeH="0" baseline="0" noProof="0" dirty="0" err="1">
                <a:ln>
                  <a:noFill/>
                </a:ln>
                <a:solidFill>
                  <a:prstClr val="black"/>
                </a:solidFill>
                <a:effectLst/>
                <a:uLnTx/>
                <a:uFillTx/>
                <a:latin typeface="CMTT10"/>
                <a:ea typeface="+mn-ea"/>
                <a:cs typeface="+mn-cs"/>
              </a:rPr>
              <a:t>SchoolCA</a:t>
            </a:r>
            <a:r>
              <a:rPr lang="en-SG" sz="2000" dirty="0">
                <a:solidFill>
                  <a:prstClr val="black"/>
                </a:solidFill>
                <a:latin typeface="CMTT10"/>
              </a:rPr>
              <a:t>, hence, M can also issue new certificates for websites.</a:t>
            </a:r>
          </a:p>
          <a:p>
            <a:endParaRPr lang="en-SG" sz="2000" dirty="0">
              <a:solidFill>
                <a:prstClr val="black"/>
              </a:solidFill>
              <a:latin typeface="CMTT10"/>
            </a:endParaRPr>
          </a:p>
          <a:p>
            <a:r>
              <a:rPr lang="en-SG" sz="2000" dirty="0">
                <a:solidFill>
                  <a:prstClr val="black"/>
                </a:solidFill>
                <a:latin typeface="CMTT10"/>
              </a:rPr>
              <a:t>With this power, M will be able to see all traffic of all students by using </a:t>
            </a:r>
            <a:r>
              <a:rPr lang="en-SG" sz="2000" b="0" i="0" u="none" strike="noStrike" baseline="0" dirty="0">
                <a:highlight>
                  <a:srgbClr val="FFFF00"/>
                </a:highlight>
                <a:latin typeface="CMR10"/>
              </a:rPr>
              <a:t>proxy-re-encryption</a:t>
            </a:r>
            <a:r>
              <a:rPr lang="en-SG" sz="2000" dirty="0">
                <a:solidFill>
                  <a:prstClr val="black"/>
                </a:solidFill>
                <a:latin typeface="CMTT10"/>
              </a:rPr>
              <a:t>. </a:t>
            </a:r>
          </a:p>
        </p:txBody>
      </p:sp>
    </p:spTree>
    <p:extLst>
      <p:ext uri="{BB962C8B-B14F-4D97-AF65-F5344CB8AC3E}">
        <p14:creationId xmlns:p14="http://schemas.microsoft.com/office/powerpoint/2010/main" val="7383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Recap: Proxy re-encryption</a:t>
            </a:r>
          </a:p>
        </p:txBody>
      </p:sp>
      <p:pic>
        <p:nvPicPr>
          <p:cNvPr id="6" name="Content Placeholder 5">
            <a:extLst>
              <a:ext uri="{FF2B5EF4-FFF2-40B4-BE49-F238E27FC236}">
                <a16:creationId xmlns:a16="http://schemas.microsoft.com/office/drawing/2014/main" id="{BEE862E8-08F0-4C42-9818-4A272E460F14}"/>
              </a:ext>
            </a:extLst>
          </p:cNvPr>
          <p:cNvPicPr>
            <a:picLocks noGrp="1" noChangeAspect="1"/>
          </p:cNvPicPr>
          <p:nvPr>
            <p:ph idx="1"/>
          </p:nvPr>
        </p:nvPicPr>
        <p:blipFill>
          <a:blip r:embed="rId2"/>
          <a:stretch>
            <a:fillRect/>
          </a:stretch>
        </p:blipFill>
        <p:spPr>
          <a:xfrm>
            <a:off x="2417645" y="2084832"/>
            <a:ext cx="6933037" cy="4022725"/>
          </a:xfrm>
          <a:prstGeom prst="rect">
            <a:avLst/>
          </a:prstGeom>
        </p:spPr>
      </p:pic>
      <p:sp>
        <p:nvSpPr>
          <p:cNvPr id="2" name="Rectangle: Rounded Corners 1">
            <a:extLst>
              <a:ext uri="{FF2B5EF4-FFF2-40B4-BE49-F238E27FC236}">
                <a16:creationId xmlns:a16="http://schemas.microsoft.com/office/drawing/2014/main" id="{CD64EDC8-392A-4E87-9354-7EE4E2EE3105}"/>
              </a:ext>
            </a:extLst>
          </p:cNvPr>
          <p:cNvSpPr/>
          <p:nvPr/>
        </p:nvSpPr>
        <p:spPr>
          <a:xfrm>
            <a:off x="838899" y="3361555"/>
            <a:ext cx="1216404" cy="1392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Certificate Bob’ contains Mallory’s public key!</a:t>
            </a:r>
          </a:p>
        </p:txBody>
      </p:sp>
      <p:sp>
        <p:nvSpPr>
          <p:cNvPr id="5" name="Rectangle: Rounded Corners 4">
            <a:extLst>
              <a:ext uri="{FF2B5EF4-FFF2-40B4-BE49-F238E27FC236}">
                <a16:creationId xmlns:a16="http://schemas.microsoft.com/office/drawing/2014/main" id="{785FFE11-2660-43C2-89E0-A01AF5D3ADED}"/>
              </a:ext>
            </a:extLst>
          </p:cNvPr>
          <p:cNvSpPr/>
          <p:nvPr/>
        </p:nvSpPr>
        <p:spPr>
          <a:xfrm>
            <a:off x="9439239" y="4773169"/>
            <a:ext cx="1216404" cy="1392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Mallory does key exchange using her own keys!</a:t>
            </a:r>
          </a:p>
        </p:txBody>
      </p:sp>
    </p:spTree>
    <p:extLst>
      <p:ext uri="{BB962C8B-B14F-4D97-AF65-F5344CB8AC3E}">
        <p14:creationId xmlns:p14="http://schemas.microsoft.com/office/powerpoint/2010/main" val="271965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normAutofit fontScale="92500" lnSpcReduction="10000"/>
          </a:bodyPr>
          <a:lstStyle/>
          <a:p>
            <a:r>
              <a:rPr lang="en-SG" dirty="0"/>
              <a:t>Step 1:</a:t>
            </a:r>
          </a:p>
          <a:p>
            <a:r>
              <a:rPr lang="en-SG" dirty="0"/>
              <a:t>Alice authenticates </a:t>
            </a:r>
            <a:r>
              <a:rPr lang="en-SG" dirty="0" err="1"/>
              <a:t>Happytooth</a:t>
            </a:r>
            <a:r>
              <a:rPr lang="en-SG" dirty="0"/>
              <a:t>. However, M now pretends to be </a:t>
            </a:r>
            <a:r>
              <a:rPr lang="en-SG" dirty="0" err="1"/>
              <a:t>Happytooth</a:t>
            </a:r>
            <a:r>
              <a:rPr lang="en-SG" dirty="0"/>
              <a:t> and carries out the authentication as follows:</a:t>
            </a:r>
          </a:p>
          <a:p>
            <a:r>
              <a:rPr lang="en-SG" dirty="0"/>
              <a:t>M needs to show that it knows the private key of a public key associated with identity </a:t>
            </a:r>
            <a:r>
              <a:rPr lang="en-SG" dirty="0" err="1"/>
              <a:t>Happytooth</a:t>
            </a:r>
            <a:r>
              <a:rPr lang="en-SG" dirty="0"/>
              <a:t>. To do this, M issues a certificate with </a:t>
            </a:r>
          </a:p>
          <a:p>
            <a:r>
              <a:rPr lang="en-SG" dirty="0"/>
              <a:t>(</a:t>
            </a:r>
            <a:r>
              <a:rPr lang="en-SG" dirty="0" err="1"/>
              <a:t>i</a:t>
            </a:r>
            <a:r>
              <a:rPr lang="en-SG" dirty="0"/>
              <a:t>) </a:t>
            </a:r>
            <a:r>
              <a:rPr lang="en-SG" dirty="0" err="1"/>
              <a:t>Happytooth’s</a:t>
            </a:r>
            <a:r>
              <a:rPr lang="en-SG" dirty="0"/>
              <a:t> name as the entity, (ii) </a:t>
            </a:r>
            <a:r>
              <a:rPr lang="en-SG" b="1" dirty="0">
                <a:highlight>
                  <a:srgbClr val="FFFF00"/>
                </a:highlight>
              </a:rPr>
              <a:t>M’s public key</a:t>
            </a:r>
            <a:r>
              <a:rPr lang="en-SG" dirty="0"/>
              <a:t>, (iii) Validity period, (iv) </a:t>
            </a:r>
            <a:r>
              <a:rPr lang="en-SG" b="1" dirty="0">
                <a:highlight>
                  <a:srgbClr val="FFFF00"/>
                </a:highlight>
              </a:rPr>
              <a:t>Signed with private key of </a:t>
            </a:r>
            <a:r>
              <a:rPr lang="en-SG" b="1" dirty="0" err="1">
                <a:highlight>
                  <a:srgbClr val="FFFF00"/>
                </a:highlight>
              </a:rPr>
              <a:t>SchoolCA</a:t>
            </a:r>
            <a:r>
              <a:rPr lang="en-SG" dirty="0"/>
              <a:t>.</a:t>
            </a:r>
          </a:p>
          <a:p>
            <a:endParaRPr lang="en-SG" dirty="0"/>
          </a:p>
          <a:p>
            <a:r>
              <a:rPr lang="en-SG" dirty="0"/>
              <a:t>Step 2:</a:t>
            </a:r>
          </a:p>
          <a:p>
            <a:r>
              <a:rPr lang="en-SG" dirty="0"/>
              <a:t>Alice will accept the information listed in the certificate issued by M, </a:t>
            </a:r>
            <a:r>
              <a:rPr lang="en-SG" dirty="0">
                <a:highlight>
                  <a:srgbClr val="FFFF00"/>
                </a:highlight>
              </a:rPr>
              <a:t>because Alice has accepted the </a:t>
            </a:r>
            <a:r>
              <a:rPr lang="en-SG" dirty="0" err="1">
                <a:highlight>
                  <a:srgbClr val="FFFF00"/>
                </a:highlight>
              </a:rPr>
              <a:t>SchoolCA’s</a:t>
            </a:r>
            <a:r>
              <a:rPr lang="en-SG" dirty="0">
                <a:highlight>
                  <a:srgbClr val="FFFF00"/>
                </a:highlight>
              </a:rPr>
              <a:t> certificate.</a:t>
            </a:r>
          </a:p>
        </p:txBody>
      </p:sp>
    </p:spTree>
    <p:extLst>
      <p:ext uri="{BB962C8B-B14F-4D97-AF65-F5344CB8AC3E}">
        <p14:creationId xmlns:p14="http://schemas.microsoft.com/office/powerpoint/2010/main" val="114077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r>
              <a:rPr lang="en-SG" dirty="0"/>
              <a:t>Step 3:</a:t>
            </a:r>
          </a:p>
          <a:p>
            <a:r>
              <a:rPr lang="en-SG" dirty="0"/>
              <a:t>After successful authentication, M and Alice establish their shared session key. Let’s call this key k</a:t>
            </a:r>
            <a:r>
              <a:rPr lang="en-SG" baseline="-25000" dirty="0"/>
              <a:t>1</a:t>
            </a:r>
          </a:p>
          <a:p>
            <a:r>
              <a:rPr lang="en-SG" dirty="0"/>
              <a:t>Step 4:</a:t>
            </a:r>
          </a:p>
          <a:p>
            <a:r>
              <a:rPr lang="en-SG" dirty="0"/>
              <a:t>M also authenticates with </a:t>
            </a:r>
            <a:r>
              <a:rPr lang="en-SG" dirty="0" err="1"/>
              <a:t>Happytooth</a:t>
            </a:r>
            <a:r>
              <a:rPr lang="en-SG" dirty="0"/>
              <a:t> and establish their shared session key. We call this key k</a:t>
            </a:r>
            <a:r>
              <a:rPr lang="en-SG" baseline="-25000" dirty="0"/>
              <a:t>2</a:t>
            </a:r>
            <a:endParaRPr lang="en-SG" dirty="0"/>
          </a:p>
          <a:p>
            <a:endParaRPr lang="en-SG" dirty="0"/>
          </a:p>
        </p:txBody>
      </p:sp>
    </p:spTree>
    <p:extLst>
      <p:ext uri="{BB962C8B-B14F-4D97-AF65-F5344CB8AC3E}">
        <p14:creationId xmlns:p14="http://schemas.microsoft.com/office/powerpoint/2010/main" val="315960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a:bodyPr>
          <a:lstStyle/>
          <a:p>
            <a:pPr algn="l"/>
            <a:r>
              <a:rPr lang="en-SG" sz="2400" b="0" i="0" u="none" strike="noStrike" baseline="0" dirty="0">
                <a:latin typeface="CMR10"/>
              </a:rPr>
              <a:t>(</a:t>
            </a:r>
            <a:r>
              <a:rPr lang="en-SG" sz="2400" b="0" i="0" u="none" strike="noStrike" baseline="0" dirty="0">
                <a:latin typeface="CMTI10"/>
              </a:rPr>
              <a:t>Certificate structure</a:t>
            </a:r>
            <a:r>
              <a:rPr lang="en-SG" sz="2400" dirty="0">
                <a:latin typeface="CMR10"/>
              </a:rPr>
              <a:t>)</a:t>
            </a:r>
            <a:r>
              <a:rPr lang="en-SG" sz="2400" b="0" i="0" u="none" strike="noStrike" baseline="0" dirty="0">
                <a:latin typeface="CMR10"/>
              </a:rPr>
              <a:t> Recall that a certificate issued by a CA contains at least the following four pieces of important information:</a:t>
            </a:r>
          </a:p>
          <a:p>
            <a:pPr algn="l"/>
            <a:r>
              <a:rPr lang="en-SG" sz="2400" b="0" i="0" u="none" strike="noStrike" baseline="0" dirty="0">
                <a:latin typeface="CMR10"/>
              </a:rPr>
              <a:t>(</a:t>
            </a:r>
            <a:r>
              <a:rPr lang="en-SG" sz="2400" b="0" i="0" u="none" strike="noStrike" baseline="0" dirty="0" err="1">
                <a:latin typeface="CMR10"/>
              </a:rPr>
              <a:t>i</a:t>
            </a:r>
            <a:r>
              <a:rPr lang="en-SG" sz="2400" b="0" i="0" u="none" strike="noStrike" baseline="0" dirty="0">
                <a:latin typeface="CMR10"/>
              </a:rPr>
              <a:t>) Name of an entity;</a:t>
            </a:r>
          </a:p>
          <a:p>
            <a:pPr algn="l"/>
            <a:r>
              <a:rPr lang="en-SG" sz="2400" b="0" i="0" u="none" strike="noStrike" baseline="0" dirty="0">
                <a:latin typeface="CMR10"/>
              </a:rPr>
              <a:t>(ii) Public key; </a:t>
            </a:r>
          </a:p>
          <a:p>
            <a:pPr algn="l"/>
            <a:r>
              <a:rPr lang="en-SG" sz="2400" b="0" i="0" u="none" strike="noStrike" baseline="0" dirty="0">
                <a:latin typeface="CMR10"/>
              </a:rPr>
              <a:t>(iii) Validity period; and </a:t>
            </a:r>
          </a:p>
          <a:p>
            <a:pPr algn="l"/>
            <a:r>
              <a:rPr lang="en-SG" sz="2400" b="0" i="0" u="none" strike="noStrike" baseline="0" dirty="0">
                <a:latin typeface="CMR10"/>
              </a:rPr>
              <a:t>(iv) Signature.</a:t>
            </a:r>
          </a:p>
          <a:p>
            <a:endParaRPr lang="en-SG" sz="2800" dirty="0">
              <a:latin typeface="+mj-lt"/>
            </a:endParaRPr>
          </a:p>
        </p:txBody>
      </p:sp>
    </p:spTree>
    <p:extLst>
      <p:ext uri="{BB962C8B-B14F-4D97-AF65-F5344CB8AC3E}">
        <p14:creationId xmlns:p14="http://schemas.microsoft.com/office/powerpoint/2010/main" val="307561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r>
              <a:rPr lang="en-SG" dirty="0"/>
              <a:t>Step 5:</a:t>
            </a:r>
          </a:p>
          <a:p>
            <a:r>
              <a:rPr lang="en-SG" dirty="0"/>
              <a:t>Now, when Alice makes her dental appointment, the message is to be encrypted using k1 and sent to M. M decrypts it using k1, inspects it, and then re-encrypts it using k2, and finally forwards it to </a:t>
            </a:r>
            <a:r>
              <a:rPr lang="en-SG" dirty="0" err="1"/>
              <a:t>Happytooth</a:t>
            </a:r>
            <a:r>
              <a:rPr lang="en-SG" dirty="0"/>
              <a:t>.</a:t>
            </a:r>
          </a:p>
          <a:p>
            <a:r>
              <a:rPr lang="en-SG" dirty="0"/>
              <a:t>Step 6:</a:t>
            </a:r>
          </a:p>
          <a:p>
            <a:r>
              <a:rPr lang="en-SG" dirty="0"/>
              <a:t>Same for the response from </a:t>
            </a:r>
            <a:r>
              <a:rPr lang="en-SG" dirty="0" err="1"/>
              <a:t>Happytooth</a:t>
            </a:r>
            <a:r>
              <a:rPr lang="en-SG" dirty="0"/>
              <a:t> to Alice.</a:t>
            </a:r>
          </a:p>
          <a:p>
            <a:pPr marL="0" indent="0">
              <a:buNone/>
            </a:pPr>
            <a:endParaRPr lang="en-SG" dirty="0"/>
          </a:p>
        </p:txBody>
      </p:sp>
    </p:spTree>
    <p:extLst>
      <p:ext uri="{BB962C8B-B14F-4D97-AF65-F5344CB8AC3E}">
        <p14:creationId xmlns:p14="http://schemas.microsoft.com/office/powerpoint/2010/main" val="203094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5</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normAutofit fontScale="92500" lnSpcReduction="10000"/>
              </a:bodyPr>
              <a:lstStyle/>
              <a:p>
                <a:pPr algn="l">
                  <a:lnSpc>
                    <a:spcPct val="150000"/>
                  </a:lnSpc>
                </a:pPr>
                <a:r>
                  <a:rPr lang="en-SG" sz="2400" b="0" i="0" u="none" strike="noStrike" baseline="0" dirty="0">
                    <a:latin typeface="CMR10"/>
                  </a:rPr>
                  <a:t>(</a:t>
                </a:r>
                <a:r>
                  <a:rPr lang="en-SG" sz="2400" b="0" i="0" u="none" strike="noStrike" baseline="0" dirty="0">
                    <a:latin typeface="CMTI10"/>
                  </a:rPr>
                  <a:t>A variant of birthday attacks:</a:t>
                </a:r>
                <a:r>
                  <a:rPr lang="en-SG" sz="2400" b="0" i="0" u="none" strike="noStrike" baseline="0" dirty="0">
                    <a:latin typeface="CMR10"/>
                  </a:rPr>
                  <a:t>) Here is a variant of Birthday attacks:</a:t>
                </a:r>
              </a:p>
              <a:p>
                <a:pPr algn="l">
                  <a:lnSpc>
                    <a:spcPct val="150000"/>
                  </a:lnSpc>
                </a:pPr>
                <a:r>
                  <a:rPr lang="en-SG" sz="2400" b="0" i="0" u="none" strike="noStrike" baseline="0" dirty="0">
                    <a:latin typeface="CMTI10"/>
                  </a:rPr>
                  <a:t>Let </a:t>
                </a:r>
                <a:r>
                  <a:rPr lang="en-SG" sz="2400" b="0" i="0" u="none" strike="noStrike" baseline="0" dirty="0">
                    <a:latin typeface="CMSY10"/>
                  </a:rPr>
                  <a:t>S </a:t>
                </a:r>
                <a:r>
                  <a:rPr lang="en-SG" sz="2400" b="0" i="0" u="none" strike="noStrike" baseline="0" dirty="0">
                    <a:latin typeface="CMTI10"/>
                  </a:rPr>
                  <a:t>be a set of </a:t>
                </a:r>
                <a:r>
                  <a:rPr lang="en-SG" sz="2400" b="1" i="0" u="none" strike="noStrike" baseline="0" dirty="0">
                    <a:highlight>
                      <a:srgbClr val="FFFF00"/>
                    </a:highlight>
                    <a:latin typeface="CMMI10"/>
                  </a:rPr>
                  <a:t>k </a:t>
                </a:r>
                <a:r>
                  <a:rPr lang="en-SG" sz="2400" b="1" i="0" u="none" strike="noStrike" baseline="0" dirty="0">
                    <a:highlight>
                      <a:srgbClr val="FFFF00"/>
                    </a:highlight>
                    <a:latin typeface="CMTI10"/>
                  </a:rPr>
                  <a:t>distinct elements</a:t>
                </a:r>
                <a:r>
                  <a:rPr lang="en-SG" sz="2400" b="0" i="0" u="none" strike="noStrike" baseline="0" dirty="0">
                    <a:latin typeface="CMTI10"/>
                  </a:rPr>
                  <a:t>, where each element is a </a:t>
                </a:r>
                <a:r>
                  <a:rPr lang="en-SG" sz="2400" b="1" i="0" u="none" strike="noStrike" baseline="0" dirty="0">
                    <a:highlight>
                      <a:srgbClr val="FFFF00"/>
                    </a:highlight>
                    <a:latin typeface="CMMI10"/>
                  </a:rPr>
                  <a:t>n</a:t>
                </a:r>
                <a:r>
                  <a:rPr lang="en-SG" sz="2400" b="1" i="0" u="none" strike="noStrike" baseline="0" dirty="0">
                    <a:highlight>
                      <a:srgbClr val="FFFF00"/>
                    </a:highlight>
                    <a:latin typeface="CMTI10"/>
                  </a:rPr>
                  <a:t>-bit binary</a:t>
                </a:r>
                <a:r>
                  <a:rPr lang="en-SG" sz="2400" b="0" i="0" u="none" strike="noStrike" baseline="0" dirty="0">
                    <a:highlight>
                      <a:srgbClr val="FFFF00"/>
                    </a:highlight>
                    <a:latin typeface="CMTI10"/>
                  </a:rPr>
                  <a:t> </a:t>
                </a:r>
                <a:r>
                  <a:rPr lang="en-SG" sz="2400" b="0" i="0" u="none" strike="noStrike" baseline="0" dirty="0">
                    <a:latin typeface="CMTI10"/>
                  </a:rPr>
                  <a:t>string. Now, let us independently and </a:t>
                </a:r>
                <a:r>
                  <a:rPr lang="en-SG" sz="2400" b="1" i="0" u="none" strike="noStrike" baseline="0" dirty="0">
                    <a:highlight>
                      <a:srgbClr val="FFFF00"/>
                    </a:highlight>
                    <a:latin typeface="CMTI10"/>
                  </a:rPr>
                  <a:t>randomly select </a:t>
                </a:r>
                <a:r>
                  <a:rPr lang="en-SG" sz="2400" b="1" i="0" u="none" strike="noStrike" baseline="0" dirty="0">
                    <a:highlight>
                      <a:srgbClr val="FFFF00"/>
                    </a:highlight>
                    <a:latin typeface="CMMI10"/>
                  </a:rPr>
                  <a:t>m n</a:t>
                </a:r>
                <a:r>
                  <a:rPr lang="en-SG" sz="2400" b="1" i="0" u="none" strike="noStrike" baseline="0" dirty="0">
                    <a:highlight>
                      <a:srgbClr val="FFFF00"/>
                    </a:highlight>
                    <a:latin typeface="CMTI10"/>
                  </a:rPr>
                  <a:t>-bit binary</a:t>
                </a:r>
                <a:r>
                  <a:rPr lang="en-SG" sz="2400" b="0" i="0" u="none" strike="noStrike" baseline="0" dirty="0">
                    <a:highlight>
                      <a:srgbClr val="FFFF00"/>
                    </a:highlight>
                    <a:latin typeface="CMTI10"/>
                  </a:rPr>
                  <a:t> </a:t>
                </a:r>
                <a:r>
                  <a:rPr lang="en-SG" sz="2400" b="0" i="0" u="none" strike="noStrike" baseline="0" dirty="0">
                    <a:latin typeface="CMTI10"/>
                  </a:rPr>
                  <a:t>strings. It can be shown that, the probability that at least one of the randomly chosen strings is in </a:t>
                </a:r>
                <a:r>
                  <a:rPr lang="en-SG" sz="2400" b="0" i="0" u="none" strike="noStrike" baseline="0" dirty="0">
                    <a:latin typeface="CMSY10"/>
                  </a:rPr>
                  <a:t>S </a:t>
                </a:r>
                <a:r>
                  <a:rPr lang="en-SG" sz="2400" b="0" i="0" u="none" strike="noStrike" baseline="0" dirty="0">
                    <a:latin typeface="CMTI10"/>
                  </a:rPr>
                  <a:t>is (more than):</a:t>
                </a:r>
              </a:p>
              <a:p>
                <a:pPr marL="0" indent="0" algn="l">
                  <a:lnSpc>
                    <a:spcPct val="150000"/>
                  </a:lnSpc>
                  <a:buNone/>
                </a:pPr>
                <a14:m>
                  <m:oMathPara xmlns:m="http://schemas.openxmlformats.org/officeDocument/2006/math">
                    <m:oMathParaPr>
                      <m:jc m:val="center"/>
                    </m:oMathParaPr>
                    <m:oMath xmlns:m="http://schemas.openxmlformats.org/officeDocument/2006/math">
                      <m:r>
                        <a:rPr lang="en-SG" sz="2400" b="0" i="1" u="none" strike="noStrike" baseline="0" smtClean="0">
                          <a:highlight>
                            <a:srgbClr val="FFFF00"/>
                          </a:highlight>
                          <a:latin typeface="Cambria Math" panose="02040503050406030204" pitchFamily="18" charset="0"/>
                        </a:rPr>
                        <m:t>1−</m:t>
                      </m:r>
                      <m:sSup>
                        <m:sSupPr>
                          <m:ctrlPr>
                            <a:rPr lang="en-SG" sz="2400" b="0" i="1" u="none" strike="noStrike" baseline="0" smtClean="0">
                              <a:highlight>
                                <a:srgbClr val="FFFF00"/>
                              </a:highlight>
                              <a:latin typeface="Cambria Math" panose="02040503050406030204" pitchFamily="18" charset="0"/>
                            </a:rPr>
                          </m:ctrlPr>
                        </m:sSupPr>
                        <m:e>
                          <m:r>
                            <a:rPr lang="en-SG" sz="2400" b="0" i="1" u="none" strike="noStrike" baseline="0" smtClean="0">
                              <a:highlight>
                                <a:srgbClr val="FFFF00"/>
                              </a:highlight>
                              <a:latin typeface="Cambria Math" panose="02040503050406030204" pitchFamily="18" charset="0"/>
                            </a:rPr>
                            <m:t>2.7</m:t>
                          </m:r>
                        </m:e>
                        <m:sup>
                          <m:r>
                            <a:rPr lang="en-SG" sz="2400" b="0" i="1" u="none" strike="noStrike" baseline="0" smtClean="0">
                              <a:highlight>
                                <a:srgbClr val="FFFF00"/>
                              </a:highlight>
                              <a:latin typeface="Cambria Math" panose="02040503050406030204" pitchFamily="18" charset="0"/>
                            </a:rPr>
                            <m:t>−</m:t>
                          </m:r>
                          <m:r>
                            <a:rPr lang="en-SG" sz="2400" b="0" i="1" u="none" strike="noStrike" baseline="0" smtClean="0">
                              <a:highlight>
                                <a:srgbClr val="FFFF00"/>
                              </a:highlight>
                              <a:latin typeface="Cambria Math" panose="02040503050406030204" pitchFamily="18" charset="0"/>
                            </a:rPr>
                            <m:t>𝑘𝑚</m:t>
                          </m:r>
                          <m:sSup>
                            <m:sSupPr>
                              <m:ctrlPr>
                                <a:rPr lang="en-SG" sz="2400" b="0" i="1" u="none" strike="noStrike" baseline="0" smtClean="0">
                                  <a:highlight>
                                    <a:srgbClr val="FFFF00"/>
                                  </a:highlight>
                                  <a:latin typeface="Cambria Math" panose="02040503050406030204" pitchFamily="18" charset="0"/>
                                </a:rPr>
                              </m:ctrlPr>
                            </m:sSupPr>
                            <m:e>
                              <m:r>
                                <a:rPr lang="en-SG" sz="2400" b="0" i="1" u="none" strike="noStrike" baseline="0" smtClean="0">
                                  <a:highlight>
                                    <a:srgbClr val="FFFF00"/>
                                  </a:highlight>
                                  <a:latin typeface="Cambria Math" panose="02040503050406030204" pitchFamily="18" charset="0"/>
                                </a:rPr>
                                <m:t>2</m:t>
                              </m:r>
                            </m:e>
                            <m:sup>
                              <m:r>
                                <a:rPr lang="en-SG" sz="2400" b="0" i="1" u="none" strike="noStrike" baseline="0" smtClean="0">
                                  <a:highlight>
                                    <a:srgbClr val="FFFF00"/>
                                  </a:highlight>
                                  <a:latin typeface="Cambria Math" panose="02040503050406030204" pitchFamily="18" charset="0"/>
                                </a:rPr>
                                <m:t>−</m:t>
                              </m:r>
                              <m:r>
                                <a:rPr lang="en-SG" sz="2400" b="0" i="1" u="none" strike="noStrike" baseline="0" smtClean="0">
                                  <a:highlight>
                                    <a:srgbClr val="FFFF00"/>
                                  </a:highlight>
                                  <a:latin typeface="Cambria Math" panose="02040503050406030204" pitchFamily="18" charset="0"/>
                                </a:rPr>
                                <m:t>𝑛</m:t>
                              </m:r>
                            </m:sup>
                          </m:sSup>
                        </m:sup>
                      </m:sSup>
                    </m:oMath>
                  </m:oMathPara>
                </a14:m>
                <a:endParaRPr lang="en-SG" sz="2400" b="0" i="0" u="none" strike="noStrike" baseline="0" dirty="0">
                  <a:highlight>
                    <a:srgbClr val="FFFF00"/>
                  </a:highlight>
                  <a:latin typeface="CMMI10"/>
                </a:endParaRPr>
              </a:p>
              <a:p>
                <a:pPr algn="l">
                  <a:lnSpc>
                    <a:spcPct val="150000"/>
                  </a:lnSpc>
                </a:pPr>
                <a:r>
                  <a:rPr lang="en-SG" sz="2400" b="0" i="0" u="none" strike="noStrike" baseline="0" dirty="0">
                    <a:latin typeface="CMR10"/>
                  </a:rPr>
                  <a:t>(</a:t>
                </a:r>
                <a:r>
                  <a:rPr lang="en-SG" sz="2400" b="0" i="0" u="none" strike="noStrike" baseline="0" dirty="0">
                    <a:latin typeface="CMTI10"/>
                  </a:rPr>
                  <a:t>Note</a:t>
                </a:r>
                <a:r>
                  <a:rPr lang="en-SG" sz="2400" b="0" i="0" u="none" strike="noStrike" baseline="0" dirty="0">
                    <a:latin typeface="CMR10"/>
                  </a:rPr>
                  <a:t>: Notice that the set </a:t>
                </a:r>
                <a:r>
                  <a:rPr lang="en-SG" sz="2400" b="0" i="0" u="none" strike="noStrike" baseline="0" dirty="0">
                    <a:latin typeface="CMSY10"/>
                  </a:rPr>
                  <a:t>S </a:t>
                </a:r>
                <a:r>
                  <a:rPr lang="en-SG" sz="2400" b="0" i="0" u="none" strike="noStrike" baseline="0" dirty="0">
                    <a:latin typeface="CMR10"/>
                  </a:rPr>
                  <a:t>and the set of the generated </a:t>
                </a:r>
                <a:r>
                  <a:rPr lang="en-SG" sz="2400" b="0" i="0" u="none" strike="noStrike" baseline="0" dirty="0">
                    <a:latin typeface="CMMI10"/>
                  </a:rPr>
                  <a:t>m </a:t>
                </a:r>
                <a:r>
                  <a:rPr lang="en-SG" sz="2400" b="0" i="0" u="none" strike="noStrike" baseline="0" dirty="0">
                    <a:latin typeface="CMR10"/>
                  </a:rPr>
                  <a:t>strings are different!)</a:t>
                </a:r>
                <a:endParaRPr lang="en-SG" dirty="0"/>
              </a:p>
              <a:p>
                <a:endParaRPr lang="en-SG" dirty="0"/>
              </a:p>
            </p:txBody>
          </p:sp>
        </mc:Choice>
        <mc:Fallback>
          <p:sp>
            <p:nvSpPr>
              <p:cNvPr id="5" name="Content Placeholder 4">
                <a:extLst>
                  <a:ext uri="{FF2B5EF4-FFF2-40B4-BE49-F238E27FC236}">
                    <a16:creationId xmlns:a16="http://schemas.microsoft.com/office/drawing/2014/main" id="{5D61917D-24D9-40D7-94F3-E30A8DBAAC77}"/>
                  </a:ext>
                </a:extLst>
              </p:cNvPr>
              <p:cNvSpPr>
                <a:spLocks noGrp="1" noRot="1" noChangeAspect="1" noMove="1" noResize="1" noEditPoints="1" noAdjustHandles="1" noChangeArrowheads="1" noChangeShapeType="1" noTextEdit="1"/>
              </p:cNvSpPr>
              <p:nvPr>
                <p:ph idx="1"/>
              </p:nvPr>
            </p:nvSpPr>
            <p:spPr>
              <a:blipFill>
                <a:blip r:embed="rId2"/>
                <a:stretch>
                  <a:fillRect l="-313" r="-1379"/>
                </a:stretch>
              </a:blipFill>
            </p:spPr>
            <p:txBody>
              <a:bodyPr/>
              <a:lstStyle/>
              <a:p>
                <a:r>
                  <a:rPr lang="en-SG">
                    <a:noFill/>
                  </a:rPr>
                  <a:t> </a:t>
                </a:r>
              </a:p>
            </p:txBody>
          </p:sp>
        </mc:Fallback>
      </mc:AlternateContent>
    </p:spTree>
    <p:extLst>
      <p:ext uri="{BB962C8B-B14F-4D97-AF65-F5344CB8AC3E}">
        <p14:creationId xmlns:p14="http://schemas.microsoft.com/office/powerpoint/2010/main" val="277270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5</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normAutofit lnSpcReduction="10000"/>
          </a:bodyPr>
          <a:lstStyle/>
          <a:p>
            <a:r>
              <a:rPr lang="en-SG" b="0" i="0" u="none" strike="noStrike" baseline="0" dirty="0"/>
              <a:t>Now, consider this scenario. There are 2</a:t>
            </a:r>
            <a:r>
              <a:rPr lang="en-SG" b="0" i="0" u="none" strike="noStrike" baseline="30000" dirty="0"/>
              <a:t>7</a:t>
            </a:r>
            <a:r>
              <a:rPr lang="en-SG" b="0" i="0" u="none" strike="noStrike" baseline="0" dirty="0"/>
              <a:t> = 128 students in the class. Each student is assigned a secret 16-bit ID, which is known only by the student and the lecturer. The probability of correctly guessing the ID of a particular student is </a:t>
            </a:r>
            <a:r>
              <a:rPr lang="en-SG" b="0" i="0" u="none" strike="noStrike" baseline="0" dirty="0">
                <a:highlight>
                  <a:srgbClr val="FFFF00"/>
                </a:highlight>
              </a:rPr>
              <a:t>thus 2</a:t>
            </a:r>
            <a:r>
              <a:rPr lang="en-SG" b="0" i="0" u="none" strike="noStrike" baseline="30000" dirty="0">
                <a:highlight>
                  <a:srgbClr val="FFFF00"/>
                </a:highlight>
              </a:rPr>
              <a:t>-16</a:t>
            </a:r>
            <a:r>
              <a:rPr lang="en-SG" b="0" i="0" u="none" strike="noStrike" baseline="0" dirty="0"/>
              <a:t>, which is very small. One day, the lecturer posted a multiple choice question during the lecture, and asked each student to write down the answer on a piece of paper together with his/her 16-bit ID, and insert it into a box in the lecture hall. Suppose you know the correct answer, and want to generously share it with your classmates. You quickly write down the correct answer on 32 pieces of paper, each with a randomly chosen ID, and covertly insert them into the box.</a:t>
            </a:r>
          </a:p>
          <a:p>
            <a:endParaRPr lang="en-SG" dirty="0"/>
          </a:p>
          <a:p>
            <a:r>
              <a:rPr lang="en-SG" dirty="0"/>
              <a:t>(a) What is the probability that at least one student benefits from your attempted good deed?</a:t>
            </a:r>
          </a:p>
          <a:p>
            <a:endParaRPr lang="en-SG" dirty="0"/>
          </a:p>
        </p:txBody>
      </p:sp>
    </p:spTree>
    <p:extLst>
      <p:ext uri="{BB962C8B-B14F-4D97-AF65-F5344CB8AC3E}">
        <p14:creationId xmlns:p14="http://schemas.microsoft.com/office/powerpoint/2010/main" val="219481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5</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r>
                  <a:rPr lang="en-SG" dirty="0"/>
                  <a:t>(a) What is the probability that at least one student benefits from your attempted good deed?</a:t>
                </a:r>
              </a:p>
              <a:p>
                <a:endParaRPr lang="en-SG" dirty="0"/>
              </a:p>
              <a:p>
                <a:r>
                  <a:rPr lang="en-SG" dirty="0"/>
                  <a:t>Using the given formula:</a:t>
                </a:r>
              </a:p>
              <a:p>
                <a:pPr algn="l"/>
                <a:r>
                  <a:rPr lang="en-SG" sz="2400" dirty="0">
                    <a:latin typeface="CMR10"/>
                  </a:rPr>
                  <a:t>n = 16, k = 2</a:t>
                </a:r>
                <a:r>
                  <a:rPr lang="en-SG" sz="2400" baseline="30000" dirty="0">
                    <a:latin typeface="CMR10"/>
                  </a:rPr>
                  <a:t>7</a:t>
                </a:r>
                <a:r>
                  <a:rPr lang="en-SG" sz="2400" dirty="0">
                    <a:latin typeface="CMR10"/>
                  </a:rPr>
                  <a:t>, m = 2</a:t>
                </a:r>
                <a:r>
                  <a:rPr lang="en-SG" sz="2400" baseline="30000" dirty="0">
                    <a:latin typeface="CMR10"/>
                  </a:rPr>
                  <a:t>5</a:t>
                </a:r>
              </a:p>
              <a:p>
                <a:pPr algn="l"/>
                <a:endParaRPr lang="en-SG" sz="2400" baseline="30000" dirty="0">
                  <a:latin typeface="CMR10"/>
                </a:endParaRPr>
              </a:p>
              <a:p>
                <a14:m>
                  <m:oMath xmlns:m="http://schemas.openxmlformats.org/officeDocument/2006/math">
                    <m:r>
                      <a:rPr lang="en-SG" sz="2400" b="0" i="1" u="none" strike="noStrike" baseline="0" smtClean="0">
                        <a:latin typeface="Cambria Math" panose="02040503050406030204" pitchFamily="18" charset="0"/>
                      </a:rPr>
                      <m:t>1−</m:t>
                    </m:r>
                    <m:sSup>
                      <m:sSupPr>
                        <m:ctrlPr>
                          <a:rPr lang="en-SG" sz="2400" b="0" i="1" u="none" strike="noStrike" baseline="0" smtClean="0">
                            <a:latin typeface="Cambria Math" panose="02040503050406030204" pitchFamily="18" charset="0"/>
                          </a:rPr>
                        </m:ctrlPr>
                      </m:sSupPr>
                      <m:e>
                        <m:r>
                          <a:rPr lang="en-SG" sz="2400" b="0" i="1" u="none" strike="noStrike" baseline="0" smtClean="0">
                            <a:latin typeface="Cambria Math" panose="02040503050406030204" pitchFamily="18" charset="0"/>
                          </a:rPr>
                          <m:t>2.7</m:t>
                        </m:r>
                      </m:e>
                      <m:sup>
                        <m:r>
                          <a:rPr lang="en-SG" sz="2400" b="0" i="1" u="none" strike="noStrike" baseline="0" smtClean="0">
                            <a:latin typeface="Cambria Math" panose="02040503050406030204" pitchFamily="18" charset="0"/>
                          </a:rPr>
                          <m:t>−</m:t>
                        </m:r>
                        <m:sSup>
                          <m:sSupPr>
                            <m:ctrlPr>
                              <a:rPr lang="en-SG" sz="2400" b="0" i="1" u="none" strike="noStrike" baseline="0" smtClean="0">
                                <a:latin typeface="Cambria Math" panose="02040503050406030204" pitchFamily="18" charset="0"/>
                              </a:rPr>
                            </m:ctrlPr>
                          </m:sSupPr>
                          <m:e>
                            <m:r>
                              <a:rPr lang="en-SG" sz="2400" b="0" i="1" u="none" strike="noStrike" baseline="0" smtClean="0">
                                <a:latin typeface="Cambria Math" panose="02040503050406030204" pitchFamily="18" charset="0"/>
                              </a:rPr>
                              <m:t>2</m:t>
                            </m:r>
                          </m:e>
                          <m:sup>
                            <m:r>
                              <a:rPr lang="en-SG" sz="2400" b="0" i="1" u="none" strike="noStrike" baseline="0" smtClean="0">
                                <a:latin typeface="Cambria Math" panose="02040503050406030204" pitchFamily="18" charset="0"/>
                              </a:rPr>
                              <m:t>7</m:t>
                            </m:r>
                          </m:sup>
                        </m:sSup>
                        <m:sSup>
                          <m:sSupPr>
                            <m:ctrlPr>
                              <a:rPr lang="en-SG" sz="2400" b="0" i="1" u="none" strike="noStrike" baseline="0" smtClean="0">
                                <a:latin typeface="Cambria Math" panose="02040503050406030204" pitchFamily="18" charset="0"/>
                              </a:rPr>
                            </m:ctrlPr>
                          </m:sSupPr>
                          <m:e>
                            <m:r>
                              <a:rPr lang="en-SG" sz="2400" b="0" i="1" u="none" strike="noStrike" baseline="0" smtClean="0">
                                <a:latin typeface="Cambria Math" panose="02040503050406030204" pitchFamily="18" charset="0"/>
                              </a:rPr>
                              <m:t>(2</m:t>
                            </m:r>
                          </m:e>
                          <m:sup>
                            <m:r>
                              <a:rPr lang="en-SG" sz="2400" b="0" i="1" u="none" strike="noStrike" baseline="0" smtClean="0">
                                <a:latin typeface="Cambria Math" panose="02040503050406030204" pitchFamily="18" charset="0"/>
                              </a:rPr>
                              <m:t>5</m:t>
                            </m:r>
                          </m:sup>
                        </m:sSup>
                        <m:r>
                          <a:rPr lang="en-SG" sz="2400" b="0" i="1" u="none" strike="noStrike" baseline="0" smtClean="0">
                            <a:latin typeface="Cambria Math" panose="02040503050406030204" pitchFamily="18" charset="0"/>
                          </a:rPr>
                          <m:t>)(</m:t>
                        </m:r>
                        <m:sSup>
                          <m:sSupPr>
                            <m:ctrlPr>
                              <a:rPr lang="en-SG" sz="2400" b="0" i="1" u="none" strike="noStrike" baseline="0" smtClean="0">
                                <a:latin typeface="Cambria Math" panose="02040503050406030204" pitchFamily="18" charset="0"/>
                              </a:rPr>
                            </m:ctrlPr>
                          </m:sSupPr>
                          <m:e>
                            <m:r>
                              <a:rPr lang="en-SG" sz="2400" b="0" i="1" u="none" strike="noStrike" baseline="0" smtClean="0">
                                <a:latin typeface="Cambria Math" panose="02040503050406030204" pitchFamily="18" charset="0"/>
                              </a:rPr>
                              <m:t>2</m:t>
                            </m:r>
                          </m:e>
                          <m:sup>
                            <m:r>
                              <a:rPr lang="en-SG" sz="2400" b="0" i="1" u="none" strike="noStrike" baseline="0" smtClean="0">
                                <a:latin typeface="Cambria Math" panose="02040503050406030204" pitchFamily="18" charset="0"/>
                              </a:rPr>
                              <m:t>−16</m:t>
                            </m:r>
                          </m:sup>
                        </m:sSup>
                        <m:r>
                          <a:rPr lang="en-SG" sz="2400" b="0" i="1" u="none" strike="noStrike" baseline="0" smtClean="0">
                            <a:latin typeface="Cambria Math" panose="02040503050406030204" pitchFamily="18" charset="0"/>
                          </a:rPr>
                          <m:t>)</m:t>
                        </m:r>
                      </m:sup>
                    </m:sSup>
                    <m:r>
                      <a:rPr lang="en-SG" sz="2400" b="0" i="1" u="none" strike="noStrike" baseline="0" smtClean="0">
                        <a:latin typeface="Cambria Math" panose="02040503050406030204" pitchFamily="18" charset="0"/>
                      </a:rPr>
                      <m:t>=1−</m:t>
                    </m:r>
                    <m:sSup>
                      <m:sSupPr>
                        <m:ctrlPr>
                          <a:rPr lang="en-SG" sz="2400" b="0" i="1" u="none" strike="noStrike" baseline="0" smtClean="0">
                            <a:latin typeface="Cambria Math" panose="02040503050406030204" pitchFamily="18" charset="0"/>
                          </a:rPr>
                        </m:ctrlPr>
                      </m:sSupPr>
                      <m:e>
                        <m:r>
                          <a:rPr lang="en-SG" sz="2400" b="0" i="1" u="none" strike="noStrike" baseline="0" smtClean="0">
                            <a:latin typeface="Cambria Math" panose="02040503050406030204" pitchFamily="18" charset="0"/>
                          </a:rPr>
                          <m:t>2.7</m:t>
                        </m:r>
                      </m:e>
                      <m:sup>
                        <m:r>
                          <a:rPr lang="en-SG" sz="2400" b="0" i="1" u="none" strike="noStrike" baseline="0" smtClean="0">
                            <a:latin typeface="Cambria Math" panose="02040503050406030204" pitchFamily="18" charset="0"/>
                          </a:rPr>
                          <m:t>−</m:t>
                        </m:r>
                        <m:sSup>
                          <m:sSupPr>
                            <m:ctrlPr>
                              <a:rPr lang="en-SG" sz="2400" b="0" i="1" u="none" strike="noStrike" baseline="0" smtClean="0">
                                <a:latin typeface="Cambria Math" panose="02040503050406030204" pitchFamily="18" charset="0"/>
                              </a:rPr>
                            </m:ctrlPr>
                          </m:sSupPr>
                          <m:e>
                            <m:r>
                              <a:rPr lang="en-SG" sz="2400" b="0" i="1" u="none" strike="noStrike" baseline="0" smtClean="0">
                                <a:latin typeface="Cambria Math" panose="02040503050406030204" pitchFamily="18" charset="0"/>
                              </a:rPr>
                              <m:t>2</m:t>
                            </m:r>
                          </m:e>
                          <m:sup>
                            <m:r>
                              <a:rPr lang="en-SG" sz="2400" b="0" i="1" u="none" strike="noStrike" baseline="0" smtClean="0">
                                <a:latin typeface="Cambria Math" panose="02040503050406030204" pitchFamily="18" charset="0"/>
                              </a:rPr>
                              <m:t>−4</m:t>
                            </m:r>
                          </m:sup>
                        </m:sSup>
                      </m:sup>
                    </m:sSup>
                    <m:r>
                      <a:rPr lang="en-SG" sz="2400" b="0" i="0" u="none" strike="noStrike" baseline="0" smtClean="0">
                        <a:latin typeface="Cambria Math" panose="02040503050406030204" pitchFamily="18" charset="0"/>
                      </a:rPr>
                      <m:t>=0.0602</m:t>
                    </m:r>
                  </m:oMath>
                </a14:m>
                <a:endParaRPr lang="en-SG" dirty="0"/>
              </a:p>
            </p:txBody>
          </p:sp>
        </mc:Choice>
        <mc:Fallback>
          <p:sp>
            <p:nvSpPr>
              <p:cNvPr id="5" name="Content Placeholder 4">
                <a:extLst>
                  <a:ext uri="{FF2B5EF4-FFF2-40B4-BE49-F238E27FC236}">
                    <a16:creationId xmlns:a16="http://schemas.microsoft.com/office/drawing/2014/main" id="{5D61917D-24D9-40D7-94F3-E30A8DBAAC77}"/>
                  </a:ext>
                </a:extLst>
              </p:cNvPr>
              <p:cNvSpPr>
                <a:spLocks noGrp="1" noRot="1" noChangeAspect="1" noMove="1" noResize="1" noEditPoints="1" noAdjustHandles="1" noChangeArrowheads="1" noChangeShapeType="1" noTextEdit="1"/>
              </p:cNvSpPr>
              <p:nvPr>
                <p:ph idx="1"/>
              </p:nvPr>
            </p:nvSpPr>
            <p:spPr>
              <a:blipFill>
                <a:blip r:embed="rId3"/>
                <a:stretch>
                  <a:fillRect l="-502" t="-1818"/>
                </a:stretch>
              </a:blipFill>
            </p:spPr>
            <p:txBody>
              <a:bodyPr/>
              <a:lstStyle/>
              <a:p>
                <a:r>
                  <a:rPr lang="en-SG">
                    <a:noFill/>
                  </a:rPr>
                  <a:t> </a:t>
                </a:r>
              </a:p>
            </p:txBody>
          </p:sp>
        </mc:Fallback>
      </mc:AlternateContent>
    </p:spTree>
    <p:extLst>
      <p:ext uri="{BB962C8B-B14F-4D97-AF65-F5344CB8AC3E}">
        <p14:creationId xmlns:p14="http://schemas.microsoft.com/office/powerpoint/2010/main" val="52649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5</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r>
                  <a:rPr lang="en-SG" dirty="0"/>
                  <a:t>(b) How many pieces of paper do you need to submit so that the probability is more than 0.5?</a:t>
                </a:r>
              </a:p>
              <a:p>
                <a14:m>
                  <m:oMath xmlns:m="http://schemas.openxmlformats.org/officeDocument/2006/math">
                    <m:r>
                      <a:rPr lang="en-SG" i="1" smtClean="0">
                        <a:latin typeface="Cambria Math" panose="02040503050406030204" pitchFamily="18" charset="0"/>
                      </a:rPr>
                      <m:t>1−</m:t>
                    </m:r>
                    <m:sSup>
                      <m:sSupPr>
                        <m:ctrlPr>
                          <a:rPr lang="en-SG" i="1">
                            <a:latin typeface="Cambria Math" panose="02040503050406030204" pitchFamily="18" charset="0"/>
                          </a:rPr>
                        </m:ctrlPr>
                      </m:sSupPr>
                      <m:e>
                        <m:r>
                          <a:rPr lang="en-SG" i="1">
                            <a:latin typeface="Cambria Math" panose="02040503050406030204" pitchFamily="18" charset="0"/>
                          </a:rPr>
                          <m:t>2.7</m:t>
                        </m:r>
                      </m:e>
                      <m:sup>
                        <m:r>
                          <a:rPr lang="en-SG" i="1">
                            <a:latin typeface="Cambria Math" panose="02040503050406030204" pitchFamily="18" charset="0"/>
                          </a:rPr>
                          <m:t>−</m:t>
                        </m:r>
                        <m:d>
                          <m:dPr>
                            <m:ctrlPr>
                              <a:rPr lang="en-SG" b="0" i="1" smtClean="0">
                                <a:latin typeface="Cambria Math" panose="02040503050406030204" pitchFamily="18" charset="0"/>
                              </a:rPr>
                            </m:ctrlPr>
                          </m:dPr>
                          <m:e>
                            <m:sSup>
                              <m:sSupPr>
                                <m:ctrlPr>
                                  <a:rPr lang="en-SG" b="0" i="1" smtClean="0">
                                    <a:latin typeface="Cambria Math" panose="02040503050406030204" pitchFamily="18" charset="0"/>
                                  </a:rPr>
                                </m:ctrlPr>
                              </m:sSupPr>
                              <m:e>
                                <m:r>
                                  <a:rPr lang="en-SG" b="0" i="1" smtClean="0">
                                    <a:latin typeface="Cambria Math" panose="02040503050406030204" pitchFamily="18" charset="0"/>
                                  </a:rPr>
                                  <m:t>2</m:t>
                                </m:r>
                              </m:e>
                              <m:sup>
                                <m:r>
                                  <a:rPr lang="en-SG" b="0" i="1" smtClean="0">
                                    <a:latin typeface="Cambria Math" panose="02040503050406030204" pitchFamily="18" charset="0"/>
                                  </a:rPr>
                                  <m:t>7</m:t>
                                </m:r>
                              </m:sup>
                            </m:sSup>
                          </m:e>
                        </m:d>
                        <m:sSup>
                          <m:sSupPr>
                            <m:ctrlPr>
                              <a:rPr lang="en-SG" i="1">
                                <a:latin typeface="Cambria Math" panose="02040503050406030204" pitchFamily="18" charset="0"/>
                              </a:rPr>
                            </m:ctrlPr>
                          </m:sSupPr>
                          <m:e>
                            <m:r>
                              <a:rPr lang="en-SG" b="0" i="1" smtClean="0">
                                <a:latin typeface="Cambria Math" panose="02040503050406030204" pitchFamily="18" charset="0"/>
                              </a:rPr>
                              <m:t>(</m:t>
                            </m:r>
                            <m:r>
                              <a:rPr lang="en-SG" i="1">
                                <a:latin typeface="Cambria Math" panose="02040503050406030204" pitchFamily="18" charset="0"/>
                              </a:rPr>
                              <m:t>2</m:t>
                            </m:r>
                          </m:e>
                          <m:sup>
                            <m:r>
                              <a:rPr lang="en-SG" i="1">
                                <a:latin typeface="Cambria Math" panose="02040503050406030204" pitchFamily="18" charset="0"/>
                              </a:rPr>
                              <m:t>−</m:t>
                            </m:r>
                            <m:r>
                              <a:rPr lang="en-SG" b="0" i="1" smtClean="0">
                                <a:latin typeface="Cambria Math" panose="02040503050406030204" pitchFamily="18" charset="0"/>
                              </a:rPr>
                              <m:t>16</m:t>
                            </m:r>
                          </m:sup>
                        </m:sSup>
                        <m:r>
                          <a:rPr lang="en-SG" b="0" i="1" smtClean="0">
                            <a:latin typeface="Cambria Math" panose="02040503050406030204" pitchFamily="18" charset="0"/>
                          </a:rPr>
                          <m:t>)</m:t>
                        </m:r>
                        <m:r>
                          <a:rPr lang="en-SG" b="0" i="1" smtClean="0">
                            <a:latin typeface="Cambria Math" panose="02040503050406030204" pitchFamily="18" charset="0"/>
                          </a:rPr>
                          <m:t>𝑚</m:t>
                        </m:r>
                      </m:sup>
                    </m:sSup>
                    <m:r>
                      <a:rPr lang="en-SG" b="0" i="1" smtClean="0">
                        <a:latin typeface="Cambria Math" panose="02040503050406030204" pitchFamily="18" charset="0"/>
                      </a:rPr>
                      <m:t>&gt;0.5</m:t>
                    </m:r>
                  </m:oMath>
                </a14:m>
                <a:endParaRPr lang="en-SG" b="0" dirty="0"/>
              </a:p>
              <a:p>
                <a14:m>
                  <m:oMath xmlns:m="http://schemas.openxmlformats.org/officeDocument/2006/math">
                    <m:sSup>
                      <m:sSupPr>
                        <m:ctrlPr>
                          <a:rPr lang="en-SG" sz="2400" b="0" i="1" u="none" strike="noStrike" baseline="0" smtClean="0">
                            <a:latin typeface="Cambria Math" panose="02040503050406030204" pitchFamily="18" charset="0"/>
                          </a:rPr>
                        </m:ctrlPr>
                      </m:sSupPr>
                      <m:e>
                        <m:r>
                          <a:rPr lang="en-SG" sz="2400" b="0" i="1" u="none" strike="noStrike" baseline="0" smtClean="0">
                            <a:latin typeface="Cambria Math" panose="02040503050406030204" pitchFamily="18" charset="0"/>
                          </a:rPr>
                          <m:t>2.7</m:t>
                        </m:r>
                      </m:e>
                      <m:sup>
                        <m:r>
                          <a:rPr lang="en-SG" sz="2400" b="0" i="1" u="none" strike="noStrike" baseline="0" smtClean="0">
                            <a:latin typeface="Cambria Math" panose="02040503050406030204" pitchFamily="18" charset="0"/>
                          </a:rPr>
                          <m:t>−(</m:t>
                        </m:r>
                        <m:sSup>
                          <m:sSupPr>
                            <m:ctrlPr>
                              <a:rPr lang="en-SG" sz="2400" b="0" i="1" u="none" strike="noStrike" baseline="0" smtClean="0">
                                <a:latin typeface="Cambria Math" panose="02040503050406030204" pitchFamily="18" charset="0"/>
                              </a:rPr>
                            </m:ctrlPr>
                          </m:sSupPr>
                          <m:e>
                            <m:r>
                              <a:rPr lang="en-SG" sz="2400" b="0" i="1" u="none" strike="noStrike" baseline="0" smtClean="0">
                                <a:latin typeface="Cambria Math" panose="02040503050406030204" pitchFamily="18" charset="0"/>
                              </a:rPr>
                              <m:t>2</m:t>
                            </m:r>
                          </m:e>
                          <m:sup>
                            <m:r>
                              <a:rPr lang="en-SG" sz="2400" b="0" i="1" u="none" strike="noStrike" baseline="0" smtClean="0">
                                <a:latin typeface="Cambria Math" panose="02040503050406030204" pitchFamily="18" charset="0"/>
                              </a:rPr>
                              <m:t>−9</m:t>
                            </m:r>
                          </m:sup>
                        </m:sSup>
                        <m:r>
                          <a:rPr lang="en-SG" sz="2400" b="0" i="1" u="none" strike="noStrike" baseline="0" smtClean="0">
                            <a:latin typeface="Cambria Math" panose="02040503050406030204" pitchFamily="18" charset="0"/>
                          </a:rPr>
                          <m:t>)</m:t>
                        </m:r>
                        <m:r>
                          <a:rPr lang="en-SG" sz="2400" b="0" i="1" u="none" strike="noStrike" baseline="0" smtClean="0">
                            <a:latin typeface="Cambria Math" panose="02040503050406030204" pitchFamily="18" charset="0"/>
                          </a:rPr>
                          <m:t>𝑚</m:t>
                        </m:r>
                      </m:sup>
                    </m:sSup>
                    <m:r>
                      <a:rPr lang="en-SG" sz="2400" b="0" i="1" u="none" strike="noStrike" baseline="0" smtClean="0">
                        <a:latin typeface="Cambria Math" panose="02040503050406030204" pitchFamily="18" charset="0"/>
                      </a:rPr>
                      <m:t>&lt;0.5</m:t>
                    </m:r>
                  </m:oMath>
                </a14:m>
                <a:endParaRPr lang="en-SG" sz="2400" b="0" u="none" strike="noStrike" baseline="0" dirty="0"/>
              </a:p>
              <a:p>
                <a14:m>
                  <m:oMath xmlns:m="http://schemas.openxmlformats.org/officeDocument/2006/math">
                    <m:r>
                      <a:rPr lang="en-SG" sz="2400" b="0" i="1" u="none" strike="noStrike" baseline="0" smtClean="0">
                        <a:latin typeface="Cambria Math" panose="02040503050406030204" pitchFamily="18" charset="0"/>
                      </a:rPr>
                      <m:t>−</m:t>
                    </m:r>
                    <m:sSup>
                      <m:sSupPr>
                        <m:ctrlPr>
                          <a:rPr lang="en-SG" sz="2400" b="0" i="1" u="none" strike="noStrike" baseline="0" smtClean="0">
                            <a:latin typeface="Cambria Math" panose="02040503050406030204" pitchFamily="18" charset="0"/>
                          </a:rPr>
                        </m:ctrlPr>
                      </m:sSupPr>
                      <m:e>
                        <m:r>
                          <a:rPr lang="en-SG" sz="2400" b="0" i="1" u="none" strike="noStrike" baseline="0" smtClean="0">
                            <a:latin typeface="Cambria Math" panose="02040503050406030204" pitchFamily="18" charset="0"/>
                          </a:rPr>
                          <m:t>2</m:t>
                        </m:r>
                      </m:e>
                      <m:sup>
                        <m:r>
                          <a:rPr lang="en-SG" sz="2400" b="0" i="1" u="none" strike="noStrike" baseline="0" smtClean="0">
                            <a:latin typeface="Cambria Math" panose="02040503050406030204" pitchFamily="18" charset="0"/>
                          </a:rPr>
                          <m:t>−9</m:t>
                        </m:r>
                      </m:sup>
                    </m:sSup>
                    <m:r>
                      <a:rPr lang="en-SG" sz="2400" b="0" i="1" u="none" strike="noStrike" baseline="0" smtClean="0">
                        <a:latin typeface="Cambria Math" panose="02040503050406030204" pitchFamily="18" charset="0"/>
                      </a:rPr>
                      <m:t>𝑚</m:t>
                    </m:r>
                    <m:r>
                      <a:rPr lang="en-SG" sz="2400" b="0" i="1" u="none" strike="noStrike" baseline="0" smtClean="0">
                        <a:latin typeface="Cambria Math" panose="02040503050406030204" pitchFamily="18" charset="0"/>
                      </a:rPr>
                      <m:t>&lt;</m:t>
                    </m:r>
                    <m:f>
                      <m:fPr>
                        <m:ctrlPr>
                          <a:rPr lang="en-SG" sz="2400" b="0" i="1" u="none" strike="noStrike" baseline="0" smtClean="0">
                            <a:latin typeface="Cambria Math" panose="02040503050406030204" pitchFamily="18" charset="0"/>
                          </a:rPr>
                        </m:ctrlPr>
                      </m:fPr>
                      <m:num>
                        <m:func>
                          <m:funcPr>
                            <m:ctrlPr>
                              <a:rPr lang="en-SG" sz="2400" b="0" i="1" u="none" strike="noStrike" baseline="0" smtClean="0">
                                <a:latin typeface="Cambria Math" panose="02040503050406030204" pitchFamily="18" charset="0"/>
                              </a:rPr>
                            </m:ctrlPr>
                          </m:funcPr>
                          <m:fName>
                            <m:r>
                              <m:rPr>
                                <m:sty m:val="p"/>
                              </m:rPr>
                              <a:rPr lang="en-SG" sz="2400" b="0" i="0" u="none" strike="noStrike" baseline="0" smtClean="0">
                                <a:latin typeface="Cambria Math" panose="02040503050406030204" pitchFamily="18" charset="0"/>
                              </a:rPr>
                              <m:t>lg</m:t>
                            </m:r>
                          </m:fName>
                          <m:e>
                            <m:r>
                              <a:rPr lang="en-SG" sz="2400" b="0" i="1" u="none" strike="noStrike" baseline="0" smtClean="0">
                                <a:latin typeface="Cambria Math" panose="02040503050406030204" pitchFamily="18" charset="0"/>
                              </a:rPr>
                              <m:t>0.5</m:t>
                            </m:r>
                          </m:e>
                        </m:func>
                      </m:num>
                      <m:den>
                        <m:r>
                          <m:rPr>
                            <m:sty m:val="p"/>
                          </m:rPr>
                          <a:rPr lang="en-SG" sz="2400" b="0" i="0" u="none" strike="noStrike" baseline="0" smtClean="0">
                            <a:latin typeface="Cambria Math" panose="02040503050406030204" pitchFamily="18" charset="0"/>
                          </a:rPr>
                          <m:t>lg</m:t>
                        </m:r>
                        <m:r>
                          <a:rPr lang="en-SG" sz="2400" b="0" i="0" u="none" strike="noStrike" baseline="0" smtClean="0">
                            <a:latin typeface="Cambria Math" panose="02040503050406030204" pitchFamily="18" charset="0"/>
                          </a:rPr>
                          <m:t>2.7</m:t>
                        </m:r>
                      </m:den>
                    </m:f>
                  </m:oMath>
                </a14:m>
                <a:endParaRPr lang="en-SG" sz="2400" b="0" u="none" strike="noStrike" baseline="0" dirty="0"/>
              </a:p>
              <a:p>
                <a14:m>
                  <m:oMath xmlns:m="http://schemas.openxmlformats.org/officeDocument/2006/math">
                    <m:r>
                      <a:rPr lang="en-SG" sz="2400" b="0" i="1" u="none" strike="noStrike" baseline="0" smtClean="0">
                        <a:latin typeface="Cambria Math" panose="02040503050406030204" pitchFamily="18" charset="0"/>
                      </a:rPr>
                      <m:t>𝑚</m:t>
                    </m:r>
                    <m:r>
                      <a:rPr lang="en-SG" sz="2400" b="0" i="1" u="none" strike="noStrike" baseline="0" smtClean="0">
                        <a:latin typeface="Cambria Math" panose="02040503050406030204" pitchFamily="18" charset="0"/>
                      </a:rPr>
                      <m:t>&gt; </m:t>
                    </m:r>
                    <m:d>
                      <m:dPr>
                        <m:ctrlPr>
                          <a:rPr lang="en-SG" sz="2400" b="0" i="1" u="none" strike="noStrike" baseline="0" smtClean="0">
                            <a:latin typeface="Cambria Math" panose="02040503050406030204" pitchFamily="18" charset="0"/>
                          </a:rPr>
                        </m:ctrlPr>
                      </m:dPr>
                      <m:e>
                        <m:f>
                          <m:fPr>
                            <m:ctrlPr>
                              <a:rPr lang="en-SG" i="1" smtClean="0">
                                <a:latin typeface="Cambria Math" panose="02040503050406030204" pitchFamily="18" charset="0"/>
                              </a:rPr>
                            </m:ctrlPr>
                          </m:fPr>
                          <m:num>
                            <m:r>
                              <a:rPr lang="en-SG" b="0" i="1" smtClean="0">
                                <a:latin typeface="Cambria Math" panose="02040503050406030204" pitchFamily="18" charset="0"/>
                              </a:rPr>
                              <m:t>−</m:t>
                            </m:r>
                            <m:sSup>
                              <m:sSupPr>
                                <m:ctrlPr>
                                  <a:rPr lang="en-SG" i="1">
                                    <a:latin typeface="Cambria Math" panose="02040503050406030204" pitchFamily="18" charset="0"/>
                                  </a:rPr>
                                </m:ctrlPr>
                              </m:sSupPr>
                              <m:e>
                                <m:r>
                                  <a:rPr lang="en-SG" i="1">
                                    <a:latin typeface="Cambria Math" panose="02040503050406030204" pitchFamily="18" charset="0"/>
                                  </a:rPr>
                                  <m:t>2</m:t>
                                </m:r>
                              </m:e>
                              <m:sup>
                                <m:r>
                                  <a:rPr lang="en-SG" i="1">
                                    <a:latin typeface="Cambria Math" panose="02040503050406030204" pitchFamily="18" charset="0"/>
                                  </a:rPr>
                                  <m:t>9</m:t>
                                </m:r>
                              </m:sup>
                            </m:sSup>
                            <m:func>
                              <m:funcPr>
                                <m:ctrlPr>
                                  <a:rPr lang="en-SG" i="1">
                                    <a:latin typeface="Cambria Math" panose="02040503050406030204" pitchFamily="18" charset="0"/>
                                  </a:rPr>
                                </m:ctrlPr>
                              </m:funcPr>
                              <m:fName>
                                <m:r>
                                  <m:rPr>
                                    <m:sty m:val="p"/>
                                  </m:rPr>
                                  <a:rPr lang="en-SG">
                                    <a:latin typeface="Cambria Math" panose="02040503050406030204" pitchFamily="18" charset="0"/>
                                  </a:rPr>
                                  <m:t>lg</m:t>
                                </m:r>
                              </m:fName>
                              <m:e>
                                <m:r>
                                  <a:rPr lang="en-SG" i="1">
                                    <a:latin typeface="Cambria Math" panose="02040503050406030204" pitchFamily="18" charset="0"/>
                                  </a:rPr>
                                  <m:t>0.5</m:t>
                                </m:r>
                              </m:e>
                            </m:func>
                          </m:num>
                          <m:den>
                            <m:r>
                              <m:rPr>
                                <m:sty m:val="p"/>
                              </m:rPr>
                              <a:rPr lang="en-SG">
                                <a:latin typeface="Cambria Math" panose="02040503050406030204" pitchFamily="18" charset="0"/>
                              </a:rPr>
                              <m:t>lg</m:t>
                            </m:r>
                            <m:r>
                              <a:rPr lang="en-SG">
                                <a:latin typeface="Cambria Math" panose="02040503050406030204" pitchFamily="18" charset="0"/>
                              </a:rPr>
                              <m:t>2.7</m:t>
                            </m:r>
                          </m:den>
                        </m:f>
                      </m:e>
                    </m:d>
                    <m:r>
                      <a:rPr lang="en-SG" b="0" i="1" smtClean="0">
                        <a:latin typeface="Cambria Math" panose="02040503050406030204" pitchFamily="18" charset="0"/>
                      </a:rPr>
                      <m:t>≈</m:t>
                    </m:r>
                  </m:oMath>
                </a14:m>
                <a:r>
                  <a:rPr lang="en-SG" dirty="0"/>
                  <a:t> 357</a:t>
                </a:r>
              </a:p>
            </p:txBody>
          </p:sp>
        </mc:Choice>
        <mc:Fallback xmlns="">
          <p:sp>
            <p:nvSpPr>
              <p:cNvPr id="5" name="Content Placeholder 4">
                <a:extLst>
                  <a:ext uri="{FF2B5EF4-FFF2-40B4-BE49-F238E27FC236}">
                    <a16:creationId xmlns:a16="http://schemas.microsoft.com/office/drawing/2014/main" id="{5D61917D-24D9-40D7-94F3-E30A8DBAAC77}"/>
                  </a:ext>
                </a:extLst>
              </p:cNvPr>
              <p:cNvSpPr>
                <a:spLocks noGrp="1" noRot="1" noChangeAspect="1" noMove="1" noResize="1" noEditPoints="1" noAdjustHandles="1" noChangeArrowheads="1" noChangeShapeType="1" noTextEdit="1"/>
              </p:cNvSpPr>
              <p:nvPr>
                <p:ph idx="1"/>
              </p:nvPr>
            </p:nvSpPr>
            <p:spPr>
              <a:blipFill>
                <a:blip r:embed="rId3"/>
                <a:stretch>
                  <a:fillRect l="-313" t="-1818" r="-376"/>
                </a:stretch>
              </a:blipFill>
            </p:spPr>
            <p:txBody>
              <a:bodyPr/>
              <a:lstStyle/>
              <a:p>
                <a:r>
                  <a:rPr lang="en-SG">
                    <a:noFill/>
                  </a:rPr>
                  <a:t> </a:t>
                </a:r>
              </a:p>
            </p:txBody>
          </p:sp>
        </mc:Fallback>
      </mc:AlternateContent>
    </p:spTree>
    <p:extLst>
      <p:ext uri="{BB962C8B-B14F-4D97-AF65-F5344CB8AC3E}">
        <p14:creationId xmlns:p14="http://schemas.microsoft.com/office/powerpoint/2010/main" val="141315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08B462B-15EB-4C0D-BBE9-3955AE437AAF}"/>
              </a:ext>
            </a:extLst>
          </p:cNvPr>
          <p:cNvSpPr>
            <a:spLocks noGrp="1"/>
          </p:cNvSpPr>
          <p:nvPr>
            <p:ph type="ctrTitle"/>
          </p:nvPr>
        </p:nvSpPr>
        <p:spPr>
          <a:xfrm>
            <a:off x="5258134" y="640080"/>
            <a:ext cx="6293689" cy="3652405"/>
          </a:xfrm>
        </p:spPr>
        <p:txBody>
          <a:bodyPr anchor="b">
            <a:normAutofit/>
          </a:bodyPr>
          <a:lstStyle/>
          <a:p>
            <a:pPr algn="l"/>
            <a:r>
              <a:rPr lang="en-SG" sz="4400" dirty="0">
                <a:solidFill>
                  <a:schemeClr val="tx1">
                    <a:lumMod val="85000"/>
                    <a:lumOff val="15000"/>
                  </a:schemeClr>
                </a:solidFill>
              </a:rPr>
              <a:t>Thank you</a:t>
            </a:r>
          </a:p>
        </p:txBody>
      </p:sp>
      <p:sp>
        <p:nvSpPr>
          <p:cNvPr id="8" name="Subtitle 7">
            <a:extLst>
              <a:ext uri="{FF2B5EF4-FFF2-40B4-BE49-F238E27FC236}">
                <a16:creationId xmlns:a16="http://schemas.microsoft.com/office/drawing/2014/main" id="{C534B7DD-7E54-466C-BD0A-7D7E5BB3FAF3}"/>
              </a:ext>
            </a:extLst>
          </p:cNvPr>
          <p:cNvSpPr>
            <a:spLocks noGrp="1"/>
          </p:cNvSpPr>
          <p:nvPr>
            <p:ph type="subTitle" idx="1"/>
          </p:nvPr>
        </p:nvSpPr>
        <p:spPr>
          <a:xfrm>
            <a:off x="5271524" y="4460708"/>
            <a:ext cx="6280299" cy="1753175"/>
          </a:xfrm>
        </p:spPr>
        <p:txBody>
          <a:bodyPr anchor="t">
            <a:normAutofit/>
          </a:bodyPr>
          <a:lstStyle/>
          <a:p>
            <a:r>
              <a:rPr lang="en-SG" sz="1600" dirty="0">
                <a:solidFill>
                  <a:schemeClr val="tx1">
                    <a:lumMod val="85000"/>
                    <a:lumOff val="15000"/>
                  </a:schemeClr>
                </a:solidFill>
              </a:rPr>
              <a:t>Any questions?</a:t>
            </a:r>
          </a:p>
        </p:txBody>
      </p:sp>
      <p:pic>
        <p:nvPicPr>
          <p:cNvPr id="12" name="Graphic 11" descr="Smiling Face with No Fill">
            <a:extLst>
              <a:ext uri="{FF2B5EF4-FFF2-40B4-BE49-F238E27FC236}">
                <a16:creationId xmlns:a16="http://schemas.microsoft.com/office/drawing/2014/main" id="{42680E98-4670-4B51-8CC7-5E89F08A1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42" name="Straight Connector 36">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15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a:bodyPr>
          <a:lstStyle/>
          <a:p>
            <a:r>
              <a:rPr lang="en-SG" sz="2400" b="1" i="0" u="none" strike="noStrike" baseline="0" dirty="0">
                <a:latin typeface="CMR10"/>
              </a:rPr>
              <a:t>(a) For (ii), whose public key is it: the entity indicated in (</a:t>
            </a:r>
            <a:r>
              <a:rPr lang="en-SG" sz="2400" b="1" i="0" u="none" strike="noStrike" baseline="0" dirty="0" err="1">
                <a:latin typeface="CMR10"/>
              </a:rPr>
              <a:t>i</a:t>
            </a:r>
            <a:r>
              <a:rPr lang="en-SG" sz="2400" b="1" i="0" u="none" strike="noStrike" baseline="0" dirty="0">
                <a:latin typeface="CMR10"/>
              </a:rPr>
              <a:t>), or the CA?</a:t>
            </a:r>
          </a:p>
          <a:p>
            <a:endParaRPr lang="en-SG" sz="2400" dirty="0">
              <a:latin typeface="+mj-lt"/>
            </a:endParaRPr>
          </a:p>
          <a:p>
            <a:r>
              <a:rPr lang="en-SG" sz="2400" dirty="0"/>
              <a:t>Public key belongs to the entity stated in (</a:t>
            </a:r>
            <a:r>
              <a:rPr lang="en-SG" sz="2400" dirty="0" err="1"/>
              <a:t>i</a:t>
            </a:r>
            <a:r>
              <a:rPr lang="en-SG" sz="2400" dirty="0"/>
              <a:t>). </a:t>
            </a:r>
          </a:p>
          <a:p>
            <a:r>
              <a:rPr lang="en-SG" sz="2400" dirty="0"/>
              <a:t>Certificate scheme is to ensure the legitimacy of entity’s public key</a:t>
            </a:r>
          </a:p>
          <a:p>
            <a:endParaRPr lang="en-SG" sz="2400" dirty="0">
              <a:latin typeface="+mj-lt"/>
            </a:endParaRPr>
          </a:p>
        </p:txBody>
      </p:sp>
    </p:spTree>
    <p:extLst>
      <p:ext uri="{BB962C8B-B14F-4D97-AF65-F5344CB8AC3E}">
        <p14:creationId xmlns:p14="http://schemas.microsoft.com/office/powerpoint/2010/main" val="335907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a:bodyPr>
          <a:lstStyle/>
          <a:p>
            <a:pPr algn="l"/>
            <a:r>
              <a:rPr lang="en-SG" sz="2000" b="1" dirty="0">
                <a:latin typeface="CMR10"/>
              </a:rPr>
              <a:t>b</a:t>
            </a:r>
            <a:r>
              <a:rPr lang="en-SG" sz="2000" b="1" i="0" u="none" strike="noStrike" baseline="0" dirty="0">
                <a:latin typeface="CMR10"/>
              </a:rPr>
              <a:t>) Recall that the signature is computed from a key </a:t>
            </a:r>
            <a:r>
              <a:rPr lang="en-SG" sz="2000" b="1" i="0" u="none" strike="noStrike" baseline="0" dirty="0">
                <a:latin typeface="CMMI10"/>
              </a:rPr>
              <a:t>k</a:t>
            </a:r>
            <a:r>
              <a:rPr lang="en-SG" sz="2000" b="1" i="0" u="none" strike="noStrike" baseline="0" dirty="0">
                <a:latin typeface="CMR10"/>
              </a:rPr>
              <a:t>, together with a message </a:t>
            </a:r>
            <a:r>
              <a:rPr lang="en-SG" sz="2000" b="1" i="0" u="none" strike="noStrike" baseline="0" dirty="0">
                <a:latin typeface="CMMI10"/>
              </a:rPr>
              <a:t>m</a:t>
            </a:r>
            <a:r>
              <a:rPr lang="en-SG" sz="2000" b="1" i="0" u="none" strike="noStrike" baseline="0" dirty="0">
                <a:latin typeface="CMR10"/>
              </a:rPr>
              <a:t>.</a:t>
            </a:r>
          </a:p>
          <a:p>
            <a:pPr marL="118364" indent="0">
              <a:buNone/>
            </a:pPr>
            <a:r>
              <a:rPr lang="en-SG" sz="2000" b="1" i="0" u="none" strike="noStrike" baseline="0" dirty="0">
                <a:latin typeface="CMR10"/>
              </a:rPr>
              <a:t>1) Whose key </a:t>
            </a:r>
            <a:r>
              <a:rPr lang="en-SG" sz="2000" b="1" i="0" u="none" strike="noStrike" baseline="0" dirty="0">
                <a:latin typeface="CMMI10"/>
              </a:rPr>
              <a:t>k </a:t>
            </a:r>
            <a:r>
              <a:rPr lang="en-SG" sz="2000" b="1" i="0" u="none" strike="noStrike" baseline="0" dirty="0">
                <a:latin typeface="CMR10"/>
              </a:rPr>
              <a:t>is it: the entity's public key, the entity's private key, CA's public key, or CA's private key?</a:t>
            </a:r>
          </a:p>
          <a:p>
            <a:pPr marL="118364" indent="0">
              <a:buNone/>
            </a:pPr>
            <a:r>
              <a:rPr lang="en-SG" sz="2000" dirty="0">
                <a:latin typeface="Calibri"/>
                <a:cs typeface="Calibri"/>
              </a:rPr>
              <a:t>k is the CA’s private key. Signature is usually done with the signer’s private key as it doesn’t make sense to sign with public key (anyone will be able to forge!). </a:t>
            </a:r>
          </a:p>
          <a:p>
            <a:pPr marL="118364" indent="0">
              <a:buNone/>
            </a:pPr>
            <a:endParaRPr lang="en-SG" sz="2000" dirty="0">
              <a:latin typeface="CMR10"/>
            </a:endParaRPr>
          </a:p>
          <a:p>
            <a:pPr marL="118364" indent="0">
              <a:buNone/>
            </a:pPr>
            <a:r>
              <a:rPr lang="en-SG" sz="2000" b="1" dirty="0">
                <a:latin typeface="Calibri"/>
                <a:cs typeface="Calibri"/>
              </a:rPr>
              <a:t>2) Which</a:t>
            </a:r>
            <a:r>
              <a:rPr lang="en-SG" sz="2000" b="1" i="0" u="none" strike="noStrike" baseline="0" dirty="0">
                <a:latin typeface="Calibri"/>
                <a:cs typeface="Calibri"/>
              </a:rPr>
              <a:t> pieces of information in (</a:t>
            </a:r>
            <a:r>
              <a:rPr lang="en-SG" sz="2000" b="1" i="0" u="none" strike="noStrike" baseline="0" dirty="0" err="1">
                <a:latin typeface="Calibri"/>
                <a:cs typeface="Calibri"/>
              </a:rPr>
              <a:t>i</a:t>
            </a:r>
            <a:r>
              <a:rPr lang="en-SG" sz="2000" b="1" i="0" u="none" strike="noStrike" baseline="0" dirty="0">
                <a:latin typeface="Calibri"/>
                <a:cs typeface="Calibri"/>
              </a:rPr>
              <a:t>)-(iv) are to be included in the message m?</a:t>
            </a:r>
            <a:endParaRPr lang="en-US" sz="1800" b="1" i="0" u="none" strike="noStrike" baseline="0" dirty="0">
              <a:latin typeface="Calibri"/>
              <a:cs typeface="Calibri"/>
            </a:endParaRPr>
          </a:p>
          <a:p>
            <a:pPr marL="118364" indent="0">
              <a:buNone/>
            </a:pPr>
            <a:r>
              <a:rPr lang="en-SG" sz="2000" dirty="0">
                <a:latin typeface="Calibri"/>
                <a:cs typeface="Calibri"/>
              </a:rPr>
              <a:t>m includes items (</a:t>
            </a:r>
            <a:r>
              <a:rPr lang="en-SG" sz="2000" dirty="0" err="1">
                <a:latin typeface="Calibri"/>
                <a:cs typeface="Calibri"/>
              </a:rPr>
              <a:t>i</a:t>
            </a:r>
            <a:r>
              <a:rPr lang="en-SG" sz="2000" dirty="0">
                <a:latin typeface="Calibri"/>
                <a:cs typeface="Calibri"/>
              </a:rPr>
              <a:t>) to (iii)</a:t>
            </a:r>
          </a:p>
          <a:p>
            <a:pPr marL="118364" indent="0">
              <a:buNone/>
            </a:pPr>
            <a:endParaRPr lang="en-SG" sz="2000" b="0" i="0" u="none" strike="noStrike" baseline="0" dirty="0">
              <a:latin typeface="CMR10"/>
            </a:endParaRPr>
          </a:p>
        </p:txBody>
      </p:sp>
    </p:spTree>
    <p:extLst>
      <p:ext uri="{BB962C8B-B14F-4D97-AF65-F5344CB8AC3E}">
        <p14:creationId xmlns:p14="http://schemas.microsoft.com/office/powerpoint/2010/main" val="18617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a:bodyPr>
          <a:lstStyle/>
          <a:p>
            <a:pPr algn="l"/>
            <a:r>
              <a:rPr lang="en-SG" sz="2000" b="1" i="0" u="none" strike="noStrike" baseline="0" dirty="0">
                <a:solidFill>
                  <a:srgbClr val="000000"/>
                </a:solidFill>
                <a:latin typeface="CMR10"/>
              </a:rPr>
              <a:t>What is a “self-signed certificate"? </a:t>
            </a:r>
          </a:p>
          <a:p>
            <a:pPr algn="l"/>
            <a:r>
              <a:rPr lang="en-SG" sz="2000" b="0" i="0" u="none" strike="noStrike" baseline="0" dirty="0">
                <a:latin typeface="CMR10"/>
              </a:rPr>
              <a:t>A “self-signed certificate" is a certificate that is signed by </a:t>
            </a:r>
            <a:r>
              <a:rPr lang="en-SG" sz="2000" b="0" i="0" u="none" strike="noStrike" baseline="0" dirty="0">
                <a:highlight>
                  <a:srgbClr val="FFFF00"/>
                </a:highlight>
                <a:latin typeface="CMR10"/>
              </a:rPr>
              <a:t>the stated entity’s </a:t>
            </a:r>
            <a:r>
              <a:rPr lang="en-SG" sz="2000" b="0" i="0" u="none" strike="noStrike" baseline="0" dirty="0">
                <a:latin typeface="CMR10"/>
              </a:rPr>
              <a:t>private key.</a:t>
            </a:r>
          </a:p>
          <a:p>
            <a:pPr marL="383540" lvl="1"/>
            <a:r>
              <a:rPr lang="en-SG" sz="2000" dirty="0">
                <a:latin typeface="CMR10"/>
              </a:rPr>
              <a:t>Stated entity refers to the entity within the certificate (Refer to item (</a:t>
            </a:r>
            <a:r>
              <a:rPr lang="en-SG" sz="2000" dirty="0" err="1">
                <a:latin typeface="CMR10"/>
              </a:rPr>
              <a:t>i</a:t>
            </a:r>
            <a:r>
              <a:rPr lang="en-SG" sz="2000" dirty="0">
                <a:latin typeface="CMR10"/>
              </a:rPr>
              <a:t>) in question 1)</a:t>
            </a:r>
          </a:p>
          <a:p>
            <a:pPr marL="383540" lvl="1"/>
            <a:r>
              <a:rPr lang="en-SG" sz="2000" b="0" i="0" u="none" strike="noStrike" baseline="0" dirty="0">
                <a:latin typeface="CMR10"/>
              </a:rPr>
              <a:t>i.</a:t>
            </a:r>
            <a:r>
              <a:rPr lang="en-SG" sz="2000" dirty="0">
                <a:latin typeface="CMR10"/>
              </a:rPr>
              <a:t>e. I sign my own certificate with my private key</a:t>
            </a:r>
          </a:p>
          <a:p>
            <a:pPr marL="246380" lvl="1" indent="0">
              <a:buNone/>
            </a:pPr>
            <a:endParaRPr lang="en-SG" sz="2000" b="0" i="0" u="none" strike="noStrike" baseline="0" dirty="0">
              <a:latin typeface="CMR10"/>
            </a:endParaRPr>
          </a:p>
          <a:p>
            <a:r>
              <a:rPr lang="en-SG" sz="2000" b="1" i="0" u="none" strike="noStrike" baseline="0" dirty="0">
                <a:solidFill>
                  <a:srgbClr val="000000"/>
                </a:solidFill>
                <a:latin typeface="CMR10"/>
              </a:rPr>
              <a:t>Who typically uses one?</a:t>
            </a:r>
          </a:p>
          <a:p>
            <a:r>
              <a:rPr lang="en-SG" sz="2000" b="0" i="0" u="none" strike="noStrike" baseline="0" dirty="0">
                <a:latin typeface="CMR10"/>
              </a:rPr>
              <a:t>It is used </a:t>
            </a:r>
            <a:r>
              <a:rPr lang="en-SG" sz="2000" b="0" i="0" u="none" strike="noStrike" baseline="0" dirty="0">
                <a:highlight>
                  <a:srgbClr val="FFFF00"/>
                </a:highlight>
                <a:latin typeface="CMR10"/>
              </a:rPr>
              <a:t>by a root CA</a:t>
            </a:r>
            <a:r>
              <a:rPr lang="en-SG" sz="2000" b="0" i="0" u="none" strike="noStrike" baseline="0" dirty="0">
                <a:latin typeface="CMR10"/>
              </a:rPr>
              <a:t>. </a:t>
            </a:r>
          </a:p>
          <a:p>
            <a:r>
              <a:rPr lang="en-SG" sz="2000" b="0" i="0" u="none" strike="noStrike" baseline="0" dirty="0">
                <a:latin typeface="CMR10"/>
              </a:rPr>
              <a:t>It is also quite commonly used by developers during the early stage of software development period when a valid certificate of a relevant host is not available yet.</a:t>
            </a:r>
            <a:endParaRPr lang="en-SG" sz="2000" b="1" i="0" u="none" strike="noStrike" baseline="0" dirty="0">
              <a:solidFill>
                <a:srgbClr val="000000"/>
              </a:solidFill>
              <a:latin typeface="CMR10"/>
            </a:endParaRPr>
          </a:p>
          <a:p>
            <a:endParaRPr lang="en-SG" sz="2800" dirty="0">
              <a:latin typeface="+mj-lt"/>
            </a:endParaRPr>
          </a:p>
        </p:txBody>
      </p:sp>
    </p:spTree>
    <p:extLst>
      <p:ext uri="{BB962C8B-B14F-4D97-AF65-F5344CB8AC3E}">
        <p14:creationId xmlns:p14="http://schemas.microsoft.com/office/powerpoint/2010/main" val="14977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a:bodyPr>
          <a:lstStyle/>
          <a:p>
            <a:pPr algn="l"/>
            <a:r>
              <a:rPr lang="en-SG" sz="2400" b="1" i="0" u="none" strike="noStrike" baseline="0" dirty="0">
                <a:latin typeface="CMR10"/>
              </a:rPr>
              <a:t>Find out the list of certificates installed in your favoured OS, browser, and also smart phone. Did you found anything suspicious?</a:t>
            </a:r>
          </a:p>
          <a:p>
            <a:r>
              <a:rPr lang="en-SG" sz="2400" b="0" i="0" u="none" strike="noStrike" baseline="0" dirty="0">
                <a:latin typeface="CMR10"/>
              </a:rPr>
              <a:t>For Chrome: </a:t>
            </a:r>
            <a:r>
              <a:rPr lang="en-SG" sz="2400" b="0" i="0" u="none" strike="noStrike" baseline="0" dirty="0">
                <a:latin typeface="CMR10"/>
                <a:hlinkClick r:id="rId2"/>
              </a:rPr>
              <a:t>http://certificate.fyicenter.com/925_Trusted_Root_Certification_Authorities_in_Google_Chrome.html</a:t>
            </a:r>
            <a:r>
              <a:rPr lang="en-SG" sz="2400" b="0" i="0" u="none" strike="noStrike" baseline="0" dirty="0">
                <a:latin typeface="CMR10"/>
              </a:rPr>
              <a:t> </a:t>
            </a:r>
            <a:endParaRPr lang="en-SG" sz="2800" b="0" i="0" u="none" strike="noStrike" baseline="0" dirty="0">
              <a:latin typeface="+mj-lt"/>
            </a:endParaRPr>
          </a:p>
          <a:p>
            <a:r>
              <a:rPr lang="en-SG" sz="2400" dirty="0">
                <a:highlight>
                  <a:srgbClr val="FFFF00"/>
                </a:highlight>
              </a:rPr>
              <a:t>This question is just FYI</a:t>
            </a:r>
            <a:endParaRPr lang="en-SG" sz="2000" b="0" i="0" u="none" strike="noStrike" baseline="0" dirty="0">
              <a:highlight>
                <a:srgbClr val="FFFF00"/>
              </a:highlight>
            </a:endParaRPr>
          </a:p>
        </p:txBody>
      </p:sp>
    </p:spTree>
    <p:extLst>
      <p:ext uri="{BB962C8B-B14F-4D97-AF65-F5344CB8AC3E}">
        <p14:creationId xmlns:p14="http://schemas.microsoft.com/office/powerpoint/2010/main" val="66384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normAutofit/>
          </a:bodyPr>
          <a:lstStyle/>
          <a:p>
            <a:r>
              <a:rPr lang="en-SG" sz="2000" b="0" i="0" u="none" strike="noStrike" baseline="0" dirty="0">
                <a:latin typeface="CMR10"/>
              </a:rPr>
              <a:t>A school has a local area network that is connected to the Internet via a gateway. All incoming and outgoing traffic to the Internet therefore must go through the gateway. As part of their responsibilities to the students' parents, the school wants to inspect all the network communication made by the students, and thus have installed a </a:t>
            </a:r>
            <a:r>
              <a:rPr lang="en-SG" sz="2000" b="0" i="0" u="none" strike="noStrike" baseline="0" dirty="0">
                <a:highlight>
                  <a:srgbClr val="FFFF00"/>
                </a:highlight>
                <a:latin typeface="CMR10"/>
              </a:rPr>
              <a:t>monitoring agent </a:t>
            </a:r>
            <a:r>
              <a:rPr lang="en-SG" sz="2000" b="0" i="0" u="none" strike="noStrike" baseline="0" dirty="0">
                <a:highlight>
                  <a:srgbClr val="FFFF00"/>
                </a:highlight>
                <a:latin typeface="CMMI10"/>
              </a:rPr>
              <a:t>M </a:t>
            </a:r>
            <a:r>
              <a:rPr lang="en-SG" sz="2000" b="0" i="0" u="none" strike="noStrike" baseline="0" dirty="0">
                <a:highlight>
                  <a:srgbClr val="FFFF00"/>
                </a:highlight>
                <a:latin typeface="CMR10"/>
              </a:rPr>
              <a:t>at the gateway</a:t>
            </a:r>
            <a:r>
              <a:rPr lang="en-SG" sz="2000" b="0" i="0" u="none" strike="noStrike" baseline="0" dirty="0">
                <a:latin typeface="CMR10"/>
              </a:rPr>
              <a:t>.</a:t>
            </a:r>
          </a:p>
          <a:p>
            <a:pPr algn="l"/>
            <a:r>
              <a:rPr lang="en-SG" sz="2000" b="0" i="0" u="none" strike="noStrike" baseline="0" dirty="0">
                <a:latin typeface="CMR10"/>
              </a:rPr>
              <a:t>(a) Suppose Alice is in the school. Alice often visits the webpage:</a:t>
            </a:r>
          </a:p>
          <a:p>
            <a:pPr algn="ctr"/>
            <a:r>
              <a:rPr lang="en-SG" sz="2000" b="0" i="0" u="none" strike="noStrike" baseline="0" dirty="0">
                <a:latin typeface="CMTT10"/>
              </a:rPr>
              <a:t>https://www.happytooth.com</a:t>
            </a:r>
          </a:p>
          <a:p>
            <a:pPr algn="l"/>
            <a:r>
              <a:rPr lang="en-SG" sz="2000" b="0" i="0" u="none" strike="noStrike" baseline="0" dirty="0">
                <a:latin typeface="CMR10"/>
              </a:rPr>
              <a:t>to make her dental appointments. Can the monitor </a:t>
            </a:r>
            <a:r>
              <a:rPr lang="en-SG" sz="2000" b="0" i="0" u="none" strike="noStrike" baseline="0" dirty="0">
                <a:latin typeface="CMMI10"/>
              </a:rPr>
              <a:t>M fi</a:t>
            </a:r>
            <a:r>
              <a:rPr lang="en-SG" sz="2000" b="0" i="0" u="none" strike="noStrike" baseline="0" dirty="0">
                <a:latin typeface="CMR10"/>
              </a:rPr>
              <a:t>nd out Alice's appointment details </a:t>
            </a:r>
            <a:r>
              <a:rPr lang="en-SG" sz="2000" b="0" i="0" u="none" strike="noStrike" baseline="0" dirty="0">
                <a:highlight>
                  <a:srgbClr val="FFFF00"/>
                </a:highlight>
                <a:latin typeface="CMR10"/>
              </a:rPr>
              <a:t>by inspecting the traffic</a:t>
            </a:r>
            <a:r>
              <a:rPr lang="en-SG" sz="2000" b="0" i="0" u="none" strike="noStrike" baseline="0" dirty="0">
                <a:latin typeface="CMR10"/>
              </a:rPr>
              <a:t>. Why?</a:t>
            </a:r>
          </a:p>
          <a:p>
            <a:pPr algn="l"/>
            <a:r>
              <a:rPr lang="en-SG" sz="2000" b="0" i="0" u="none" strike="noStrike" baseline="0" dirty="0">
                <a:latin typeface="CMR10"/>
              </a:rPr>
              <a:t>(</a:t>
            </a:r>
            <a:r>
              <a:rPr lang="en-SG" sz="2000" b="0" i="0" u="none" strike="noStrike" baseline="0" dirty="0">
                <a:latin typeface="CMTI10"/>
              </a:rPr>
              <a:t>Hint: </a:t>
            </a:r>
            <a:r>
              <a:rPr lang="en-SG" sz="2000" b="0" i="0" u="none" strike="noStrike" baseline="0" dirty="0">
                <a:latin typeface="CMR10"/>
              </a:rPr>
              <a:t>Recall that HTTPS works “on-top" of </a:t>
            </a:r>
            <a:r>
              <a:rPr lang="en-SG" sz="2000" b="0" i="0" u="none" strike="noStrike" baseline="0" dirty="0">
                <a:highlight>
                  <a:srgbClr val="FFFF00"/>
                </a:highlight>
                <a:latin typeface="CMR10"/>
              </a:rPr>
              <a:t>TLS/SSL</a:t>
            </a:r>
            <a:r>
              <a:rPr lang="en-SG" sz="2000" b="0" i="0" u="none" strike="noStrike" baseline="0" dirty="0">
                <a:latin typeface="CMR10"/>
              </a:rPr>
              <a:t>, which is described in the lecture notes.)</a:t>
            </a:r>
            <a:endParaRPr lang="en-SG" sz="2000" dirty="0"/>
          </a:p>
          <a:p>
            <a:endParaRPr lang="en-SG" dirty="0"/>
          </a:p>
        </p:txBody>
      </p:sp>
    </p:spTree>
    <p:extLst>
      <p:ext uri="{BB962C8B-B14F-4D97-AF65-F5344CB8AC3E}">
        <p14:creationId xmlns:p14="http://schemas.microsoft.com/office/powerpoint/2010/main" val="254796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07C0D0-01C8-468F-9762-61CEA3863E41}"/>
              </a:ext>
            </a:extLst>
          </p:cNvPr>
          <p:cNvPicPr>
            <a:picLocks noChangeAspect="1" noChangeArrowheads="1"/>
          </p:cNvPicPr>
          <p:nvPr/>
        </p:nvPicPr>
        <p:blipFill>
          <a:blip r:embed="rId2" cstate="print"/>
          <a:srcRect/>
          <a:stretch>
            <a:fillRect/>
          </a:stretch>
        </p:blipFill>
        <p:spPr bwMode="auto">
          <a:xfrm>
            <a:off x="1426127" y="783561"/>
            <a:ext cx="5308523" cy="4572000"/>
          </a:xfrm>
          <a:prstGeom prst="rect">
            <a:avLst/>
          </a:prstGeom>
          <a:noFill/>
          <a:ln w="9525">
            <a:noFill/>
            <a:miter lim="800000"/>
            <a:headEnd/>
            <a:tailEnd/>
          </a:ln>
        </p:spPr>
      </p:pic>
      <p:sp>
        <p:nvSpPr>
          <p:cNvPr id="8" name="Rectangle 1">
            <a:extLst>
              <a:ext uri="{FF2B5EF4-FFF2-40B4-BE49-F238E27FC236}">
                <a16:creationId xmlns:a16="http://schemas.microsoft.com/office/drawing/2014/main" id="{EF896730-4C6C-4987-8D68-8DF443AD1DF5}"/>
              </a:ext>
            </a:extLst>
          </p:cNvPr>
          <p:cNvSpPr>
            <a:spLocks noChangeArrowheads="1"/>
          </p:cNvSpPr>
          <p:nvPr/>
        </p:nvSpPr>
        <p:spPr bwMode="auto">
          <a:xfrm>
            <a:off x="3010453" y="12407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
        <p:nvSpPr>
          <p:cNvPr id="9" name="Rectangle 8">
            <a:extLst>
              <a:ext uri="{FF2B5EF4-FFF2-40B4-BE49-F238E27FC236}">
                <a16:creationId xmlns:a16="http://schemas.microsoft.com/office/drawing/2014/main" id="{14FC8ED5-2D56-4DA5-BFA0-B9E694CB35A8}"/>
              </a:ext>
            </a:extLst>
          </p:cNvPr>
          <p:cNvSpPr/>
          <p:nvPr/>
        </p:nvSpPr>
        <p:spPr>
          <a:xfrm>
            <a:off x="3331128" y="2764761"/>
            <a:ext cx="1828800" cy="228600"/>
          </a:xfrm>
          <a:prstGeom prst="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21E011-2C15-494A-8744-D8131DC42EB6}"/>
              </a:ext>
            </a:extLst>
          </p:cNvPr>
          <p:cNvSpPr/>
          <p:nvPr/>
        </p:nvSpPr>
        <p:spPr>
          <a:xfrm>
            <a:off x="5617128" y="4517361"/>
            <a:ext cx="762000" cy="228600"/>
          </a:xfrm>
          <a:prstGeom prst="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28C986-089B-46C5-9853-01D9CBF63FC3}"/>
              </a:ext>
            </a:extLst>
          </p:cNvPr>
          <p:cNvSpPr/>
          <p:nvPr/>
        </p:nvSpPr>
        <p:spPr>
          <a:xfrm flipV="1">
            <a:off x="4778928" y="4136361"/>
            <a:ext cx="609600" cy="304799"/>
          </a:xfrm>
          <a:prstGeom prst="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C7EB5B-6DB9-4DEF-A134-FB82BABC5F9E}"/>
              </a:ext>
            </a:extLst>
          </p:cNvPr>
          <p:cNvSpPr/>
          <p:nvPr/>
        </p:nvSpPr>
        <p:spPr>
          <a:xfrm>
            <a:off x="3331128" y="4669761"/>
            <a:ext cx="457200" cy="304800"/>
          </a:xfrm>
          <a:prstGeom prst="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0F375A5-3846-470F-B263-9A0CAB809468}"/>
              </a:ext>
            </a:extLst>
          </p:cNvPr>
          <p:cNvSpPr/>
          <p:nvPr/>
        </p:nvSpPr>
        <p:spPr>
          <a:xfrm flipV="1">
            <a:off x="5845728" y="4745961"/>
            <a:ext cx="990600" cy="228600"/>
          </a:xfrm>
          <a:prstGeom prst="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7EA1BB5F-0CC7-4DA9-A659-AF2B6952CAEB}"/>
              </a:ext>
            </a:extLst>
          </p:cNvPr>
          <p:cNvPicPr>
            <a:picLocks noChangeAspect="1" noChangeArrowheads="1"/>
          </p:cNvPicPr>
          <p:nvPr/>
        </p:nvPicPr>
        <p:blipFill>
          <a:blip r:embed="rId3" cstate="print"/>
          <a:srcRect/>
          <a:stretch>
            <a:fillRect/>
          </a:stretch>
        </p:blipFill>
        <p:spPr bwMode="auto">
          <a:xfrm>
            <a:off x="6874428" y="859761"/>
            <a:ext cx="3695700" cy="3276600"/>
          </a:xfrm>
          <a:prstGeom prst="rect">
            <a:avLst/>
          </a:prstGeom>
          <a:noFill/>
          <a:ln w="9525">
            <a:noFill/>
            <a:miter lim="800000"/>
            <a:headEnd/>
            <a:tailEnd/>
          </a:ln>
        </p:spPr>
      </p:pic>
      <p:pic>
        <p:nvPicPr>
          <p:cNvPr id="15" name="Picture 3">
            <a:extLst>
              <a:ext uri="{FF2B5EF4-FFF2-40B4-BE49-F238E27FC236}">
                <a16:creationId xmlns:a16="http://schemas.microsoft.com/office/drawing/2014/main" id="{1CA5C703-67CD-43DA-B877-65069F8DC771}"/>
              </a:ext>
            </a:extLst>
          </p:cNvPr>
          <p:cNvPicPr>
            <a:picLocks noChangeAspect="1" noChangeArrowheads="1"/>
          </p:cNvPicPr>
          <p:nvPr/>
        </p:nvPicPr>
        <p:blipFill>
          <a:blip r:embed="rId4" cstate="print"/>
          <a:srcRect/>
          <a:stretch>
            <a:fillRect/>
          </a:stretch>
        </p:blipFill>
        <p:spPr bwMode="auto">
          <a:xfrm>
            <a:off x="6912528" y="3145761"/>
            <a:ext cx="3657600" cy="3150177"/>
          </a:xfrm>
          <a:prstGeom prst="rect">
            <a:avLst/>
          </a:prstGeom>
          <a:noFill/>
          <a:ln w="9525">
            <a:noFill/>
            <a:miter lim="800000"/>
            <a:headEnd/>
            <a:tailEnd/>
          </a:ln>
        </p:spPr>
      </p:pic>
      <p:sp>
        <p:nvSpPr>
          <p:cNvPr id="16" name="Rectangle 15">
            <a:extLst>
              <a:ext uri="{FF2B5EF4-FFF2-40B4-BE49-F238E27FC236}">
                <a16:creationId xmlns:a16="http://schemas.microsoft.com/office/drawing/2014/main" id="{134C2088-5DDC-4BF7-B376-3CB05FD76E4C}"/>
              </a:ext>
            </a:extLst>
          </p:cNvPr>
          <p:cNvSpPr/>
          <p:nvPr/>
        </p:nvSpPr>
        <p:spPr>
          <a:xfrm flipV="1">
            <a:off x="7293528" y="4898361"/>
            <a:ext cx="457200" cy="152400"/>
          </a:xfrm>
          <a:prstGeom prst="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A328F81-6474-430C-A929-08D9860477C1}"/>
              </a:ext>
            </a:extLst>
          </p:cNvPr>
          <p:cNvSpPr/>
          <p:nvPr/>
        </p:nvSpPr>
        <p:spPr>
          <a:xfrm flipV="1">
            <a:off x="7293528" y="5507961"/>
            <a:ext cx="533400" cy="228600"/>
          </a:xfrm>
          <a:prstGeom prst="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0E5BB-EB0A-4BF5-8012-A8E875520DEF}"/>
              </a:ext>
            </a:extLst>
          </p:cNvPr>
          <p:cNvSpPr/>
          <p:nvPr/>
        </p:nvSpPr>
        <p:spPr>
          <a:xfrm flipV="1">
            <a:off x="7293528" y="4745961"/>
            <a:ext cx="914400" cy="152400"/>
          </a:xfrm>
          <a:prstGeom prst="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760285-4EEF-4F67-83B6-DBD6BBF85E12}"/>
              </a:ext>
            </a:extLst>
          </p:cNvPr>
          <p:cNvSpPr/>
          <p:nvPr/>
        </p:nvSpPr>
        <p:spPr>
          <a:xfrm flipV="1">
            <a:off x="8741328" y="5355561"/>
            <a:ext cx="762000" cy="228600"/>
          </a:xfrm>
          <a:prstGeom prst="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ular Callout 15">
            <a:extLst>
              <a:ext uri="{FF2B5EF4-FFF2-40B4-BE49-F238E27FC236}">
                <a16:creationId xmlns:a16="http://schemas.microsoft.com/office/drawing/2014/main" id="{B10B2E85-16A3-474B-B9F2-E96CDDAED1E1}"/>
              </a:ext>
            </a:extLst>
          </p:cNvPr>
          <p:cNvSpPr/>
          <p:nvPr/>
        </p:nvSpPr>
        <p:spPr>
          <a:xfrm>
            <a:off x="5464728" y="3963840"/>
            <a:ext cx="1269922" cy="449723"/>
          </a:xfrm>
          <a:prstGeom prst="wedgeRoundRectCallout">
            <a:avLst>
              <a:gd name="adj1" fmla="val -6511"/>
              <a:gd name="adj2" fmla="val 7529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latin typeface="Comic Sans MS" pitchFamily="66" charset="0"/>
              </a:rPr>
              <a:t>Encrypt</a:t>
            </a:r>
          </a:p>
        </p:txBody>
      </p:sp>
      <p:sp>
        <p:nvSpPr>
          <p:cNvPr id="21" name="Rounded Rectangular Callout 16">
            <a:extLst>
              <a:ext uri="{FF2B5EF4-FFF2-40B4-BE49-F238E27FC236}">
                <a16:creationId xmlns:a16="http://schemas.microsoft.com/office/drawing/2014/main" id="{DA393930-E6FF-4664-BAE5-CD7454B26358}"/>
              </a:ext>
            </a:extLst>
          </p:cNvPr>
          <p:cNvSpPr/>
          <p:nvPr/>
        </p:nvSpPr>
        <p:spPr>
          <a:xfrm>
            <a:off x="2416728" y="5355562"/>
            <a:ext cx="838200" cy="381000"/>
          </a:xfrm>
          <a:prstGeom prst="wedgeRoundRectCallout">
            <a:avLst>
              <a:gd name="adj1" fmla="val 55687"/>
              <a:gd name="adj2" fmla="val -16152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latin typeface="Comic Sans MS" pitchFamily="66" charset="0"/>
              </a:rPr>
              <a:t>MAC</a:t>
            </a:r>
          </a:p>
        </p:txBody>
      </p:sp>
      <p:sp>
        <p:nvSpPr>
          <p:cNvPr id="22" name="Rounded Rectangular Callout 21">
            <a:extLst>
              <a:ext uri="{FF2B5EF4-FFF2-40B4-BE49-F238E27FC236}">
                <a16:creationId xmlns:a16="http://schemas.microsoft.com/office/drawing/2014/main" id="{0CB61622-AA6F-463A-8D0C-8EEA4A182E1E}"/>
              </a:ext>
            </a:extLst>
          </p:cNvPr>
          <p:cNvSpPr/>
          <p:nvPr/>
        </p:nvSpPr>
        <p:spPr>
          <a:xfrm>
            <a:off x="4931328" y="5431761"/>
            <a:ext cx="1219200" cy="685800"/>
          </a:xfrm>
          <a:prstGeom prst="wedgeRoundRectCallout">
            <a:avLst>
              <a:gd name="adj1" fmla="val 50781"/>
              <a:gd name="adj2" fmla="val -11416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latin typeface="Comic Sans MS" pitchFamily="66" charset="0"/>
              </a:rPr>
              <a:t>KE protocol</a:t>
            </a:r>
          </a:p>
        </p:txBody>
      </p:sp>
    </p:spTree>
    <p:extLst>
      <p:ext uri="{BB962C8B-B14F-4D97-AF65-F5344CB8AC3E}">
        <p14:creationId xmlns:p14="http://schemas.microsoft.com/office/powerpoint/2010/main" val="334484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6" grpId="0" animBg="1"/>
      <p:bldP spid="17" grpId="0" animBg="1"/>
      <p:bldP spid="17" grpId="1" animBg="1"/>
      <p:bldP spid="18" grpId="0" animBg="1"/>
      <p:bldP spid="19"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D15859-FC1F-456A-BFD1-ECD65B172E83}"/>
              </a:ext>
            </a:extLst>
          </p:cNvPr>
          <p:cNvSpPr>
            <a:spLocks noGrp="1"/>
          </p:cNvSpPr>
          <p:nvPr>
            <p:ph type="title"/>
          </p:nvPr>
        </p:nvSpPr>
        <p:spPr/>
        <p:txBody>
          <a:bodyPr/>
          <a:lstStyle/>
          <a:p>
            <a:r>
              <a:rPr lang="en-SG" dirty="0"/>
              <a:t>Question 4</a:t>
            </a:r>
          </a:p>
        </p:txBody>
      </p:sp>
      <p:sp>
        <p:nvSpPr>
          <p:cNvPr id="5" name="Content Placeholder 4">
            <a:extLst>
              <a:ext uri="{FF2B5EF4-FFF2-40B4-BE49-F238E27FC236}">
                <a16:creationId xmlns:a16="http://schemas.microsoft.com/office/drawing/2014/main" id="{5D61917D-24D9-40D7-94F3-E30A8DBAAC77}"/>
              </a:ext>
            </a:extLst>
          </p:cNvPr>
          <p:cNvSpPr>
            <a:spLocks noGrp="1"/>
          </p:cNvSpPr>
          <p:nvPr>
            <p:ph idx="1"/>
          </p:nvPr>
        </p:nvSpPr>
        <p:spPr/>
        <p:txBody>
          <a:bodyPr/>
          <a:lstStyle/>
          <a:p>
            <a:r>
              <a:rPr lang="en-SG" sz="2400" b="1" i="0" u="none" strike="noStrike" baseline="0" dirty="0">
                <a:latin typeface="CMR10"/>
              </a:rPr>
              <a:t>(a) Can the monitor </a:t>
            </a:r>
            <a:r>
              <a:rPr lang="en-SG" sz="2400" b="1" i="0" u="none" strike="noStrike" baseline="0" dirty="0">
                <a:latin typeface="CMMI10"/>
              </a:rPr>
              <a:t>M fi</a:t>
            </a:r>
            <a:r>
              <a:rPr lang="en-SG" sz="2400" b="1" i="0" u="none" strike="noStrike" baseline="0" dirty="0">
                <a:latin typeface="CMR10"/>
              </a:rPr>
              <a:t>nd out Alice's appointment details by inspecting the traffic. Why?</a:t>
            </a:r>
          </a:p>
          <a:p>
            <a:r>
              <a:rPr lang="en-SG" sz="2400" dirty="0"/>
              <a:t>No. Because HTTPS employs TSL/SSL to establish a </a:t>
            </a:r>
            <a:r>
              <a:rPr lang="en-SG" sz="2400" dirty="0">
                <a:highlight>
                  <a:srgbClr val="FFFF00"/>
                </a:highlight>
              </a:rPr>
              <a:t>secure channel</a:t>
            </a:r>
            <a:r>
              <a:rPr lang="en-SG" sz="2400" dirty="0"/>
              <a:t> between two communicating parties, where all the communicated messages are encrypted.</a:t>
            </a:r>
          </a:p>
          <a:p>
            <a:endParaRPr lang="en-SG" sz="2400" b="1" i="0" u="none" strike="noStrike" baseline="0" dirty="0"/>
          </a:p>
          <a:p>
            <a:r>
              <a:rPr lang="en-SG" sz="2400" dirty="0"/>
              <a:t>Note</a:t>
            </a:r>
            <a:r>
              <a:rPr lang="en-SG" sz="2400" b="1" dirty="0"/>
              <a:t>: </a:t>
            </a:r>
            <a:r>
              <a:rPr lang="en-SG" sz="2400" dirty="0"/>
              <a:t>A secure channel is a protocol that preserves </a:t>
            </a:r>
            <a:r>
              <a:rPr lang="en-SG" sz="2400" b="1" dirty="0"/>
              <a:t>data confidentiality</a:t>
            </a:r>
            <a:r>
              <a:rPr lang="en-SG" sz="2400" dirty="0"/>
              <a:t>, </a:t>
            </a:r>
            <a:r>
              <a:rPr lang="en-SG" sz="2400" b="1" dirty="0"/>
              <a:t>integrity</a:t>
            </a:r>
            <a:r>
              <a:rPr lang="en-SG" sz="2400" dirty="0"/>
              <a:t> and </a:t>
            </a:r>
            <a:r>
              <a:rPr lang="en-SG" sz="2400" b="1" dirty="0"/>
              <a:t>authentication, </a:t>
            </a:r>
            <a:r>
              <a:rPr lang="en-SG" sz="2400" dirty="0"/>
              <a:t>against a computationally bounded attacker.</a:t>
            </a:r>
            <a:endParaRPr lang="en-SG" sz="2800" b="1" i="0" u="none" strike="noStrike" baseline="0" dirty="0"/>
          </a:p>
          <a:p>
            <a:endParaRPr lang="en-SG" dirty="0"/>
          </a:p>
        </p:txBody>
      </p:sp>
    </p:spTree>
    <p:extLst>
      <p:ext uri="{BB962C8B-B14F-4D97-AF65-F5344CB8AC3E}">
        <p14:creationId xmlns:p14="http://schemas.microsoft.com/office/powerpoint/2010/main" val="267705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1894</Words>
  <Application>Microsoft Office PowerPoint</Application>
  <PresentationFormat>Widescreen</PresentationFormat>
  <Paragraphs>136</Paragraphs>
  <Slides>25</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CMMI10</vt:lpstr>
      <vt:lpstr>CMMI7</vt:lpstr>
      <vt:lpstr>CMR10</vt:lpstr>
      <vt:lpstr>CMSY10</vt:lpstr>
      <vt:lpstr>CMTI10</vt:lpstr>
      <vt:lpstr>CMTT10</vt:lpstr>
      <vt:lpstr>Arial</vt:lpstr>
      <vt:lpstr>Calibri</vt:lpstr>
      <vt:lpstr>Cambria Math</vt:lpstr>
      <vt:lpstr>Comic Sans MS</vt:lpstr>
      <vt:lpstr>Tw Cen MT</vt:lpstr>
      <vt:lpstr>Tw Cen MT Condensed</vt:lpstr>
      <vt:lpstr>Wingdings 3</vt:lpstr>
      <vt:lpstr>Integral</vt:lpstr>
      <vt:lpstr>Tutorial 5</vt:lpstr>
      <vt:lpstr>Question 1</vt:lpstr>
      <vt:lpstr>Question 1</vt:lpstr>
      <vt:lpstr>Question 1</vt:lpstr>
      <vt:lpstr>Question 2</vt:lpstr>
      <vt:lpstr>Question 3</vt:lpstr>
      <vt:lpstr>Question 4</vt:lpstr>
      <vt:lpstr>PowerPoint Presentation</vt:lpstr>
      <vt:lpstr>Question 4</vt:lpstr>
      <vt:lpstr>Question 4</vt:lpstr>
      <vt:lpstr>Question 4</vt:lpstr>
      <vt:lpstr>Question 4</vt:lpstr>
      <vt:lpstr>Question 4</vt:lpstr>
      <vt:lpstr>RECAP: Need for certificates</vt:lpstr>
      <vt:lpstr>RECAP: Need for certificates</vt:lpstr>
      <vt:lpstr>Question 4</vt:lpstr>
      <vt:lpstr>Recap: Proxy re-encryption</vt:lpstr>
      <vt:lpstr>Question 4</vt:lpstr>
      <vt:lpstr>Question 4</vt:lpstr>
      <vt:lpstr>Question 4</vt:lpstr>
      <vt:lpstr>Question 5</vt:lpstr>
      <vt:lpstr>Question 5</vt:lpstr>
      <vt:lpstr>Question 5</vt:lpstr>
      <vt:lpstr>Question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5</dc:title>
  <dc:creator>Goh Rui Zhi</dc:creator>
  <cp:lastModifiedBy>Goh Rui Zhi</cp:lastModifiedBy>
  <cp:revision>3</cp:revision>
  <dcterms:created xsi:type="dcterms:W3CDTF">2021-09-27T07:12:50Z</dcterms:created>
  <dcterms:modified xsi:type="dcterms:W3CDTF">2021-10-01T07:31:30Z</dcterms:modified>
</cp:coreProperties>
</file>