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5"/>
  </p:notesMasterIdLst>
  <p:sldIdLst>
    <p:sldId id="257" r:id="rId2"/>
    <p:sldId id="2298" r:id="rId3"/>
    <p:sldId id="2363" r:id="rId4"/>
    <p:sldId id="2401" r:id="rId5"/>
    <p:sldId id="2436" r:id="rId6"/>
    <p:sldId id="2386" r:id="rId7"/>
    <p:sldId id="462" r:id="rId8"/>
    <p:sldId id="480" r:id="rId9"/>
    <p:sldId id="511" r:id="rId10"/>
    <p:sldId id="512" r:id="rId11"/>
    <p:sldId id="514" r:id="rId12"/>
    <p:sldId id="490" r:id="rId13"/>
    <p:sldId id="519" r:id="rId14"/>
    <p:sldId id="705" r:id="rId15"/>
    <p:sldId id="648" r:id="rId16"/>
    <p:sldId id="520" r:id="rId17"/>
    <p:sldId id="527" r:id="rId18"/>
    <p:sldId id="533" r:id="rId19"/>
    <p:sldId id="655" r:id="rId20"/>
    <p:sldId id="523" r:id="rId21"/>
    <p:sldId id="667" r:id="rId22"/>
    <p:sldId id="529" r:id="rId23"/>
    <p:sldId id="530" r:id="rId24"/>
    <p:sldId id="2394" r:id="rId25"/>
    <p:sldId id="2387" r:id="rId26"/>
    <p:sldId id="719" r:id="rId27"/>
    <p:sldId id="707" r:id="rId28"/>
    <p:sldId id="525" r:id="rId29"/>
    <p:sldId id="524" r:id="rId30"/>
    <p:sldId id="674" r:id="rId31"/>
    <p:sldId id="717" r:id="rId32"/>
    <p:sldId id="740" r:id="rId33"/>
    <p:sldId id="690" r:id="rId34"/>
    <p:sldId id="694" r:id="rId35"/>
    <p:sldId id="692" r:id="rId36"/>
    <p:sldId id="526" r:id="rId37"/>
    <p:sldId id="2404" r:id="rId38"/>
    <p:sldId id="2426" r:id="rId39"/>
    <p:sldId id="658" r:id="rId40"/>
    <p:sldId id="2405" r:id="rId41"/>
    <p:sldId id="661" r:id="rId42"/>
    <p:sldId id="688" r:id="rId43"/>
    <p:sldId id="662" r:id="rId44"/>
    <p:sldId id="2406" r:id="rId45"/>
    <p:sldId id="708" r:id="rId46"/>
    <p:sldId id="663" r:id="rId47"/>
    <p:sldId id="2407" r:id="rId48"/>
    <p:sldId id="664" r:id="rId49"/>
    <p:sldId id="680" r:id="rId50"/>
    <p:sldId id="666" r:id="rId51"/>
    <p:sldId id="698" r:id="rId52"/>
    <p:sldId id="2427" r:id="rId53"/>
    <p:sldId id="2408" r:id="rId54"/>
    <p:sldId id="2409" r:id="rId55"/>
    <p:sldId id="2411" r:id="rId56"/>
    <p:sldId id="700" r:id="rId57"/>
    <p:sldId id="725" r:id="rId58"/>
    <p:sldId id="2412" r:id="rId59"/>
    <p:sldId id="2413" r:id="rId60"/>
    <p:sldId id="733" r:id="rId61"/>
    <p:sldId id="734" r:id="rId62"/>
    <p:sldId id="668" r:id="rId63"/>
    <p:sldId id="2414" r:id="rId64"/>
    <p:sldId id="732" r:id="rId65"/>
    <p:sldId id="736" r:id="rId66"/>
    <p:sldId id="2416" r:id="rId67"/>
    <p:sldId id="711" r:id="rId68"/>
    <p:sldId id="2417" r:id="rId69"/>
    <p:sldId id="712" r:id="rId70"/>
    <p:sldId id="2418" r:id="rId71"/>
    <p:sldId id="673" r:id="rId72"/>
    <p:sldId id="2430" r:id="rId73"/>
    <p:sldId id="773" r:id="rId74"/>
    <p:sldId id="2425" r:id="rId75"/>
    <p:sldId id="774" r:id="rId76"/>
    <p:sldId id="775" r:id="rId77"/>
    <p:sldId id="776" r:id="rId78"/>
    <p:sldId id="777" r:id="rId79"/>
    <p:sldId id="778" r:id="rId80"/>
    <p:sldId id="779" r:id="rId81"/>
    <p:sldId id="2431" r:id="rId82"/>
    <p:sldId id="384" r:id="rId83"/>
    <p:sldId id="385" r:id="rId84"/>
    <p:sldId id="386" r:id="rId85"/>
    <p:sldId id="389" r:id="rId86"/>
    <p:sldId id="390" r:id="rId87"/>
    <p:sldId id="410" r:id="rId88"/>
    <p:sldId id="399" r:id="rId89"/>
    <p:sldId id="409" r:id="rId90"/>
    <p:sldId id="408" r:id="rId91"/>
    <p:sldId id="412" r:id="rId92"/>
    <p:sldId id="419" r:id="rId93"/>
    <p:sldId id="2432" r:id="rId94"/>
    <p:sldId id="537" r:id="rId95"/>
    <p:sldId id="535" r:id="rId96"/>
    <p:sldId id="413" r:id="rId97"/>
    <p:sldId id="2433" r:id="rId98"/>
    <p:sldId id="2434" r:id="rId99"/>
    <p:sldId id="395" r:id="rId100"/>
    <p:sldId id="403" r:id="rId101"/>
    <p:sldId id="543" r:id="rId102"/>
    <p:sldId id="2429" r:id="rId103"/>
    <p:sldId id="383" r:id="rId104"/>
    <p:sldId id="439" r:id="rId105"/>
    <p:sldId id="459" r:id="rId106"/>
    <p:sldId id="440" r:id="rId107"/>
    <p:sldId id="443" r:id="rId108"/>
    <p:sldId id="444" r:id="rId109"/>
    <p:sldId id="441" r:id="rId110"/>
    <p:sldId id="450" r:id="rId111"/>
    <p:sldId id="449" r:id="rId112"/>
    <p:sldId id="445" r:id="rId113"/>
    <p:sldId id="451" r:id="rId114"/>
    <p:sldId id="447" r:id="rId115"/>
    <p:sldId id="463" r:id="rId116"/>
    <p:sldId id="465" r:id="rId117"/>
    <p:sldId id="466" r:id="rId118"/>
    <p:sldId id="467" r:id="rId119"/>
    <p:sldId id="456" r:id="rId120"/>
    <p:sldId id="478" r:id="rId121"/>
    <p:sldId id="457" r:id="rId122"/>
    <p:sldId id="2428" r:id="rId123"/>
    <p:sldId id="446" r:id="rId124"/>
    <p:sldId id="470" r:id="rId125"/>
    <p:sldId id="471" r:id="rId126"/>
    <p:sldId id="469" r:id="rId127"/>
    <p:sldId id="453" r:id="rId128"/>
    <p:sldId id="454" r:id="rId129"/>
    <p:sldId id="398" r:id="rId130"/>
    <p:sldId id="438" r:id="rId131"/>
    <p:sldId id="396" r:id="rId132"/>
    <p:sldId id="2435" r:id="rId133"/>
    <p:sldId id="2375" r:id="rId13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buj Varshney" initials="AV" lastIdx="1" clrIdx="0">
    <p:extLst>
      <p:ext uri="{19B8F6BF-5375-455C-9EA6-DF929625EA0E}">
        <p15:presenceInfo xmlns:p15="http://schemas.microsoft.com/office/powerpoint/2012/main" userId="279ee687c80bf3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624" autoAdjust="0"/>
    <p:restoredTop sz="97872" autoAdjust="0"/>
  </p:normalViewPr>
  <p:slideViewPr>
    <p:cSldViewPr snapToGrid="0" snapToObjects="1">
      <p:cViewPr varScale="1">
        <p:scale>
          <a:sx n="88" d="100"/>
          <a:sy n="88" d="100"/>
        </p:scale>
        <p:origin x="200" y="3080"/>
      </p:cViewPr>
      <p:guideLst/>
    </p:cSldViewPr>
  </p:slideViewPr>
  <p:outlineViewPr>
    <p:cViewPr>
      <p:scale>
        <a:sx n="33" d="100"/>
        <a:sy n="33" d="100"/>
      </p:scale>
      <p:origin x="0" y="-77376"/>
    </p:cViewPr>
  </p:outlin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53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18D3C-5865-C248-9EEC-EC62E144E375}" type="datetimeFigureOut">
              <a:rPr lang="sv-SE" smtClean="0"/>
              <a:t>2023-03-07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29048-48E3-CB4A-BCD4-0EFC3628887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873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sz="8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5746C-E621-8E4B-8CC0-3BE97110A3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6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A6B9AD0-79F2-43CC-B896-6D3E20E0B814}" type="slidenum">
              <a:rPr lang="en-US" sz="1400" b="0" smtClean="0">
                <a:solidFill>
                  <a:schemeClr val="tx1"/>
                </a:solidFill>
                <a:latin typeface="Calibri Light" panose="020F0302020204030204" pitchFamily="34" charset="0"/>
              </a:rPr>
              <a:pPr eaLnBrk="1" hangingPunct="1"/>
              <a:t>24</a:t>
            </a:fld>
            <a:endParaRPr lang="en-US" sz="14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4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 b="1" i="1">
                <a:solidFill>
                  <a:schemeClr val="tx1"/>
                </a:solidFill>
                <a:latin typeface="Baby Kruffy"/>
              </a:defRPr>
            </a:lvl1pPr>
            <a:lvl2pPr marL="785372" indent="-302066" eaLnBrk="0" hangingPunct="0">
              <a:defRPr sz="3400" b="1" i="1">
                <a:solidFill>
                  <a:schemeClr val="tx1"/>
                </a:solidFill>
                <a:latin typeface="Baby Kruffy"/>
              </a:defRPr>
            </a:lvl2pPr>
            <a:lvl3pPr marL="1208265" indent="-241653" eaLnBrk="0" hangingPunct="0">
              <a:defRPr sz="3400" b="1" i="1">
                <a:solidFill>
                  <a:schemeClr val="tx1"/>
                </a:solidFill>
                <a:latin typeface="Baby Kruffy"/>
              </a:defRPr>
            </a:lvl3pPr>
            <a:lvl4pPr marL="1691571" indent="-241653" eaLnBrk="0" hangingPunct="0">
              <a:defRPr sz="3400" b="1" i="1">
                <a:solidFill>
                  <a:schemeClr val="tx1"/>
                </a:solidFill>
                <a:latin typeface="Baby Kruffy"/>
              </a:defRPr>
            </a:lvl4pPr>
            <a:lvl5pPr marL="2174878" indent="-241653" eaLnBrk="0" hangingPunct="0">
              <a:defRPr sz="3400" b="1" i="1">
                <a:solidFill>
                  <a:schemeClr val="tx1"/>
                </a:solidFill>
                <a:latin typeface="Baby Kruffy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3400" b="1" i="1">
                <a:solidFill>
                  <a:schemeClr val="tx1"/>
                </a:solidFill>
                <a:latin typeface="Baby Kruffy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3400" b="1" i="1">
                <a:solidFill>
                  <a:schemeClr val="tx1"/>
                </a:solidFill>
                <a:latin typeface="Baby Kruffy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3400" b="1" i="1">
                <a:solidFill>
                  <a:schemeClr val="tx1"/>
                </a:solidFill>
                <a:latin typeface="Baby Kruffy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34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 eaLnBrk="1" hangingPunct="1"/>
            <a:r>
              <a:rPr lang="en-US" sz="1300" b="0" i="0" dirty="0">
                <a:latin typeface="Calibri Light" panose="020F0302020204030204" pitchFamily="34" charset="0"/>
              </a:rPr>
              <a:t>1.#</a:t>
            </a: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13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 b="1" i="1">
                <a:solidFill>
                  <a:schemeClr val="tx1"/>
                </a:solidFill>
                <a:latin typeface="Baby Kruffy"/>
              </a:defRPr>
            </a:lvl1pPr>
            <a:lvl2pPr marL="785372" indent="-302066" eaLnBrk="0" hangingPunct="0">
              <a:defRPr sz="3400" b="1" i="1">
                <a:solidFill>
                  <a:schemeClr val="tx1"/>
                </a:solidFill>
                <a:latin typeface="Baby Kruffy"/>
              </a:defRPr>
            </a:lvl2pPr>
            <a:lvl3pPr marL="1208265" indent="-241653" eaLnBrk="0" hangingPunct="0">
              <a:defRPr sz="3400" b="1" i="1">
                <a:solidFill>
                  <a:schemeClr val="tx1"/>
                </a:solidFill>
                <a:latin typeface="Baby Kruffy"/>
              </a:defRPr>
            </a:lvl3pPr>
            <a:lvl4pPr marL="1691571" indent="-241653" eaLnBrk="0" hangingPunct="0">
              <a:defRPr sz="3400" b="1" i="1">
                <a:solidFill>
                  <a:schemeClr val="tx1"/>
                </a:solidFill>
                <a:latin typeface="Baby Kruffy"/>
              </a:defRPr>
            </a:lvl4pPr>
            <a:lvl5pPr marL="2174878" indent="-241653" eaLnBrk="0" hangingPunct="0">
              <a:defRPr sz="3400" b="1" i="1">
                <a:solidFill>
                  <a:schemeClr val="tx1"/>
                </a:solidFill>
                <a:latin typeface="Baby Kruffy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3400" b="1" i="1">
                <a:solidFill>
                  <a:schemeClr val="tx1"/>
                </a:solidFill>
                <a:latin typeface="Baby Kruffy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3400" b="1" i="1">
                <a:solidFill>
                  <a:schemeClr val="tx1"/>
                </a:solidFill>
                <a:latin typeface="Baby Kruffy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3400" b="1" i="1">
                <a:solidFill>
                  <a:schemeClr val="tx1"/>
                </a:solidFill>
                <a:latin typeface="Baby Kruffy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34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 eaLnBrk="1" hangingPunct="1"/>
            <a:r>
              <a:rPr lang="en-US" sz="1300" b="0" i="0" dirty="0">
                <a:latin typeface="Calibri Light" panose="020F0302020204030204" pitchFamily="34" charset="0"/>
              </a:rPr>
              <a:t>1.#</a:t>
            </a: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49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 b="1" i="1">
                <a:solidFill>
                  <a:schemeClr val="tx1"/>
                </a:solidFill>
                <a:latin typeface="Baby Kruffy"/>
              </a:defRPr>
            </a:lvl1pPr>
            <a:lvl2pPr marL="785372" indent="-302066" eaLnBrk="0" hangingPunct="0">
              <a:defRPr sz="3400" b="1" i="1">
                <a:solidFill>
                  <a:schemeClr val="tx1"/>
                </a:solidFill>
                <a:latin typeface="Baby Kruffy"/>
              </a:defRPr>
            </a:lvl2pPr>
            <a:lvl3pPr marL="1208265" indent="-241653" eaLnBrk="0" hangingPunct="0">
              <a:defRPr sz="3400" b="1" i="1">
                <a:solidFill>
                  <a:schemeClr val="tx1"/>
                </a:solidFill>
                <a:latin typeface="Baby Kruffy"/>
              </a:defRPr>
            </a:lvl3pPr>
            <a:lvl4pPr marL="1691571" indent="-241653" eaLnBrk="0" hangingPunct="0">
              <a:defRPr sz="3400" b="1" i="1">
                <a:solidFill>
                  <a:schemeClr val="tx1"/>
                </a:solidFill>
                <a:latin typeface="Baby Kruffy"/>
              </a:defRPr>
            </a:lvl4pPr>
            <a:lvl5pPr marL="2174878" indent="-241653" eaLnBrk="0" hangingPunct="0">
              <a:defRPr sz="3400" b="1" i="1">
                <a:solidFill>
                  <a:schemeClr val="tx1"/>
                </a:solidFill>
                <a:latin typeface="Baby Kruffy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3400" b="1" i="1">
                <a:solidFill>
                  <a:schemeClr val="tx1"/>
                </a:solidFill>
                <a:latin typeface="Baby Kruffy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3400" b="1" i="1">
                <a:solidFill>
                  <a:schemeClr val="tx1"/>
                </a:solidFill>
                <a:latin typeface="Baby Kruffy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3400" b="1" i="1">
                <a:solidFill>
                  <a:schemeClr val="tx1"/>
                </a:solidFill>
                <a:latin typeface="Baby Kruffy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34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 eaLnBrk="1" hangingPunct="1"/>
            <a:r>
              <a:rPr lang="en-US" sz="1300" b="0" i="0" dirty="0">
                <a:latin typeface="Calibri Light" panose="020F0302020204030204" pitchFamily="34" charset="0"/>
              </a:rPr>
              <a:t>1.#</a:t>
            </a: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49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E950E3F0-7F28-4755-9D8F-22C372752829}" type="slidenum">
              <a:rPr lang="en-US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3251" name="Rectangle 8"/>
          <p:cNvSpPr txBox="1">
            <a:spLocks noGrp="1" noChangeArrowheads="1"/>
          </p:cNvSpPr>
          <p:nvPr/>
        </p:nvSpPr>
        <p:spPr bwMode="auto">
          <a:xfrm>
            <a:off x="4122057" y="9101138"/>
            <a:ext cx="3190724" cy="49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99CC00"/>
              </a:buClr>
              <a:buSzPct val="50000"/>
              <a:buFont typeface="Wingdings" pitchFamily="2" charset="2"/>
              <a:buChar char=""/>
            </a:pPr>
            <a:fld id="{B71A5C11-C9D9-4D49-93AB-054798687720}" type="slidenum">
              <a:rPr lang="en-US" sz="1200">
                <a:solidFill>
                  <a:srgbClr val="000000"/>
                </a:solidFill>
                <a:latin typeface="Tahoma" pitchFamily="34" charset="0"/>
              </a:rPr>
              <a:pPr algn="r" eaLnBrk="1" hangingPunct="1">
                <a:spcBef>
                  <a:spcPts val="300"/>
                </a:spcBef>
                <a:buClr>
                  <a:srgbClr val="99CC00"/>
                </a:buClr>
                <a:buSzPct val="50000"/>
                <a:buFont typeface="Wingdings" pitchFamily="2" charset="2"/>
                <a:buChar char=""/>
              </a:pPr>
              <a:t>30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3252" name="Text Box 1"/>
          <p:cNvSpPr txBox="1">
            <a:spLocks noChangeArrowheads="1"/>
          </p:cNvSpPr>
          <p:nvPr/>
        </p:nvSpPr>
        <p:spPr bwMode="auto">
          <a:xfrm>
            <a:off x="4122057" y="9101137"/>
            <a:ext cx="319314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B2B2B2"/>
              </a:buClr>
              <a:buSzPct val="50000"/>
              <a:buFont typeface="Wingdings" pitchFamily="2" charset="2"/>
              <a:buChar char=""/>
            </a:pPr>
            <a:fld id="{4FFAB934-01FC-4297-AF91-DEBDC876BD84}" type="slidenum">
              <a:rPr lang="en-US" sz="1200">
                <a:solidFill>
                  <a:srgbClr val="000000"/>
                </a:solidFill>
                <a:latin typeface="Tahoma" pitchFamily="34" charset="0"/>
              </a:rPr>
              <a:pPr algn="r" eaLnBrk="1" hangingPunct="1">
                <a:spcBef>
                  <a:spcPts val="300"/>
                </a:spcBef>
                <a:buClr>
                  <a:srgbClr val="B2B2B2"/>
                </a:buClr>
                <a:buSzPct val="50000"/>
                <a:buFont typeface="Wingdings" pitchFamily="2" charset="2"/>
                <a:buChar char=""/>
              </a:pPr>
              <a:t>30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3253" name="Text Box 2"/>
          <p:cNvSpPr txBox="1">
            <a:spLocks noChangeArrowheads="1"/>
          </p:cNvSpPr>
          <p:nvPr/>
        </p:nvSpPr>
        <p:spPr bwMode="auto">
          <a:xfrm>
            <a:off x="0" y="9101137"/>
            <a:ext cx="319314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B2B2B2"/>
              </a:buClr>
              <a:buSzPct val="50000"/>
              <a:buFont typeface="Wingdings" pitchFamily="2" charset="2"/>
              <a:buChar char=""/>
            </a:pPr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3254" name="Text Box 3"/>
          <p:cNvSpPr txBox="1">
            <a:spLocks noChangeArrowheads="1"/>
          </p:cNvSpPr>
          <p:nvPr/>
        </p:nvSpPr>
        <p:spPr bwMode="auto">
          <a:xfrm>
            <a:off x="0" y="0"/>
            <a:ext cx="319314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B2B2B2"/>
              </a:buClr>
              <a:buSzPct val="50000"/>
              <a:buFont typeface="Wingdings" pitchFamily="2" charset="2"/>
              <a:buChar char=""/>
            </a:pPr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3255" name="Text Box 4"/>
          <p:cNvSpPr txBox="1">
            <a:spLocks noChangeArrowheads="1"/>
          </p:cNvSpPr>
          <p:nvPr/>
        </p:nvSpPr>
        <p:spPr bwMode="auto">
          <a:xfrm>
            <a:off x="4122057" y="0"/>
            <a:ext cx="319314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B2B2B2"/>
              </a:buClr>
              <a:buSzPct val="50000"/>
              <a:buFont typeface="Wingdings" pitchFamily="2" charset="2"/>
              <a:buChar char=""/>
            </a:pPr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3256" name="Text Box 5"/>
          <p:cNvSpPr txBox="1">
            <a:spLocks noChangeArrowheads="1"/>
          </p:cNvSpPr>
          <p:nvPr/>
        </p:nvSpPr>
        <p:spPr bwMode="auto">
          <a:xfrm>
            <a:off x="2264229" y="718841"/>
            <a:ext cx="2786743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3257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86972" y="4600575"/>
            <a:ext cx="5340048" cy="42984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303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fld id="{E950E3F0-7F28-4755-9D8F-22C372752829}" type="slidenum">
              <a:rPr lang="en-US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3251" name="Rectangle 8"/>
          <p:cNvSpPr txBox="1">
            <a:spLocks noGrp="1" noChangeArrowheads="1"/>
          </p:cNvSpPr>
          <p:nvPr/>
        </p:nvSpPr>
        <p:spPr bwMode="auto">
          <a:xfrm>
            <a:off x="4122057" y="9101138"/>
            <a:ext cx="3190724" cy="49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99CC00"/>
              </a:buClr>
              <a:buSzPct val="50000"/>
              <a:buFont typeface="Wingdings" pitchFamily="2" charset="2"/>
              <a:buChar char=""/>
            </a:pPr>
            <a:fld id="{B71A5C11-C9D9-4D49-93AB-054798687720}" type="slidenum">
              <a:rPr lang="en-US" sz="1200">
                <a:solidFill>
                  <a:srgbClr val="000000"/>
                </a:solidFill>
                <a:latin typeface="Tahoma" pitchFamily="34" charset="0"/>
              </a:rPr>
              <a:pPr algn="r" eaLnBrk="1" hangingPunct="1">
                <a:spcBef>
                  <a:spcPts val="300"/>
                </a:spcBef>
                <a:buClr>
                  <a:srgbClr val="99CC00"/>
                </a:buClr>
                <a:buSzPct val="50000"/>
                <a:buFont typeface="Wingdings" pitchFamily="2" charset="2"/>
                <a:buChar char=""/>
              </a:pPr>
              <a:t>31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3252" name="Text Box 1"/>
          <p:cNvSpPr txBox="1">
            <a:spLocks noChangeArrowheads="1"/>
          </p:cNvSpPr>
          <p:nvPr/>
        </p:nvSpPr>
        <p:spPr bwMode="auto">
          <a:xfrm>
            <a:off x="4122057" y="9101137"/>
            <a:ext cx="319314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B2B2B2"/>
              </a:buClr>
              <a:buSzPct val="50000"/>
              <a:buFont typeface="Wingdings" pitchFamily="2" charset="2"/>
              <a:buChar char=""/>
            </a:pPr>
            <a:fld id="{4FFAB934-01FC-4297-AF91-DEBDC876BD84}" type="slidenum">
              <a:rPr lang="en-US" sz="1200">
                <a:solidFill>
                  <a:srgbClr val="000000"/>
                </a:solidFill>
                <a:latin typeface="Tahoma" pitchFamily="34" charset="0"/>
              </a:rPr>
              <a:pPr algn="r" eaLnBrk="1" hangingPunct="1">
                <a:spcBef>
                  <a:spcPts val="300"/>
                </a:spcBef>
                <a:buClr>
                  <a:srgbClr val="B2B2B2"/>
                </a:buClr>
                <a:buSzPct val="50000"/>
                <a:buFont typeface="Wingdings" pitchFamily="2" charset="2"/>
                <a:buChar char=""/>
              </a:pPr>
              <a:t>31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3253" name="Text Box 2"/>
          <p:cNvSpPr txBox="1">
            <a:spLocks noChangeArrowheads="1"/>
          </p:cNvSpPr>
          <p:nvPr/>
        </p:nvSpPr>
        <p:spPr bwMode="auto">
          <a:xfrm>
            <a:off x="0" y="9101137"/>
            <a:ext cx="319314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B2B2B2"/>
              </a:buClr>
              <a:buSzPct val="50000"/>
              <a:buFont typeface="Wingdings" pitchFamily="2" charset="2"/>
              <a:buChar char=""/>
            </a:pPr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3254" name="Text Box 3"/>
          <p:cNvSpPr txBox="1">
            <a:spLocks noChangeArrowheads="1"/>
          </p:cNvSpPr>
          <p:nvPr/>
        </p:nvSpPr>
        <p:spPr bwMode="auto">
          <a:xfrm>
            <a:off x="0" y="0"/>
            <a:ext cx="319314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B2B2B2"/>
              </a:buClr>
              <a:buSzPct val="50000"/>
              <a:buFont typeface="Wingdings" pitchFamily="2" charset="2"/>
              <a:buChar char=""/>
            </a:pPr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3255" name="Text Box 4"/>
          <p:cNvSpPr txBox="1">
            <a:spLocks noChangeArrowheads="1"/>
          </p:cNvSpPr>
          <p:nvPr/>
        </p:nvSpPr>
        <p:spPr bwMode="auto">
          <a:xfrm>
            <a:off x="4122057" y="0"/>
            <a:ext cx="319314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ts val="300"/>
              </a:spcBef>
              <a:buClr>
                <a:srgbClr val="B2B2B2"/>
              </a:buClr>
              <a:buSzPct val="50000"/>
              <a:buFont typeface="Wingdings" pitchFamily="2" charset="2"/>
              <a:buChar char=""/>
            </a:pPr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3256" name="Text Box 5"/>
          <p:cNvSpPr txBox="1">
            <a:spLocks noChangeArrowheads="1"/>
          </p:cNvSpPr>
          <p:nvPr/>
        </p:nvSpPr>
        <p:spPr bwMode="auto">
          <a:xfrm>
            <a:off x="2264229" y="718841"/>
            <a:ext cx="2786743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3257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86972" y="4600575"/>
            <a:ext cx="5340048" cy="42984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90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5746C-E621-8E4B-8CC0-3BE97110A3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45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5746C-E621-8E4B-8CC0-3BE97110A3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45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1pPr>
            <a:lvl2pPr marL="742950" indent="-28575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2pPr>
            <a:lvl3pPr marL="11430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3pPr>
            <a:lvl4pPr marL="16002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4pPr>
            <a:lvl5pPr marL="20574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9pPr>
          </a:lstStyle>
          <a:p>
            <a:pPr eaLnBrk="1" hangingPunct="1"/>
            <a:fld id="{8298DB5F-4F88-40CF-8EFC-9946E85B51D3}" type="slidenum">
              <a:rPr lang="en-US" sz="1400" b="0" smtClean="0">
                <a:solidFill>
                  <a:schemeClr val="tx1"/>
                </a:solidFill>
                <a:latin typeface="Calibri Light" panose="020F0302020204030204" pitchFamily="34" charset="0"/>
              </a:rPr>
              <a:pPr eaLnBrk="1" hangingPunct="1"/>
              <a:t>39</a:t>
            </a:fld>
            <a:endParaRPr lang="en-US" sz="14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1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1pPr>
            <a:lvl2pPr marL="742950" indent="-28575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2pPr>
            <a:lvl3pPr marL="11430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3pPr>
            <a:lvl4pPr marL="16002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4pPr>
            <a:lvl5pPr marL="20574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9pPr>
          </a:lstStyle>
          <a:p>
            <a:pPr eaLnBrk="1" hangingPunct="1"/>
            <a:fld id="{BE5144C9-957A-4A30-8F13-3BA208AFCBAF}" type="slidenum">
              <a:rPr lang="en-US" sz="1400" b="0" smtClean="0">
                <a:solidFill>
                  <a:schemeClr val="tx1"/>
                </a:solidFill>
                <a:latin typeface="Calibri Light" panose="020F0302020204030204" pitchFamily="34" charset="0"/>
              </a:rPr>
              <a:pPr eaLnBrk="1" hangingPunct="1"/>
              <a:t>43</a:t>
            </a:fld>
            <a:endParaRPr lang="en-US" sz="14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3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5746C-E621-8E4B-8CC0-3BE97110A3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77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1pPr>
            <a:lvl2pPr marL="742950" indent="-28575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2pPr>
            <a:lvl3pPr marL="11430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3pPr>
            <a:lvl4pPr marL="16002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4pPr>
            <a:lvl5pPr marL="20574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9pPr>
          </a:lstStyle>
          <a:p>
            <a:pPr eaLnBrk="1" hangingPunct="1"/>
            <a:fld id="{634DE946-B2D5-4FC6-8A13-6C2209D9327E}" type="slidenum">
              <a:rPr lang="en-US" sz="1400" b="0" smtClean="0">
                <a:solidFill>
                  <a:schemeClr val="tx1"/>
                </a:solidFill>
                <a:latin typeface="Calibri Light" panose="020F0302020204030204" pitchFamily="34" charset="0"/>
              </a:rPr>
              <a:pPr eaLnBrk="1" hangingPunct="1"/>
              <a:t>46</a:t>
            </a:fld>
            <a:endParaRPr lang="en-US" sz="14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38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1pPr>
            <a:lvl2pPr marL="742950" indent="-28575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2pPr>
            <a:lvl3pPr marL="11430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3pPr>
            <a:lvl4pPr marL="16002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4pPr>
            <a:lvl5pPr marL="20574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9pPr>
          </a:lstStyle>
          <a:p>
            <a:pPr eaLnBrk="1" hangingPunct="1"/>
            <a:fld id="{D3D9220D-EA24-41A2-B5B8-BA91ED96D410}" type="slidenum">
              <a:rPr lang="en-US" sz="1400" b="0" smtClean="0">
                <a:solidFill>
                  <a:schemeClr val="tx1"/>
                </a:solidFill>
                <a:latin typeface="Calibri Light" panose="020F0302020204030204" pitchFamily="34" charset="0"/>
              </a:rPr>
              <a:pPr eaLnBrk="1" hangingPunct="1"/>
              <a:t>48</a:t>
            </a:fld>
            <a:endParaRPr lang="en-US" sz="14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6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1pPr>
            <a:lvl2pPr marL="742950" indent="-28575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2pPr>
            <a:lvl3pPr marL="11430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3pPr>
            <a:lvl4pPr marL="16002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4pPr>
            <a:lvl5pPr marL="20574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9pPr>
          </a:lstStyle>
          <a:p>
            <a:pPr eaLnBrk="1" hangingPunct="1"/>
            <a:fld id="{FA601422-6134-4281-A6D6-70ED22F264CF}" type="slidenum">
              <a:rPr lang="en-US" sz="1400" b="0" smtClean="0">
                <a:solidFill>
                  <a:schemeClr val="tx1"/>
                </a:solidFill>
                <a:latin typeface="Calibri Light" panose="020F0302020204030204" pitchFamily="34" charset="0"/>
              </a:rPr>
              <a:pPr eaLnBrk="1" hangingPunct="1"/>
              <a:t>49</a:t>
            </a:fld>
            <a:endParaRPr lang="en-US" sz="14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00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1pPr>
            <a:lvl2pPr marL="742950" indent="-28575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2pPr>
            <a:lvl3pPr marL="11430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3pPr>
            <a:lvl4pPr marL="16002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4pPr>
            <a:lvl5pPr marL="20574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9pPr>
          </a:lstStyle>
          <a:p>
            <a:pPr eaLnBrk="1" hangingPunct="1"/>
            <a:fld id="{6687B857-B8AB-487F-B70D-ECA3B8A53B90}" type="slidenum">
              <a:rPr lang="en-US" sz="1400" b="0" smtClean="0">
                <a:solidFill>
                  <a:schemeClr val="tx1"/>
                </a:solidFill>
                <a:latin typeface="Calibri Light" panose="020F0302020204030204" pitchFamily="34" charset="0"/>
              </a:rPr>
              <a:pPr eaLnBrk="1" hangingPunct="1"/>
              <a:t>50</a:t>
            </a:fld>
            <a:endParaRPr lang="en-US" sz="14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85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5746C-E621-8E4B-8CC0-3BE97110A35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86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1pPr>
            <a:lvl2pPr marL="742950" indent="-28575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2pPr>
            <a:lvl3pPr marL="11430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3pPr>
            <a:lvl4pPr marL="16002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4pPr>
            <a:lvl5pPr marL="20574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9pPr>
          </a:lstStyle>
          <a:p>
            <a:pPr eaLnBrk="1" hangingPunct="1"/>
            <a:fld id="{2904B66D-49C2-4860-90B5-540A115CA497}" type="slidenum">
              <a:rPr lang="en-US" sz="1400" b="0" smtClean="0">
                <a:solidFill>
                  <a:schemeClr val="tx1"/>
                </a:solidFill>
                <a:latin typeface="Calibri Light" panose="020F0302020204030204" pitchFamily="34" charset="0"/>
              </a:rPr>
              <a:pPr eaLnBrk="1" hangingPunct="1"/>
              <a:t>66</a:t>
            </a:fld>
            <a:endParaRPr lang="en-US" sz="14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16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1pPr>
            <a:lvl2pPr marL="742950" indent="-28575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2pPr>
            <a:lvl3pPr marL="11430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3pPr>
            <a:lvl4pPr marL="16002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4pPr>
            <a:lvl5pPr marL="20574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9pPr>
          </a:lstStyle>
          <a:p>
            <a:pPr eaLnBrk="1" hangingPunct="1"/>
            <a:fld id="{2904B66D-49C2-4860-90B5-540A115CA497}" type="slidenum">
              <a:rPr lang="en-US" sz="1400" b="0" smtClean="0">
                <a:solidFill>
                  <a:schemeClr val="tx1"/>
                </a:solidFill>
                <a:latin typeface="Calibri Light" panose="020F0302020204030204" pitchFamily="34" charset="0"/>
              </a:rPr>
              <a:pPr eaLnBrk="1" hangingPunct="1"/>
              <a:t>67</a:t>
            </a:fld>
            <a:endParaRPr lang="en-US" sz="14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3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1pPr>
            <a:lvl2pPr marL="742950" indent="-28575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2pPr>
            <a:lvl3pPr marL="11430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3pPr>
            <a:lvl4pPr marL="16002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4pPr>
            <a:lvl5pPr marL="20574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9pPr>
          </a:lstStyle>
          <a:p>
            <a:pPr eaLnBrk="1" hangingPunct="1"/>
            <a:fld id="{2904B66D-49C2-4860-90B5-540A115CA497}" type="slidenum">
              <a:rPr lang="en-US" sz="1400" b="0" smtClean="0">
                <a:solidFill>
                  <a:schemeClr val="tx1"/>
                </a:solidFill>
                <a:latin typeface="Calibri Light" panose="020F0302020204030204" pitchFamily="34" charset="0"/>
              </a:rPr>
              <a:pPr eaLnBrk="1" hangingPunct="1"/>
              <a:t>68</a:t>
            </a:fld>
            <a:endParaRPr lang="en-US" sz="14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619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1pPr>
            <a:lvl2pPr marL="742950" indent="-28575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2pPr>
            <a:lvl3pPr marL="11430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3pPr>
            <a:lvl4pPr marL="16002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4pPr>
            <a:lvl5pPr marL="20574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9pPr>
          </a:lstStyle>
          <a:p>
            <a:pPr eaLnBrk="1" hangingPunct="1"/>
            <a:fld id="{2904B66D-49C2-4860-90B5-540A115CA497}" type="slidenum">
              <a:rPr lang="en-US" sz="1400" b="0" smtClean="0">
                <a:solidFill>
                  <a:schemeClr val="tx1"/>
                </a:solidFill>
                <a:latin typeface="Calibri Light" panose="020F0302020204030204" pitchFamily="34" charset="0"/>
              </a:rPr>
              <a:pPr eaLnBrk="1" hangingPunct="1"/>
              <a:t>69</a:t>
            </a:fld>
            <a:endParaRPr lang="en-US" sz="14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7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1pPr>
            <a:lvl2pPr marL="742950" indent="-28575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2pPr>
            <a:lvl3pPr marL="11430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3pPr>
            <a:lvl4pPr marL="16002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4pPr>
            <a:lvl5pPr marL="20574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9pPr>
          </a:lstStyle>
          <a:p>
            <a:pPr eaLnBrk="1" hangingPunct="1"/>
            <a:fld id="{9FCB0032-B279-414F-8D12-1F349E88A638}" type="slidenum">
              <a:rPr lang="en-US" sz="1400" b="0" smtClean="0">
                <a:solidFill>
                  <a:schemeClr val="tx1"/>
                </a:solidFill>
                <a:latin typeface="Calibri Light" panose="020F0302020204030204" pitchFamily="34" charset="0"/>
              </a:rPr>
              <a:pPr eaLnBrk="1" hangingPunct="1"/>
              <a:t>70</a:t>
            </a:fld>
            <a:endParaRPr lang="en-US" sz="14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30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++ We may all have heard of the term Internet of Things.  So how are these wireless embedded systems related to the Internet of Things:   Today, IoT includes a broad class of devices, including powerful platforms such as smartphones.  However, it also includes more resource-constrained devices and what we call Wireless Embedded Systems, and in fact, I consider it to be one of the essential parts of the IoT ecosystem.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S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++ These are platforms equipped with a radio transceiver, sensor, microcontroller, and some form of energy storage. These platforms also often form a network, and sensor network as it is called has been an active area of research for the past two decades. </a:t>
            </a:r>
            <a:endParaRPr lang="en-S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++ The research community has also developed wireless embedded platforms which we may know about, and these include: CMUCAM, which is an image sensor platform developed at Carnegie Mellon University, or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Permamote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is long life sensor platform from the lab I am associated with at UC Berkeley or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Lorea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which is a long-range backscatter platform that I had developed as part of my doctoral dissertation at Uppsala University. All of these are an example of Wireless Embedded Systems.</a:t>
            </a:r>
            <a:endParaRPr lang="en-S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5746C-E621-8E4B-8CC0-3BE97110A3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601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1pPr>
            <a:lvl2pPr marL="742950" indent="-28575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2pPr>
            <a:lvl3pPr marL="11430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3pPr>
            <a:lvl4pPr marL="16002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4pPr>
            <a:lvl5pPr marL="20574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9pPr>
          </a:lstStyle>
          <a:p>
            <a:pPr eaLnBrk="1" hangingPunct="1"/>
            <a:fld id="{31FB5CDB-3F5F-486F-B30E-EF3072FCB281}" type="slidenum">
              <a:rPr lang="en-US" sz="1400" b="0" smtClean="0">
                <a:solidFill>
                  <a:schemeClr val="tx1"/>
                </a:solidFill>
                <a:latin typeface="Calibri Light" panose="020F0302020204030204" pitchFamily="34" charset="0"/>
              </a:rPr>
              <a:pPr eaLnBrk="1" hangingPunct="1"/>
              <a:t>71</a:t>
            </a:fld>
            <a:endParaRPr lang="en-US" sz="14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67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5746C-E621-8E4B-8CC0-3BE97110A35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713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5746C-E621-8E4B-8CC0-3BE97110A35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9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5746C-E621-8E4B-8CC0-3BE97110A35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784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5746C-E621-8E4B-8CC0-3BE97110A35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20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sz="8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5746C-E621-8E4B-8CC0-3BE97110A35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++ We may all have heard of the term Internet of Things.  So how are these wireless embedded systems related to the Internet of Things:   Today, IoT includes a broad class of devices, including powerful platforms such as smartphones.  However, it also includes more resource-constrained devices and what we call Wireless Embedded Systems, and in fact, I consider it to be one of the essential parts of the IoT ecosystem.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S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++ These are platforms equipped with a radio transceiver, sensor, microcontroller, and some form of energy storage. These platforms also often form a network, and sensor network as it is called has been an active area of research for the past two decades. </a:t>
            </a:r>
            <a:endParaRPr lang="en-S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++ The research community has also developed wireless embedded platforms which we may know about, and these include: CMUCAM, which is an image sensor platform developed at Carnegie Mellon University, or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Permamote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is long life sensor platform from the lab I am associated with at UC Berkeley or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Lorea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which is a long-range backscatter platform that I had developed as part of my doctoral dissertation at Uppsala University. All of these are an example of Wireless Embedded Systems.</a:t>
            </a:r>
            <a:endParaRPr lang="en-S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5746C-E621-8E4B-8CC0-3BE97110A3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13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5746C-E621-8E4B-8CC0-3BE97110A3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8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5746C-E621-8E4B-8CC0-3BE97110A3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84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 b="1" i="1">
                <a:solidFill>
                  <a:schemeClr val="tx1"/>
                </a:solidFill>
                <a:latin typeface="Baby Kruffy"/>
              </a:defRPr>
            </a:lvl1pPr>
            <a:lvl2pPr marL="785372" indent="-302066" eaLnBrk="0" hangingPunct="0">
              <a:defRPr sz="3400" b="1" i="1">
                <a:solidFill>
                  <a:schemeClr val="tx1"/>
                </a:solidFill>
                <a:latin typeface="Baby Kruffy"/>
              </a:defRPr>
            </a:lvl2pPr>
            <a:lvl3pPr marL="1208265" indent="-241653" eaLnBrk="0" hangingPunct="0">
              <a:defRPr sz="3400" b="1" i="1">
                <a:solidFill>
                  <a:schemeClr val="tx1"/>
                </a:solidFill>
                <a:latin typeface="Baby Kruffy"/>
              </a:defRPr>
            </a:lvl3pPr>
            <a:lvl4pPr marL="1691571" indent="-241653" eaLnBrk="0" hangingPunct="0">
              <a:defRPr sz="3400" b="1" i="1">
                <a:solidFill>
                  <a:schemeClr val="tx1"/>
                </a:solidFill>
                <a:latin typeface="Baby Kruffy"/>
              </a:defRPr>
            </a:lvl4pPr>
            <a:lvl5pPr marL="2174878" indent="-241653" eaLnBrk="0" hangingPunct="0">
              <a:defRPr sz="3400" b="1" i="1">
                <a:solidFill>
                  <a:schemeClr val="tx1"/>
                </a:solidFill>
                <a:latin typeface="Baby Kruffy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3400" b="1" i="1">
                <a:solidFill>
                  <a:schemeClr val="tx1"/>
                </a:solidFill>
                <a:latin typeface="Baby Kruffy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3400" b="1" i="1">
                <a:solidFill>
                  <a:schemeClr val="tx1"/>
                </a:solidFill>
                <a:latin typeface="Baby Kruffy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3400" b="1" i="1">
                <a:solidFill>
                  <a:schemeClr val="tx1"/>
                </a:solidFill>
                <a:latin typeface="Baby Kruffy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34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 eaLnBrk="1" hangingPunct="1"/>
            <a:r>
              <a:rPr lang="en-US" sz="1300" b="0" i="0" dirty="0">
                <a:latin typeface="Calibri Light" panose="020F0302020204030204" pitchFamily="34" charset="0"/>
              </a:rPr>
              <a:t>1.#</a:t>
            </a: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57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AE6C45-A6CE-4206-BD3B-94C861CF4FBB}" type="slidenum">
              <a:rPr lang="en-US" sz="1400" b="0" smtClean="0">
                <a:solidFill>
                  <a:schemeClr val="tx1"/>
                </a:solidFill>
                <a:latin typeface="Calibri Light" panose="020F0302020204030204" pitchFamily="34" charset="0"/>
              </a:rPr>
              <a:pPr eaLnBrk="1" hangingPunct="1"/>
              <a:t>15</a:t>
            </a:fld>
            <a:endParaRPr lang="en-US" sz="14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68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9DABE6-44B1-4455-914F-8EBA9E5F31D0}" type="slidenum">
              <a:rPr lang="en-US" sz="1400" b="0" smtClean="0">
                <a:solidFill>
                  <a:schemeClr val="tx1"/>
                </a:solidFill>
                <a:latin typeface="Calibri Light" panose="020F0302020204030204" pitchFamily="34" charset="0"/>
              </a:rPr>
              <a:pPr eaLnBrk="1" hangingPunct="1"/>
              <a:t>19</a:t>
            </a:fld>
            <a:endParaRPr lang="en-US" sz="1400" b="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3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1D8D-B81A-F044-A9F7-1892C8D93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A6DB6-BA9D-FE49-85AA-7E381AC86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700B2-4298-A948-8860-B9E72DF3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0504-1F77-4746-9284-EB245119CF97}" type="datetime1">
              <a:rPr lang="sv-SE" smtClean="0"/>
              <a:t>2023-03-07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70969-7238-7D44-BE93-76C09D8D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sv-SE" dirty="0" err="1"/>
              <a:t>ambujv@nus.edu.sg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22DDE-F5B8-2A43-845B-138DB4E0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87B7451-1438-CB4A-8106-82A64F1C7D7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30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E754-A609-214C-B8F6-79F94B8E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113D1-2C64-9C40-915D-1112C0CCB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F81DF-9877-AA44-A585-D6D38AC6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AAE7-4F75-47CE-8993-CA4E3E156413}" type="datetime1">
              <a:rPr lang="sv-SE" smtClean="0"/>
              <a:t>2023-03-07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C8BD-A508-C649-8DE5-41F6254C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sv-SE" dirty="0"/>
              <a:t>ambujv@berkeley.edu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9FB52-64AB-5245-B2DE-A1CDDF57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87B7451-1438-CB4A-8106-82A64F1C7D7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443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CAE43-1C87-9E43-9A35-0A8EC51F0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C51FE-3B80-694F-A68D-B19C4EFB2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93014-238E-7248-B59D-6E6FF6A2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8D2F-C449-4C7C-9333-84C01FB7568D}" type="datetime1">
              <a:rPr lang="sv-SE" smtClean="0"/>
              <a:t>2023-03-07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803A0-7636-FC4C-8EB3-AFF38364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sv-SE" dirty="0"/>
              <a:t>ambujv@berkeley.edu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2DA3C-801A-864F-B858-64B6551D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87B7451-1438-CB4A-8106-82A64F1C7D7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2935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131D-C728-F34A-850F-C494964B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15FAE-C498-5F42-9013-24499AFB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5D13D-3C8A-424D-845B-6D6E717F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0D81-9E74-4920-91BA-8BD47836CBB8}" type="datetime1">
              <a:rPr lang="sv-SE" smtClean="0"/>
              <a:t>2023-03-07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B9688-D3F3-8F45-AB3B-13ACE359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sv-SE" dirty="0" err="1"/>
              <a:t>ambujv@nus.edu.sg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5ADB-00AD-CE49-ADA6-DCF8CE0A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87B7451-1438-CB4A-8106-82A64F1C7D7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830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6C4B-A05F-F44D-A483-822DE013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0F4B5-0E8D-8246-9997-A447009C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B69D5-C498-9F4A-B2E5-EB75E7BA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F59E-F9A8-45AD-BF04-FFC34345DD7A}" type="datetime1">
              <a:rPr lang="sv-SE" smtClean="0"/>
              <a:t>2023-03-07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5D3C3-B626-F842-8394-8B677FF3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sv-SE" dirty="0" err="1"/>
              <a:t>ambujv@nus.edu.sg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4FC98-6B46-4044-AF14-C47A6E69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87B7451-1438-CB4A-8106-82A64F1C7D7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557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1BE2-8816-4744-9456-935CCB79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GB" dirty="0"/>
              <a:t>Click to edit Master title style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68FA-E42F-C44F-A843-AD42ECC70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56BA-9694-7640-BE5C-B9BD678E0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05163-785E-584E-944F-0A288E88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296F-6E2F-4943-941A-67423902EE89}" type="datetime1">
              <a:rPr lang="sv-SE" smtClean="0"/>
              <a:t>2023-03-07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64741-0439-A941-A719-A48735C6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sv-SE" dirty="0"/>
              <a:t>ambujv@berkeley.edu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2FAA6-4735-A24C-AF1A-38B354B2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87B7451-1438-CB4A-8106-82A64F1C7D7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968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A5FE-9F5E-104C-89BA-0561481E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EED72-1836-2E4E-96AB-8FDA78311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67EC4-55CE-934C-84DE-59B6C5B73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BCE47-188E-8D43-B543-01E8A77EA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47F51-7CB8-A547-89FA-06E9FCA08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E7DC6-6F15-5746-8717-FB6F9F14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0AFC-9D35-47DE-8D04-7562DE15629D}" type="datetime1">
              <a:rPr lang="sv-SE" smtClean="0"/>
              <a:t>2023-03-07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ED5B4-35EB-8944-A1D9-9569F6BF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sv-SE" dirty="0"/>
              <a:t>ambujv@berkeley.edu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6F6E6-7F81-3A49-8B5A-C75A2A27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87B7451-1438-CB4A-8106-82A64F1C7D7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5994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0CCC-58A6-7B43-A715-5465C799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sv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CD7BE-FAFC-2746-A853-EDD1B4C8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5281-08AA-4C72-B250-2DE743C64599}" type="datetime1">
              <a:rPr lang="sv-SE" smtClean="0"/>
              <a:t>2023-03-07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7BFD8-C2EB-2642-93E8-3741A138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sv-SE" dirty="0"/>
              <a:t>ambujv@berkeley.edu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F28AB-124E-5841-96BD-21ECECF4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87B7451-1438-CB4A-8106-82A64F1C7D7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047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8AD6F-F80D-3D4D-BFD8-3412B420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CF90-6E92-44FD-8245-32D6D58EEF14}" type="datetime1">
              <a:rPr lang="sv-SE" smtClean="0"/>
              <a:t>2023-03-07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D8A43-65E2-1749-9F02-724EEF33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sv-SE" dirty="0"/>
              <a:t>ambujv@berkeley.edu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24CC1-AAA7-7647-8B5F-F38F6845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87B7451-1438-CB4A-8106-82A64F1C7D7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5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874B-B46B-F746-BC0F-C565DDBA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06BD-75F9-B446-A018-EDF49AE98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29EEB-CB90-334E-B637-AAAC392FD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87789-4183-4544-96C0-BF53F174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A4AD-6130-4B7E-9316-59D70B71516C}" type="datetime1">
              <a:rPr lang="sv-SE" smtClean="0"/>
              <a:t>2023-03-07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11638-F5F0-254C-AEAD-5FDF68AC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sv-SE" dirty="0"/>
              <a:t>ambujv@berkeley.edu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61172-38D6-0C42-BF5A-D1F5C4CD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87B7451-1438-CB4A-8106-82A64F1C7D7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7996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6143-8AD1-384B-9E09-E36CAF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17B9A-58EB-774C-8E3E-34CB79E97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BC705-2E77-CD4A-896C-DA3D4846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0D0FF-2EDB-DF46-9060-404438C0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D939-7D75-4473-85E9-EAA55A48004C}" type="datetime1">
              <a:rPr lang="sv-SE" smtClean="0"/>
              <a:t>2023-03-07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7FCC4-D106-1A42-9D2E-36CC6E58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sv-SE" dirty="0"/>
              <a:t>ambujv@berkeley.edu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6790D-9981-F24F-85F6-5132D276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687B7451-1438-CB4A-8106-82A64F1C7D7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4555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60990-C9C0-2946-817E-7880E9A4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BDD58-72AB-A845-91D3-7083F407F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EDAA8-551F-D14B-95E3-2C4655D88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7477F-BAC6-416F-AEAF-A2B58818030B}" type="datetime1">
              <a:rPr lang="sv-SE" smtClean="0"/>
              <a:t>2023-03-07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E7EE4-8B77-8048-AD76-092D4F0EC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ambujv@berkeley.edu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32DB7-1245-884F-A8A8-E8E778EC6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B7451-1438-CB4A-8106-82A64F1C7D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673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mbujv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sarwiki.informatik.hu-berlin.de/Packet_transmission_time_in_802.11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voneicken.com/2018/lp-wifi-esp-comparison/#conclusions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mailto:ambujv@nus.edu.sg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iserlab.github.io/ambuj/cs4222_assignment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.univr.it/documenti/OccorrenzaIns/matdid/matdid878837.pdf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4373" y="1994565"/>
            <a:ext cx="8003247" cy="1509963"/>
          </a:xfrm>
        </p:spPr>
        <p:txBody>
          <a:bodyPr>
            <a:normAutofit/>
          </a:bodyPr>
          <a:lstStyle/>
          <a:p>
            <a:r>
              <a:rPr lang="en-GB" sz="7200" u="none" strike="noStrike" dirty="0">
                <a:effectLst/>
                <a:latin typeface="+mn-lt"/>
              </a:rPr>
              <a:t>Wireless Networking</a:t>
            </a:r>
            <a:endParaRPr lang="en-US" sz="521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345" y="3981328"/>
            <a:ext cx="11101304" cy="2229859"/>
          </a:xfrm>
        </p:spPr>
        <p:txBody>
          <a:bodyPr>
            <a:normAutofit fontScale="85000" lnSpcReduction="20000"/>
          </a:bodyPr>
          <a:lstStyle/>
          <a:p>
            <a:r>
              <a:rPr lang="en-US" sz="4800" dirty="0">
                <a:latin typeface="+mj-lt"/>
              </a:rPr>
              <a:t>Ambuj Varshney</a:t>
            </a:r>
          </a:p>
          <a:p>
            <a:r>
              <a:rPr lang="en-US" sz="3000" dirty="0">
                <a:latin typeface="+mj-lt"/>
              </a:rPr>
              <a:t>Assistant Professor,  National University of Singapore</a:t>
            </a:r>
          </a:p>
          <a:p>
            <a:r>
              <a:rPr lang="en-US" sz="3000" dirty="0">
                <a:latin typeface="+mj-lt"/>
              </a:rPr>
              <a:t>Wireless, Embedded Intelligence, Sensing, and Emerging Technologies Group</a:t>
            </a:r>
          </a:p>
          <a:p>
            <a:r>
              <a:rPr lang="en-US" sz="2800" dirty="0">
                <a:latin typeface="+mj-lt"/>
                <a:hlinkClick r:id="rId3"/>
              </a:rPr>
              <a:t>ambujv@nus.edu.sg</a:t>
            </a:r>
            <a:endParaRPr lang="en-US" sz="2800" dirty="0">
              <a:latin typeface="+mj-lt"/>
            </a:endParaRPr>
          </a:p>
          <a:p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DF4DBD-F86A-48EC-B4BE-E9B66CFF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7451-1438-CB4A-8106-82A64F1C7D7B}" type="slidenum">
              <a:rPr lang="sv-SE" smtClean="0"/>
              <a:t>1</a:t>
            </a:fld>
            <a:endParaRPr lang="sv-SE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820BC9A-65F8-C5DC-AC87-8B4EAD88B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0068" y="5241576"/>
            <a:ext cx="1187463" cy="156694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31862D1-FE66-F2B3-6774-3511C03148E6}"/>
              </a:ext>
            </a:extLst>
          </p:cNvPr>
          <p:cNvSpPr txBox="1">
            <a:spLocks/>
          </p:cNvSpPr>
          <p:nvPr/>
        </p:nvSpPr>
        <p:spPr>
          <a:xfrm>
            <a:off x="1374826" y="2232965"/>
            <a:ext cx="9442345" cy="1509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64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63"/>
    </mc:Choice>
    <mc:Fallback xmlns="">
      <p:transition spd="slow" advTm="322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3E2C-D569-4CF2-B589-F594BF73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9C2F-5F56-47FF-8482-6BBC7965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92" y="1606842"/>
            <a:ext cx="11034179" cy="4749508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latin typeface="+mj-lt"/>
              </a:rPr>
              <a:t>Typical packet structure</a:t>
            </a:r>
          </a:p>
          <a:p>
            <a:pPr lvl="1"/>
            <a:r>
              <a:rPr lang="en-US" sz="3600" dirty="0">
                <a:latin typeface="+mj-lt"/>
              </a:rPr>
              <a:t>Preamble - Existence of packet and synchronization of clocks</a:t>
            </a:r>
          </a:p>
          <a:p>
            <a:pPr lvl="1"/>
            <a:r>
              <a:rPr lang="en-US" sz="3600" dirty="0">
                <a:latin typeface="+mj-lt"/>
              </a:rPr>
              <a:t>Header - Addresses, Type, Length</a:t>
            </a:r>
          </a:p>
          <a:p>
            <a:pPr lvl="1"/>
            <a:r>
              <a:rPr lang="en-US" sz="3600" dirty="0">
                <a:latin typeface="+mj-lt"/>
              </a:rPr>
              <a:t>Data - Payload plus higher layer headers (e.g. IP packet)</a:t>
            </a:r>
          </a:p>
          <a:p>
            <a:pPr lvl="1"/>
            <a:r>
              <a:rPr lang="en-US" sz="3600" dirty="0">
                <a:latin typeface="+mj-lt"/>
              </a:rPr>
              <a:t>Trailer - Padding, CRC</a:t>
            </a:r>
          </a:p>
          <a:p>
            <a:pPr lvl="1"/>
            <a:endParaRPr lang="en-US" sz="3600" dirty="0">
              <a:latin typeface="+mj-lt"/>
            </a:endParaRPr>
          </a:p>
          <a:p>
            <a:pPr lvl="1"/>
            <a:endParaRPr lang="en-US" sz="3600" dirty="0">
              <a:latin typeface="+mj-lt"/>
            </a:endParaRP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Wireless considerations</a:t>
            </a:r>
          </a:p>
          <a:p>
            <a:pPr lvl="1"/>
            <a:r>
              <a:rPr lang="en-US" sz="3600" dirty="0">
                <a:latin typeface="+mj-lt"/>
              </a:rPr>
              <a:t>Control information for Physical Layer</a:t>
            </a:r>
          </a:p>
          <a:p>
            <a:pPr lvl="1"/>
            <a:r>
              <a:rPr lang="en-US" sz="3600" dirty="0">
                <a:latin typeface="+mj-lt"/>
              </a:rPr>
              <a:t>Ensure robustness for header</a:t>
            </a:r>
          </a:p>
          <a:p>
            <a:pPr lvl="1"/>
            <a:r>
              <a:rPr lang="en-US" sz="3600" dirty="0">
                <a:latin typeface="+mj-lt"/>
              </a:rPr>
              <a:t>Explicit multi-hop routing</a:t>
            </a:r>
          </a:p>
          <a:p>
            <a:pPr lvl="1"/>
            <a:r>
              <a:rPr lang="en-US" sz="3600" dirty="0">
                <a:latin typeface="+mj-lt"/>
              </a:rPr>
              <a:t>Possibly different data rates for different parts of packet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A69D2-CC0A-42DE-BF59-72BCB1FF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C92385-F31E-4F49-9A2E-A3AEEBB9B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44213"/>
              </p:ext>
            </p:extLst>
          </p:nvPr>
        </p:nvGraphicFramePr>
        <p:xfrm>
          <a:off x="1548796" y="3429000"/>
          <a:ext cx="95503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17">
                  <a:extLst>
                    <a:ext uri="{9D8B030D-6E8A-4147-A177-3AD203B41FA5}">
                      <a16:colId xmlns:a16="http://schemas.microsoft.com/office/drawing/2014/main" val="2901484918"/>
                    </a:ext>
                  </a:extLst>
                </a:gridCol>
                <a:gridCol w="1895157">
                  <a:extLst>
                    <a:ext uri="{9D8B030D-6E8A-4147-A177-3AD203B41FA5}">
                      <a16:colId xmlns:a16="http://schemas.microsoft.com/office/drawing/2014/main" val="2754134199"/>
                    </a:ext>
                  </a:extLst>
                </a:gridCol>
                <a:gridCol w="1343026">
                  <a:extLst>
                    <a:ext uri="{9D8B030D-6E8A-4147-A177-3AD203B41FA5}">
                      <a16:colId xmlns:a16="http://schemas.microsoft.com/office/drawing/2014/main" val="905879339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2923454221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3677728418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114619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Preamble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  <a:br>
                        <a:rPr lang="en-US" dirty="0"/>
                      </a:br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  <a:br>
                        <a:rPr lang="en-US" dirty="0"/>
                      </a:br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and Length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2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7710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A948-ED93-438C-B600-6825D51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767B-DAD3-4481-86A3-C58943FF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Preamble: four bytes of zeros</a:t>
            </a:r>
          </a:p>
          <a:p>
            <a:pPr lvl="1"/>
            <a:r>
              <a:rPr lang="en-US" dirty="0"/>
              <a:t>Start-of-Packet: 0xA7</a:t>
            </a:r>
          </a:p>
          <a:p>
            <a:r>
              <a:rPr lang="en-US" dirty="0"/>
              <a:t>PHY Header</a:t>
            </a:r>
          </a:p>
          <a:p>
            <a:pPr lvl="1"/>
            <a:r>
              <a:rPr lang="en-US" dirty="0"/>
              <a:t>One field: length 0-127</a:t>
            </a:r>
          </a:p>
          <a:p>
            <a:pPr lvl="1"/>
            <a:r>
              <a:rPr lang="en-US" b="1" dirty="0"/>
              <a:t>Why still 8 bits?	Because computers depend on bytes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B950-9E99-4FFE-8430-114AD5CC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5EEA9-D221-49A3-B577-9F0434E9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5" y="4618455"/>
            <a:ext cx="6456851" cy="173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302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4F7C-4729-4561-A071-C99D3077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maximum goodput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373F-3519-45CB-85C2-FB130662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best possible case for data transmission</a:t>
            </a:r>
          </a:p>
          <a:p>
            <a:pPr lvl="1"/>
            <a:r>
              <a:rPr lang="en-US" dirty="0"/>
              <a:t>122 Bytes per packet</a:t>
            </a:r>
          </a:p>
          <a:p>
            <a:pPr lvl="2"/>
            <a:r>
              <a:rPr lang="en-US" dirty="0"/>
              <a:t>At 250 kbps -&gt; 3.904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Plus Inter-frame spacing of 40 symbols</a:t>
            </a:r>
          </a:p>
          <a:p>
            <a:pPr lvl="2"/>
            <a:r>
              <a:rPr lang="en-US" dirty="0"/>
              <a:t>At 62.5 </a:t>
            </a:r>
            <a:r>
              <a:rPr lang="en-US" dirty="0" err="1"/>
              <a:t>kBaud</a:t>
            </a:r>
            <a:r>
              <a:rPr lang="en-US" dirty="0"/>
              <a:t> -&gt; 0.640 </a:t>
            </a:r>
            <a:r>
              <a:rPr lang="en-US" dirty="0" err="1"/>
              <a:t>ms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122 Bytes / 4.544 </a:t>
            </a:r>
            <a:r>
              <a:rPr lang="en-US" dirty="0" err="1"/>
              <a:t>ms</a:t>
            </a:r>
            <a:r>
              <a:rPr lang="en-US" dirty="0"/>
              <a:t> -&gt; 214 kbps</a:t>
            </a:r>
          </a:p>
          <a:p>
            <a:pPr lvl="2"/>
            <a:r>
              <a:rPr lang="en-US" dirty="0"/>
              <a:t>Compare to BLE advertisements: 9.92 kbps</a:t>
            </a:r>
          </a:p>
          <a:p>
            <a:pPr lvl="2"/>
            <a:r>
              <a:rPr lang="en-US" dirty="0"/>
              <a:t>Compare to BLE connections: 520 kbps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10B96-4876-45C7-A6A1-E14C92D5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87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490" y="3153427"/>
            <a:ext cx="7791710" cy="16933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err="1"/>
              <a:t>WiFi</a:t>
            </a:r>
            <a:r>
              <a:rPr lang="en-US" sz="4800" dirty="0"/>
              <a:t>: Medium Access Control and Framing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E4C5F5A-700B-44FB-9E95-6F4C5C12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7451-1438-CB4A-8106-82A64F1C7D7B}" type="slidenum">
              <a:rPr lang="sv-SE" smtClean="0"/>
              <a:t>102</a:t>
            </a:fld>
            <a:endParaRPr lang="sv-S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F8FC63-B61F-4084-9936-C126CAD4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err="1"/>
              <a:t>ambujv@nus.edu.sg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48006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WiFi</a:t>
            </a:r>
            <a:r>
              <a:rPr lang="en-US" dirty="0"/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Star topology network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Basic Service Set (BSS)</a:t>
            </a:r>
          </a:p>
          <a:p>
            <a:pPr lvl="1"/>
            <a:r>
              <a:rPr lang="en-US" dirty="0">
                <a:latin typeface="+mj-lt"/>
              </a:rPr>
              <a:t>Access point(s)</a:t>
            </a:r>
          </a:p>
          <a:p>
            <a:pPr lvl="1"/>
            <a:r>
              <a:rPr lang="en-US" dirty="0">
                <a:latin typeface="+mj-lt"/>
              </a:rPr>
              <a:t>Multiple connected clients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Service Set ID (SSID)</a:t>
            </a:r>
          </a:p>
          <a:p>
            <a:pPr lvl="1"/>
            <a:r>
              <a:rPr lang="en-US" dirty="0">
                <a:latin typeface="+mj-lt"/>
              </a:rPr>
              <a:t>Identifies network</a:t>
            </a:r>
          </a:p>
          <a:p>
            <a:pPr lvl="1"/>
            <a:r>
              <a:rPr lang="en-US" dirty="0">
                <a:latin typeface="+mj-lt"/>
              </a:rPr>
              <a:t>Broadcast by access point in beacons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103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B12052-C0B8-4EB5-8A6F-CC500E86E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794" y="2818957"/>
            <a:ext cx="4419600" cy="335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44FE-3466-4209-BCD9-30178DD4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superframe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B13F-E86D-4FDC-9BE6-D6696190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Beacon followed by contention-free period followed by contention</a:t>
            </a:r>
          </a:p>
          <a:p>
            <a:pPr lvl="1"/>
            <a:r>
              <a:rPr lang="en-US" dirty="0">
                <a:latin typeface="+mj-lt"/>
              </a:rPr>
              <a:t>Repeats periodically (default ~100 </a:t>
            </a:r>
            <a:r>
              <a:rPr lang="en-US" dirty="0" err="1">
                <a:latin typeface="+mj-lt"/>
              </a:rPr>
              <a:t>ms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r>
              <a:rPr lang="en-US" dirty="0">
                <a:latin typeface="+mj-lt"/>
              </a:rPr>
              <a:t>802.15.4 adopted a similar </a:t>
            </a:r>
            <a:r>
              <a:rPr lang="en-US" dirty="0" err="1">
                <a:latin typeface="+mj-lt"/>
              </a:rPr>
              <a:t>superframe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E8DC9-D0DC-4624-A3DB-2C58139E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DD3FC-06D5-4DCC-A852-8E5F59285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68" y="3984305"/>
            <a:ext cx="7621064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217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7542-3A26-42FA-B0E4-D12E3C82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superframe</a:t>
            </a:r>
            <a:r>
              <a:rPr lang="en-US" dirty="0"/>
              <a:t>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2E14-E3D5-4F92-9247-DF8FF9EC3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382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Continuous contention access period</a:t>
            </a:r>
          </a:p>
          <a:p>
            <a:pPr lvl="1"/>
            <a:r>
              <a:rPr lang="en-US" dirty="0">
                <a:latin typeface="+mj-lt"/>
              </a:rPr>
              <a:t>Any device may send at any time</a:t>
            </a:r>
          </a:p>
          <a:p>
            <a:pPr lvl="1"/>
            <a:r>
              <a:rPr lang="en-US" dirty="0">
                <a:latin typeface="+mj-lt"/>
              </a:rPr>
              <a:t>PCF is unused in practice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Periodic beacons</a:t>
            </a:r>
          </a:p>
          <a:p>
            <a:pPr lvl="1"/>
            <a:r>
              <a:rPr lang="en-US" dirty="0">
                <a:latin typeface="+mj-lt"/>
              </a:rPr>
              <a:t>Which also use CSMA and therefore may be delayed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02261-2D24-4867-8A0B-69C3F520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1C0345-0A44-45CB-B56F-79B2E98FE858}"/>
              </a:ext>
            </a:extLst>
          </p:cNvPr>
          <p:cNvCxnSpPr>
            <a:cxnSpLocks/>
          </p:cNvCxnSpPr>
          <p:nvPr/>
        </p:nvCxnSpPr>
        <p:spPr>
          <a:xfrm>
            <a:off x="1905000" y="5746754"/>
            <a:ext cx="7747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E6CC57-40EF-4513-95C0-EDD0D1A7CB72}"/>
              </a:ext>
            </a:extLst>
          </p:cNvPr>
          <p:cNvSpPr txBox="1"/>
          <p:nvPr/>
        </p:nvSpPr>
        <p:spPr>
          <a:xfrm>
            <a:off x="8934450" y="5734054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C475C5-7C0C-467F-9B37-499A5445A043}"/>
              </a:ext>
            </a:extLst>
          </p:cNvPr>
          <p:cNvSpPr/>
          <p:nvPr/>
        </p:nvSpPr>
        <p:spPr>
          <a:xfrm>
            <a:off x="190500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29668-5E83-4B5D-87C7-E3575CC2E294}"/>
              </a:ext>
            </a:extLst>
          </p:cNvPr>
          <p:cNvSpPr/>
          <p:nvPr/>
        </p:nvSpPr>
        <p:spPr>
          <a:xfrm>
            <a:off x="453430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CF277-7B40-46DF-A549-73637D8B76F7}"/>
              </a:ext>
            </a:extLst>
          </p:cNvPr>
          <p:cNvSpPr/>
          <p:nvPr/>
        </p:nvSpPr>
        <p:spPr>
          <a:xfrm>
            <a:off x="584895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D324F-3FB6-43CA-B88C-DEF59CE15451}"/>
              </a:ext>
            </a:extLst>
          </p:cNvPr>
          <p:cNvSpPr/>
          <p:nvPr/>
        </p:nvSpPr>
        <p:spPr>
          <a:xfrm>
            <a:off x="9156700" y="5029205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F6091-3089-445C-AE53-F008B329D4CE}"/>
              </a:ext>
            </a:extLst>
          </p:cNvPr>
          <p:cNvSpPr/>
          <p:nvPr/>
        </p:nvSpPr>
        <p:spPr>
          <a:xfrm>
            <a:off x="321965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39D90E-AB0B-4DAA-9202-6E040F57BFB9}"/>
              </a:ext>
            </a:extLst>
          </p:cNvPr>
          <p:cNvSpPr/>
          <p:nvPr/>
        </p:nvSpPr>
        <p:spPr>
          <a:xfrm>
            <a:off x="716360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A78F6B-B6EA-4349-B916-BFE8AA8610F6}"/>
              </a:ext>
            </a:extLst>
          </p:cNvPr>
          <p:cNvSpPr/>
          <p:nvPr/>
        </p:nvSpPr>
        <p:spPr>
          <a:xfrm>
            <a:off x="2171700" y="5372105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15F67C-7A3C-451F-BE97-4521148D85B5}"/>
              </a:ext>
            </a:extLst>
          </p:cNvPr>
          <p:cNvSpPr/>
          <p:nvPr/>
        </p:nvSpPr>
        <p:spPr>
          <a:xfrm>
            <a:off x="3486350" y="5372105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D382B-5C3A-46DE-BCE6-AED52043B65C}"/>
              </a:ext>
            </a:extLst>
          </p:cNvPr>
          <p:cNvSpPr/>
          <p:nvPr/>
        </p:nvSpPr>
        <p:spPr>
          <a:xfrm>
            <a:off x="4801000" y="5372104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21E2E3-B311-4FA0-96CA-B08D90EEF69E}"/>
              </a:ext>
            </a:extLst>
          </p:cNvPr>
          <p:cNvSpPr/>
          <p:nvPr/>
        </p:nvSpPr>
        <p:spPr>
          <a:xfrm>
            <a:off x="6124072" y="5372104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983AF5-9073-46EA-94CB-8AA262A4878F}"/>
              </a:ext>
            </a:extLst>
          </p:cNvPr>
          <p:cNvSpPr/>
          <p:nvPr/>
        </p:nvSpPr>
        <p:spPr>
          <a:xfrm>
            <a:off x="7430300" y="5372104"/>
            <a:ext cx="172640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216B2-EE05-4659-B36E-CEDDD4DE12A7}"/>
              </a:ext>
            </a:extLst>
          </p:cNvPr>
          <p:cNvSpPr txBox="1"/>
          <p:nvPr/>
        </p:nvSpPr>
        <p:spPr>
          <a:xfrm>
            <a:off x="8572500" y="4393081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Delayed Beacon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ECD5E6-AC31-4C1A-ACF5-4028ADF7044D}"/>
              </a:ext>
            </a:extLst>
          </p:cNvPr>
          <p:cNvSpPr txBox="1"/>
          <p:nvPr/>
        </p:nvSpPr>
        <p:spPr>
          <a:xfrm>
            <a:off x="1587500" y="4660392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Beacon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20F44C-0D86-4C82-8F0B-21B4A0AA7208}"/>
              </a:ext>
            </a:extLst>
          </p:cNvPr>
          <p:cNvSpPr txBox="1"/>
          <p:nvPr/>
        </p:nvSpPr>
        <p:spPr>
          <a:xfrm>
            <a:off x="4667650" y="4069915"/>
            <a:ext cx="162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Contention</a:t>
            </a:r>
          </a:p>
          <a:p>
            <a:r>
              <a:rPr lang="en-US" dirty="0"/>
              <a:t>Based Access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034D36-25D5-49C7-B5F6-9722B0C3485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212750" y="4716246"/>
            <a:ext cx="269036" cy="593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86027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D111-61E9-4324-A5F8-61E7C376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beacons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90CE-CF40-48E5-8F2B-8D7CAB634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Transmitted periodically (~100 </a:t>
            </a:r>
            <a:r>
              <a:rPr lang="en-US" dirty="0" err="1">
                <a:latin typeface="+mj-lt"/>
              </a:rPr>
              <a:t>ms</a:t>
            </a:r>
            <a:r>
              <a:rPr lang="en-US" dirty="0">
                <a:latin typeface="+mj-lt"/>
              </a:rPr>
              <a:t> by default)</a:t>
            </a:r>
          </a:p>
          <a:p>
            <a:pPr lvl="1"/>
            <a:r>
              <a:rPr lang="en-US" dirty="0">
                <a:latin typeface="+mj-lt"/>
              </a:rPr>
              <a:t>Enable discovery of network</a:t>
            </a:r>
          </a:p>
          <a:p>
            <a:pPr lvl="2"/>
            <a:r>
              <a:rPr lang="en-US" dirty="0">
                <a:latin typeface="+mj-lt"/>
              </a:rPr>
              <a:t>Contain capabilities and SSID for the network (802.11b/g/n/ac)</a:t>
            </a:r>
          </a:p>
          <a:p>
            <a:pPr lvl="2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Assign contention-free slots if used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Notify devices of waiting packets</a:t>
            </a:r>
          </a:p>
          <a:p>
            <a:pPr lvl="2"/>
            <a:r>
              <a:rPr lang="en-US" dirty="0">
                <a:latin typeface="+mj-lt"/>
              </a:rPr>
              <a:t>Traffic Indication Map (TIM) has a bitmap specifying which devices data is for</a:t>
            </a:r>
          </a:p>
          <a:p>
            <a:pPr lvl="2"/>
            <a:r>
              <a:rPr lang="en-US" dirty="0">
                <a:latin typeface="+mj-lt"/>
              </a:rPr>
              <a:t>Enables devices to sleep, skipping a number of beacons</a:t>
            </a:r>
          </a:p>
          <a:p>
            <a:pPr lvl="2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Handles broadcast/multicast messages</a:t>
            </a:r>
          </a:p>
          <a:p>
            <a:pPr lvl="2"/>
            <a:r>
              <a:rPr lang="en-US" dirty="0">
                <a:latin typeface="+mj-lt"/>
              </a:rPr>
              <a:t>Every N beacons includes a notation of available broadcast messages</a:t>
            </a:r>
          </a:p>
          <a:p>
            <a:pPr lvl="2"/>
            <a:r>
              <a:rPr lang="en-US" dirty="0">
                <a:latin typeface="+mj-lt"/>
              </a:rPr>
              <a:t>Messages are transmitted during next contention access period using normal CSMA</a:t>
            </a:r>
          </a:p>
          <a:p>
            <a:pPr lvl="2"/>
            <a:r>
              <a:rPr lang="en-US" dirty="0">
                <a:latin typeface="+mj-lt"/>
              </a:rPr>
              <a:t>Defines maximum sleep period for devices (must listen to these beacons)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E0C1B-953F-4C67-AC72-306B7382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829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A76A-DFAE-4C8D-8D1E-B441AE37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Contention-free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B44E-2A03-4A05-B346-B21FBB8D3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Known as Point Coordination Function (PCF)</a:t>
            </a:r>
          </a:p>
          <a:p>
            <a:pPr lvl="1"/>
            <a:r>
              <a:rPr lang="en-US" dirty="0">
                <a:latin typeface="+mj-lt"/>
              </a:rPr>
              <a:t>Allocates a contention-free period for specific devices</a:t>
            </a:r>
          </a:p>
          <a:p>
            <a:pPr lvl="1"/>
            <a:r>
              <a:rPr lang="en-US" dirty="0">
                <a:latin typeface="+mj-lt"/>
              </a:rPr>
              <a:t>Access Point decides when to grant based on requests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Drawbacks</a:t>
            </a:r>
          </a:p>
          <a:p>
            <a:pPr lvl="1"/>
            <a:r>
              <a:rPr lang="en-US" dirty="0">
                <a:latin typeface="+mj-lt"/>
              </a:rPr>
              <a:t>Latency depends on beacon intervals</a:t>
            </a:r>
          </a:p>
          <a:p>
            <a:pPr lvl="1"/>
            <a:r>
              <a:rPr lang="en-US" dirty="0">
                <a:latin typeface="+mj-lt"/>
              </a:rPr>
              <a:t>Mechanism for explicit Quality of Service is unclear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PCF is not used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B10D4-643F-42EB-86AF-7C2FBEA4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3713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81DB-84FC-4290-9AEB-53F27C27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Contention-based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DE631-3024-49F4-AAB0-AB79FAB9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Known as Distributed Coordination Function (DCF)</a:t>
            </a:r>
          </a:p>
          <a:p>
            <a:pPr lvl="1"/>
            <a:r>
              <a:rPr lang="en-US" dirty="0">
                <a:latin typeface="+mj-lt"/>
              </a:rPr>
              <a:t>Base communication method for </a:t>
            </a:r>
            <a:r>
              <a:rPr lang="en-US" dirty="0" err="1">
                <a:latin typeface="+mj-lt"/>
              </a:rPr>
              <a:t>WiFi</a:t>
            </a:r>
            <a:r>
              <a:rPr lang="en-US" dirty="0">
                <a:latin typeface="+mj-lt"/>
              </a:rPr>
              <a:t> (essentially always)</a:t>
            </a:r>
          </a:p>
          <a:p>
            <a:pPr lvl="1"/>
            <a:r>
              <a:rPr lang="en-US" dirty="0">
                <a:latin typeface="+mj-lt"/>
              </a:rPr>
              <a:t>All packets are immediately </a:t>
            </a:r>
            <a:r>
              <a:rPr lang="en-US" dirty="0" err="1">
                <a:latin typeface="+mj-lt"/>
              </a:rPr>
              <a:t>ACK’d</a:t>
            </a:r>
            <a:r>
              <a:rPr lang="en-US" dirty="0">
                <a:latin typeface="+mj-lt"/>
              </a:rPr>
              <a:t> by receiving device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Uses CSMA/CA to determine when it can send</a:t>
            </a:r>
          </a:p>
          <a:p>
            <a:pPr lvl="2"/>
            <a:r>
              <a:rPr lang="en-US" dirty="0">
                <a:latin typeface="+mj-lt"/>
              </a:rPr>
              <a:t>With random </a:t>
            </a:r>
            <a:r>
              <a:rPr lang="en-US" dirty="0" err="1">
                <a:latin typeface="+mj-lt"/>
              </a:rPr>
              <a:t>backoff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Problem: packets can be very long (up to 20 milliseconds)</a:t>
            </a:r>
          </a:p>
          <a:p>
            <a:pPr lvl="1"/>
            <a:r>
              <a:rPr lang="en-US" dirty="0">
                <a:latin typeface="+mj-lt"/>
              </a:rPr>
              <a:t>Solution: Network Allocation Vector (NAV)</a:t>
            </a:r>
          </a:p>
          <a:p>
            <a:pPr lvl="2"/>
            <a:r>
              <a:rPr lang="en-US" dirty="0">
                <a:latin typeface="+mj-lt"/>
              </a:rPr>
              <a:t>Packets include a notation of their duration</a:t>
            </a:r>
          </a:p>
          <a:p>
            <a:pPr lvl="2"/>
            <a:r>
              <a:rPr lang="en-US" dirty="0">
                <a:latin typeface="+mj-lt"/>
              </a:rPr>
              <a:t>Sensing the beginning of a packet allows </a:t>
            </a:r>
            <a:r>
              <a:rPr lang="en-US" dirty="0" err="1">
                <a:latin typeface="+mj-lt"/>
              </a:rPr>
              <a:t>backoff</a:t>
            </a:r>
            <a:r>
              <a:rPr lang="en-US" dirty="0">
                <a:latin typeface="+mj-lt"/>
              </a:rPr>
              <a:t> to skip the whole packet duration before continuing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5400C-C226-4780-82FF-2B646D60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979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hidden terminal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458"/>
            <a:ext cx="10515600" cy="473765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Devices communicating with Access Point may not hear each other</a:t>
            </a:r>
          </a:p>
          <a:p>
            <a:pPr lvl="1"/>
            <a:r>
              <a:rPr lang="en-US" dirty="0">
                <a:latin typeface="+mj-lt"/>
              </a:rPr>
              <a:t>CSMA fails and Access Point losses both messages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 solution: RTS/CTS (Request/Clear To Send)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109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1C7FC41-88AA-4722-9D30-1DFCB7EB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668" y="2551292"/>
            <a:ext cx="4582689" cy="262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3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7BE8-78D9-425F-A538-53C07B0E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control: detection and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4706-780F-4A9C-8922-B152CF62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9731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Detection: only detect errors</a:t>
            </a:r>
          </a:p>
          <a:p>
            <a:pPr lvl="1"/>
            <a:r>
              <a:rPr lang="en-US" sz="2800" dirty="0">
                <a:latin typeface="+mj-lt"/>
              </a:rPr>
              <a:t>Make sure corrupted packets get discarded</a:t>
            </a:r>
          </a:p>
          <a:p>
            <a:pPr lvl="1"/>
            <a:r>
              <a:rPr lang="en-US" sz="2800" dirty="0">
                <a:latin typeface="+mj-lt"/>
              </a:rPr>
              <a:t>Cyclical Redundancy Checks</a:t>
            </a:r>
          </a:p>
          <a:p>
            <a:pPr lvl="2"/>
            <a:r>
              <a:rPr lang="en-US" sz="2800" dirty="0">
                <a:latin typeface="+mj-lt"/>
              </a:rPr>
              <a:t>Detect single bit errors</a:t>
            </a:r>
          </a:p>
          <a:p>
            <a:pPr lvl="2"/>
            <a:r>
              <a:rPr lang="en-US" sz="2800" dirty="0">
                <a:latin typeface="+mj-lt"/>
              </a:rPr>
              <a:t>Detect “burst” errors of several contiguous bits</a:t>
            </a:r>
          </a:p>
          <a:p>
            <a:pPr lvl="2"/>
            <a:endParaRPr lang="en-US" sz="2800" dirty="0">
              <a:latin typeface="+mj-lt"/>
            </a:endParaRPr>
          </a:p>
          <a:p>
            <a:r>
              <a:rPr lang="en-US" dirty="0">
                <a:latin typeface="+mj-lt"/>
              </a:rPr>
              <a:t>Recovery: also try to recover from small bit errors</a:t>
            </a:r>
          </a:p>
          <a:p>
            <a:pPr lvl="1"/>
            <a:r>
              <a:rPr lang="en-US" sz="2800" dirty="0">
                <a:latin typeface="+mj-lt"/>
              </a:rPr>
              <a:t>Forward error correction</a:t>
            </a:r>
          </a:p>
          <a:p>
            <a:pPr lvl="1"/>
            <a:r>
              <a:rPr lang="en-US" sz="2800" dirty="0">
                <a:latin typeface="+mj-lt"/>
              </a:rPr>
              <a:t>Retransmissions</a:t>
            </a:r>
          </a:p>
          <a:p>
            <a:pPr lvl="1"/>
            <a:r>
              <a:rPr lang="en-US" sz="2800" dirty="0">
                <a:latin typeface="+mj-lt"/>
              </a:rPr>
              <a:t>Far more important for wireless because the cost of transmission is higher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1C7DC-3FC6-4726-A445-EC61B160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0070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RTS/CTS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Four packets per data (RTS, CTS, Data, Ack)</a:t>
            </a:r>
          </a:p>
          <a:p>
            <a:pPr lvl="1"/>
            <a:r>
              <a:rPr lang="en-US" dirty="0">
                <a:latin typeface="+mj-lt"/>
              </a:rPr>
              <a:t>Could have just sent data instead of RTS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Significant portion of traffic are application-layer Acks</a:t>
            </a:r>
          </a:p>
          <a:p>
            <a:pPr lvl="1"/>
            <a:r>
              <a:rPr lang="en-US" dirty="0">
                <a:latin typeface="+mj-lt"/>
              </a:rPr>
              <a:t>Probably better to just have it fail and try again later</a:t>
            </a:r>
          </a:p>
          <a:p>
            <a:pPr lvl="2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RTS/CTS only used for very large packets in practice</a:t>
            </a:r>
          </a:p>
          <a:p>
            <a:pPr lvl="1"/>
            <a:r>
              <a:rPr lang="en-US" dirty="0">
                <a:latin typeface="+mj-lt"/>
              </a:rPr>
              <a:t>*It’s mentioned still in 802.11n and 802.11ac, so not entirely unused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75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Backoff</a:t>
            </a:r>
            <a:r>
              <a:rPr lang="en-US" dirty="0"/>
              <a:t> in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Listen for activity</a:t>
            </a:r>
          </a:p>
          <a:p>
            <a:pPr lvl="1"/>
            <a:r>
              <a:rPr lang="en-US" dirty="0">
                <a:latin typeface="+mj-lt"/>
              </a:rPr>
              <a:t>If free</a:t>
            </a:r>
          </a:p>
          <a:p>
            <a:pPr lvl="2"/>
            <a:r>
              <a:rPr lang="en-US" dirty="0">
                <a:latin typeface="+mj-lt"/>
              </a:rPr>
              <a:t>Wait for Inter Frame Spacing (IFS)</a:t>
            </a:r>
          </a:p>
          <a:p>
            <a:pPr lvl="2"/>
            <a:r>
              <a:rPr lang="en-US" dirty="0">
                <a:latin typeface="+mj-lt"/>
              </a:rPr>
              <a:t>If still free, transmit</a:t>
            </a:r>
          </a:p>
          <a:p>
            <a:pPr lvl="2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busy</a:t>
            </a:r>
          </a:p>
          <a:p>
            <a:pPr lvl="2"/>
            <a:r>
              <a:rPr lang="en-US" dirty="0">
                <a:latin typeface="+mj-lt"/>
              </a:rPr>
              <a:t>Randomly select a number of </a:t>
            </a:r>
            <a:r>
              <a:rPr lang="en-US" dirty="0" err="1">
                <a:latin typeface="+mj-lt"/>
              </a:rPr>
              <a:t>backoff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Slots</a:t>
            </a:r>
          </a:p>
          <a:p>
            <a:pPr lvl="2"/>
            <a:r>
              <a:rPr lang="en-US" dirty="0">
                <a:latin typeface="+mj-lt"/>
              </a:rPr>
              <a:t>Count down slots whenever medium is not busy</a:t>
            </a:r>
          </a:p>
          <a:p>
            <a:pPr lvl="2"/>
            <a:r>
              <a:rPr lang="en-US" dirty="0">
                <a:latin typeface="+mj-lt"/>
              </a:rPr>
              <a:t>If busy when </a:t>
            </a:r>
            <a:r>
              <a:rPr lang="en-US" dirty="0" err="1">
                <a:latin typeface="+mj-lt"/>
              </a:rPr>
              <a:t>backoff</a:t>
            </a:r>
            <a:r>
              <a:rPr lang="en-US" dirty="0">
                <a:latin typeface="+mj-lt"/>
              </a:rPr>
              <a:t> completes:</a:t>
            </a:r>
          </a:p>
          <a:p>
            <a:pPr lvl="3"/>
            <a:r>
              <a:rPr lang="en-US" dirty="0">
                <a:latin typeface="+mj-lt"/>
              </a:rPr>
              <a:t>Increase maximum </a:t>
            </a:r>
            <a:r>
              <a:rPr lang="en-US" dirty="0" err="1">
                <a:latin typeface="+mj-lt"/>
              </a:rPr>
              <a:t>backoff</a:t>
            </a:r>
            <a:r>
              <a:rPr lang="en-US" dirty="0">
                <a:latin typeface="+mj-lt"/>
              </a:rPr>
              <a:t> Slots</a:t>
            </a:r>
          </a:p>
          <a:p>
            <a:pPr lvl="3"/>
            <a:r>
              <a:rPr lang="en-US" dirty="0">
                <a:latin typeface="+mj-lt"/>
              </a:rPr>
              <a:t>Repeat</a:t>
            </a:r>
          </a:p>
          <a:p>
            <a:pPr lvl="3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Slot time: basic time unit for protocol</a:t>
            </a:r>
          </a:p>
          <a:p>
            <a:pPr lvl="1"/>
            <a:r>
              <a:rPr lang="en-US" dirty="0">
                <a:latin typeface="+mj-lt"/>
              </a:rPr>
              <a:t>Total time of: switch from Rx to Tx, plus processing time, plus propagation delay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302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6B4F-82C5-426E-BD6E-CA0149CA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packets with varying 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B692-827D-4CE0-9079-68A48AC3B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93" y="1494744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Tiered Contention Multiple Access (TCMA)</a:t>
            </a:r>
          </a:p>
          <a:p>
            <a:pPr lvl="1"/>
            <a:r>
              <a:rPr lang="en-US" dirty="0">
                <a:latin typeface="+mj-lt"/>
              </a:rPr>
              <a:t>Idea: assign different inter-frame spacing based on traffic class</a:t>
            </a:r>
          </a:p>
          <a:p>
            <a:pPr lvl="1"/>
            <a:r>
              <a:rPr lang="en-US" dirty="0">
                <a:latin typeface="+mj-lt"/>
              </a:rPr>
              <a:t>Inherently prioritizes communication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Acknowledgements sent with Short IFS (SIFS)</a:t>
            </a:r>
          </a:p>
          <a:p>
            <a:pPr lvl="1"/>
            <a:r>
              <a:rPr lang="en-US" dirty="0">
                <a:latin typeface="+mj-lt"/>
              </a:rPr>
              <a:t>Will always transmit before new data clears CSMA check</a:t>
            </a:r>
          </a:p>
          <a:p>
            <a:r>
              <a:rPr lang="en-US" dirty="0">
                <a:latin typeface="+mj-lt"/>
              </a:rPr>
              <a:t>New data sent with DCF IFS (DIFS)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B947F-5805-4653-B1F5-C3EBDE6D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D74070-417E-4D86-B72C-5F5F9CE9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81" y="4584700"/>
            <a:ext cx="67532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30907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</a:t>
            </a:r>
            <a:r>
              <a:rPr lang="en-US" dirty="0" err="1"/>
              <a:t>backoff</a:t>
            </a:r>
            <a:r>
              <a:rPr lang="en-US" dirty="0"/>
              <a:t>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Two variables</a:t>
            </a:r>
          </a:p>
          <a:p>
            <a:pPr lvl="1"/>
            <a:r>
              <a:rPr lang="en-US" dirty="0">
                <a:latin typeface="+mj-lt"/>
              </a:rPr>
              <a:t>Contention Window (CW) – maximum </a:t>
            </a:r>
            <a:r>
              <a:rPr lang="en-US" dirty="0" err="1">
                <a:latin typeface="+mj-lt"/>
              </a:rPr>
              <a:t>backoff</a:t>
            </a:r>
            <a:r>
              <a:rPr lang="en-US" dirty="0">
                <a:latin typeface="+mj-lt"/>
              </a:rPr>
              <a:t> amount</a:t>
            </a:r>
          </a:p>
          <a:p>
            <a:pPr lvl="1"/>
            <a:r>
              <a:rPr lang="en-US" dirty="0" err="1">
                <a:latin typeface="+mj-lt"/>
              </a:rPr>
              <a:t>Backoff</a:t>
            </a:r>
            <a:r>
              <a:rPr lang="en-US" dirty="0">
                <a:latin typeface="+mj-lt"/>
              </a:rPr>
              <a:t> Count (BO) – current remaining </a:t>
            </a:r>
            <a:r>
              <a:rPr lang="en-US" dirty="0" err="1">
                <a:latin typeface="+mj-lt"/>
              </a:rPr>
              <a:t>backoff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When attempting to send, if busy </a:t>
            </a:r>
            <a:r>
              <a:rPr lang="en-US" dirty="0" err="1">
                <a:latin typeface="+mj-lt"/>
              </a:rPr>
              <a:t>Backoff</a:t>
            </a:r>
            <a:r>
              <a:rPr lang="en-US" dirty="0">
                <a:latin typeface="+mj-lt"/>
              </a:rPr>
              <a:t> selected in [0, CW]</a:t>
            </a:r>
          </a:p>
          <a:p>
            <a:pPr lvl="1"/>
            <a:r>
              <a:rPr lang="en-US" dirty="0">
                <a:latin typeface="+mj-lt"/>
              </a:rPr>
              <a:t>Countdown </a:t>
            </a:r>
            <a:r>
              <a:rPr lang="en-US" dirty="0" err="1">
                <a:latin typeface="+mj-lt"/>
              </a:rPr>
              <a:t>Backoff</a:t>
            </a:r>
            <a:r>
              <a:rPr lang="en-US" dirty="0">
                <a:latin typeface="+mj-lt"/>
              </a:rPr>
              <a:t> slots whenever medium is not busy</a:t>
            </a:r>
          </a:p>
          <a:p>
            <a:pPr lvl="1"/>
            <a:r>
              <a:rPr lang="en-US" dirty="0">
                <a:latin typeface="+mj-lt"/>
              </a:rPr>
              <a:t>At 0, attempt to transmit if not busy</a:t>
            </a:r>
          </a:p>
          <a:p>
            <a:pPr lvl="1"/>
            <a:r>
              <a:rPr lang="en-US" dirty="0">
                <a:latin typeface="+mj-lt"/>
              </a:rPr>
              <a:t>If busy, double Window and select </a:t>
            </a:r>
            <a:r>
              <a:rPr lang="en-US" dirty="0" err="1">
                <a:latin typeface="+mj-lt"/>
              </a:rPr>
              <a:t>Backoff</a:t>
            </a:r>
            <a:r>
              <a:rPr lang="en-US" dirty="0">
                <a:latin typeface="+mj-lt"/>
              </a:rPr>
              <a:t> again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802.11g values:</a:t>
            </a:r>
          </a:p>
          <a:p>
            <a:pPr lvl="1"/>
            <a:r>
              <a:rPr lang="en-US" dirty="0">
                <a:latin typeface="+mj-lt"/>
              </a:rPr>
              <a:t>Slot time= 20 us, </a:t>
            </a:r>
            <a:r>
              <a:rPr lang="en-US" dirty="0" err="1">
                <a:latin typeface="+mj-lt"/>
              </a:rPr>
              <a:t>CWmin</a:t>
            </a:r>
            <a:r>
              <a:rPr lang="en-US" dirty="0">
                <a:latin typeface="+mj-lt"/>
              </a:rPr>
              <a:t>= 15 slots, </a:t>
            </a:r>
            <a:r>
              <a:rPr lang="en-US" dirty="0" err="1">
                <a:latin typeface="+mj-lt"/>
              </a:rPr>
              <a:t>CWmax</a:t>
            </a:r>
            <a:r>
              <a:rPr lang="en-US" dirty="0">
                <a:latin typeface="+mj-lt"/>
              </a:rPr>
              <a:t>= 1023 slots</a:t>
            </a:r>
          </a:p>
          <a:p>
            <a:pPr lvl="1"/>
            <a:r>
              <a:rPr lang="en-US" dirty="0">
                <a:latin typeface="+mj-lt"/>
              </a:rPr>
              <a:t>SIFS= 10 us, DIFS= 50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5457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4" y="1596023"/>
            <a:ext cx="10515600" cy="4351338"/>
          </a:xfrm>
        </p:spPr>
        <p:txBody>
          <a:bodyPr/>
          <a:lstStyle/>
          <a:p>
            <a:r>
              <a:rPr lang="en-US" dirty="0"/>
              <a:t>A and B want to send and see the medium is busy</a:t>
            </a:r>
          </a:p>
          <a:p>
            <a:pPr lvl="1"/>
            <a:r>
              <a:rPr lang="en-US" dirty="0"/>
              <a:t>Followed by an Acknowledgement after SIFS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114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3039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615"/>
            <a:ext cx="10515600" cy="4351338"/>
          </a:xfrm>
        </p:spPr>
        <p:txBody>
          <a:bodyPr/>
          <a:lstStyle/>
          <a:p>
            <a:r>
              <a:rPr lang="en-US" dirty="0"/>
              <a:t>Each chooses a random </a:t>
            </a:r>
            <a:r>
              <a:rPr lang="en-US" dirty="0" err="1"/>
              <a:t>backoff</a:t>
            </a:r>
            <a:r>
              <a:rPr lang="en-US" dirty="0"/>
              <a:t> [0, CW] (we’ll say CW is 32)</a:t>
            </a:r>
          </a:p>
          <a:p>
            <a:pPr lvl="1"/>
            <a:r>
              <a:rPr lang="en-US" dirty="0"/>
              <a:t>Start counting down </a:t>
            </a:r>
            <a:r>
              <a:rPr lang="en-US" dirty="0" err="1"/>
              <a:t>backoff</a:t>
            </a:r>
            <a:r>
              <a:rPr lang="en-US" dirty="0"/>
              <a:t> slots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905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857"/>
            <a:ext cx="10515600" cy="4351338"/>
          </a:xfrm>
        </p:spPr>
        <p:txBody>
          <a:bodyPr/>
          <a:lstStyle/>
          <a:p>
            <a:r>
              <a:rPr lang="en-US" dirty="0"/>
              <a:t>C wants to send, waits DIFS, and can send immediately</a:t>
            </a:r>
          </a:p>
          <a:p>
            <a:pPr lvl="1"/>
            <a:r>
              <a:rPr lang="en-US" dirty="0"/>
              <a:t>No other traffic is going on</a:t>
            </a:r>
          </a:p>
          <a:p>
            <a:pPr lvl="1"/>
            <a:r>
              <a:rPr lang="en-US" dirty="0"/>
              <a:t>A and B pause </a:t>
            </a:r>
            <a:r>
              <a:rPr lang="en-US" dirty="0" err="1"/>
              <a:t>backoff</a:t>
            </a:r>
            <a:r>
              <a:rPr lang="en-US" dirty="0"/>
              <a:t> for packet duration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A798AB-E2EE-417B-9392-3F4B341E3DAD}"/>
              </a:ext>
            </a:extLst>
          </p:cNvPr>
          <p:cNvSpPr txBox="1"/>
          <p:nvPr/>
        </p:nvSpPr>
        <p:spPr>
          <a:xfrm>
            <a:off x="4193006" y="6178718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A46E50-3F67-4330-9848-0DCB05620DC6}"/>
              </a:ext>
            </a:extLst>
          </p:cNvPr>
          <p:cNvCxnSpPr>
            <a:cxnSpLocks/>
          </p:cNvCxnSpPr>
          <p:nvPr/>
        </p:nvCxnSpPr>
        <p:spPr>
          <a:xfrm flipV="1">
            <a:off x="4586705" y="5700269"/>
            <a:ext cx="0" cy="4191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D453BD-2F52-4A1E-AD48-9351158A72C4}"/>
              </a:ext>
            </a:extLst>
          </p:cNvPr>
          <p:cNvCxnSpPr>
            <a:cxnSpLocks/>
          </p:cNvCxnSpPr>
          <p:nvPr/>
        </p:nvCxnSpPr>
        <p:spPr>
          <a:xfrm flipH="1">
            <a:off x="4616115" y="2894111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EF3502-2D6A-4103-8714-D8ECECB4024A}"/>
              </a:ext>
            </a:extLst>
          </p:cNvPr>
          <p:cNvCxnSpPr>
            <a:cxnSpLocks/>
          </p:cNvCxnSpPr>
          <p:nvPr/>
        </p:nvCxnSpPr>
        <p:spPr>
          <a:xfrm>
            <a:off x="5183594" y="2894111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19C928-F5D5-44C8-B1BF-B2669B5900B5}"/>
              </a:ext>
            </a:extLst>
          </p:cNvPr>
          <p:cNvSpPr txBox="1"/>
          <p:nvPr/>
        </p:nvSpPr>
        <p:spPr>
          <a:xfrm>
            <a:off x="4620784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19F195-552A-41DF-B726-80DFAA579BBF}"/>
              </a:ext>
            </a:extLst>
          </p:cNvPr>
          <p:cNvSpPr/>
          <p:nvPr/>
        </p:nvSpPr>
        <p:spPr>
          <a:xfrm flipV="1">
            <a:off x="5204989" y="2894111"/>
            <a:ext cx="1231900" cy="3316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02D21-C28F-426E-93E5-06AE475D771F}"/>
              </a:ext>
            </a:extLst>
          </p:cNvPr>
          <p:cNvSpPr txBox="1"/>
          <p:nvPr/>
        </p:nvSpPr>
        <p:spPr>
          <a:xfrm>
            <a:off x="5204989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 Traffic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71E4B4-C705-4524-8690-8FB793AC26EC}"/>
              </a:ext>
            </a:extLst>
          </p:cNvPr>
          <p:cNvCxnSpPr>
            <a:cxnSpLocks/>
          </p:cNvCxnSpPr>
          <p:nvPr/>
        </p:nvCxnSpPr>
        <p:spPr>
          <a:xfrm flipH="1">
            <a:off x="4591724" y="5484049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809CB-30FC-40DB-BDF6-FDE273E08006}"/>
              </a:ext>
            </a:extLst>
          </p:cNvPr>
          <p:cNvCxnSpPr>
            <a:cxnSpLocks/>
          </p:cNvCxnSpPr>
          <p:nvPr/>
        </p:nvCxnSpPr>
        <p:spPr>
          <a:xfrm>
            <a:off x="5159203" y="5484049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671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454"/>
            <a:ext cx="10515600" cy="4351338"/>
          </a:xfrm>
        </p:spPr>
        <p:txBody>
          <a:bodyPr/>
          <a:lstStyle/>
          <a:p>
            <a:r>
              <a:rPr lang="en-US" dirty="0"/>
              <a:t>A and B used NAV to pause </a:t>
            </a:r>
            <a:r>
              <a:rPr lang="en-US" dirty="0" err="1"/>
              <a:t>backoff</a:t>
            </a:r>
            <a:r>
              <a:rPr lang="en-US" dirty="0"/>
              <a:t> for entire traffic plus ACK</a:t>
            </a:r>
          </a:p>
          <a:p>
            <a:pPr lvl="1"/>
            <a:r>
              <a:rPr lang="en-US" dirty="0"/>
              <a:t>After DIFS, resume </a:t>
            </a:r>
            <a:r>
              <a:rPr lang="en-US" dirty="0" err="1"/>
              <a:t>backoff</a:t>
            </a:r>
            <a:r>
              <a:rPr lang="en-US" dirty="0"/>
              <a:t> count from its previous value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A798AB-E2EE-417B-9392-3F4B341E3DAD}"/>
              </a:ext>
            </a:extLst>
          </p:cNvPr>
          <p:cNvSpPr txBox="1"/>
          <p:nvPr/>
        </p:nvSpPr>
        <p:spPr>
          <a:xfrm>
            <a:off x="4193006" y="6178718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A46E50-3F67-4330-9848-0DCB05620DC6}"/>
              </a:ext>
            </a:extLst>
          </p:cNvPr>
          <p:cNvCxnSpPr>
            <a:cxnSpLocks/>
          </p:cNvCxnSpPr>
          <p:nvPr/>
        </p:nvCxnSpPr>
        <p:spPr>
          <a:xfrm flipV="1">
            <a:off x="4586705" y="5700269"/>
            <a:ext cx="0" cy="4191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D453BD-2F52-4A1E-AD48-9351158A72C4}"/>
              </a:ext>
            </a:extLst>
          </p:cNvPr>
          <p:cNvCxnSpPr>
            <a:cxnSpLocks/>
          </p:cNvCxnSpPr>
          <p:nvPr/>
        </p:nvCxnSpPr>
        <p:spPr>
          <a:xfrm flipH="1">
            <a:off x="4616115" y="2894111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EF3502-2D6A-4103-8714-D8ECECB4024A}"/>
              </a:ext>
            </a:extLst>
          </p:cNvPr>
          <p:cNvCxnSpPr>
            <a:cxnSpLocks/>
          </p:cNvCxnSpPr>
          <p:nvPr/>
        </p:nvCxnSpPr>
        <p:spPr>
          <a:xfrm>
            <a:off x="5183594" y="2894111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19C928-F5D5-44C8-B1BF-B2669B5900B5}"/>
              </a:ext>
            </a:extLst>
          </p:cNvPr>
          <p:cNvSpPr txBox="1"/>
          <p:nvPr/>
        </p:nvSpPr>
        <p:spPr>
          <a:xfrm>
            <a:off x="4620784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19F195-552A-41DF-B726-80DFAA579BBF}"/>
              </a:ext>
            </a:extLst>
          </p:cNvPr>
          <p:cNvSpPr/>
          <p:nvPr/>
        </p:nvSpPr>
        <p:spPr>
          <a:xfrm flipV="1">
            <a:off x="5204989" y="2894111"/>
            <a:ext cx="1231900" cy="3316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02D21-C28F-426E-93E5-06AE475D771F}"/>
              </a:ext>
            </a:extLst>
          </p:cNvPr>
          <p:cNvSpPr txBox="1"/>
          <p:nvPr/>
        </p:nvSpPr>
        <p:spPr>
          <a:xfrm>
            <a:off x="5204989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 Traffic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71E4B4-C705-4524-8690-8FB793AC26EC}"/>
              </a:ext>
            </a:extLst>
          </p:cNvPr>
          <p:cNvCxnSpPr>
            <a:cxnSpLocks/>
          </p:cNvCxnSpPr>
          <p:nvPr/>
        </p:nvCxnSpPr>
        <p:spPr>
          <a:xfrm flipH="1">
            <a:off x="4591724" y="5484049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809CB-30FC-40DB-BDF6-FDE273E08006}"/>
              </a:ext>
            </a:extLst>
          </p:cNvPr>
          <p:cNvCxnSpPr>
            <a:cxnSpLocks/>
          </p:cNvCxnSpPr>
          <p:nvPr/>
        </p:nvCxnSpPr>
        <p:spPr>
          <a:xfrm>
            <a:off x="5159203" y="5484049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18D0B56-C2B0-49F7-8488-FDA64F25DC6E}"/>
              </a:ext>
            </a:extLst>
          </p:cNvPr>
          <p:cNvSpPr txBox="1"/>
          <p:nvPr/>
        </p:nvSpPr>
        <p:spPr>
          <a:xfrm>
            <a:off x="7808173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4D7EB2-5D2D-4F57-B103-EC653B7180BB}"/>
              </a:ext>
            </a:extLst>
          </p:cNvPr>
          <p:cNvSpPr txBox="1"/>
          <p:nvPr/>
        </p:nvSpPr>
        <p:spPr>
          <a:xfrm>
            <a:off x="7814908" y="5152023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D31250D-FB1D-4EF6-9F22-44EB3E7AA52D}"/>
              </a:ext>
            </a:extLst>
          </p:cNvPr>
          <p:cNvSpPr/>
          <p:nvPr/>
        </p:nvSpPr>
        <p:spPr>
          <a:xfrm flipV="1">
            <a:off x="6832610" y="2894110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B877EB5-27B5-457A-B3AF-DA380E95D356}"/>
              </a:ext>
            </a:extLst>
          </p:cNvPr>
          <p:cNvCxnSpPr>
            <a:cxnSpLocks/>
          </p:cNvCxnSpPr>
          <p:nvPr/>
        </p:nvCxnSpPr>
        <p:spPr>
          <a:xfrm>
            <a:off x="64262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3857F74-F67A-4E1B-9637-4A26539F820B}"/>
              </a:ext>
            </a:extLst>
          </p:cNvPr>
          <p:cNvCxnSpPr>
            <a:cxnSpLocks/>
          </p:cNvCxnSpPr>
          <p:nvPr/>
        </p:nvCxnSpPr>
        <p:spPr>
          <a:xfrm>
            <a:off x="68326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907F617-F1EC-4CCE-AA34-DADA89DB70EB}"/>
              </a:ext>
            </a:extLst>
          </p:cNvPr>
          <p:cNvSpPr txBox="1"/>
          <p:nvPr/>
        </p:nvSpPr>
        <p:spPr>
          <a:xfrm>
            <a:off x="6350020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0C56D44-8B23-4362-A2C5-CE863A29DC4D}"/>
              </a:ext>
            </a:extLst>
          </p:cNvPr>
          <p:cNvCxnSpPr>
            <a:cxnSpLocks/>
          </p:cNvCxnSpPr>
          <p:nvPr/>
        </p:nvCxnSpPr>
        <p:spPr>
          <a:xfrm flipH="1">
            <a:off x="7188211" y="2894110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16F40E-8993-41E9-BAD6-17397A94FBF3}"/>
              </a:ext>
            </a:extLst>
          </p:cNvPr>
          <p:cNvCxnSpPr>
            <a:cxnSpLocks/>
          </p:cNvCxnSpPr>
          <p:nvPr/>
        </p:nvCxnSpPr>
        <p:spPr>
          <a:xfrm>
            <a:off x="7774415" y="2894110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26C51BF-EFD2-4950-AD51-4816B2FCCE89}"/>
              </a:ext>
            </a:extLst>
          </p:cNvPr>
          <p:cNvSpPr txBox="1"/>
          <p:nvPr/>
        </p:nvSpPr>
        <p:spPr>
          <a:xfrm>
            <a:off x="6784120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691C9A-1D6D-4FF5-A6D4-B260230A610F}"/>
              </a:ext>
            </a:extLst>
          </p:cNvPr>
          <p:cNvSpPr txBox="1"/>
          <p:nvPr/>
        </p:nvSpPr>
        <p:spPr>
          <a:xfrm>
            <a:off x="7224305" y="3210120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235888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36"/>
            <a:ext cx="10515600" cy="4351338"/>
          </a:xfrm>
        </p:spPr>
        <p:txBody>
          <a:bodyPr/>
          <a:lstStyle/>
          <a:p>
            <a:r>
              <a:rPr lang="en-US" dirty="0"/>
              <a:t>B reaches zero </a:t>
            </a:r>
            <a:r>
              <a:rPr lang="en-US" dirty="0" err="1"/>
              <a:t>backoff</a:t>
            </a:r>
            <a:r>
              <a:rPr lang="en-US" dirty="0"/>
              <a:t>, finds channel empty, transmits</a:t>
            </a:r>
          </a:p>
          <a:p>
            <a:pPr lvl="1"/>
            <a:r>
              <a:rPr lang="en-US" dirty="0"/>
              <a:t>A pauses its </a:t>
            </a:r>
            <a:r>
              <a:rPr lang="en-US" dirty="0" err="1"/>
              <a:t>backoff</a:t>
            </a:r>
            <a:r>
              <a:rPr lang="en-US" dirty="0"/>
              <a:t> again for duration plus ACK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A798AB-E2EE-417B-9392-3F4B341E3DAD}"/>
              </a:ext>
            </a:extLst>
          </p:cNvPr>
          <p:cNvSpPr txBox="1"/>
          <p:nvPr/>
        </p:nvSpPr>
        <p:spPr>
          <a:xfrm>
            <a:off x="4193006" y="6178718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A46E50-3F67-4330-9848-0DCB05620DC6}"/>
              </a:ext>
            </a:extLst>
          </p:cNvPr>
          <p:cNvCxnSpPr>
            <a:cxnSpLocks/>
          </p:cNvCxnSpPr>
          <p:nvPr/>
        </p:nvCxnSpPr>
        <p:spPr>
          <a:xfrm flipV="1">
            <a:off x="4586705" y="5700269"/>
            <a:ext cx="0" cy="4191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D453BD-2F52-4A1E-AD48-9351158A72C4}"/>
              </a:ext>
            </a:extLst>
          </p:cNvPr>
          <p:cNvCxnSpPr>
            <a:cxnSpLocks/>
          </p:cNvCxnSpPr>
          <p:nvPr/>
        </p:nvCxnSpPr>
        <p:spPr>
          <a:xfrm flipH="1">
            <a:off x="4616115" y="2894111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EF3502-2D6A-4103-8714-D8ECECB4024A}"/>
              </a:ext>
            </a:extLst>
          </p:cNvPr>
          <p:cNvCxnSpPr>
            <a:cxnSpLocks/>
          </p:cNvCxnSpPr>
          <p:nvPr/>
        </p:nvCxnSpPr>
        <p:spPr>
          <a:xfrm>
            <a:off x="5183594" y="2894111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19C928-F5D5-44C8-B1BF-B2669B5900B5}"/>
              </a:ext>
            </a:extLst>
          </p:cNvPr>
          <p:cNvSpPr txBox="1"/>
          <p:nvPr/>
        </p:nvSpPr>
        <p:spPr>
          <a:xfrm>
            <a:off x="4620784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19F195-552A-41DF-B726-80DFAA579BBF}"/>
              </a:ext>
            </a:extLst>
          </p:cNvPr>
          <p:cNvSpPr/>
          <p:nvPr/>
        </p:nvSpPr>
        <p:spPr>
          <a:xfrm flipV="1">
            <a:off x="5204989" y="2894111"/>
            <a:ext cx="1231900" cy="3316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02D21-C28F-426E-93E5-06AE475D771F}"/>
              </a:ext>
            </a:extLst>
          </p:cNvPr>
          <p:cNvSpPr txBox="1"/>
          <p:nvPr/>
        </p:nvSpPr>
        <p:spPr>
          <a:xfrm>
            <a:off x="5204989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 Traffic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71E4B4-C705-4524-8690-8FB793AC26EC}"/>
              </a:ext>
            </a:extLst>
          </p:cNvPr>
          <p:cNvCxnSpPr>
            <a:cxnSpLocks/>
          </p:cNvCxnSpPr>
          <p:nvPr/>
        </p:nvCxnSpPr>
        <p:spPr>
          <a:xfrm flipH="1">
            <a:off x="4591724" y="5484049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809CB-30FC-40DB-BDF6-FDE273E08006}"/>
              </a:ext>
            </a:extLst>
          </p:cNvPr>
          <p:cNvCxnSpPr>
            <a:cxnSpLocks/>
          </p:cNvCxnSpPr>
          <p:nvPr/>
        </p:nvCxnSpPr>
        <p:spPr>
          <a:xfrm>
            <a:off x="5159203" y="5484049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18D0B56-C2B0-49F7-8488-FDA64F25DC6E}"/>
              </a:ext>
            </a:extLst>
          </p:cNvPr>
          <p:cNvSpPr txBox="1"/>
          <p:nvPr/>
        </p:nvSpPr>
        <p:spPr>
          <a:xfrm>
            <a:off x="7808173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4D7EB2-5D2D-4F57-B103-EC653B7180BB}"/>
              </a:ext>
            </a:extLst>
          </p:cNvPr>
          <p:cNvSpPr txBox="1"/>
          <p:nvPr/>
        </p:nvSpPr>
        <p:spPr>
          <a:xfrm>
            <a:off x="7814908" y="5152023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4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B442CF-C7FB-4985-8DC7-BB25657417D0}"/>
              </a:ext>
            </a:extLst>
          </p:cNvPr>
          <p:cNvCxnSpPr>
            <a:cxnSpLocks/>
          </p:cNvCxnSpPr>
          <p:nvPr/>
        </p:nvCxnSpPr>
        <p:spPr>
          <a:xfrm>
            <a:off x="80815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9B2292-2C18-424C-BB39-1FF5FA865098}"/>
              </a:ext>
            </a:extLst>
          </p:cNvPr>
          <p:cNvCxnSpPr>
            <a:cxnSpLocks/>
          </p:cNvCxnSpPr>
          <p:nvPr/>
        </p:nvCxnSpPr>
        <p:spPr>
          <a:xfrm>
            <a:off x="83101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59FF8FA-3542-4F36-A5E0-D8597C36C709}"/>
              </a:ext>
            </a:extLst>
          </p:cNvPr>
          <p:cNvCxnSpPr>
            <a:cxnSpLocks/>
          </p:cNvCxnSpPr>
          <p:nvPr/>
        </p:nvCxnSpPr>
        <p:spPr>
          <a:xfrm>
            <a:off x="85387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0A90B7-3CE7-456C-BE37-B7A3330C3F7A}"/>
              </a:ext>
            </a:extLst>
          </p:cNvPr>
          <p:cNvCxnSpPr>
            <a:cxnSpLocks/>
          </p:cNvCxnSpPr>
          <p:nvPr/>
        </p:nvCxnSpPr>
        <p:spPr>
          <a:xfrm>
            <a:off x="87927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5206BF-CDE3-49CF-928F-60A0430B3F62}"/>
              </a:ext>
            </a:extLst>
          </p:cNvPr>
          <p:cNvCxnSpPr>
            <a:cxnSpLocks/>
          </p:cNvCxnSpPr>
          <p:nvPr/>
        </p:nvCxnSpPr>
        <p:spPr>
          <a:xfrm>
            <a:off x="80548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7391A9-B23D-40C6-9C99-488A89617B7E}"/>
              </a:ext>
            </a:extLst>
          </p:cNvPr>
          <p:cNvCxnSpPr>
            <a:cxnSpLocks/>
          </p:cNvCxnSpPr>
          <p:nvPr/>
        </p:nvCxnSpPr>
        <p:spPr>
          <a:xfrm>
            <a:off x="82834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42E191F-7AD3-4E2A-BAC9-97D50D3939B6}"/>
              </a:ext>
            </a:extLst>
          </p:cNvPr>
          <p:cNvCxnSpPr>
            <a:cxnSpLocks/>
          </p:cNvCxnSpPr>
          <p:nvPr/>
        </p:nvCxnSpPr>
        <p:spPr>
          <a:xfrm>
            <a:off x="85120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AD80750-4C88-4D83-AF8F-3DB31CB0779B}"/>
              </a:ext>
            </a:extLst>
          </p:cNvPr>
          <p:cNvCxnSpPr>
            <a:cxnSpLocks/>
          </p:cNvCxnSpPr>
          <p:nvPr/>
        </p:nvCxnSpPr>
        <p:spPr>
          <a:xfrm>
            <a:off x="87660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ED35B73-3780-403F-9962-BBEB7CD4AF4C}"/>
              </a:ext>
            </a:extLst>
          </p:cNvPr>
          <p:cNvSpPr/>
          <p:nvPr/>
        </p:nvSpPr>
        <p:spPr>
          <a:xfrm flipV="1">
            <a:off x="8820459" y="2894110"/>
            <a:ext cx="1231900" cy="3316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FA9FFB-670B-42E8-BF66-26F9F7DBEADD}"/>
              </a:ext>
            </a:extLst>
          </p:cNvPr>
          <p:cNvSpPr txBox="1"/>
          <p:nvPr/>
        </p:nvSpPr>
        <p:spPr>
          <a:xfrm>
            <a:off x="8820459" y="2555555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 Traffic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D31250D-FB1D-4EF6-9F22-44EB3E7AA52D}"/>
              </a:ext>
            </a:extLst>
          </p:cNvPr>
          <p:cNvSpPr/>
          <p:nvPr/>
        </p:nvSpPr>
        <p:spPr>
          <a:xfrm flipV="1">
            <a:off x="6832610" y="2894110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B877EB5-27B5-457A-B3AF-DA380E95D356}"/>
              </a:ext>
            </a:extLst>
          </p:cNvPr>
          <p:cNvCxnSpPr>
            <a:cxnSpLocks/>
          </p:cNvCxnSpPr>
          <p:nvPr/>
        </p:nvCxnSpPr>
        <p:spPr>
          <a:xfrm>
            <a:off x="64262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3857F74-F67A-4E1B-9637-4A26539F820B}"/>
              </a:ext>
            </a:extLst>
          </p:cNvPr>
          <p:cNvCxnSpPr>
            <a:cxnSpLocks/>
          </p:cNvCxnSpPr>
          <p:nvPr/>
        </p:nvCxnSpPr>
        <p:spPr>
          <a:xfrm>
            <a:off x="68326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907F617-F1EC-4CCE-AA34-DADA89DB70EB}"/>
              </a:ext>
            </a:extLst>
          </p:cNvPr>
          <p:cNvSpPr txBox="1"/>
          <p:nvPr/>
        </p:nvSpPr>
        <p:spPr>
          <a:xfrm>
            <a:off x="6350020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0C56D44-8B23-4362-A2C5-CE863A29DC4D}"/>
              </a:ext>
            </a:extLst>
          </p:cNvPr>
          <p:cNvCxnSpPr>
            <a:cxnSpLocks/>
          </p:cNvCxnSpPr>
          <p:nvPr/>
        </p:nvCxnSpPr>
        <p:spPr>
          <a:xfrm flipH="1">
            <a:off x="7188211" y="2894110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16F40E-8993-41E9-BAD6-17397A94FBF3}"/>
              </a:ext>
            </a:extLst>
          </p:cNvPr>
          <p:cNvCxnSpPr>
            <a:cxnSpLocks/>
          </p:cNvCxnSpPr>
          <p:nvPr/>
        </p:nvCxnSpPr>
        <p:spPr>
          <a:xfrm>
            <a:off x="7774415" y="2894110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26C51BF-EFD2-4950-AD51-4816B2FCCE89}"/>
              </a:ext>
            </a:extLst>
          </p:cNvPr>
          <p:cNvSpPr txBox="1"/>
          <p:nvPr/>
        </p:nvSpPr>
        <p:spPr>
          <a:xfrm>
            <a:off x="6784120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691C9A-1D6D-4FF5-A6D4-B260230A610F}"/>
              </a:ext>
            </a:extLst>
          </p:cNvPr>
          <p:cNvSpPr txBox="1"/>
          <p:nvPr/>
        </p:nvSpPr>
        <p:spPr>
          <a:xfrm>
            <a:off x="7224305" y="3210120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7408150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51619"/>
            <a:ext cx="10515600" cy="1054667"/>
          </a:xfrm>
        </p:spPr>
        <p:txBody>
          <a:bodyPr/>
          <a:lstStyle/>
          <a:p>
            <a:r>
              <a:rPr lang="en-US" dirty="0"/>
              <a:t>Frame structure for </a:t>
            </a:r>
            <a:r>
              <a:rPr lang="en-US" dirty="0" err="1"/>
              <a:t>WiFi</a:t>
            </a:r>
            <a:r>
              <a:rPr lang="en-US" dirty="0"/>
              <a:t>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C323-F238-4D19-ACDD-E4D082E6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69178"/>
            <a:ext cx="10972800" cy="3603021"/>
          </a:xfrm>
        </p:spPr>
        <p:txBody>
          <a:bodyPr/>
          <a:lstStyle/>
          <a:p>
            <a:r>
              <a:rPr lang="en-US" dirty="0">
                <a:latin typeface="+mj-lt"/>
              </a:rPr>
              <a:t>Frame control (various bits)</a:t>
            </a:r>
          </a:p>
          <a:p>
            <a:pPr lvl="1"/>
            <a:r>
              <a:rPr lang="en-US" dirty="0">
                <a:latin typeface="+mj-lt"/>
              </a:rPr>
              <a:t>Type of packet (Control, Management, Data)</a:t>
            </a:r>
          </a:p>
          <a:p>
            <a:pPr lvl="1"/>
            <a:r>
              <a:rPr lang="en-US" dirty="0">
                <a:latin typeface="+mj-lt"/>
              </a:rPr>
              <a:t>Subtype (Association, RTS, CTS, Ack, etc.)</a:t>
            </a:r>
          </a:p>
          <a:p>
            <a:pPr lvl="1"/>
            <a:r>
              <a:rPr lang="en-US" dirty="0">
                <a:latin typeface="+mj-lt"/>
              </a:rPr>
              <a:t>Indication of to/from “distribution system” (Internet rather than intranet)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Duration</a:t>
            </a:r>
          </a:p>
          <a:p>
            <a:pPr lvl="1"/>
            <a:r>
              <a:rPr lang="en-US" dirty="0">
                <a:latin typeface="+mj-lt"/>
              </a:rPr>
              <a:t>Specifies on-air time of full packet in microseconds</a:t>
            </a:r>
          </a:p>
          <a:p>
            <a:pPr lvl="1"/>
            <a:r>
              <a:rPr lang="en-US" dirty="0">
                <a:latin typeface="+mj-lt"/>
              </a:rPr>
              <a:t>Note: no actual length field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CE613-3295-44B7-B7FE-E2583934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37192"/>
            <a:ext cx="10972799" cy="120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0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60FE-28CB-4440-838D-05C9D9A7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is a shared medium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FFE2-CDFD-46B4-811F-4E9FF191B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998" y="1560366"/>
            <a:ext cx="6834605" cy="5029200"/>
          </a:xfrm>
        </p:spPr>
        <p:txBody>
          <a:bodyPr/>
          <a:lstStyle/>
          <a:p>
            <a:r>
              <a:rPr lang="en-US" dirty="0"/>
              <a:t>Wired communication has signals confined to a conductor</a:t>
            </a:r>
          </a:p>
          <a:p>
            <a:pPr lvl="1"/>
            <a:r>
              <a:rPr lang="en-US" dirty="0">
                <a:latin typeface="+mj-lt"/>
              </a:rPr>
              <a:t>Copper or fiber</a:t>
            </a:r>
          </a:p>
          <a:p>
            <a:pPr lvl="1"/>
            <a:r>
              <a:rPr lang="en-US" dirty="0">
                <a:latin typeface="+mj-lt"/>
              </a:rPr>
              <a:t>Guides energy to destination</a:t>
            </a:r>
          </a:p>
          <a:p>
            <a:pPr lvl="1"/>
            <a:r>
              <a:rPr lang="en-US" dirty="0">
                <a:latin typeface="+mj-lt"/>
              </a:rPr>
              <a:t>Protects signal from interference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/>
              <a:t>Wireless communication is inherently broadcast in nature</a:t>
            </a:r>
          </a:p>
          <a:p>
            <a:pPr lvl="1"/>
            <a:r>
              <a:rPr lang="en-US" dirty="0">
                <a:latin typeface="+mj-lt"/>
              </a:rPr>
              <a:t>Energy is distributed in space</a:t>
            </a:r>
          </a:p>
          <a:p>
            <a:pPr lvl="1"/>
            <a:r>
              <a:rPr lang="en-US" dirty="0">
                <a:latin typeface="+mj-lt"/>
              </a:rPr>
              <a:t>Signals must compete with other signals in same frequency band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9FE36-2701-4E81-BDAD-DA1372DA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1A283-D517-4619-8552-1D4B154F9C2D}"/>
              </a:ext>
            </a:extLst>
          </p:cNvPr>
          <p:cNvCxnSpPr/>
          <p:nvPr/>
        </p:nvCxnSpPr>
        <p:spPr>
          <a:xfrm>
            <a:off x="7683500" y="1549400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entagon 7">
            <a:extLst>
              <a:ext uri="{FF2B5EF4-FFF2-40B4-BE49-F238E27FC236}">
                <a16:creationId xmlns:a16="http://schemas.microsoft.com/office/drawing/2014/main" id="{2C6A1587-724F-436E-9FFA-E1285FEFC43D}"/>
              </a:ext>
            </a:extLst>
          </p:cNvPr>
          <p:cNvSpPr/>
          <p:nvPr/>
        </p:nvSpPr>
        <p:spPr>
          <a:xfrm>
            <a:off x="7518400" y="13843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922FFFE1-3399-4AB6-8810-527C57289EA3}"/>
              </a:ext>
            </a:extLst>
          </p:cNvPr>
          <p:cNvSpPr/>
          <p:nvPr/>
        </p:nvSpPr>
        <p:spPr>
          <a:xfrm>
            <a:off x="10185400" y="13842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938AB7B4-66D3-4E6B-81D6-22C68A42321F}"/>
              </a:ext>
            </a:extLst>
          </p:cNvPr>
          <p:cNvSpPr/>
          <p:nvPr/>
        </p:nvSpPr>
        <p:spPr>
          <a:xfrm>
            <a:off x="8534399" y="42545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9E2381B6-4078-4711-BF18-33421A1C1F94}"/>
              </a:ext>
            </a:extLst>
          </p:cNvPr>
          <p:cNvSpPr/>
          <p:nvPr/>
        </p:nvSpPr>
        <p:spPr>
          <a:xfrm>
            <a:off x="9372600" y="48005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348FFF-9AD4-4EE7-B04A-0EF302D78A63}"/>
              </a:ext>
            </a:extLst>
          </p:cNvPr>
          <p:cNvSpPr/>
          <p:nvPr/>
        </p:nvSpPr>
        <p:spPr>
          <a:xfrm>
            <a:off x="7435847" y="3155948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E69078-922F-482B-8A06-7A206B0DC49C}"/>
              </a:ext>
            </a:extLst>
          </p:cNvPr>
          <p:cNvSpPr/>
          <p:nvPr/>
        </p:nvSpPr>
        <p:spPr>
          <a:xfrm>
            <a:off x="8280398" y="3702047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185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C323-F238-4D19-ACDD-E4D082E6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69178"/>
            <a:ext cx="5331995" cy="3603021"/>
          </a:xfrm>
        </p:spPr>
        <p:txBody>
          <a:bodyPr>
            <a:noAutofit/>
          </a:bodyPr>
          <a:lstStyle/>
          <a:p>
            <a:r>
              <a:rPr lang="en-US" sz="2400" dirty="0"/>
              <a:t>Sequence control</a:t>
            </a:r>
          </a:p>
          <a:p>
            <a:pPr lvl="1"/>
            <a:r>
              <a:rPr lang="en-US" sz="2000" dirty="0"/>
              <a:t>4-bit fragment number</a:t>
            </a:r>
          </a:p>
          <a:p>
            <a:pPr lvl="1"/>
            <a:r>
              <a:rPr lang="en-US" sz="2000" dirty="0"/>
              <a:t>12-bit sequence number</a:t>
            </a:r>
          </a:p>
          <a:p>
            <a:pPr lvl="1"/>
            <a:endParaRPr lang="en-US" sz="2000" dirty="0"/>
          </a:p>
          <a:p>
            <a:r>
              <a:rPr lang="en-US" sz="2400" dirty="0"/>
              <a:t>Quality of Service control</a:t>
            </a:r>
          </a:p>
          <a:p>
            <a:pPr lvl="1"/>
            <a:r>
              <a:rPr lang="en-US" sz="2000" dirty="0"/>
              <a:t>Identifies traffic category</a:t>
            </a:r>
          </a:p>
          <a:p>
            <a:pPr lvl="1"/>
            <a:endParaRPr lang="en-US" sz="2000" dirty="0"/>
          </a:p>
          <a:p>
            <a:r>
              <a:rPr lang="en-US" sz="2400" dirty="0"/>
              <a:t>High Throughput Control</a:t>
            </a:r>
          </a:p>
          <a:p>
            <a:pPr lvl="1"/>
            <a:r>
              <a:rPr lang="en-US" sz="2000" dirty="0"/>
              <a:t>Configurations for selecting best data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CE613-3295-44B7-B7FE-E2583934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37192"/>
            <a:ext cx="10972799" cy="120919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C2A60B-8ED1-444F-8646-D70EF6E17188}"/>
              </a:ext>
            </a:extLst>
          </p:cNvPr>
          <p:cNvSpPr txBox="1">
            <a:spLocks/>
          </p:cNvSpPr>
          <p:nvPr/>
        </p:nvSpPr>
        <p:spPr>
          <a:xfrm>
            <a:off x="6248400" y="2569178"/>
            <a:ext cx="5331994" cy="3603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Frame body</a:t>
            </a:r>
          </a:p>
          <a:p>
            <a:pPr lvl="1"/>
            <a:r>
              <a:rPr lang="en-US" sz="2000" dirty="0"/>
              <a:t>Max size depends on PHY</a:t>
            </a:r>
          </a:p>
          <a:p>
            <a:pPr lvl="2"/>
            <a:r>
              <a:rPr lang="en-US" sz="2000" dirty="0"/>
              <a:t>~2000 for lower rates</a:t>
            </a:r>
          </a:p>
          <a:p>
            <a:pPr lvl="2"/>
            <a:r>
              <a:rPr lang="en-US" sz="2000" dirty="0"/>
              <a:t>~8000 for 802.11n</a:t>
            </a:r>
          </a:p>
          <a:p>
            <a:pPr lvl="2"/>
            <a:r>
              <a:rPr lang="en-US" sz="2000" dirty="0"/>
              <a:t>~11000 for 802.11ac</a:t>
            </a:r>
          </a:p>
          <a:p>
            <a:pPr lvl="2"/>
            <a:endParaRPr lang="en-US" sz="2000" dirty="0"/>
          </a:p>
          <a:p>
            <a:r>
              <a:rPr lang="en-US" sz="2400" dirty="0"/>
              <a:t>Frame check sequence</a:t>
            </a:r>
          </a:p>
          <a:p>
            <a:pPr lvl="1"/>
            <a:r>
              <a:rPr lang="en-US" sz="2000" dirty="0"/>
              <a:t>32-bit CRC</a:t>
            </a:r>
          </a:p>
        </p:txBody>
      </p:sp>
    </p:spTree>
    <p:extLst>
      <p:ext uri="{BB962C8B-B14F-4D97-AF65-F5344CB8AC3E}">
        <p14:creationId xmlns:p14="http://schemas.microsoft.com/office/powerpoint/2010/main" val="323414965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CC30-763F-49D4-8807-59405DB1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86" y="136525"/>
            <a:ext cx="10515600" cy="1325563"/>
          </a:xfrm>
        </p:spPr>
        <p:txBody>
          <a:bodyPr/>
          <a:lstStyle/>
          <a:p>
            <a:r>
              <a:rPr lang="en-US" dirty="0"/>
              <a:t>Sending frames in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85F5-B09C-4E02-825E-7F4A00398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400957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Frame bursting</a:t>
            </a:r>
          </a:p>
          <a:p>
            <a:pPr lvl="1"/>
            <a:r>
              <a:rPr lang="en-US" dirty="0">
                <a:latin typeface="+mj-lt"/>
              </a:rPr>
              <a:t>Transmit multiple frames in a row</a:t>
            </a:r>
          </a:p>
          <a:p>
            <a:pPr lvl="1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Frame fragmentation</a:t>
            </a:r>
          </a:p>
          <a:p>
            <a:pPr lvl="1"/>
            <a:r>
              <a:rPr lang="en-US" dirty="0">
                <a:latin typeface="+mj-lt"/>
              </a:rPr>
              <a:t>Split service data over multiple frames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Frame aggregation</a:t>
            </a:r>
          </a:p>
          <a:p>
            <a:pPr lvl="1"/>
            <a:r>
              <a:rPr lang="en-US" dirty="0">
                <a:latin typeface="+mj-lt"/>
              </a:rPr>
              <a:t>Multiple service data in a single frame</a:t>
            </a:r>
          </a:p>
          <a:p>
            <a:pPr lvl="1"/>
            <a:r>
              <a:rPr lang="en-US" dirty="0">
                <a:latin typeface="+mj-lt"/>
              </a:rPr>
              <a:t>Allows multiple packets to reach Access Point in a single 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312E1-0B69-42A7-ACE8-E5FBB3AC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41A7D-F5EA-4B85-A4AE-937ED62D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4" y="5373451"/>
            <a:ext cx="6430272" cy="1124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46FE68-1AF7-465E-9790-932577D29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4" y="1929302"/>
            <a:ext cx="588727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0141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3EFE-ACF5-482F-B9BC-A466BEF7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85" y="115093"/>
            <a:ext cx="6578600" cy="1325563"/>
          </a:xfrm>
        </p:spPr>
        <p:txBody>
          <a:bodyPr/>
          <a:lstStyle/>
          <a:p>
            <a:r>
              <a:rPr lang="en-US" dirty="0"/>
              <a:t>Calculating packet durations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9A89-D6F7-4AC8-9038-6CA64348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85" y="1383903"/>
            <a:ext cx="5107405" cy="5029200"/>
          </a:xfrm>
        </p:spPr>
        <p:txBody>
          <a:bodyPr>
            <a:normAutofit/>
          </a:bodyPr>
          <a:lstStyle/>
          <a:p>
            <a:r>
              <a:rPr lang="en-US" dirty="0"/>
              <a:t>Example duration for a 1500 byte 802.11g packet</a:t>
            </a:r>
          </a:p>
          <a:p>
            <a:pPr lvl="1"/>
            <a:r>
              <a:rPr lang="en-US" dirty="0"/>
              <a:t>6 Mbps for header</a:t>
            </a:r>
          </a:p>
          <a:p>
            <a:pPr lvl="1"/>
            <a:r>
              <a:rPr lang="en-US" dirty="0"/>
              <a:t>24 Mbps for payload</a:t>
            </a:r>
          </a:p>
          <a:p>
            <a:pPr lvl="1"/>
            <a:r>
              <a:rPr lang="en-US" dirty="0"/>
              <a:t>566 </a:t>
            </a:r>
            <a:r>
              <a:rPr lang="en-US" dirty="0" err="1"/>
              <a:t>μs</a:t>
            </a:r>
            <a:r>
              <a:rPr lang="en-US" dirty="0"/>
              <a:t> for total packet</a:t>
            </a:r>
          </a:p>
          <a:p>
            <a:pPr lvl="2"/>
            <a:r>
              <a:rPr lang="en-US" dirty="0"/>
              <a:t>Plus 44 </a:t>
            </a:r>
            <a:r>
              <a:rPr lang="en-US" dirty="0" err="1"/>
              <a:t>μs</a:t>
            </a:r>
            <a:r>
              <a:rPr lang="en-US" dirty="0"/>
              <a:t> for ACK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hlinkClick r:id="rId2"/>
              </a:rPr>
              <a:t>https://sarwiki.informatik.hu-berlin.de/Packet_transmission_time_in_802.11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D2256-08E8-4757-A904-EC8A7E62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89B61-C97F-488A-B8DD-3708E27D5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4" y="477177"/>
            <a:ext cx="5251751" cy="587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5560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41EC-512C-48DA-AEAB-F8845F3B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802.11e improves MAC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B16-CDE6-43AE-9842-3F4023034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Hybrid Coordination Function (HCF)</a:t>
            </a:r>
          </a:p>
          <a:p>
            <a:pPr lvl="1"/>
            <a:r>
              <a:rPr lang="en-US" dirty="0">
                <a:latin typeface="+mj-lt"/>
              </a:rPr>
              <a:t>Modifies contention-free access (still no one uses it)</a:t>
            </a:r>
          </a:p>
          <a:p>
            <a:pPr lvl="1"/>
            <a:r>
              <a:rPr lang="en-US" dirty="0">
                <a:latin typeface="+mj-lt"/>
              </a:rPr>
              <a:t>Modifies contention-based access: Enhanced Distributed Channel Access (EDCA)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Modifies Quality of Service based on application</a:t>
            </a:r>
          </a:p>
          <a:p>
            <a:pPr lvl="1"/>
            <a:r>
              <a:rPr lang="en-US" dirty="0">
                <a:latin typeface="+mj-lt"/>
              </a:rPr>
              <a:t>Example of breaking layering for an optimization</a:t>
            </a:r>
          </a:p>
          <a:p>
            <a:pPr lvl="1"/>
            <a:r>
              <a:rPr lang="en-US" dirty="0">
                <a:latin typeface="+mj-lt"/>
              </a:rPr>
              <a:t>Categories (lowest to highest priority):</a:t>
            </a:r>
          </a:p>
          <a:p>
            <a:pPr lvl="2"/>
            <a:r>
              <a:rPr lang="en-US" dirty="0">
                <a:latin typeface="+mj-lt"/>
              </a:rPr>
              <a:t>Background</a:t>
            </a:r>
          </a:p>
          <a:p>
            <a:pPr lvl="2"/>
            <a:r>
              <a:rPr lang="en-US" dirty="0">
                <a:latin typeface="+mj-lt"/>
              </a:rPr>
              <a:t>Best Effort</a:t>
            </a:r>
          </a:p>
          <a:p>
            <a:pPr lvl="2"/>
            <a:r>
              <a:rPr lang="en-US" dirty="0">
                <a:latin typeface="+mj-lt"/>
              </a:rPr>
              <a:t>Video</a:t>
            </a:r>
          </a:p>
          <a:p>
            <a:pPr lvl="2"/>
            <a:r>
              <a:rPr lang="en-US" dirty="0">
                <a:latin typeface="+mj-lt"/>
              </a:rPr>
              <a:t>Voice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2C6C3-6BF9-4EBC-8739-1A48991E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120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B9A1-FC85-4A65-87A6-BE00EAFD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priority for different application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32ED-95D6-4BA8-9258-207EBDAA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to more IFS lengths for different traffic categories</a:t>
            </a:r>
          </a:p>
          <a:p>
            <a:pPr lvl="1"/>
            <a:r>
              <a:rPr lang="en-US" dirty="0"/>
              <a:t>Smallest AIFS (equal to DIFS) goes to Voice, Largest to Background</a:t>
            </a:r>
          </a:p>
          <a:p>
            <a:pPr lvl="1"/>
            <a:r>
              <a:rPr lang="en-US" dirty="0"/>
              <a:t>Contention Window min and max also change for each category</a:t>
            </a:r>
          </a:p>
          <a:p>
            <a:pPr lvl="2"/>
            <a:r>
              <a:rPr lang="en-US" dirty="0"/>
              <a:t>Selects a </a:t>
            </a:r>
            <a:r>
              <a:rPr lang="en-US" i="1" dirty="0"/>
              <a:t>probability</a:t>
            </a:r>
            <a:r>
              <a:rPr lang="en-US" dirty="0"/>
              <a:t> that most important category goes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AA530-A08E-4AE9-A9DC-CF15348F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124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F3A06C7-D58E-4E24-8DE7-DE7383CF6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57" y="2974975"/>
            <a:ext cx="7880074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763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CB85-AC64-469E-8DE9-B2E69E3C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901"/>
            <a:ext cx="10515600" cy="1325563"/>
          </a:xfrm>
        </p:spPr>
        <p:txBody>
          <a:bodyPr/>
          <a:lstStyle/>
          <a:p>
            <a:r>
              <a:rPr lang="en-US" dirty="0"/>
              <a:t>Multiple queues within a single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3AA4D-5C81-4A87-854C-60A45798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125</a:t>
            </a:fld>
            <a:endParaRPr lang="en-US"/>
          </a:p>
        </p:txBody>
      </p:sp>
      <p:pic>
        <p:nvPicPr>
          <p:cNvPr id="1026" name="Picture 2" descr="Image result for 802.11e">
            <a:extLst>
              <a:ext uri="{FF2B5EF4-FFF2-40B4-BE49-F238E27FC236}">
                <a16:creationId xmlns:a16="http://schemas.microsoft.com/office/drawing/2014/main" id="{66A68183-F727-4B22-89C2-114AA485D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350" y="1763575"/>
            <a:ext cx="5998250" cy="459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53679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41EC-512C-48DA-AEAB-F8845F3B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802.11e also adds maximum durations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B16-CDE6-43AE-9842-3F4023034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802.11e also defines duration a device can transmit for</a:t>
            </a:r>
          </a:p>
          <a:p>
            <a:pPr lvl="1"/>
            <a:r>
              <a:rPr lang="en-US" dirty="0">
                <a:latin typeface="+mj-lt"/>
              </a:rPr>
              <a:t>Based on PHY in use and Application category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Background/Best Effort: one frame per contention win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Example, up to 11 </a:t>
            </a:r>
            <a:r>
              <a:rPr lang="en-US" dirty="0" err="1">
                <a:latin typeface="+mj-lt"/>
              </a:rPr>
              <a:t>ms</a:t>
            </a:r>
            <a:r>
              <a:rPr lang="en-US" dirty="0">
                <a:latin typeface="+mj-lt"/>
              </a:rPr>
              <a:t> for Voice on 802.11ac</a:t>
            </a:r>
          </a:p>
          <a:p>
            <a:pPr lvl="2"/>
            <a:r>
              <a:rPr lang="en-US" dirty="0">
                <a:latin typeface="+mj-lt"/>
              </a:rPr>
              <a:t>Could be one really big frame at a low data rate</a:t>
            </a:r>
          </a:p>
          <a:p>
            <a:pPr lvl="2"/>
            <a:r>
              <a:rPr lang="en-US" dirty="0">
                <a:latin typeface="+mj-lt"/>
              </a:rPr>
              <a:t>Could be multiple frames in a row separated by SIFS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2C6C3-6BF9-4EBC-8739-1A48991E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7891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capability in 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C323-F238-4D19-ACDD-E4D082E6B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ESP32</a:t>
            </a:r>
          </a:p>
          <a:p>
            <a:pPr lvl="1"/>
            <a:r>
              <a:rPr lang="en-US" dirty="0">
                <a:latin typeface="+mj-lt"/>
              </a:rPr>
              <a:t>Microcontroller plus </a:t>
            </a:r>
            <a:r>
              <a:rPr lang="en-US" dirty="0" err="1">
                <a:latin typeface="+mj-lt"/>
              </a:rPr>
              <a:t>WiFi</a:t>
            </a:r>
            <a:r>
              <a:rPr lang="en-US" dirty="0">
                <a:latin typeface="+mj-lt"/>
              </a:rPr>
              <a:t> radio in single chip</a:t>
            </a:r>
          </a:p>
          <a:p>
            <a:pPr lvl="1"/>
            <a:r>
              <a:rPr lang="en-US" dirty="0">
                <a:latin typeface="+mj-lt"/>
              </a:rPr>
              <a:t>(Same idea as nRF52840)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Capabilities</a:t>
            </a:r>
          </a:p>
          <a:p>
            <a:pPr lvl="1"/>
            <a:r>
              <a:rPr lang="en-US" dirty="0">
                <a:latin typeface="+mj-lt"/>
              </a:rPr>
              <a:t>802.11b/g/n 2.4 GHz only</a:t>
            </a:r>
          </a:p>
          <a:p>
            <a:pPr lvl="1"/>
            <a:r>
              <a:rPr lang="en-US" dirty="0">
                <a:latin typeface="+mj-lt"/>
              </a:rPr>
              <a:t>20 MHz or 40 MHz channels</a:t>
            </a:r>
          </a:p>
          <a:p>
            <a:pPr lvl="1"/>
            <a:r>
              <a:rPr lang="en-US" dirty="0">
                <a:latin typeface="+mj-lt"/>
              </a:rPr>
              <a:t>Single antenna only (no MIMO)</a:t>
            </a:r>
          </a:p>
          <a:p>
            <a:pPr lvl="1"/>
            <a:r>
              <a:rPr lang="en-US" dirty="0">
                <a:latin typeface="+mj-lt"/>
              </a:rPr>
              <a:t>MCS0-7</a:t>
            </a:r>
          </a:p>
          <a:p>
            <a:pPr lvl="2"/>
            <a:r>
              <a:rPr lang="en-US" dirty="0">
                <a:latin typeface="+mj-lt"/>
              </a:rPr>
              <a:t>7 Mbps – 150 Mbps</a:t>
            </a:r>
          </a:p>
          <a:p>
            <a:pPr lvl="1"/>
            <a:r>
              <a:rPr lang="en-US" dirty="0">
                <a:latin typeface="+mj-lt"/>
              </a:rPr>
              <a:t>Tx power up to 20.5 dBm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127</a:t>
            </a:fld>
            <a:endParaRPr lang="en-US"/>
          </a:p>
        </p:txBody>
      </p:sp>
      <p:pic>
        <p:nvPicPr>
          <p:cNvPr id="3074" name="Picture 2" descr="SparkFun ESP32 Thing">
            <a:extLst>
              <a:ext uri="{FF2B5EF4-FFF2-40B4-BE49-F238E27FC236}">
                <a16:creationId xmlns:a16="http://schemas.microsoft.com/office/drawing/2014/main" id="{CD032C8D-B731-45E8-8823-80A2C5436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77400" y="1308100"/>
            <a:ext cx="17399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085E7F-422A-4747-B48C-3D69A091CDAA}"/>
              </a:ext>
            </a:extLst>
          </p:cNvPr>
          <p:cNvSpPr/>
          <p:nvPr/>
        </p:nvSpPr>
        <p:spPr>
          <a:xfrm>
            <a:off x="10134600" y="2552700"/>
            <a:ext cx="673100" cy="635000"/>
          </a:xfrm>
          <a:prstGeom prst="round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803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CC30-763F-49D4-8807-59405DB1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power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85F5-B09C-4E02-825E-7F4A0039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Question: should a microcontroller stay connected or reconnect?</a:t>
            </a:r>
          </a:p>
          <a:p>
            <a:pPr lvl="1"/>
            <a:r>
              <a:rPr lang="en-US" dirty="0">
                <a:latin typeface="+mj-lt"/>
              </a:rPr>
              <a:t>Light sleep: stay connected always, only listening to beacons</a:t>
            </a:r>
          </a:p>
          <a:p>
            <a:pPr lvl="1"/>
            <a:r>
              <a:rPr lang="en-US" dirty="0">
                <a:latin typeface="+mj-lt"/>
              </a:rPr>
              <a:t>Deep sleep: reconnect to network each time data is ready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Answer for ESP32 depends on security and data interval</a:t>
            </a:r>
          </a:p>
          <a:p>
            <a:pPr lvl="1"/>
            <a:r>
              <a:rPr lang="en-US" dirty="0">
                <a:latin typeface="+mj-lt"/>
              </a:rPr>
              <a:t>Resecuring during connection takes lots of energy</a:t>
            </a:r>
          </a:p>
          <a:p>
            <a:pPr lvl="2"/>
            <a:r>
              <a:rPr lang="en-US" dirty="0">
                <a:latin typeface="+mj-lt"/>
              </a:rPr>
              <a:t>Crossover point is about 60 seconds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Insecure transmissions have a crossover of 5-15 seconds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https://blog.voneicken.com/2018/lp-wifi-esp-comparison/#conclusions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312E1-0B69-42A7-ACE8-E5FBB3AC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8551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9E99-9C6B-43BF-8545-E4BF97E0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802.11ax (2021)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215A-3DB6-43C0-89CE-AF0BB26CE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Standard approved on February 9</a:t>
            </a:r>
            <a:r>
              <a:rPr lang="en-US" baseline="30000" dirty="0">
                <a:latin typeface="+mj-lt"/>
              </a:rPr>
              <a:t>th</a:t>
            </a:r>
            <a:r>
              <a:rPr lang="en-US" dirty="0">
                <a:latin typeface="+mj-lt"/>
              </a:rPr>
              <a:t> 2021</a:t>
            </a:r>
          </a:p>
          <a:p>
            <a:pPr lvl="1"/>
            <a:r>
              <a:rPr lang="en-US" dirty="0">
                <a:latin typeface="+mj-lt"/>
              </a:rPr>
              <a:t>First devices started supporting it in 2019 (</a:t>
            </a:r>
            <a:r>
              <a:rPr lang="en-US" dirty="0" err="1">
                <a:latin typeface="+mj-lt"/>
              </a:rPr>
              <a:t>WiFi</a:t>
            </a:r>
            <a:r>
              <a:rPr lang="en-US" dirty="0">
                <a:latin typeface="+mj-lt"/>
              </a:rPr>
              <a:t> 6)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6 GHz band (</a:t>
            </a:r>
            <a:r>
              <a:rPr lang="en-US" dirty="0" err="1">
                <a:latin typeface="+mj-lt"/>
              </a:rPr>
              <a:t>WiFi</a:t>
            </a:r>
            <a:r>
              <a:rPr lang="en-US" dirty="0">
                <a:latin typeface="+mj-lt"/>
              </a:rPr>
              <a:t> 6E)</a:t>
            </a:r>
          </a:p>
          <a:p>
            <a:pPr lvl="1"/>
            <a:r>
              <a:rPr lang="en-US" dirty="0">
                <a:latin typeface="+mj-lt"/>
              </a:rPr>
              <a:t>1.2 GHz of bandwidth (5.925-7.125 GHz)</a:t>
            </a:r>
          </a:p>
          <a:p>
            <a:pPr lvl="1"/>
            <a:r>
              <a:rPr lang="en-US" dirty="0">
                <a:latin typeface="+mj-lt"/>
              </a:rPr>
              <a:t>2020: US FCC made band available for unlicensed use!!!</a:t>
            </a:r>
          </a:p>
          <a:p>
            <a:pPr lvl="1"/>
            <a:r>
              <a:rPr lang="en-US" dirty="0">
                <a:latin typeface="+mj-lt"/>
              </a:rPr>
              <a:t>EU is expected to follow in March 2021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OFDMA</a:t>
            </a:r>
          </a:p>
          <a:p>
            <a:pPr lvl="1"/>
            <a:r>
              <a:rPr lang="en-US" dirty="0">
                <a:latin typeface="+mj-lt"/>
              </a:rPr>
              <a:t>MAC scheduling variant of OFDM</a:t>
            </a:r>
          </a:p>
          <a:p>
            <a:pPr lvl="1"/>
            <a:r>
              <a:rPr lang="en-US" dirty="0">
                <a:latin typeface="+mj-lt"/>
              </a:rPr>
              <a:t>Schedule devices based on time and subcarrier allocations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9F4B4-A1A5-4442-94B6-DEE6B4E0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7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7ECB-763B-4D68-803F-A17C5D95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wireless medium as acoustic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45EC-0ECF-4924-81F8-C7E03D2F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How do we determine who gets to speak?</a:t>
            </a:r>
          </a:p>
          <a:p>
            <a:pPr lvl="1"/>
            <a:r>
              <a:rPr lang="en-US" sz="2800" dirty="0">
                <a:latin typeface="+mj-lt"/>
              </a:rPr>
              <a:t>Two simultaneous speakers also lose both “transmissions”</a:t>
            </a:r>
          </a:p>
          <a:p>
            <a:pPr lvl="1"/>
            <a:endParaRPr lang="en-US" sz="2800" dirty="0">
              <a:latin typeface="+mj-lt"/>
            </a:endParaRPr>
          </a:p>
          <a:p>
            <a:r>
              <a:rPr lang="en-US" dirty="0">
                <a:latin typeface="+mj-lt"/>
              </a:rPr>
              <a:t>Eye contact (or raise hand) -&gt; out-of-band communication</a:t>
            </a:r>
          </a:p>
          <a:p>
            <a:r>
              <a:rPr lang="en-US" dirty="0">
                <a:latin typeface="+mj-lt"/>
              </a:rPr>
              <a:t>Wait until it’s quiet for some time -&gt; carrier sense multiple access</a:t>
            </a:r>
          </a:p>
          <a:p>
            <a:r>
              <a:rPr lang="en-US" dirty="0">
                <a:latin typeface="+mj-lt"/>
              </a:rPr>
              <a:t>Strict turn order -&gt; time division multiple access</a:t>
            </a:r>
          </a:p>
          <a:p>
            <a:r>
              <a:rPr lang="en-US" dirty="0">
                <a:latin typeface="+mj-lt"/>
              </a:rPr>
              <a:t>Just speak and hope it works -&gt; ALOHA</a:t>
            </a:r>
          </a:p>
          <a:p>
            <a:r>
              <a:rPr lang="en-US" dirty="0">
                <a:latin typeface="+mj-lt"/>
              </a:rPr>
              <a:t>Everybody sing at different tones -&gt; frequency division multiple access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(stretching the metaphor)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A909-912C-428D-AA02-A0E63A13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277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DA9459-CA6C-4602-B17E-DF4C80AD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GHz band is an enormous amount of bandwidth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5A64A-8CC1-4682-A5EC-3B03F37B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F76BB-D360-4057-A559-941C4C61F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66008"/>
            <a:ext cx="10972799" cy="42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0901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AB10-2681-4CDA-9774-74113A25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Frequency Division Multiple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7673-F066-4203-A175-C721A96E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94" y="1639887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OFDM: split channel into subcarriers and transmit on those</a:t>
            </a:r>
          </a:p>
          <a:p>
            <a:r>
              <a:rPr lang="en-US" dirty="0">
                <a:latin typeface="+mj-lt"/>
              </a:rPr>
              <a:t>OFDMA: allocate subcarriers to a device for an amount of time</a:t>
            </a:r>
          </a:p>
          <a:p>
            <a:pPr lvl="1"/>
            <a:r>
              <a:rPr lang="en-US" dirty="0">
                <a:latin typeface="+mj-lt"/>
              </a:rPr>
              <a:t>Turns OFDM into an access control mechanism</a:t>
            </a:r>
          </a:p>
          <a:p>
            <a:pPr lvl="1"/>
            <a:r>
              <a:rPr lang="en-US" dirty="0">
                <a:latin typeface="+mj-lt"/>
              </a:rPr>
              <a:t>Complicated question: which device gets which subcarriers at which time?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6DFCE-CE2E-4B7D-B481-A1AF3273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4C653D-A586-4B52-A661-67772ADE4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48" y="3354591"/>
            <a:ext cx="8690092" cy="300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21296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31430"/>
            <a:ext cx="10606051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Learning Objective for Today’s Lecture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245BC85-86C3-4DEE-8F97-611080B54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5757" cy="441248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Review: last few lecture’s topics </a:t>
            </a: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Basics of Medium Access Control</a:t>
            </a: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Classical/Historical Medium Access Control for IoT</a:t>
            </a: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Multi-channel MAC</a:t>
            </a: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IEEE 802.15.4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+mj-lt"/>
              </a:rPr>
              <a:t>WiFi</a:t>
            </a:r>
            <a:r>
              <a:rPr lang="en-US" dirty="0">
                <a:latin typeface="+mj-lt"/>
              </a:rPr>
              <a:t> Mac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8C0E1-216D-4D63-B451-AC07C0BC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7451-1438-CB4A-8106-82A64F1C7D7B}" type="slidenum">
              <a:rPr lang="sv-SE" smtClean="0"/>
              <a:t>132</a:t>
            </a:fld>
            <a:endParaRPr lang="sv-SE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A1E99B55-924B-C736-2727-376740BF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v-SE" dirty="0" err="1"/>
              <a:t>ambujv@nus.edu.sg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7684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69"/>
    </mc:Choice>
    <mc:Fallback xmlns="">
      <p:transition spd="slow" advTm="50469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4373" y="1994565"/>
            <a:ext cx="8003247" cy="1509963"/>
          </a:xfrm>
        </p:spPr>
        <p:txBody>
          <a:bodyPr>
            <a:normAutofit/>
          </a:bodyPr>
          <a:lstStyle/>
          <a:p>
            <a:r>
              <a:rPr lang="en-GB" sz="7200" u="none" strike="noStrike" dirty="0">
                <a:effectLst/>
                <a:latin typeface="+mn-lt"/>
              </a:rPr>
              <a:t>Wireless Networking</a:t>
            </a:r>
            <a:endParaRPr lang="en-US" sz="521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345" y="3981328"/>
            <a:ext cx="11101304" cy="2229859"/>
          </a:xfrm>
        </p:spPr>
        <p:txBody>
          <a:bodyPr>
            <a:normAutofit fontScale="85000" lnSpcReduction="20000"/>
          </a:bodyPr>
          <a:lstStyle/>
          <a:p>
            <a:r>
              <a:rPr lang="en-US" sz="4800" dirty="0">
                <a:latin typeface="+mj-lt"/>
              </a:rPr>
              <a:t>Ambuj Varshney</a:t>
            </a:r>
          </a:p>
          <a:p>
            <a:r>
              <a:rPr lang="en-US" sz="3000" dirty="0">
                <a:latin typeface="+mj-lt"/>
              </a:rPr>
              <a:t>Assistant Professor,  National University of Singapore</a:t>
            </a:r>
          </a:p>
          <a:p>
            <a:r>
              <a:rPr lang="en-US" sz="3000" dirty="0">
                <a:latin typeface="+mj-lt"/>
              </a:rPr>
              <a:t>Wireless, Embedded Intelligence, Sensing, and Emerging Technologies Group</a:t>
            </a:r>
          </a:p>
          <a:p>
            <a:r>
              <a:rPr lang="en-US" sz="2800" dirty="0">
                <a:latin typeface="+mj-lt"/>
                <a:hlinkClick r:id="rId3"/>
              </a:rPr>
              <a:t>ambujv@nus.edu.sg</a:t>
            </a:r>
            <a:endParaRPr lang="en-US" sz="2800" dirty="0">
              <a:latin typeface="+mj-lt"/>
            </a:endParaRPr>
          </a:p>
          <a:p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DF4DBD-F86A-48EC-B4BE-E9B66CFF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7451-1438-CB4A-8106-82A64F1C7D7B}" type="slidenum">
              <a:rPr lang="sv-SE" smtClean="0"/>
              <a:t>133</a:t>
            </a:fld>
            <a:endParaRPr lang="sv-SE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820BC9A-65F8-C5DC-AC87-8B4EAD88B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0068" y="5241576"/>
            <a:ext cx="1187463" cy="156694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31862D1-FE66-F2B3-6774-3511C03148E6}"/>
              </a:ext>
            </a:extLst>
          </p:cNvPr>
          <p:cNvSpPr txBox="1">
            <a:spLocks/>
          </p:cNvSpPr>
          <p:nvPr/>
        </p:nvSpPr>
        <p:spPr>
          <a:xfrm>
            <a:off x="1374826" y="2232965"/>
            <a:ext cx="9442345" cy="1509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2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63"/>
    </mc:Choice>
    <mc:Fallback xmlns="">
      <p:transition spd="slow" advTm="3226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 eaLnBrk="1" hangingPunct="1"/>
            <a:fld id="{BD858B5C-F246-41CF-992A-2997C2965217}" type="slidenum">
              <a:rPr lang="en-US" sz="1200" i="0">
                <a:latin typeface="Arial" pitchFamily="34" charset="0"/>
              </a:rPr>
              <a:pPr eaLnBrk="1" hangingPunct="1"/>
              <a:t>14</a:t>
            </a:fld>
            <a:endParaRPr lang="en-US" sz="1200" i="0" dirty="0">
              <a:latin typeface="Arial" pitchFamily="34" charset="0"/>
            </a:endParaRPr>
          </a:p>
        </p:txBody>
      </p:sp>
      <p:sp>
        <p:nvSpPr>
          <p:cNvPr id="34819" name="Rectangle 14"/>
          <p:cNvSpPr>
            <a:spLocks noChangeArrowheads="1"/>
          </p:cNvSpPr>
          <p:nvPr/>
        </p:nvSpPr>
        <p:spPr bwMode="auto">
          <a:xfrm>
            <a:off x="962304" y="484679"/>
            <a:ext cx="10348355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4000" dirty="0"/>
              <a:t>Review: Taxonomy of multiple-access protocols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4" y="1714500"/>
            <a:ext cx="8453437" cy="16383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6" y="3352801"/>
            <a:ext cx="7834313" cy="98742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" name="Rounded Rectangle 1"/>
          <p:cNvSpPr/>
          <p:nvPr/>
        </p:nvSpPr>
        <p:spPr bwMode="auto">
          <a:xfrm>
            <a:off x="1752601" y="2286000"/>
            <a:ext cx="204383" cy="47952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CC99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4962" y="4902578"/>
            <a:ext cx="403383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Reduce collision,</a:t>
            </a:r>
          </a:p>
          <a:p>
            <a:r>
              <a:rPr lang="en-US" dirty="0"/>
              <a:t>“manage” retransmission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05600" y="5236632"/>
            <a:ext cx="256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collision</a:t>
            </a:r>
          </a:p>
        </p:txBody>
      </p:sp>
      <p:sp>
        <p:nvSpPr>
          <p:cNvPr id="5" name="Left Brace 4"/>
          <p:cNvSpPr/>
          <p:nvPr/>
        </p:nvSpPr>
        <p:spPr bwMode="auto">
          <a:xfrm rot="16200000">
            <a:off x="7887666" y="4664083"/>
            <a:ext cx="455269" cy="47952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6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CC99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879601" y="2133600"/>
            <a:ext cx="204383" cy="47952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CC99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0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5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82" y="425450"/>
            <a:ext cx="10371117" cy="914400"/>
          </a:xfrm>
        </p:spPr>
        <p:txBody>
          <a:bodyPr/>
          <a:lstStyle/>
          <a:p>
            <a:pPr eaLnBrk="1" hangingPunct="1"/>
            <a:r>
              <a:rPr lang="en-US" dirty="0"/>
              <a:t>Random access medium access control protocols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100447" y="1371600"/>
            <a:ext cx="10798628" cy="49530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</a:rPr>
              <a:t>No coordination</a:t>
            </a:r>
          </a:p>
          <a:p>
            <a:pPr eaLnBrk="1" hangingPunct="1"/>
            <a:endParaRPr lang="en-US" dirty="0">
              <a:latin typeface="+mj-lt"/>
            </a:endParaRPr>
          </a:p>
          <a:p>
            <a:pPr eaLnBrk="1" hangingPunct="1"/>
            <a:r>
              <a:rPr lang="en-US" dirty="0">
                <a:latin typeface="+mj-lt"/>
              </a:rPr>
              <a:t>The simplest: ALOHA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+mj-lt"/>
              </a:rPr>
              <a:t>When a node needs to send, it does so.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+mj-lt"/>
              </a:rPr>
              <a:t>If it hears an acknowledgment within a given duration, transmission is successful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+mj-lt"/>
              </a:rPr>
              <a:t>otherwise, it resends after </a:t>
            </a:r>
            <a:r>
              <a:rPr lang="en-US" altLang="en-US" u="sng" dirty="0">
                <a:latin typeface="+mj-lt"/>
              </a:rPr>
              <a:t>waiting a random amount of time</a:t>
            </a:r>
            <a:r>
              <a:rPr lang="en-US" altLang="en-US" dirty="0">
                <a:latin typeface="+mj-lt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Protocol strength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minimum overhear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achieves low delay if the load is light</a:t>
            </a:r>
            <a:endParaRPr lang="en-US" altLang="en-US" dirty="0">
              <a:latin typeface="+mj-lt"/>
            </a:endParaRP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4AB6-B35B-41DC-A853-B7917C37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421F-2F5C-48F0-BA55-13C5EFD01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91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+mj-lt"/>
              </a:rPr>
              <a:t>ALOHAnet</a:t>
            </a:r>
            <a:r>
              <a:rPr lang="en-US" dirty="0">
                <a:latin typeface="+mj-lt"/>
              </a:rPr>
              <a:t> (1971)</a:t>
            </a:r>
          </a:p>
          <a:p>
            <a:pPr lvl="1"/>
            <a:r>
              <a:rPr lang="en-US" dirty="0">
                <a:latin typeface="+mj-lt"/>
              </a:rPr>
              <a:t>University of Hawaii – Norman Abramson</a:t>
            </a:r>
          </a:p>
          <a:p>
            <a:pPr lvl="1"/>
            <a:r>
              <a:rPr lang="en-US" dirty="0">
                <a:latin typeface="+mj-lt"/>
              </a:rPr>
              <a:t>First demonstration of wireless packet network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If you have data to send, send it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Two (or more) simultaneous transmissions will collide and be lost</a:t>
            </a:r>
          </a:p>
          <a:p>
            <a:pPr lvl="1"/>
            <a:r>
              <a:rPr lang="en-US" dirty="0">
                <a:latin typeface="+mj-lt"/>
              </a:rPr>
              <a:t>Wait a duration of time for an acknowledgement</a:t>
            </a:r>
          </a:p>
          <a:p>
            <a:pPr lvl="1"/>
            <a:r>
              <a:rPr lang="en-US" dirty="0">
                <a:latin typeface="+mj-lt"/>
              </a:rPr>
              <a:t>If transmission was lost, try sending again “later”</a:t>
            </a:r>
          </a:p>
          <a:p>
            <a:pPr lvl="2"/>
            <a:r>
              <a:rPr lang="en-US" dirty="0">
                <a:latin typeface="+mj-lt"/>
              </a:rPr>
              <a:t>Want some kind of exponential </a:t>
            </a:r>
            <a:r>
              <a:rPr lang="en-US" dirty="0" err="1">
                <a:latin typeface="+mj-lt"/>
              </a:rPr>
              <a:t>backoff</a:t>
            </a:r>
            <a:r>
              <a:rPr lang="en-US" dirty="0">
                <a:latin typeface="+mj-lt"/>
              </a:rPr>
              <a:t> scheme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015BE-E7EC-4932-BD6A-01DE833B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06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8282-EA55-4418-A140-A1B8DB07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368"/>
            <a:ext cx="10515600" cy="1325563"/>
          </a:xfrm>
        </p:spPr>
        <p:txBody>
          <a:bodyPr/>
          <a:lstStyle/>
          <a:p>
            <a:r>
              <a:rPr lang="en-US" dirty="0"/>
              <a:t>Slotted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D3A4-1367-4A02-8C2E-5369A456C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651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Split time into synchronized “slots”</a:t>
            </a:r>
          </a:p>
          <a:p>
            <a:r>
              <a:rPr lang="en-US" dirty="0">
                <a:latin typeface="+mj-lt"/>
              </a:rPr>
              <a:t>Any device can transmit whenever it has data</a:t>
            </a:r>
          </a:p>
          <a:p>
            <a:pPr lvl="1"/>
            <a:r>
              <a:rPr lang="en-US" dirty="0">
                <a:latin typeface="+mj-lt"/>
              </a:rPr>
              <a:t>But it must transmit at the start of a slot</a:t>
            </a:r>
          </a:p>
          <a:p>
            <a:pPr lvl="1"/>
            <a:r>
              <a:rPr lang="en-US" dirty="0">
                <a:latin typeface="+mj-lt"/>
              </a:rPr>
              <a:t>And its transmission cannot be longer than a slot</a:t>
            </a:r>
          </a:p>
          <a:p>
            <a:pPr lvl="1"/>
            <a:r>
              <a:rPr lang="en-US" dirty="0">
                <a:latin typeface="+mj-lt"/>
              </a:rPr>
              <a:t>Removes half of the possibilities for collisions!</a:t>
            </a:r>
          </a:p>
          <a:p>
            <a:pPr lvl="2"/>
            <a:r>
              <a:rPr lang="en-US" dirty="0">
                <a:latin typeface="+mj-lt"/>
              </a:rPr>
              <a:t>At the cost of some synchronization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BEEA4-8F8E-45C3-81BB-F15D7413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C1864-244A-43F6-BD08-E5EB788CCFE8}"/>
              </a:ext>
            </a:extLst>
          </p:cNvPr>
          <p:cNvSpPr/>
          <p:nvPr/>
        </p:nvSpPr>
        <p:spPr>
          <a:xfrm>
            <a:off x="1104899" y="4403728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B9726-FFC7-4619-A247-845A089D591C}"/>
              </a:ext>
            </a:extLst>
          </p:cNvPr>
          <p:cNvSpPr/>
          <p:nvPr/>
        </p:nvSpPr>
        <p:spPr>
          <a:xfrm>
            <a:off x="4076699" y="5241928"/>
            <a:ext cx="2743200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449CED-C034-4778-9369-B3814F749845}"/>
              </a:ext>
            </a:extLst>
          </p:cNvPr>
          <p:cNvSpPr/>
          <p:nvPr/>
        </p:nvSpPr>
        <p:spPr>
          <a:xfrm>
            <a:off x="7073899" y="5257800"/>
            <a:ext cx="2743200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06C5F0-FD2C-4929-9441-9DCD99789BF5}"/>
              </a:ext>
            </a:extLst>
          </p:cNvPr>
          <p:cNvSpPr/>
          <p:nvPr/>
        </p:nvSpPr>
        <p:spPr>
          <a:xfrm>
            <a:off x="7073899" y="4416428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3C6357-48D9-4462-A48A-24C1893CAC37}"/>
              </a:ext>
            </a:extLst>
          </p:cNvPr>
          <p:cNvCxnSpPr/>
          <p:nvPr/>
        </p:nvCxnSpPr>
        <p:spPr>
          <a:xfrm>
            <a:off x="3975100" y="3848100"/>
            <a:ext cx="0" cy="25082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5A9E0F-B4FD-4B1B-9EC4-7D4D4BC4A8EE}"/>
              </a:ext>
            </a:extLst>
          </p:cNvPr>
          <p:cNvCxnSpPr/>
          <p:nvPr/>
        </p:nvCxnSpPr>
        <p:spPr>
          <a:xfrm>
            <a:off x="6934200" y="3848100"/>
            <a:ext cx="0" cy="25082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9EB329-6DFB-4654-A6E4-9AE71CF53E1F}"/>
              </a:ext>
            </a:extLst>
          </p:cNvPr>
          <p:cNvCxnSpPr>
            <a:cxnSpLocks/>
          </p:cNvCxnSpPr>
          <p:nvPr/>
        </p:nvCxnSpPr>
        <p:spPr>
          <a:xfrm>
            <a:off x="1346200" y="6191250"/>
            <a:ext cx="1600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F78760-E177-480E-AB97-9F5BCD1E095D}"/>
              </a:ext>
            </a:extLst>
          </p:cNvPr>
          <p:cNvSpPr txBox="1"/>
          <p:nvPr/>
        </p:nvSpPr>
        <p:spPr>
          <a:xfrm>
            <a:off x="1346200" y="5720060"/>
            <a:ext cx="130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53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320B-D302-44BC-B383-DD36CC59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52" y="81072"/>
            <a:ext cx="10515600" cy="1325563"/>
          </a:xfrm>
        </p:spPr>
        <p:txBody>
          <a:bodyPr/>
          <a:lstStyle/>
          <a:p>
            <a:r>
              <a:rPr lang="en-US" dirty="0"/>
              <a:t>ALOHA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073B-E265-476D-953F-0C4B2EC9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688305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It can be shown that traffic maxes out at</a:t>
            </a:r>
          </a:p>
          <a:p>
            <a:pPr lvl="1"/>
            <a:r>
              <a:rPr lang="en-US" sz="2800" dirty="0">
                <a:latin typeface="+mj-lt"/>
              </a:rPr>
              <a:t>ALOHA: 18.4%</a:t>
            </a:r>
          </a:p>
          <a:p>
            <a:pPr lvl="1"/>
            <a:r>
              <a:rPr lang="en-US" sz="2800" dirty="0">
                <a:latin typeface="+mj-lt"/>
              </a:rPr>
              <a:t>Slotted ALOHA: 36.8%</a:t>
            </a:r>
          </a:p>
          <a:p>
            <a:pPr lvl="1"/>
            <a:endParaRPr lang="en-US" sz="2800" dirty="0">
              <a:latin typeface="+mj-lt"/>
            </a:endParaRPr>
          </a:p>
          <a:p>
            <a:r>
              <a:rPr lang="en-US" dirty="0">
                <a:latin typeface="+mj-lt"/>
              </a:rPr>
              <a:t>Assuming Poisson distribution of transmission attempts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Slotted throughput is double because the “before” collisions can no longer occur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1CA0B-40E2-4CDC-88DE-206DA460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 descr="Throughput vs. Traffic Load of Pure Aloha and Slotted Aloha.">
            <a:extLst>
              <a:ext uri="{FF2B5EF4-FFF2-40B4-BE49-F238E27FC236}">
                <a16:creationId xmlns:a16="http://schemas.microsoft.com/office/drawing/2014/main" id="{31652012-34E6-424E-AD94-A76BF419B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18" y="1739041"/>
            <a:ext cx="5621382" cy="438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9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908" y="476003"/>
            <a:ext cx="10922544" cy="1143000"/>
          </a:xfrm>
        </p:spPr>
        <p:txBody>
          <a:bodyPr/>
          <a:lstStyle/>
          <a:p>
            <a:pPr eaLnBrk="1" hangingPunct="1"/>
            <a:r>
              <a:rPr lang="en-US" dirty="0"/>
              <a:t>Carrier Sense Multiple Access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035908" y="1764475"/>
            <a:ext cx="10922544" cy="486195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+mj-lt"/>
              </a:rPr>
              <a:t>Carrier Sense Multiple Access:</a:t>
            </a:r>
          </a:p>
          <a:p>
            <a:pPr lvl="1" eaLnBrk="1" hangingPunct="1"/>
            <a:r>
              <a:rPr lang="en-US" dirty="0">
                <a:latin typeface="+mj-lt"/>
              </a:rPr>
              <a:t>sense carrier </a:t>
            </a:r>
          </a:p>
          <a:p>
            <a:pPr lvl="1" eaLnBrk="1" hangingPunct="1"/>
            <a:r>
              <a:rPr lang="en-US" dirty="0">
                <a:latin typeface="+mj-lt"/>
              </a:rPr>
              <a:t>If idle, </a:t>
            </a:r>
          </a:p>
          <a:p>
            <a:pPr lvl="2" eaLnBrk="1" hangingPunct="1"/>
            <a:r>
              <a:rPr lang="en-US" sz="2400" dirty="0">
                <a:latin typeface="+mj-lt"/>
              </a:rPr>
              <a:t>send</a:t>
            </a:r>
          </a:p>
          <a:p>
            <a:pPr lvl="2" eaLnBrk="1" hangingPunct="1"/>
            <a:r>
              <a:rPr lang="en-US" sz="2400" dirty="0">
                <a:latin typeface="+mj-lt"/>
              </a:rPr>
              <a:t>wait for </a:t>
            </a:r>
            <a:r>
              <a:rPr lang="en-US" sz="2400" dirty="0" err="1">
                <a:latin typeface="+mj-lt"/>
              </a:rPr>
              <a:t>ack</a:t>
            </a:r>
            <a:endParaRPr lang="en-US" sz="2400" dirty="0">
              <a:latin typeface="+mj-lt"/>
            </a:endParaRPr>
          </a:p>
          <a:p>
            <a:pPr lvl="2" eaLnBrk="1" hangingPunct="1"/>
            <a:r>
              <a:rPr lang="en-US" sz="2400" dirty="0">
                <a:latin typeface="+mj-lt"/>
              </a:rPr>
              <a:t>If there isn’t one, assume there was a collision, retransmit</a:t>
            </a:r>
          </a:p>
          <a:p>
            <a:pPr eaLnBrk="1" hangingPunct="1"/>
            <a:endParaRPr lang="en-US" dirty="0">
              <a:latin typeface="+mj-lt"/>
            </a:endParaRPr>
          </a:p>
          <a:p>
            <a:pPr eaLnBrk="1" hangingPunct="1"/>
            <a:endParaRPr lang="en-US" dirty="0">
              <a:latin typeface="+mj-lt"/>
            </a:endParaRPr>
          </a:p>
          <a:p>
            <a:pPr eaLnBrk="1" hangingPunct="1"/>
            <a:r>
              <a:rPr lang="en-US" dirty="0">
                <a:latin typeface="+mj-lt"/>
              </a:rPr>
              <a:t>Should we transmit </a:t>
            </a:r>
            <a:r>
              <a:rPr lang="en-US" u="sng" dirty="0">
                <a:latin typeface="+mj-lt"/>
              </a:rPr>
              <a:t>immediately</a:t>
            </a:r>
            <a:r>
              <a:rPr lang="en-US" dirty="0">
                <a:latin typeface="+mj-lt"/>
              </a:rPr>
              <a:t> once channel is idle?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126" y="3102883"/>
            <a:ext cx="9367748" cy="16933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Administration and Course Logistics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E4C5F5A-700B-44FB-9E95-6F4C5C12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7451-1438-CB4A-8106-82A64F1C7D7B}" type="slidenum">
              <a:rPr lang="sv-SE" smtClean="0"/>
              <a:t>2</a:t>
            </a:fld>
            <a:endParaRPr lang="sv-S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F8FC63-B61F-4084-9936-C126CAD4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err="1"/>
              <a:t>ambujv@nus.edu.sg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17393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371-FD6E-4435-BCBC-20F445E3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– CSMA with 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E777-C03C-48E6-BAC6-BF144C1F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Detect collisions during your own transmission</a:t>
            </a:r>
          </a:p>
          <a:p>
            <a:pPr lvl="1"/>
            <a:r>
              <a:rPr lang="en-US" dirty="0">
                <a:latin typeface="+mj-lt"/>
              </a:rPr>
              <a:t>Works great on wired mediums (Ethernet, I2C)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Somewhere between challenging and impossible for wireless</a:t>
            </a:r>
          </a:p>
          <a:p>
            <a:pPr lvl="1"/>
            <a:r>
              <a:rPr lang="en-US" dirty="0">
                <a:latin typeface="+mj-lt"/>
              </a:rPr>
              <a:t>Transmit and receive are usually the same antenna</a:t>
            </a:r>
          </a:p>
          <a:p>
            <a:pPr lvl="1"/>
            <a:r>
              <a:rPr lang="en-US" dirty="0">
                <a:latin typeface="+mj-lt"/>
              </a:rPr>
              <a:t>Receiving while transmitting would be drowned out by transmission</a:t>
            </a:r>
          </a:p>
          <a:p>
            <a:pPr lvl="2"/>
            <a:r>
              <a:rPr lang="en-US" dirty="0">
                <a:latin typeface="+mj-lt"/>
              </a:rPr>
              <a:t>Remember: TX at 8 dBm and RX at -95 dBm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1DC1-6E50-4237-AF70-609176F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906496" cy="1325563"/>
          </a:xfrm>
        </p:spPr>
        <p:txBody>
          <a:bodyPr/>
          <a:lstStyle/>
          <a:p>
            <a:pPr eaLnBrk="1" hangingPunct="1"/>
            <a:r>
              <a:rPr lang="en-US" dirty="0"/>
              <a:t>Carrier Sense Multiple Access/ Collision Avoidance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54199"/>
            <a:ext cx="11353800" cy="468471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CA – Collision Avoidance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if the channel is clear, deferred  transmission for a "random" interval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Choose interval from a uniform distribution with values between 0 and maximum window size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W</a:t>
            </a:r>
            <a:r>
              <a:rPr lang="en-US" baseline="-25000" dirty="0" err="1">
                <a:solidFill>
                  <a:srgbClr val="FF0000"/>
                </a:solidFill>
                <a:latin typeface="+mj-lt"/>
              </a:rPr>
              <a:t>max</a:t>
            </a:r>
            <a:r>
              <a:rPr lang="en-US" dirty="0">
                <a:latin typeface="+mj-lt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reduces the probability of collisions on the channel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How large should </a:t>
            </a:r>
            <a:r>
              <a:rPr lang="en-US" dirty="0" err="1">
                <a:latin typeface="+mj-lt"/>
              </a:rPr>
              <a:t>W</a:t>
            </a:r>
            <a:r>
              <a:rPr lang="en-US" baseline="-25000" dirty="0" err="1">
                <a:latin typeface="+mj-lt"/>
              </a:rPr>
              <a:t>max</a:t>
            </a:r>
            <a:r>
              <a:rPr lang="en-US" baseline="-25000" dirty="0">
                <a:latin typeface="+mj-lt"/>
              </a:rPr>
              <a:t> </a:t>
            </a:r>
            <a:r>
              <a:rPr lang="en-US" dirty="0">
                <a:latin typeface="+mj-lt"/>
              </a:rPr>
              <a:t>be?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If interval is long, time is “wasted”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If interval is too short?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0219-3CDA-4334-BCF5-9332BED0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terminal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93379-EFF8-4266-92C5-3F6A8CB4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1025D2A3-4CF4-4928-BDB5-9B233E59AC01}"/>
              </a:ext>
            </a:extLst>
          </p:cNvPr>
          <p:cNvSpPr/>
          <p:nvPr/>
        </p:nvSpPr>
        <p:spPr>
          <a:xfrm>
            <a:off x="3365503" y="3644902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E05490-F461-4771-A8E4-FA36EEEA58A4}"/>
              </a:ext>
            </a:extLst>
          </p:cNvPr>
          <p:cNvSpPr/>
          <p:nvPr/>
        </p:nvSpPr>
        <p:spPr>
          <a:xfrm>
            <a:off x="1076327" y="1355726"/>
            <a:ext cx="4908549" cy="4908549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A21D4ADA-7C2D-4493-AB99-8A85EFB3D9B7}"/>
              </a:ext>
            </a:extLst>
          </p:cNvPr>
          <p:cNvSpPr/>
          <p:nvPr/>
        </p:nvSpPr>
        <p:spPr>
          <a:xfrm>
            <a:off x="7308849" y="3810000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221B3B-9A09-421D-AD23-548A1E8B6D7C}"/>
              </a:ext>
            </a:extLst>
          </p:cNvPr>
          <p:cNvSpPr/>
          <p:nvPr/>
        </p:nvSpPr>
        <p:spPr>
          <a:xfrm>
            <a:off x="5019674" y="1520825"/>
            <a:ext cx="4908548" cy="4908548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8 Points 8">
            <a:extLst>
              <a:ext uri="{FF2B5EF4-FFF2-40B4-BE49-F238E27FC236}">
                <a16:creationId xmlns:a16="http://schemas.microsoft.com/office/drawing/2014/main" id="{4ACEA635-2E6B-4D3C-B734-694738D00891}"/>
              </a:ext>
            </a:extLst>
          </p:cNvPr>
          <p:cNvSpPr/>
          <p:nvPr/>
        </p:nvSpPr>
        <p:spPr>
          <a:xfrm>
            <a:off x="5276849" y="3124929"/>
            <a:ext cx="527051" cy="608141"/>
          </a:xfrm>
          <a:prstGeom prst="star8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8DD48-95CD-4A7B-B1CD-1F6B0AF23688}"/>
              </a:ext>
            </a:extLst>
          </p:cNvPr>
          <p:cNvSpPr txBox="1"/>
          <p:nvPr/>
        </p:nvSpPr>
        <p:spPr>
          <a:xfrm>
            <a:off x="2263778" y="3213827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601559-5490-4981-8DE6-511E5EBEED3D}"/>
              </a:ext>
            </a:extLst>
          </p:cNvPr>
          <p:cNvSpPr txBox="1"/>
          <p:nvPr/>
        </p:nvSpPr>
        <p:spPr>
          <a:xfrm>
            <a:off x="7500935" y="3460236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DE608-8DC8-45AC-8F94-A1F8DD7D53C8}"/>
              </a:ext>
            </a:extLst>
          </p:cNvPr>
          <p:cNvSpPr txBox="1"/>
          <p:nvPr/>
        </p:nvSpPr>
        <p:spPr>
          <a:xfrm>
            <a:off x="5094292" y="2755597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C</a:t>
            </a:r>
          </a:p>
        </p:txBody>
      </p:sp>
    </p:spTree>
    <p:extLst>
      <p:ext uri="{BB962C8B-B14F-4D97-AF65-F5344CB8AC3E}">
        <p14:creationId xmlns:p14="http://schemas.microsoft.com/office/powerpoint/2010/main" val="233681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5D26-6963-4519-B7ED-D9F7749A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 with RTS/CTS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5ED01-0565-44BF-88F1-007C12158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Hidden terminal problem means that two transmitters might never be able to detect each other’s transmissions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 partial solution</a:t>
            </a:r>
          </a:p>
          <a:p>
            <a:pPr lvl="1"/>
            <a:r>
              <a:rPr lang="en-US" dirty="0">
                <a:latin typeface="+mj-lt"/>
              </a:rPr>
              <a:t>When channel is idle, transmitter sends a short Request To Send (RTS)</a:t>
            </a:r>
          </a:p>
          <a:p>
            <a:pPr lvl="1"/>
            <a:r>
              <a:rPr lang="en-US" dirty="0">
                <a:latin typeface="+mj-lt"/>
              </a:rPr>
              <a:t>Receiver will send a Clear To Send (CTS) to only one node at a time</a:t>
            </a:r>
          </a:p>
          <a:p>
            <a:pPr lvl="1"/>
            <a:r>
              <a:rPr lang="en-US" dirty="0">
                <a:latin typeface="+mj-lt"/>
              </a:rPr>
              <a:t>RTS collisions are faster and less wasteful than hidden terminal collisions</a:t>
            </a:r>
          </a:p>
          <a:p>
            <a:pPr lvl="1"/>
            <a:r>
              <a:rPr lang="en-US" dirty="0">
                <a:latin typeface="+mj-lt"/>
              </a:rPr>
              <a:t>Downside: overhead is high for waiting for CTS when contention is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88F8A-159C-4F02-8578-31A0A00A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90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Solving Hidden Terminal Problem</a:t>
            </a:r>
          </a:p>
        </p:txBody>
      </p:sp>
      <p:sp>
        <p:nvSpPr>
          <p:cNvPr id="29700" name="laptop"/>
          <p:cNvSpPr>
            <a:spLocks noEditPoints="1" noChangeArrowheads="1"/>
          </p:cNvSpPr>
          <p:nvPr/>
        </p:nvSpPr>
        <p:spPr bwMode="auto">
          <a:xfrm>
            <a:off x="7848600" y="4419600"/>
            <a:ext cx="914400" cy="914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FF6600"/>
          </a:solidFill>
          <a:ln w="28575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1" name="laptop"/>
          <p:cNvSpPr>
            <a:spLocks noEditPoints="1" noChangeArrowheads="1"/>
          </p:cNvSpPr>
          <p:nvPr/>
        </p:nvSpPr>
        <p:spPr bwMode="auto">
          <a:xfrm>
            <a:off x="3276600" y="4419600"/>
            <a:ext cx="914400" cy="914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FF6600"/>
          </a:solidFill>
          <a:ln w="28575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2693" name="Oval 5"/>
          <p:cNvSpPr>
            <a:spLocks noChangeArrowheads="1"/>
          </p:cNvSpPr>
          <p:nvPr/>
        </p:nvSpPr>
        <p:spPr bwMode="auto">
          <a:xfrm>
            <a:off x="1905000" y="4388525"/>
            <a:ext cx="4419600" cy="519351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SG"/>
          </a:p>
        </p:txBody>
      </p:sp>
      <p:sp>
        <p:nvSpPr>
          <p:cNvPr id="29703" name="laptop"/>
          <p:cNvSpPr>
            <a:spLocks noEditPoints="1" noChangeArrowheads="1"/>
          </p:cNvSpPr>
          <p:nvPr/>
        </p:nvSpPr>
        <p:spPr bwMode="auto">
          <a:xfrm>
            <a:off x="5638800" y="2819400"/>
            <a:ext cx="914400" cy="914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FF6600"/>
          </a:solidFill>
          <a:ln w="28575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2695" name="Oval 7"/>
          <p:cNvSpPr>
            <a:spLocks noChangeArrowheads="1"/>
          </p:cNvSpPr>
          <p:nvPr/>
        </p:nvSpPr>
        <p:spPr bwMode="auto">
          <a:xfrm>
            <a:off x="3124200" y="3740825"/>
            <a:ext cx="259766" cy="519351"/>
          </a:xfrm>
          <a:prstGeom prst="ellipse">
            <a:avLst/>
          </a:prstGeom>
          <a:noFill/>
          <a:ln w="28575">
            <a:solidFill>
              <a:srgbClr val="0082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SG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3565526" y="4460875"/>
            <a:ext cx="357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0" dirty="0">
                <a:latin typeface="Calibri Light" panose="020F0302020204030204" pitchFamily="34" charset="0"/>
              </a:rPr>
              <a:t>A</a:t>
            </a:r>
          </a:p>
        </p:txBody>
      </p:sp>
      <p:sp>
        <p:nvSpPr>
          <p:cNvPr id="29706" name="Text Box 9"/>
          <p:cNvSpPr txBox="1">
            <a:spLocks noChangeArrowheads="1"/>
          </p:cNvSpPr>
          <p:nvPr/>
        </p:nvSpPr>
        <p:spPr bwMode="auto">
          <a:xfrm>
            <a:off x="5867400" y="2895600"/>
            <a:ext cx="3497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0" dirty="0">
                <a:latin typeface="Calibri Light" panose="020F0302020204030204" pitchFamily="34" charset="0"/>
              </a:rPr>
              <a:t>B</a:t>
            </a:r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8137526" y="4460875"/>
            <a:ext cx="3497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0" dirty="0">
                <a:latin typeface="Calibri Light" panose="020F0302020204030204" pitchFamily="34" charset="0"/>
              </a:rPr>
              <a:t>C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191000" y="3505200"/>
            <a:ext cx="1371600" cy="914400"/>
            <a:chOff x="1680" y="2208"/>
            <a:chExt cx="864" cy="576"/>
          </a:xfrm>
        </p:grpSpPr>
        <p:sp>
          <p:nvSpPr>
            <p:cNvPr id="29716" name="Line 12"/>
            <p:cNvSpPr>
              <a:spLocks noChangeShapeType="1"/>
            </p:cNvSpPr>
            <p:nvPr/>
          </p:nvSpPr>
          <p:spPr bwMode="auto">
            <a:xfrm flipV="1">
              <a:off x="1680" y="2208"/>
              <a:ext cx="864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717" name="Text Box 13"/>
            <p:cNvSpPr txBox="1">
              <a:spLocks noChangeArrowheads="1"/>
            </p:cNvSpPr>
            <p:nvPr/>
          </p:nvSpPr>
          <p:spPr bwMode="auto">
            <a:xfrm>
              <a:off x="1728" y="2208"/>
              <a:ext cx="3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RTS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343401" y="3810002"/>
            <a:ext cx="1323975" cy="842963"/>
            <a:chOff x="1776" y="2400"/>
            <a:chExt cx="834" cy="531"/>
          </a:xfrm>
        </p:grpSpPr>
        <p:sp>
          <p:nvSpPr>
            <p:cNvPr id="29714" name="Line 15"/>
            <p:cNvSpPr>
              <a:spLocks noChangeShapeType="1"/>
            </p:cNvSpPr>
            <p:nvPr/>
          </p:nvSpPr>
          <p:spPr bwMode="auto">
            <a:xfrm flipH="1">
              <a:off x="1776" y="2400"/>
              <a:ext cx="768" cy="528"/>
            </a:xfrm>
            <a:prstGeom prst="line">
              <a:avLst/>
            </a:prstGeom>
            <a:noFill/>
            <a:ln w="28575">
              <a:solidFill>
                <a:srgbClr val="0082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715" name="Text Box 16"/>
            <p:cNvSpPr txBox="1">
              <a:spLocks noChangeArrowheads="1"/>
            </p:cNvSpPr>
            <p:nvPr/>
          </p:nvSpPr>
          <p:spPr bwMode="auto">
            <a:xfrm>
              <a:off x="2208" y="2640"/>
              <a:ext cx="4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CTS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629400" y="3429000"/>
            <a:ext cx="1295400" cy="990600"/>
            <a:chOff x="3216" y="2160"/>
            <a:chExt cx="816" cy="624"/>
          </a:xfrm>
        </p:grpSpPr>
        <p:sp>
          <p:nvSpPr>
            <p:cNvPr id="29712" name="Line 18"/>
            <p:cNvSpPr>
              <a:spLocks noChangeShapeType="1"/>
            </p:cNvSpPr>
            <p:nvPr/>
          </p:nvSpPr>
          <p:spPr bwMode="auto">
            <a:xfrm>
              <a:off x="3216" y="2256"/>
              <a:ext cx="816" cy="528"/>
            </a:xfrm>
            <a:prstGeom prst="line">
              <a:avLst/>
            </a:prstGeom>
            <a:noFill/>
            <a:ln w="28575">
              <a:solidFill>
                <a:srgbClr val="0082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13" name="Text Box 19"/>
            <p:cNvSpPr txBox="1">
              <a:spLocks noChangeArrowheads="1"/>
            </p:cNvSpPr>
            <p:nvPr/>
          </p:nvSpPr>
          <p:spPr bwMode="auto">
            <a:xfrm>
              <a:off x="3456" y="2160"/>
              <a:ext cx="4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CC99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b="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CTS</a:t>
              </a:r>
            </a:p>
          </p:txBody>
        </p:sp>
      </p:grpSp>
      <p:sp>
        <p:nvSpPr>
          <p:cNvPr id="882708" name="Text Box 20"/>
          <p:cNvSpPr txBox="1">
            <a:spLocks noChangeArrowheads="1"/>
          </p:cNvSpPr>
          <p:nvPr/>
        </p:nvSpPr>
        <p:spPr bwMode="auto">
          <a:xfrm>
            <a:off x="7848600" y="5410200"/>
            <a:ext cx="18415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rgbClr val="FFCC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0" dirty="0">
                <a:solidFill>
                  <a:schemeClr val="hlink"/>
                </a:solidFill>
                <a:latin typeface="Calibri Light" panose="020F0302020204030204" pitchFamily="34" charset="0"/>
              </a:rPr>
              <a:t>OK, I’ll wait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1439238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Should RTS/CTS be used all the time?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2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3" grpId="0" animBg="1"/>
      <p:bldP spid="882695" grpId="0" animBg="1"/>
      <p:bldP spid="882708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4" y="1714500"/>
            <a:ext cx="8453437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6" y="3352801"/>
            <a:ext cx="7834313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1676401" y="2286000"/>
            <a:ext cx="204383" cy="47952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CC99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4861302" y="2438400"/>
            <a:ext cx="2819400" cy="51077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CC99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5124272"/>
            <a:ext cx="8610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en-US" dirty="0">
                <a:latin typeface="Calibri Light" panose="020F0302020204030204" pitchFamily="34" charset="0"/>
              </a:rPr>
              <a:t>In controlled access, the stations consult one another to find which station has the right to send. A station cannot send unless it has been authorized by other stations.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D56E00B-18E6-4901-F82A-BEE998504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04" y="484679"/>
            <a:ext cx="10348355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4000" dirty="0"/>
              <a:t>Review: Taxonomy of multiple-access protocols</a:t>
            </a:r>
          </a:p>
        </p:txBody>
      </p:sp>
    </p:spTree>
    <p:extLst>
      <p:ext uri="{BB962C8B-B14F-4D97-AF65-F5344CB8AC3E}">
        <p14:creationId xmlns:p14="http://schemas.microsoft.com/office/powerpoint/2010/main" val="39703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pPr eaLnBrk="1" hangingPunct="1"/>
            <a:r>
              <a:rPr lang="en-US" sz="1200" i="0">
                <a:latin typeface="Arial" pitchFamily="34" charset="0"/>
              </a:rPr>
              <a:t>5.</a:t>
            </a:r>
            <a:fld id="{F9CBC37A-BE6C-4321-B61A-0ADD9B7F163B}" type="slidenum">
              <a:rPr lang="en-US" sz="1200" i="0">
                <a:latin typeface="Arial" pitchFamily="34" charset="0"/>
              </a:rPr>
              <a:pPr eaLnBrk="1" hangingPunct="1"/>
              <a:t>26</a:t>
            </a:fld>
            <a:endParaRPr lang="en-US" sz="1200" i="0">
              <a:latin typeface="Arial" pitchFamily="34" charset="0"/>
            </a:endParaRPr>
          </a:p>
        </p:txBody>
      </p:sp>
      <p:sp>
        <p:nvSpPr>
          <p:cNvPr id="56330" name="Text Box 9"/>
          <p:cNvSpPr txBox="1">
            <a:spLocks noChangeArrowheads="1"/>
          </p:cNvSpPr>
          <p:nvPr/>
        </p:nvSpPr>
        <p:spPr bwMode="auto">
          <a:xfrm>
            <a:off x="881677" y="484315"/>
            <a:ext cx="102930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</a:defRPr>
            </a:lvl9pPr>
          </a:lstStyle>
          <a:p>
            <a:r>
              <a:rPr lang="en-US" sz="4000" b="0" i="0" dirty="0">
                <a:latin typeface="+mn-lt"/>
              </a:rPr>
              <a:t>Medium access control: Controlled Access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81677" y="1192201"/>
            <a:ext cx="93711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r>
              <a:rPr lang="en-US" sz="2800" dirty="0">
                <a:latin typeface="+mj-lt"/>
              </a:rPr>
              <a:t>How do you control who has access to medium?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j-lt"/>
              </a:rPr>
              <a:t>Reservation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j-lt"/>
              </a:rPr>
              <a:t>Polling</a:t>
            </a:r>
          </a:p>
          <a:p>
            <a:endParaRPr lang="en-US" sz="2800" dirty="0">
              <a:latin typeface="+mj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j-lt"/>
              </a:rPr>
              <a:t>Token Passing</a:t>
            </a:r>
          </a:p>
        </p:txBody>
      </p:sp>
    </p:spTree>
    <p:extLst>
      <p:ext uri="{BB962C8B-B14F-4D97-AF65-F5344CB8AC3E}">
        <p14:creationId xmlns:p14="http://schemas.microsoft.com/office/powerpoint/2010/main" val="4129039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14"/>
          <p:cNvSpPr>
            <a:spLocks noChangeArrowheads="1"/>
          </p:cNvSpPr>
          <p:nvPr/>
        </p:nvSpPr>
        <p:spPr bwMode="auto">
          <a:xfrm>
            <a:off x="2843939" y="364823"/>
            <a:ext cx="7012849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3200" dirty="0">
                <a:solidFill>
                  <a:schemeClr val="tx2"/>
                </a:solidFill>
                <a:latin typeface="Times-BoldItalic"/>
              </a:rPr>
              <a:t>Taxonomy of multiple-access protocols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4" y="1714500"/>
            <a:ext cx="8453437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6" y="3352801"/>
            <a:ext cx="7834313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1676401" y="2286000"/>
            <a:ext cx="204383" cy="47952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CC99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8153401" y="2362200"/>
            <a:ext cx="204383" cy="47952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CC99"/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6155" y="5154456"/>
            <a:ext cx="264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“static” allocation of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371-FD6E-4435-BCBC-20F445E3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78" y="264148"/>
            <a:ext cx="10515600" cy="1325563"/>
          </a:xfrm>
        </p:spPr>
        <p:txBody>
          <a:bodyPr/>
          <a:lstStyle/>
          <a:p>
            <a:r>
              <a:rPr lang="en-US" dirty="0"/>
              <a:t>FDMA – Frequency Division Multiple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E777-C03C-48E6-BAC6-BF144C1F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78" y="1505865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Split transmissions in frequency</a:t>
            </a:r>
          </a:p>
          <a:p>
            <a:pPr lvl="1"/>
            <a:r>
              <a:rPr lang="en-US" sz="2800" dirty="0">
                <a:latin typeface="+mj-lt"/>
              </a:rPr>
              <a:t>Different carrier frequencies are independent</a:t>
            </a:r>
          </a:p>
          <a:p>
            <a:pPr lvl="1"/>
            <a:r>
              <a:rPr lang="en-US" sz="2800" dirty="0">
                <a:latin typeface="+mj-lt"/>
              </a:rPr>
              <a:t>Fundamentally how RF spectrum is split</a:t>
            </a:r>
          </a:p>
          <a:p>
            <a:pPr lvl="1"/>
            <a:endParaRPr lang="en-US" sz="2800" dirty="0">
              <a:latin typeface="+mj-lt"/>
            </a:endParaRPr>
          </a:p>
          <a:p>
            <a:r>
              <a:rPr lang="en-US" dirty="0">
                <a:latin typeface="+mj-lt"/>
              </a:rPr>
              <a:t>Technically, each device uses a separate, fixed frequency</a:t>
            </a:r>
          </a:p>
          <a:p>
            <a:pPr lvl="1"/>
            <a:r>
              <a:rPr lang="en-US" sz="2800" dirty="0">
                <a:latin typeface="+mj-lt"/>
              </a:rPr>
              <a:t>Walkie-talkies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Conceptually, how RF channels work</a:t>
            </a:r>
          </a:p>
          <a:p>
            <a:pPr lvl="1"/>
            <a:r>
              <a:rPr lang="en-US" sz="2800" dirty="0" err="1">
                <a:latin typeface="+mj-lt"/>
              </a:rPr>
              <a:t>WiFi</a:t>
            </a:r>
            <a:r>
              <a:rPr lang="en-US" sz="2800" dirty="0">
                <a:latin typeface="+mj-lt"/>
              </a:rPr>
              <a:t> networks pick different bands</a:t>
            </a:r>
          </a:p>
          <a:p>
            <a:pPr lvl="1"/>
            <a:r>
              <a:rPr lang="en-US" sz="2800" dirty="0">
                <a:latin typeface="+mj-lt"/>
              </a:rPr>
              <a:t>802.15.4 picks a channel to communicate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1DC1-6E50-4237-AF70-609176F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DCB78C-80ED-4A30-BA27-723D427A3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839" y="4339480"/>
            <a:ext cx="3345183" cy="169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380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371-FD6E-4435-BCBC-20F445E3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908" y="136525"/>
            <a:ext cx="10515600" cy="1325563"/>
          </a:xfrm>
        </p:spPr>
        <p:txBody>
          <a:bodyPr/>
          <a:lstStyle/>
          <a:p>
            <a:r>
              <a:rPr lang="en-US" dirty="0"/>
              <a:t>TDMA – Time Division Multiple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E777-C03C-48E6-BAC6-BF144C1F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08" y="1427328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Split transmissions in time</a:t>
            </a:r>
          </a:p>
          <a:p>
            <a:pPr lvl="1"/>
            <a:r>
              <a:rPr lang="en-US" dirty="0">
                <a:latin typeface="+mj-lt"/>
              </a:rPr>
              <a:t>Devices share the same channel</a:t>
            </a:r>
          </a:p>
          <a:p>
            <a:pPr lvl="1"/>
            <a:endParaRPr lang="en-US" sz="2800" dirty="0">
              <a:latin typeface="+mj-lt"/>
            </a:endParaRPr>
          </a:p>
          <a:p>
            <a:r>
              <a:rPr lang="en-US" dirty="0">
                <a:latin typeface="+mj-lt"/>
              </a:rPr>
              <a:t>Splits time into fixed-length windows</a:t>
            </a:r>
          </a:p>
          <a:p>
            <a:pPr lvl="1"/>
            <a:r>
              <a:rPr lang="en-US" dirty="0">
                <a:latin typeface="+mj-lt"/>
              </a:rPr>
              <a:t>Each device is assigned one or more windows</a:t>
            </a:r>
          </a:p>
          <a:p>
            <a:pPr lvl="1"/>
            <a:r>
              <a:rPr lang="en-US" dirty="0">
                <a:latin typeface="+mj-lt"/>
              </a:rPr>
              <a:t>Can build a priority system here with uneven split among devices</a:t>
            </a:r>
          </a:p>
          <a:p>
            <a:pPr lvl="1"/>
            <a:endParaRPr lang="en-US" sz="2800" dirty="0">
              <a:latin typeface="+mj-lt"/>
            </a:endParaRPr>
          </a:p>
          <a:p>
            <a:r>
              <a:rPr lang="en-US" dirty="0">
                <a:latin typeface="+mj-lt"/>
              </a:rPr>
              <a:t>Requires synchronization between devices</a:t>
            </a:r>
          </a:p>
          <a:p>
            <a:pPr lvl="1"/>
            <a:r>
              <a:rPr lang="en-US" dirty="0">
                <a:latin typeface="+mj-lt"/>
              </a:rPr>
              <a:t>Often devices must listen periodically to resynchronize</a:t>
            </a:r>
          </a:p>
          <a:p>
            <a:pPr lvl="1"/>
            <a:r>
              <a:rPr lang="en-US" dirty="0">
                <a:latin typeface="+mj-lt"/>
              </a:rPr>
              <a:t>Less efficient use of slots reduce synchronization</a:t>
            </a:r>
          </a:p>
          <a:p>
            <a:pPr lvl="2"/>
            <a:r>
              <a:rPr lang="en-US" sz="2400" dirty="0">
                <a:latin typeface="+mj-lt"/>
              </a:rPr>
              <a:t>Large guard windows. E.g. 1.5 second slot for a 1 second 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1DC1-6E50-4237-AF70-609176F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028" y="365125"/>
            <a:ext cx="10767283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Assignment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028" y="1415115"/>
            <a:ext cx="11588952" cy="46078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dirty="0"/>
          </a:p>
          <a:p>
            <a:pPr marL="457200" lvl="1" indent="0">
              <a:buNone/>
            </a:pPr>
            <a:r>
              <a:rPr lang="en-SG" dirty="0">
                <a:latin typeface="+mj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7BCA99-E82A-4EED-B013-11925273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7980"/>
            <a:ext cx="2743200" cy="365125"/>
          </a:xfrm>
        </p:spPr>
        <p:txBody>
          <a:bodyPr/>
          <a:lstStyle/>
          <a:p>
            <a:fld id="{687B7451-1438-CB4A-8106-82A64F1C7D7B}" type="slidenum">
              <a:rPr lang="sv-SE" smtClean="0"/>
              <a:t>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9A81-AFC9-4248-B2F1-A2C9F2F1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err="1"/>
              <a:t>ambujv@nus.edu.sg</a:t>
            </a:r>
            <a:endParaRPr lang="sv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06E4A0-824E-603C-653A-B9B3636911A7}"/>
              </a:ext>
            </a:extLst>
          </p:cNvPr>
          <p:cNvSpPr txBox="1">
            <a:spLocks/>
          </p:cNvSpPr>
          <p:nvPr/>
        </p:nvSpPr>
        <p:spPr>
          <a:xfrm>
            <a:off x="688428" y="1567515"/>
            <a:ext cx="11588952" cy="460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Link: </a:t>
            </a:r>
            <a:r>
              <a:rPr lang="en-SG" dirty="0">
                <a:hlinkClick r:id="rId3"/>
              </a:rPr>
              <a:t>https://weiserlab.github.io/ambuj/cs4222_assignment2</a:t>
            </a: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r>
              <a:rPr lang="en-SG" dirty="0">
                <a:latin typeface="+mj-lt"/>
              </a:rPr>
              <a:t>Deadline (</a:t>
            </a:r>
            <a:r>
              <a:rPr lang="en-SG" dirty="0">
                <a:solidFill>
                  <a:srgbClr val="FF0000"/>
                </a:solidFill>
                <a:latin typeface="+mj-lt"/>
              </a:rPr>
              <a:t>EXTENDED</a:t>
            </a:r>
            <a:r>
              <a:rPr lang="en-SG" dirty="0">
                <a:latin typeface="+mj-lt"/>
              </a:rPr>
              <a:t>): 10</a:t>
            </a:r>
            <a:r>
              <a:rPr lang="en-SG" baseline="30000" dirty="0">
                <a:latin typeface="+mj-lt"/>
              </a:rPr>
              <a:t>th</a:t>
            </a:r>
            <a:r>
              <a:rPr lang="en-SG" dirty="0">
                <a:latin typeface="+mj-lt"/>
              </a:rPr>
              <a:t> of March 2023</a:t>
            </a:r>
          </a:p>
          <a:p>
            <a:r>
              <a:rPr lang="en-SG" dirty="0">
                <a:latin typeface="+mj-lt"/>
              </a:rPr>
              <a:t>Covers: 7% of overall grade</a:t>
            </a:r>
          </a:p>
          <a:p>
            <a:r>
              <a:rPr lang="en-SG" dirty="0">
                <a:latin typeface="+mj-lt"/>
              </a:rPr>
              <a:t>Program Sensor Tag, Implement State Machine, Using Actuators and Sensors</a:t>
            </a:r>
          </a:p>
          <a:p>
            <a:r>
              <a:rPr lang="en-SG" dirty="0">
                <a:latin typeface="+mj-lt"/>
              </a:rPr>
              <a:t>No Plagiarism! We will check for code similarity</a:t>
            </a:r>
          </a:p>
          <a:p>
            <a:pPr lvl="1"/>
            <a:r>
              <a:rPr lang="en-SG" dirty="0">
                <a:latin typeface="+mj-lt"/>
              </a:rPr>
              <a:t>No </a:t>
            </a:r>
            <a:r>
              <a:rPr lang="en-SG" dirty="0" err="1">
                <a:latin typeface="+mj-lt"/>
              </a:rPr>
              <a:t>ChatGPT</a:t>
            </a:r>
            <a:r>
              <a:rPr lang="en-SG" dirty="0">
                <a:latin typeface="+mj-lt"/>
              </a:rPr>
              <a:t> for this assignment</a:t>
            </a:r>
          </a:p>
          <a:p>
            <a:r>
              <a:rPr lang="en-SG" dirty="0">
                <a:latin typeface="+mj-lt"/>
              </a:rPr>
              <a:t>Submission: We will open link on Canvas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43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76"/>
    </mc:Choice>
    <mc:Fallback xmlns="">
      <p:transition spd="slow" advTm="6197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15067" y="1166912"/>
            <a:ext cx="105078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Consider a 1Mbps channel (1,000,000bits/sec)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Divide channel into 1000 (equal) times slots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slot is 1ms, and can transmit 1,000 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Assign slots to 50 users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Each user transmits every 50 slots/</a:t>
            </a:r>
            <a:r>
              <a:rPr lang="en-US" sz="2400" dirty="0" err="1">
                <a:latin typeface="+mj-lt"/>
              </a:rPr>
              <a:t>ms</a:t>
            </a:r>
            <a:r>
              <a:rPr lang="en-US" sz="2400" dirty="0">
                <a:latin typeface="+mj-lt"/>
              </a:rPr>
              <a:t> and transmit 20 times/slots per second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On average, each user can transmit 20kbps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Buffering is needed on both sender and receiver to match the differences in data rates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sender-side: 20kbps -&gt; 1 Mbps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Receiver-side: 1Mbps -&gt; 20kbps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8F951D6-F477-24D9-E3E6-E65E4A04E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4888" y="172938"/>
            <a:ext cx="10608162" cy="1190626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SG" dirty="0"/>
              <a:t>TDMA: Time Division Multiple Access</a:t>
            </a:r>
            <a:r>
              <a:rPr lang="ar-SA" dirty="0">
                <a:cs typeface="Arial" charset="0"/>
              </a:rPr>
              <a:t>‏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216864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18950" y="286381"/>
            <a:ext cx="7764462" cy="928687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SG" dirty="0"/>
              <a:t>TDMA vs. FDMA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76395" y="4340970"/>
            <a:ext cx="4699508" cy="2319274"/>
            <a:chOff x="2366910" y="2744908"/>
            <a:chExt cx="3881477" cy="3017531"/>
          </a:xfrm>
        </p:grpSpPr>
        <p:grpSp>
          <p:nvGrpSpPr>
            <p:cNvPr id="46" name="Group 25"/>
            <p:cNvGrpSpPr>
              <a:grpSpLocks/>
            </p:cNvGrpSpPr>
            <p:nvPr/>
          </p:nvGrpSpPr>
          <p:grpSpPr bwMode="auto">
            <a:xfrm>
              <a:off x="2366910" y="2744909"/>
              <a:ext cx="3881477" cy="3017530"/>
              <a:chOff x="4240" y="1536"/>
              <a:chExt cx="992" cy="1560"/>
            </a:xfrm>
          </p:grpSpPr>
          <p:sp>
            <p:nvSpPr>
              <p:cNvPr id="47" name="Text Box 26"/>
              <p:cNvSpPr txBox="1">
                <a:spLocks noChangeArrowheads="1"/>
              </p:cNvSpPr>
              <p:nvPr/>
            </p:nvSpPr>
            <p:spPr bwMode="auto">
              <a:xfrm>
                <a:off x="4642" y="2784"/>
                <a:ext cx="220" cy="312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buFont typeface="Times New Roman" pitchFamily="18" charset="0"/>
                  <a:buNone/>
                </a:pPr>
                <a:r>
                  <a:rPr lang="en-SG" sz="2400" dirty="0">
                    <a:solidFill>
                      <a:srgbClr val="000000"/>
                    </a:solidFill>
                    <a:latin typeface="Calibri Light" panose="020F0302020204030204" pitchFamily="34" charset="0"/>
                  </a:rPr>
                  <a:t>Time</a:t>
                </a:r>
              </a:p>
            </p:txBody>
          </p:sp>
          <p:sp>
            <p:nvSpPr>
              <p:cNvPr id="48" name="Rectangle 27"/>
              <p:cNvSpPr>
                <a:spLocks noChangeArrowheads="1"/>
              </p:cNvSpPr>
              <p:nvPr/>
            </p:nvSpPr>
            <p:spPr bwMode="auto">
              <a:xfrm rot="-5400000">
                <a:off x="4176" y="2400"/>
                <a:ext cx="384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28"/>
              <p:cNvSpPr txBox="1">
                <a:spLocks noChangeArrowheads="1"/>
              </p:cNvSpPr>
              <p:nvPr/>
            </p:nvSpPr>
            <p:spPr bwMode="auto">
              <a:xfrm rot="16200000">
                <a:off x="3791" y="2093"/>
                <a:ext cx="996" cy="98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buFont typeface="Times New Roman" pitchFamily="18" charset="0"/>
                  <a:buNone/>
                </a:pPr>
                <a:r>
                  <a:rPr lang="en-SG" sz="2400" dirty="0">
                    <a:solidFill>
                      <a:srgbClr val="000000"/>
                    </a:solidFill>
                    <a:latin typeface="Calibri Light" panose="020F0302020204030204" pitchFamily="34" charset="0"/>
                  </a:rPr>
                  <a:t>Frequency</a:t>
                </a:r>
              </a:p>
            </p:txBody>
          </p:sp>
          <p:sp>
            <p:nvSpPr>
              <p:cNvPr id="50" name="Rectangle 29"/>
              <p:cNvSpPr>
                <a:spLocks noChangeArrowheads="1"/>
              </p:cNvSpPr>
              <p:nvPr/>
            </p:nvSpPr>
            <p:spPr bwMode="auto">
              <a:xfrm rot="-5400000">
                <a:off x="4176" y="1632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30"/>
              <p:cNvSpPr>
                <a:spLocks noChangeArrowheads="1"/>
              </p:cNvSpPr>
              <p:nvPr/>
            </p:nvSpPr>
            <p:spPr bwMode="auto">
              <a:xfrm rot="-5400000">
                <a:off x="4176" y="2016"/>
                <a:ext cx="384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31"/>
              <p:cNvSpPr>
                <a:spLocks noChangeArrowheads="1"/>
              </p:cNvSpPr>
              <p:nvPr/>
            </p:nvSpPr>
            <p:spPr bwMode="auto">
              <a:xfrm rot="-5400000">
                <a:off x="4368" y="2400"/>
                <a:ext cx="384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32"/>
              <p:cNvSpPr>
                <a:spLocks noChangeArrowheads="1"/>
              </p:cNvSpPr>
              <p:nvPr/>
            </p:nvSpPr>
            <p:spPr bwMode="auto">
              <a:xfrm rot="-5400000">
                <a:off x="4368" y="1632"/>
                <a:ext cx="384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33"/>
              <p:cNvSpPr>
                <a:spLocks noChangeArrowheads="1"/>
              </p:cNvSpPr>
              <p:nvPr/>
            </p:nvSpPr>
            <p:spPr bwMode="auto">
              <a:xfrm rot="-5400000">
                <a:off x="4368" y="2016"/>
                <a:ext cx="384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34"/>
              <p:cNvSpPr>
                <a:spLocks noChangeArrowheads="1"/>
              </p:cNvSpPr>
              <p:nvPr/>
            </p:nvSpPr>
            <p:spPr bwMode="auto">
              <a:xfrm rot="-5400000">
                <a:off x="4560" y="2400"/>
                <a:ext cx="384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Rectangle 35"/>
              <p:cNvSpPr>
                <a:spLocks noChangeArrowheads="1"/>
              </p:cNvSpPr>
              <p:nvPr/>
            </p:nvSpPr>
            <p:spPr bwMode="auto">
              <a:xfrm rot="-5400000">
                <a:off x="4560" y="1632"/>
                <a:ext cx="384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36"/>
              <p:cNvSpPr>
                <a:spLocks noChangeArrowheads="1"/>
              </p:cNvSpPr>
              <p:nvPr/>
            </p:nvSpPr>
            <p:spPr bwMode="auto">
              <a:xfrm rot="-5400000">
                <a:off x="4560" y="2016"/>
                <a:ext cx="384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Rectangle 37"/>
              <p:cNvSpPr>
                <a:spLocks noChangeArrowheads="1"/>
              </p:cNvSpPr>
              <p:nvPr/>
            </p:nvSpPr>
            <p:spPr bwMode="auto">
              <a:xfrm rot="-5400000">
                <a:off x="4752" y="2400"/>
                <a:ext cx="384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Rectangle 38"/>
              <p:cNvSpPr>
                <a:spLocks noChangeArrowheads="1"/>
              </p:cNvSpPr>
              <p:nvPr/>
            </p:nvSpPr>
            <p:spPr bwMode="auto">
              <a:xfrm rot="-5400000">
                <a:off x="4752" y="1632"/>
                <a:ext cx="384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39"/>
              <p:cNvSpPr>
                <a:spLocks noChangeArrowheads="1"/>
              </p:cNvSpPr>
              <p:nvPr/>
            </p:nvSpPr>
            <p:spPr bwMode="auto">
              <a:xfrm rot="-5400000">
                <a:off x="4752" y="2016"/>
                <a:ext cx="384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40"/>
              <p:cNvSpPr>
                <a:spLocks noChangeArrowheads="1"/>
              </p:cNvSpPr>
              <p:nvPr/>
            </p:nvSpPr>
            <p:spPr bwMode="auto">
              <a:xfrm rot="-5400000">
                <a:off x="4944" y="2400"/>
                <a:ext cx="384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41"/>
              <p:cNvSpPr>
                <a:spLocks noChangeArrowheads="1"/>
              </p:cNvSpPr>
              <p:nvPr/>
            </p:nvSpPr>
            <p:spPr bwMode="auto">
              <a:xfrm rot="-5400000">
                <a:off x="4944" y="1632"/>
                <a:ext cx="384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42"/>
              <p:cNvSpPr>
                <a:spLocks noChangeArrowheads="1"/>
              </p:cNvSpPr>
              <p:nvPr/>
            </p:nvSpPr>
            <p:spPr bwMode="auto">
              <a:xfrm rot="-5400000">
                <a:off x="4944" y="2016"/>
                <a:ext cx="384" cy="192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2492119" y="2744908"/>
              <a:ext cx="152575" cy="60065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CC99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509848" y="4241639"/>
              <a:ext cx="152575" cy="60065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CC99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3256350" y="3506909"/>
              <a:ext cx="152575" cy="60065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CC99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4764852" y="4254556"/>
              <a:ext cx="152575" cy="60065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CC99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4750644" y="3506909"/>
              <a:ext cx="152575" cy="60065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CC99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511354" y="2744909"/>
              <a:ext cx="152575" cy="60065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FFCC99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2225249" y="3616034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In practical systems, TDMA is often combined with FDMA 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560911" y="1322521"/>
            <a:ext cx="6654668" cy="2218516"/>
            <a:chOff x="960771" y="1855921"/>
            <a:chExt cx="6585169" cy="3079346"/>
          </a:xfrm>
        </p:grpSpPr>
        <p:sp>
          <p:nvSpPr>
            <p:cNvPr id="31" name="Rectangle 1"/>
            <p:cNvSpPr>
              <a:spLocks noChangeArrowheads="1"/>
            </p:cNvSpPr>
            <p:nvPr/>
          </p:nvSpPr>
          <p:spPr bwMode="auto">
            <a:xfrm>
              <a:off x="1447800" y="2743200"/>
              <a:ext cx="1828800" cy="30480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 rot="16200000">
              <a:off x="342045" y="3003090"/>
              <a:ext cx="1605085" cy="36763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buFont typeface="Times New Roman" pitchFamily="18" charset="0"/>
                <a:buNone/>
              </a:pPr>
              <a:r>
                <a:rPr lang="en-SG" dirty="0">
                  <a:solidFill>
                    <a:srgbClr val="000000"/>
                  </a:solidFill>
                  <a:latin typeface="Calibri Light" panose="020F0302020204030204" pitchFamily="34" charset="0"/>
                </a:rPr>
                <a:t>Frequency</a:t>
              </a:r>
            </a:p>
          </p:txBody>
        </p:sp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2062163" y="4419599"/>
              <a:ext cx="654026" cy="515668"/>
            </a:xfrm>
            <a:prstGeom prst="rect">
              <a:avLst/>
            </a:prstGeom>
            <a:noFill/>
            <a:ln w="936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buFont typeface="Times New Roman" pitchFamily="18" charset="0"/>
                <a:buNone/>
              </a:pPr>
              <a:r>
                <a:rPr lang="en-SG" dirty="0">
                  <a:solidFill>
                    <a:srgbClr val="000000"/>
                  </a:solidFill>
                  <a:latin typeface="Calibri Light" panose="020F0302020204030204" pitchFamily="34" charset="0"/>
                </a:rPr>
                <a:t>Time</a:t>
              </a: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1447800" y="2438400"/>
              <a:ext cx="1828800" cy="30480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1447800" y="2743200"/>
              <a:ext cx="18288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1447800" y="3048000"/>
              <a:ext cx="1828800" cy="30480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1447800" y="3352800"/>
              <a:ext cx="1828800" cy="30480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1447800" y="3657600"/>
              <a:ext cx="1828800" cy="3048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1447800" y="3962400"/>
              <a:ext cx="1828800" cy="30480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1668463" y="1946276"/>
              <a:ext cx="744569" cy="515668"/>
            </a:xfrm>
            <a:prstGeom prst="rect">
              <a:avLst/>
            </a:prstGeom>
            <a:noFill/>
            <a:ln w="936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eaLnBrk="1" hangingPunct="1">
                <a:buFont typeface="Times New Roman" pitchFamily="18" charset="0"/>
                <a:buNone/>
              </a:pPr>
              <a:r>
                <a:rPr lang="en-SG" dirty="0">
                  <a:solidFill>
                    <a:srgbClr val="000000"/>
                  </a:solidFill>
                  <a:latin typeface="Calibri Light" panose="020F0302020204030204" pitchFamily="34" charset="0"/>
                </a:rPr>
                <a:t>FDMA</a:t>
              </a:r>
            </a:p>
          </p:txBody>
        </p:sp>
        <p:grpSp>
          <p:nvGrpSpPr>
            <p:cNvPr id="41" name="Group 15"/>
            <p:cNvGrpSpPr>
              <a:grpSpLocks/>
            </p:cNvGrpSpPr>
            <p:nvPr/>
          </p:nvGrpSpPr>
          <p:grpSpPr bwMode="auto">
            <a:xfrm>
              <a:off x="5002986" y="1855921"/>
              <a:ext cx="2542954" cy="2954338"/>
              <a:chOff x="2267" y="1296"/>
              <a:chExt cx="1189" cy="1861"/>
            </a:xfrm>
          </p:grpSpPr>
          <p:sp>
            <p:nvSpPr>
              <p:cNvPr id="43" name="Text Box 16"/>
              <p:cNvSpPr txBox="1">
                <a:spLocks noChangeArrowheads="1"/>
              </p:cNvSpPr>
              <p:nvPr/>
            </p:nvSpPr>
            <p:spPr bwMode="auto">
              <a:xfrm>
                <a:off x="2691" y="2832"/>
                <a:ext cx="306" cy="325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buFont typeface="Times New Roman" pitchFamily="18" charset="0"/>
                  <a:buNone/>
                </a:pPr>
                <a:r>
                  <a:rPr lang="en-SG" dirty="0">
                    <a:solidFill>
                      <a:srgbClr val="000000"/>
                    </a:solidFill>
                    <a:latin typeface="Calibri Light" panose="020F0302020204030204" pitchFamily="34" charset="0"/>
                  </a:rPr>
                  <a:t>Time</a:t>
                </a:r>
              </a:p>
            </p:txBody>
          </p:sp>
          <p:grpSp>
            <p:nvGrpSpPr>
              <p:cNvPr id="44" name="Group 17"/>
              <p:cNvGrpSpPr>
                <a:grpSpLocks/>
              </p:cNvGrpSpPr>
              <p:nvPr/>
            </p:nvGrpSpPr>
            <p:grpSpPr bwMode="auto">
              <a:xfrm>
                <a:off x="2267" y="1296"/>
                <a:ext cx="1189" cy="1440"/>
                <a:chOff x="2267" y="1296"/>
                <a:chExt cx="1189" cy="1440"/>
              </a:xfrm>
            </p:grpSpPr>
            <p:sp>
              <p:nvSpPr>
                <p:cNvPr id="45" name="Rectangle 18"/>
                <p:cNvSpPr>
                  <a:spLocks noChangeArrowheads="1"/>
                </p:cNvSpPr>
                <p:nvPr/>
              </p:nvSpPr>
              <p:spPr bwMode="auto">
                <a:xfrm rot="-5400000">
                  <a:off x="2016" y="2064"/>
                  <a:ext cx="1152" cy="19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Rectangle 19"/>
                <p:cNvSpPr>
                  <a:spLocks noChangeArrowheads="1"/>
                </p:cNvSpPr>
                <p:nvPr/>
              </p:nvSpPr>
              <p:spPr bwMode="auto">
                <a:xfrm rot="-5400000">
                  <a:off x="2208" y="2064"/>
                  <a:ext cx="1152" cy="192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Rectangle 20"/>
                <p:cNvSpPr>
                  <a:spLocks noChangeArrowheads="1"/>
                </p:cNvSpPr>
                <p:nvPr/>
              </p:nvSpPr>
              <p:spPr bwMode="auto">
                <a:xfrm rot="-5400000">
                  <a:off x="2400" y="2064"/>
                  <a:ext cx="1152" cy="192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Rectangle 21"/>
                <p:cNvSpPr>
                  <a:spLocks noChangeArrowheads="1"/>
                </p:cNvSpPr>
                <p:nvPr/>
              </p:nvSpPr>
              <p:spPr bwMode="auto">
                <a:xfrm rot="-5400000">
                  <a:off x="2592" y="2064"/>
                  <a:ext cx="1152" cy="192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Rectangle 22"/>
                <p:cNvSpPr>
                  <a:spLocks noChangeArrowheads="1"/>
                </p:cNvSpPr>
                <p:nvPr/>
              </p:nvSpPr>
              <p:spPr bwMode="auto">
                <a:xfrm rot="-5400000">
                  <a:off x="2784" y="2064"/>
                  <a:ext cx="1152" cy="192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Text Box 23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1847" y="2105"/>
                  <a:ext cx="1011" cy="172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buFont typeface="Times New Roman" pitchFamily="18" charset="0"/>
                    <a:buNone/>
                  </a:pPr>
                  <a:r>
                    <a:rPr lang="en-SG" dirty="0">
                      <a:solidFill>
                        <a:srgbClr val="000000"/>
                      </a:solidFill>
                      <a:latin typeface="Calibri Light" panose="020F0302020204030204" pitchFamily="34" charset="0"/>
                    </a:rPr>
                    <a:t>Frequency</a:t>
                  </a:r>
                </a:p>
              </p:txBody>
            </p:sp>
            <p:sp>
              <p:nvSpPr>
                <p:cNvPr id="7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644" y="1296"/>
                  <a:ext cx="351" cy="325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chemeClr val="bg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chemeClr val="bg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chemeClr val="bg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chemeClr val="bg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chemeClr val="bg1"/>
                      </a:solidFill>
                      <a:latin typeface="Arial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chemeClr val="bg1"/>
                      </a:solidFill>
                      <a:latin typeface="Arial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chemeClr val="bg1"/>
                      </a:solidFill>
                      <a:latin typeface="Arial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chemeClr val="bg1"/>
                      </a:solidFill>
                      <a:latin typeface="Arial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charset="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  <a:defRPr>
                      <a:solidFill>
                        <a:schemeClr val="bg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buFont typeface="Times New Roman" pitchFamily="18" charset="0"/>
                    <a:buNone/>
                  </a:pPr>
                  <a:r>
                    <a:rPr lang="en-SG" dirty="0">
                      <a:solidFill>
                        <a:srgbClr val="000000"/>
                      </a:solidFill>
                      <a:latin typeface="Calibri Light" panose="020F0302020204030204" pitchFamily="34" charset="0"/>
                    </a:rPr>
                    <a:t>TDMA</a:t>
                  </a:r>
                </a:p>
              </p:txBody>
            </p:sp>
          </p:grpSp>
        </p:grpSp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1447800" y="3657600"/>
              <a:ext cx="1828800" cy="30480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105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054" y="394556"/>
            <a:ext cx="10865745" cy="1586643"/>
          </a:xfrm>
        </p:spPr>
        <p:txBody>
          <a:bodyPr/>
          <a:lstStyle/>
          <a:p>
            <a:r>
              <a:rPr lang="en-US" dirty="0"/>
              <a:t>Orthogonal Frequency Division Multiplexing :OFDM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88" y="1745587"/>
            <a:ext cx="10652862" cy="4812288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In FDM, the entire frequency spectrum is dedicated to carry data from a single source</a:t>
            </a:r>
          </a:p>
          <a:p>
            <a:pPr lvl="1"/>
            <a:r>
              <a:rPr lang="en-US" sz="2800" dirty="0">
                <a:latin typeface="+mj-lt"/>
              </a:rPr>
              <a:t>Example: transmit at 40Mbps over a 20 MHz spectrum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 OFDM, data is divided into many (slower) bit streams and multiple subcarriers (each with smaller spectrum) is used</a:t>
            </a:r>
          </a:p>
          <a:p>
            <a:pPr lvl="1"/>
            <a:r>
              <a:rPr lang="en-US" sz="2800" dirty="0">
                <a:latin typeface="+mj-lt"/>
              </a:rPr>
              <a:t>Example: divide data source into 40 sources, each 1Mbps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6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0311" y="461875"/>
            <a:ext cx="6629400" cy="838200"/>
          </a:xfrm>
        </p:spPr>
        <p:txBody>
          <a:bodyPr/>
          <a:lstStyle/>
          <a:p>
            <a:pPr eaLnBrk="1" hangingPunct="1"/>
            <a:r>
              <a:rPr lang="en-US" dirty="0"/>
              <a:t>Spread Spectrum (SS)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424943" y="1605809"/>
            <a:ext cx="11462257" cy="4593037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latin typeface="+mj-lt"/>
              </a:rPr>
              <a:t>Spread-spectrum</a:t>
            </a:r>
            <a:r>
              <a:rPr lang="en-US" dirty="0">
                <a:latin typeface="+mj-lt"/>
              </a:rPr>
              <a:t> techniques are methods by which a signal is deliberately spread in the frequency domain, resulting in a signal with a wider bandwidth</a:t>
            </a:r>
          </a:p>
          <a:p>
            <a:pPr eaLnBrk="1" hangingPunct="1"/>
            <a:r>
              <a:rPr lang="en-US" dirty="0">
                <a:latin typeface="+mj-lt"/>
              </a:rPr>
              <a:t>Such techniques can be used to establish secure communications, increase resistance to natural interference, jamming and to prevent detection </a:t>
            </a:r>
          </a:p>
          <a:p>
            <a:pPr eaLnBrk="1" hangingPunct="1"/>
            <a:r>
              <a:rPr lang="en-US" dirty="0">
                <a:latin typeface="+mj-lt"/>
              </a:rPr>
              <a:t>Concept has been alluded to in 1900s, and applied in some form during WWII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7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819400" y="152400"/>
            <a:ext cx="7391400" cy="990600"/>
          </a:xfrm>
        </p:spPr>
        <p:txBody>
          <a:bodyPr/>
          <a:lstStyle/>
          <a:p>
            <a:pPr eaLnBrk="1" hangingPunct="1"/>
            <a:r>
              <a:rPr lang="en-US" sz="3600" dirty="0"/>
              <a:t>Spectrum of Combined Signal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1524000"/>
            <a:ext cx="7457611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4384" y="4724400"/>
            <a:ext cx="8408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Resistant to narrowband interference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Signals are difficult to interpret – appears as if increase in background noise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share frequency band with others with minimal interference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2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971800" y="304800"/>
            <a:ext cx="7010400" cy="838200"/>
          </a:xfrm>
        </p:spPr>
        <p:txBody>
          <a:bodyPr/>
          <a:lstStyle/>
          <a:p>
            <a:pPr eaLnBrk="1" hangingPunct="1"/>
            <a:r>
              <a:rPr lang="en-US"/>
              <a:t>Frequency Hopping (FH)</a:t>
            </a:r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341438"/>
            <a:ext cx="7620000" cy="3763962"/>
          </a:xfrm>
        </p:spPr>
      </p:pic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286000" y="5029201"/>
            <a:ext cx="7391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3333CC"/>
              </a:buClr>
              <a:buSzPct val="60000"/>
              <a:buFont typeface="Wingdings" pitchFamily="2" charset="2"/>
              <a:buChar char=""/>
            </a:pPr>
            <a:r>
              <a:rPr lang="en-US" dirty="0">
                <a:solidFill>
                  <a:srgbClr val="000000"/>
                </a:solidFill>
              </a:rPr>
              <a:t> How does FHSS increase resistance to </a:t>
            </a:r>
          </a:p>
          <a:p>
            <a:pPr lvl="1">
              <a:buClr>
                <a:srgbClr val="3333CC"/>
              </a:buClr>
              <a:buSzPct val="60000"/>
              <a:buFont typeface="Wingdings" pitchFamily="2" charset="2"/>
              <a:buChar char=""/>
            </a:pPr>
            <a:r>
              <a:rPr lang="en-US" dirty="0">
                <a:solidFill>
                  <a:srgbClr val="000000"/>
                </a:solidFill>
              </a:rPr>
              <a:t> natural interference</a:t>
            </a:r>
          </a:p>
          <a:p>
            <a:pPr lvl="1">
              <a:buClr>
                <a:srgbClr val="3333CC"/>
              </a:buClr>
              <a:buSzPct val="60000"/>
              <a:buFont typeface="Wingdings" pitchFamily="2" charset="2"/>
              <a:buChar char=""/>
            </a:pPr>
            <a:r>
              <a:rPr lang="en-US" dirty="0">
                <a:solidFill>
                  <a:srgbClr val="000000"/>
                </a:solidFill>
              </a:rPr>
              <a:t> jamming</a:t>
            </a:r>
          </a:p>
          <a:p>
            <a:pPr lvl="1">
              <a:buClr>
                <a:srgbClr val="3333CC"/>
              </a:buClr>
              <a:buSzPct val="60000"/>
              <a:buFont typeface="Wingdings" pitchFamily="2" charset="2"/>
              <a:buChar char=""/>
            </a:pPr>
            <a:r>
              <a:rPr lang="en-US" dirty="0">
                <a:solidFill>
                  <a:srgbClr val="000000"/>
                </a:solidFill>
              </a:rPr>
              <a:t> detection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9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371-FD6E-4435-BCBC-20F445E3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protocol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E777-C03C-48E6-BAC6-BF144C1F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ALOHA</a:t>
            </a:r>
          </a:p>
          <a:p>
            <a:pPr lvl="1"/>
            <a:r>
              <a:rPr lang="en-US" sz="2800" dirty="0">
                <a:latin typeface="+mj-lt"/>
              </a:rPr>
              <a:t>BLE advertisements</a:t>
            </a:r>
          </a:p>
          <a:p>
            <a:pPr lvl="1"/>
            <a:r>
              <a:rPr lang="en-US" sz="2800" dirty="0">
                <a:latin typeface="+mj-lt"/>
              </a:rPr>
              <a:t>Unlicensed LPWANs: Sigfox, </a:t>
            </a:r>
            <a:r>
              <a:rPr lang="en-US" sz="2800" dirty="0" err="1">
                <a:latin typeface="+mj-lt"/>
              </a:rPr>
              <a:t>LoRaWAN</a:t>
            </a:r>
            <a:endParaRPr lang="en-US" sz="2800" dirty="0">
              <a:latin typeface="+mj-lt"/>
            </a:endParaRPr>
          </a:p>
          <a:p>
            <a:pPr lvl="1"/>
            <a:endParaRPr lang="en-US" sz="2800" dirty="0">
              <a:latin typeface="+mj-lt"/>
            </a:endParaRPr>
          </a:p>
          <a:p>
            <a:r>
              <a:rPr lang="en-US" dirty="0">
                <a:latin typeface="+mj-lt"/>
              </a:rPr>
              <a:t>CSMA</a:t>
            </a:r>
          </a:p>
          <a:p>
            <a:pPr lvl="1"/>
            <a:r>
              <a:rPr lang="en-US" sz="2800" dirty="0" err="1">
                <a:latin typeface="+mj-lt"/>
              </a:rPr>
              <a:t>WiFi</a:t>
            </a:r>
            <a:r>
              <a:rPr lang="en-US" sz="2800" dirty="0">
                <a:latin typeface="+mj-lt"/>
              </a:rPr>
              <a:t> (slotted, CSMA/CA)</a:t>
            </a:r>
          </a:p>
          <a:p>
            <a:pPr lvl="1"/>
            <a:endParaRPr lang="en-US" sz="2800" dirty="0">
              <a:latin typeface="+mj-lt"/>
            </a:endParaRPr>
          </a:p>
          <a:p>
            <a:r>
              <a:rPr lang="en-US" dirty="0">
                <a:latin typeface="+mj-lt"/>
              </a:rPr>
              <a:t>TDMA</a:t>
            </a:r>
          </a:p>
          <a:p>
            <a:pPr lvl="1"/>
            <a:r>
              <a:rPr lang="en-US" sz="2800" dirty="0">
                <a:latin typeface="+mj-lt"/>
              </a:rPr>
              <a:t>BLE connections</a:t>
            </a:r>
          </a:p>
          <a:p>
            <a:pPr lvl="1"/>
            <a:r>
              <a:rPr lang="en-US" sz="2800" dirty="0">
                <a:latin typeface="+mj-lt"/>
              </a:rPr>
              <a:t>Cellular LPWANs: LTE-M and NB-IoT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1DC1-6E50-4237-AF70-609176F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09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31430"/>
            <a:ext cx="10606051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Learning Objective for Today’s Lecture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245BC85-86C3-4DEE-8F97-611080B54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5757" cy="441248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Review: last few lecture’s topics </a:t>
            </a: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Basics of Medium Access Control</a:t>
            </a: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Classical/Historical Medium Access Control for IoT</a:t>
            </a: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Multi-channel MAC</a:t>
            </a: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IEEE 802.15.4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+mj-lt"/>
              </a:rPr>
              <a:t>WiFi</a:t>
            </a:r>
            <a:r>
              <a:rPr lang="en-US" dirty="0">
                <a:latin typeface="+mj-lt"/>
              </a:rPr>
              <a:t> Mac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8C0E1-216D-4D63-B451-AC07C0BC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7451-1438-CB4A-8106-82A64F1C7D7B}" type="slidenum">
              <a:rPr lang="sv-SE" smtClean="0"/>
              <a:t>37</a:t>
            </a:fld>
            <a:endParaRPr lang="sv-SE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A1E99B55-924B-C736-2727-376740BF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v-SE" dirty="0" err="1"/>
              <a:t>ambujv@nus.edu.sg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1884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69"/>
    </mc:Choice>
    <mc:Fallback xmlns="">
      <p:transition spd="slow" advTm="50469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176" y="3124398"/>
            <a:ext cx="8703648" cy="16933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Basics of Medium Access Control for Internet of Things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E4C5F5A-700B-44FB-9E95-6F4C5C12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7451-1438-CB4A-8106-82A64F1C7D7B}" type="slidenum">
              <a:rPr lang="sv-SE" smtClean="0"/>
              <a:t>38</a:t>
            </a:fld>
            <a:endParaRPr lang="sv-S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F8FC63-B61F-4084-9936-C126CAD4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err="1"/>
              <a:t>ambujv@nus.edu.sg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74043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Medium access control for Internet of Things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30704" y="1660151"/>
            <a:ext cx="10709070" cy="471913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For traditional MAC, want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Low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High Utilization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Fair</a:t>
            </a:r>
          </a:p>
          <a:p>
            <a:pPr lvl="1" eaLnBrk="1" hangingPunct="1">
              <a:lnSpc>
                <a:spcPct val="90000"/>
              </a:lnSpc>
            </a:pPr>
            <a:endParaRPr lang="en-US" sz="2800" dirty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How about (Internet of Things or energy efficient) MAC?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+mj-lt"/>
              </a:rPr>
              <a:t>Power Consumption is a key consideration.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+mj-lt"/>
              </a:rPr>
              <a:t>(Most) sensor applications have low channel utilization</a:t>
            </a:r>
          </a:p>
          <a:p>
            <a:pPr lvl="1">
              <a:lnSpc>
                <a:spcPct val="90000"/>
              </a:lnSpc>
            </a:pPr>
            <a:endParaRPr lang="en-US" sz="28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If energy consumption is the main concern, how would you design the MAC protocol differently?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028" y="365125"/>
            <a:ext cx="10767283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028" y="1415115"/>
            <a:ext cx="11588952" cy="46078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dirty="0"/>
          </a:p>
          <a:p>
            <a:pPr marL="457200" lvl="1" indent="0">
              <a:buNone/>
            </a:pPr>
            <a:r>
              <a:rPr lang="en-SG" dirty="0">
                <a:latin typeface="+mj-lt"/>
              </a:rPr>
              <a:t>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7BCA99-E82A-4EED-B013-11925273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7980"/>
            <a:ext cx="2743200" cy="365125"/>
          </a:xfrm>
        </p:spPr>
        <p:txBody>
          <a:bodyPr/>
          <a:lstStyle/>
          <a:p>
            <a:fld id="{687B7451-1438-CB4A-8106-82A64F1C7D7B}" type="slidenum">
              <a:rPr lang="sv-SE" smtClean="0"/>
              <a:t>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9A81-AFC9-4248-B2F1-A2C9F2F1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err="1"/>
              <a:t>ambujv@nus.edu.sg</a:t>
            </a:r>
            <a:endParaRPr lang="sv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06E4A0-824E-603C-653A-B9B3636911A7}"/>
              </a:ext>
            </a:extLst>
          </p:cNvPr>
          <p:cNvSpPr txBox="1">
            <a:spLocks/>
          </p:cNvSpPr>
          <p:nvPr/>
        </p:nvSpPr>
        <p:spPr>
          <a:xfrm>
            <a:off x="688428" y="1567515"/>
            <a:ext cx="11588952" cy="460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+mj-lt"/>
              </a:rPr>
              <a:t>This week: Localisation and MAC</a:t>
            </a:r>
          </a:p>
          <a:p>
            <a:endParaRPr lang="en-SG" dirty="0">
              <a:latin typeface="+mj-lt"/>
            </a:endParaRPr>
          </a:p>
          <a:p>
            <a:r>
              <a:rPr lang="en-SG" dirty="0">
                <a:latin typeface="+mj-lt"/>
              </a:rPr>
              <a:t>Next tutorial: Uploaded tomorrow!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398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76"/>
    </mc:Choice>
    <mc:Fallback xmlns="">
      <p:transition spd="slow" advTm="61976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consumption of medium access control </a:t>
            </a:r>
            <a:endParaRPr lang="en-SG" dirty="0"/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838199" y="1690687"/>
            <a:ext cx="10515599" cy="4667081"/>
          </a:xfrm>
        </p:spPr>
        <p:txBody>
          <a:bodyPr>
            <a:normAutofit/>
          </a:bodyPr>
          <a:lstStyle/>
          <a:p>
            <a:r>
              <a:rPr lang="en-SG" dirty="0">
                <a:latin typeface="+mj-lt"/>
              </a:rPr>
              <a:t>The main sources of energy consumption in any contention-based MAC protocol:</a:t>
            </a:r>
          </a:p>
          <a:p>
            <a:pPr marL="0" indent="0">
              <a:buNone/>
            </a:pPr>
            <a:endParaRPr lang="en-SG" dirty="0">
              <a:latin typeface="+mj-lt"/>
            </a:endParaRPr>
          </a:p>
          <a:p>
            <a:pPr marL="776288" lvl="1" indent="-457200">
              <a:buFont typeface="Tahoma" pitchFamily="-96" charset="0"/>
              <a:buAutoNum type="arabicPeriod"/>
            </a:pPr>
            <a:r>
              <a:rPr lang="en-SG" dirty="0">
                <a:latin typeface="+mj-lt"/>
              </a:rPr>
              <a:t>overhearing</a:t>
            </a:r>
          </a:p>
          <a:p>
            <a:pPr marL="776288" lvl="1" indent="-457200">
              <a:buFont typeface="Tahoma" pitchFamily="-96" charset="0"/>
              <a:buAutoNum type="arabicPeriod"/>
            </a:pPr>
            <a:r>
              <a:rPr lang="en-SG" dirty="0">
                <a:latin typeface="+mj-lt"/>
              </a:rPr>
              <a:t>control packet overhead</a:t>
            </a:r>
          </a:p>
          <a:p>
            <a:pPr marL="776288" lvl="1" indent="-457200">
              <a:buFont typeface="Tahoma" pitchFamily="-96" charset="0"/>
              <a:buAutoNum type="arabicPeriod"/>
            </a:pPr>
            <a:r>
              <a:rPr lang="en-SG" dirty="0">
                <a:latin typeface="+mj-lt"/>
              </a:rPr>
              <a:t>data transmission/reception</a:t>
            </a:r>
          </a:p>
          <a:p>
            <a:pPr marL="776288" lvl="1" indent="-457200">
              <a:buFont typeface="Tahoma" pitchFamily="-96" charset="0"/>
              <a:buAutoNum type="arabicPeriod"/>
            </a:pPr>
            <a:r>
              <a:rPr lang="en-SG" dirty="0">
                <a:latin typeface="+mj-lt"/>
              </a:rPr>
              <a:t>idle listening</a:t>
            </a:r>
            <a:endParaRPr lang="en-SG" dirty="0"/>
          </a:p>
          <a:p>
            <a:pPr marL="776288" lvl="1" indent="-457200">
              <a:buFont typeface="Tahoma" pitchFamily="-96" charset="0"/>
              <a:buAutoNum type="arabicPeriod"/>
            </a:pPr>
            <a:endParaRPr lang="en-SG" dirty="0"/>
          </a:p>
          <a:p>
            <a:r>
              <a:rPr lang="en-US" dirty="0">
                <a:latin typeface="+mj-lt"/>
              </a:rPr>
              <a:t>(1) – (3) occurs only when there is a transmission</a:t>
            </a:r>
          </a:p>
          <a:p>
            <a:r>
              <a:rPr lang="en-US" dirty="0">
                <a:latin typeface="+mj-lt"/>
              </a:rPr>
              <a:t>(4) occurs even when there is no traffic</a:t>
            </a:r>
            <a:endParaRPr lang="en-SG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“Life Cycle” of MAC Protocols</a:t>
            </a:r>
            <a:endParaRPr lang="en-SG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79650" y="2133600"/>
            <a:ext cx="763270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782889" y="1628776"/>
            <a:ext cx="865187" cy="5762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(4)</a:t>
            </a:r>
            <a:endParaRPr lang="en-SG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648076" y="1628776"/>
            <a:ext cx="1008063" cy="5762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(1) – (3)</a:t>
            </a:r>
            <a:endParaRPr lang="en-SG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4656138" y="1628776"/>
            <a:ext cx="863600" cy="5762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(4)</a:t>
            </a:r>
            <a:endParaRPr lang="en-SG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5519738" y="1628776"/>
            <a:ext cx="1008062" cy="5762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(1) – (3)</a:t>
            </a:r>
            <a:endParaRPr lang="en-SG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6542088" y="1628776"/>
            <a:ext cx="1295400" cy="5762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(4)</a:t>
            </a:r>
            <a:endParaRPr lang="en-SG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7854950" y="1628776"/>
            <a:ext cx="1512888" cy="5762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(1) – (3)</a:t>
            </a:r>
            <a:endParaRPr lang="en-SG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5303838" y="2708275"/>
            <a:ext cx="576262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735638" y="2420939"/>
            <a:ext cx="15190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1pPr>
            <a:lvl2pPr marL="742950" indent="-285750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2pPr>
            <a:lvl3pPr marL="1143000" indent="-228600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3pPr>
            <a:lvl4pPr marL="1600200" indent="-228600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4pPr>
            <a:lvl5pPr marL="2057400" indent="-228600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9pPr>
          </a:lstStyle>
          <a:p>
            <a:pPr eaLnBrk="1" hangingPunct="1"/>
            <a:r>
              <a:rPr lang="en-US" b="0" dirty="0">
                <a:solidFill>
                  <a:srgbClr val="0070C0"/>
                </a:solidFill>
                <a:latin typeface="Calibri Light" panose="020F0302020204030204" pitchFamily="34" charset="0"/>
              </a:rPr>
              <a:t>Less Traffic</a:t>
            </a:r>
            <a:endParaRPr lang="en-SG" b="0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79650" y="3644900"/>
            <a:ext cx="763270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782889" y="3141664"/>
            <a:ext cx="2160587" cy="5746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(4)</a:t>
            </a:r>
            <a:endParaRPr lang="en-SG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4943476" y="3141664"/>
            <a:ext cx="1008063" cy="5746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(1 – (3)</a:t>
            </a:r>
            <a:endParaRPr lang="en-SG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5951539" y="3113088"/>
            <a:ext cx="2160587" cy="6032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(4)</a:t>
            </a:r>
            <a:endParaRPr lang="en-SG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8112126" y="3141664"/>
            <a:ext cx="1255713" cy="5746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(1) – (3)</a:t>
            </a:r>
            <a:endParaRPr lang="en-SG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5303838" y="4221163"/>
            <a:ext cx="576263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735639" y="3933825"/>
            <a:ext cx="1298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1pPr>
            <a:lvl2pPr marL="742950" indent="-285750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2pPr>
            <a:lvl3pPr marL="1143000" indent="-228600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3pPr>
            <a:lvl4pPr marL="1600200" indent="-228600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4pPr>
            <a:lvl5pPr marL="2057400" indent="-228600" eaLnBrk="0" hangingPunct="0">
              <a:defRPr sz="2400" b="1">
                <a:solidFill>
                  <a:srgbClr val="FFCC99"/>
                </a:solidFill>
                <a:latin typeface="Times New Roman" pitchFamily="-9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CC99"/>
                </a:solidFill>
                <a:latin typeface="Times New Roman" pitchFamily="-96" charset="0"/>
              </a:defRPr>
            </a:lvl9pPr>
          </a:lstStyle>
          <a:p>
            <a:pPr eaLnBrk="1" hangingPunct="1"/>
            <a:r>
              <a:rPr lang="en-US" sz="2000" b="0" dirty="0">
                <a:solidFill>
                  <a:srgbClr val="0070C0"/>
                </a:solidFill>
                <a:latin typeface="Calibri Light" panose="020F0302020204030204" pitchFamily="34" charset="0"/>
              </a:rPr>
              <a:t>Less Traffic</a:t>
            </a:r>
            <a:endParaRPr lang="en-SG" sz="2000" b="0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279650" y="5329239"/>
            <a:ext cx="7632700" cy="71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782889" y="4824413"/>
            <a:ext cx="2160587" cy="57626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(4)</a:t>
            </a:r>
            <a:endParaRPr lang="en-SG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4943476" y="4824413"/>
            <a:ext cx="216421" cy="5762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5159897" y="4797426"/>
            <a:ext cx="4249217" cy="57626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(4)</a:t>
            </a:r>
            <a:endParaRPr lang="en-SG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8" grpId="0" animBg="1"/>
      <p:bldP spid="21" grpId="0" animBg="1"/>
      <p:bldP spid="22" grpId="0" animBg="1"/>
      <p:bldP spid="23" grpId="0" animBg="1"/>
      <p:bldP spid="25" grpId="0"/>
      <p:bldP spid="27" grpId="0" animBg="1"/>
      <p:bldP spid="28" grpId="0" animBg="1"/>
      <p:bldP spid="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listening is energy expensive   </a:t>
            </a:r>
            <a:endParaRPr lang="en-SG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80059" cy="4408665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Idle listening consumes most of the energy as traffic load decreases</a:t>
            </a:r>
            <a:endParaRPr lang="en-SG" dirty="0">
              <a:latin typeface="+mj-lt"/>
            </a:endParaRPr>
          </a:p>
          <a:p>
            <a:r>
              <a:rPr lang="en-SG" dirty="0">
                <a:latin typeface="+mj-lt"/>
              </a:rPr>
              <a:t>Many measurements have shown that idle listening consumes 50–100% of the energy required for receiving</a:t>
            </a:r>
          </a:p>
          <a:p>
            <a:endParaRPr lang="en-SG" dirty="0">
              <a:latin typeface="+mj-lt"/>
            </a:endParaRPr>
          </a:p>
          <a:p>
            <a:r>
              <a:rPr lang="en-SG" dirty="0">
                <a:latin typeface="+mj-lt"/>
              </a:rPr>
              <a:t>But if you do not listen to the channel, how do detect events/transmissions?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Duty cycled medium access control protocols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51071"/>
            <a:ext cx="10930666" cy="484972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Overhearing or passive listening is very expensive, in particular, if utilization is low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+mj-lt"/>
              </a:rPr>
              <a:t>Proposal: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Don’t overhear, go to sleep!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Advantage: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Consume very little energy when radio is idle/inactive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Problem: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+mj-lt"/>
              </a:rPr>
              <a:t>When to wakeup?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Requirements: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+mj-lt"/>
              </a:rPr>
              <a:t>Wakeup schedule must be coordinated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+mj-lt"/>
              </a:rPr>
              <a:t>The “right” nodes must wake up at the “right”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847" y="245930"/>
            <a:ext cx="10853958" cy="1485900"/>
          </a:xfrm>
        </p:spPr>
        <p:txBody>
          <a:bodyPr/>
          <a:lstStyle/>
          <a:p>
            <a:r>
              <a:rPr lang="en-US" dirty="0"/>
              <a:t>Various power saving modes in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Sensor MAC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140" y="1818556"/>
            <a:ext cx="5563703" cy="436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883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power saving modes in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952" y="1823307"/>
            <a:ext cx="9585512" cy="416870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Requirements:</a:t>
            </a:r>
          </a:p>
          <a:p>
            <a:pPr lvl="1"/>
            <a:r>
              <a:rPr lang="en-US" sz="2800" dirty="0">
                <a:latin typeface="+mj-lt"/>
              </a:rPr>
              <a:t>AP is always “on”</a:t>
            </a:r>
          </a:p>
          <a:p>
            <a:pPr lvl="1"/>
            <a:r>
              <a:rPr lang="en-US" sz="2800" dirty="0">
                <a:latin typeface="+mj-lt"/>
              </a:rPr>
              <a:t>All other nodes within range of AP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OR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	</a:t>
            </a:r>
          </a:p>
          <a:p>
            <a:pPr lvl="1"/>
            <a:r>
              <a:rPr lang="en-US" sz="2800" dirty="0">
                <a:latin typeface="+mj-lt"/>
              </a:rPr>
              <a:t>Time synchronization </a:t>
            </a:r>
          </a:p>
          <a:p>
            <a:pPr lvl="1"/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But what if all nodes are battery powered?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Sensor MAC</a:t>
            </a:r>
          </a:p>
        </p:txBody>
      </p:sp>
    </p:spTree>
    <p:extLst>
      <p:ext uri="{BB962C8B-B14F-4D97-AF65-F5344CB8AC3E}">
        <p14:creationId xmlns:p14="http://schemas.microsoft.com/office/powerpoint/2010/main" val="179232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Let's consider Aloha protocol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690688"/>
            <a:ext cx="10823089" cy="439814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latin typeface="+mj-lt"/>
              </a:rPr>
              <a:t>Consider the simplest MAC protocol – ALOHA</a:t>
            </a:r>
          </a:p>
          <a:p>
            <a:pPr lvl="1"/>
            <a:r>
              <a:rPr lang="en-US" dirty="0">
                <a:latin typeface="+mj-lt"/>
              </a:rPr>
              <a:t>No change to the protocol: when a node wants to transmit, it does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Does it work?</a:t>
            </a:r>
          </a:p>
          <a:p>
            <a:pPr lvl="1"/>
            <a:r>
              <a:rPr lang="en-US" sz="2800" dirty="0">
                <a:latin typeface="+mj-lt"/>
              </a:rPr>
              <a:t>Works when</a:t>
            </a:r>
          </a:p>
          <a:p>
            <a:pPr lvl="2"/>
            <a:r>
              <a:rPr lang="en-US" sz="2800" dirty="0">
                <a:latin typeface="+mj-lt"/>
              </a:rPr>
              <a:t>There is no contention (usually true when utilization is low)</a:t>
            </a:r>
          </a:p>
          <a:p>
            <a:pPr lvl="2"/>
            <a:r>
              <a:rPr lang="en-US" sz="2800" dirty="0">
                <a:latin typeface="+mj-lt"/>
              </a:rPr>
              <a:t>The receiver is listening (may not be true with duty cycle)</a:t>
            </a:r>
          </a:p>
          <a:p>
            <a:pPr marL="0" indent="0" eaLnBrk="1" hangingPunct="1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+mj-lt"/>
              </a:rPr>
              <a:t>How to convert ALOHA to work with duty cycle?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9EB7-73D4-4E5F-AA13-CE7B3663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56" y="88501"/>
            <a:ext cx="7647756" cy="1485900"/>
          </a:xfrm>
        </p:spPr>
        <p:txBody>
          <a:bodyPr/>
          <a:lstStyle/>
          <a:p>
            <a:r>
              <a:rPr lang="en-US" dirty="0"/>
              <a:t>Aloha with Preamble Sampling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3374E-0505-4A95-A6F8-DDE05EA3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>
                <a:solidFill>
                  <a:srgbClr val="191B0E"/>
                </a:solidFill>
              </a:rPr>
              <a:pPr/>
              <a:t>47</a:t>
            </a:fld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870439-2C34-468C-B3A6-7653F77CA0F4}"/>
              </a:ext>
            </a:extLst>
          </p:cNvPr>
          <p:cNvSpPr/>
          <p:nvPr/>
        </p:nvSpPr>
        <p:spPr>
          <a:xfrm>
            <a:off x="4655840" y="3006097"/>
            <a:ext cx="2232248" cy="4616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Preamble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C01293-D3C5-4B6B-A1EC-5A23E19E4E5A}"/>
              </a:ext>
            </a:extLst>
          </p:cNvPr>
          <p:cNvSpPr/>
          <p:nvPr/>
        </p:nvSpPr>
        <p:spPr>
          <a:xfrm>
            <a:off x="6888088" y="2996952"/>
            <a:ext cx="1008112" cy="5040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DE060-F4A7-40B0-97C6-648C432D1E3F}"/>
              </a:ext>
            </a:extLst>
          </p:cNvPr>
          <p:cNvSpPr txBox="1"/>
          <p:nvPr/>
        </p:nvSpPr>
        <p:spPr>
          <a:xfrm>
            <a:off x="2007487" y="302729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Sender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1435B-F8C3-4B4F-858A-F228C805F9DC}"/>
              </a:ext>
            </a:extLst>
          </p:cNvPr>
          <p:cNvSpPr txBox="1"/>
          <p:nvPr/>
        </p:nvSpPr>
        <p:spPr>
          <a:xfrm>
            <a:off x="1703513" y="174736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Receiver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8B8363-BB2F-42A0-8376-DE6BCDD30CDE}"/>
              </a:ext>
            </a:extLst>
          </p:cNvPr>
          <p:cNvCxnSpPr>
            <a:cxnSpLocks/>
          </p:cNvCxnSpPr>
          <p:nvPr/>
        </p:nvCxnSpPr>
        <p:spPr>
          <a:xfrm flipV="1">
            <a:off x="3081366" y="1971240"/>
            <a:ext cx="7407122" cy="2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79D2B03-7762-4C1F-A89D-EF819F127201}"/>
              </a:ext>
            </a:extLst>
          </p:cNvPr>
          <p:cNvSpPr/>
          <p:nvPr/>
        </p:nvSpPr>
        <p:spPr>
          <a:xfrm flipH="1">
            <a:off x="3225382" y="1539192"/>
            <a:ext cx="144016" cy="4616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31240-023C-40F8-8937-0AA0CDCDC3BD}"/>
              </a:ext>
            </a:extLst>
          </p:cNvPr>
          <p:cNvSpPr txBox="1"/>
          <p:nvPr/>
        </p:nvSpPr>
        <p:spPr>
          <a:xfrm>
            <a:off x="2861755" y="1200637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0070C0"/>
                </a:solidFill>
              </a:rPr>
              <a:t>Sensing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506563-FF9C-441F-ACFC-5F9DBC603F5E}"/>
              </a:ext>
            </a:extLst>
          </p:cNvPr>
          <p:cNvSpPr/>
          <p:nvPr/>
        </p:nvSpPr>
        <p:spPr>
          <a:xfrm flipH="1">
            <a:off x="5375920" y="1527176"/>
            <a:ext cx="144016" cy="4616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6C1E50-139E-4CA4-86A5-7EAF3D2260F8}"/>
              </a:ext>
            </a:extLst>
          </p:cNvPr>
          <p:cNvSpPr txBox="1"/>
          <p:nvPr/>
        </p:nvSpPr>
        <p:spPr>
          <a:xfrm>
            <a:off x="5018965" y="1168416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0070C0"/>
                </a:solidFill>
              </a:rPr>
              <a:t>Sensing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DAFB83-E026-4BB2-9C98-243F408D781F}"/>
              </a:ext>
            </a:extLst>
          </p:cNvPr>
          <p:cNvSpPr/>
          <p:nvPr/>
        </p:nvSpPr>
        <p:spPr>
          <a:xfrm flipH="1">
            <a:off x="7533076" y="1527176"/>
            <a:ext cx="144016" cy="4616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BE3D1-287D-4B96-9811-D890A84C8DD5}"/>
              </a:ext>
            </a:extLst>
          </p:cNvPr>
          <p:cNvSpPr txBox="1"/>
          <p:nvPr/>
        </p:nvSpPr>
        <p:spPr>
          <a:xfrm>
            <a:off x="7176121" y="1168416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0070C0"/>
                </a:solidFill>
              </a:rPr>
              <a:t>Sensing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473D891-686C-4BDD-994A-3DFFBC9C1DB3}"/>
              </a:ext>
            </a:extLst>
          </p:cNvPr>
          <p:cNvSpPr/>
          <p:nvPr/>
        </p:nvSpPr>
        <p:spPr>
          <a:xfrm flipH="1">
            <a:off x="9687202" y="1539101"/>
            <a:ext cx="144016" cy="4616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10ACF5-0C0A-48E0-B09C-6C25E48EE0E9}"/>
              </a:ext>
            </a:extLst>
          </p:cNvPr>
          <p:cNvSpPr txBox="1"/>
          <p:nvPr/>
        </p:nvSpPr>
        <p:spPr>
          <a:xfrm>
            <a:off x="9330247" y="1180341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0070C0"/>
                </a:solidFill>
              </a:rPr>
              <a:t>Sensing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8E0298-D963-4282-8B72-CEC0D24BA02D}"/>
              </a:ext>
            </a:extLst>
          </p:cNvPr>
          <p:cNvSpPr txBox="1"/>
          <p:nvPr/>
        </p:nvSpPr>
        <p:spPr>
          <a:xfrm>
            <a:off x="1775521" y="4007950"/>
            <a:ext cx="115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Receiver 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51F917-2909-46EB-8FB7-F765F773C2C3}"/>
              </a:ext>
            </a:extLst>
          </p:cNvPr>
          <p:cNvCxnSpPr>
            <a:cxnSpLocks/>
          </p:cNvCxnSpPr>
          <p:nvPr/>
        </p:nvCxnSpPr>
        <p:spPr>
          <a:xfrm flipV="1">
            <a:off x="3153374" y="4261441"/>
            <a:ext cx="7191098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8202B12-2245-46B2-8453-646EA85440E5}"/>
              </a:ext>
            </a:extLst>
          </p:cNvPr>
          <p:cNvSpPr/>
          <p:nvPr/>
        </p:nvSpPr>
        <p:spPr>
          <a:xfrm flipH="1">
            <a:off x="3297390" y="3799776"/>
            <a:ext cx="144016" cy="4616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1469CC-13D6-4B08-AA5D-B8880BF4D508}"/>
              </a:ext>
            </a:extLst>
          </p:cNvPr>
          <p:cNvSpPr txBox="1"/>
          <p:nvPr/>
        </p:nvSpPr>
        <p:spPr>
          <a:xfrm>
            <a:off x="2933763" y="3461221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0070C0"/>
                </a:solidFill>
              </a:rPr>
              <a:t>Sensing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1D2043-D388-488A-AAC4-92CF20FE351B}"/>
              </a:ext>
            </a:extLst>
          </p:cNvPr>
          <p:cNvSpPr/>
          <p:nvPr/>
        </p:nvSpPr>
        <p:spPr>
          <a:xfrm flipH="1">
            <a:off x="5447928" y="3745370"/>
            <a:ext cx="1440160" cy="50405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51DD92-8884-4977-978D-0FDCBB516BFF}"/>
              </a:ext>
            </a:extLst>
          </p:cNvPr>
          <p:cNvSpPr txBox="1"/>
          <p:nvPr/>
        </p:nvSpPr>
        <p:spPr>
          <a:xfrm>
            <a:off x="5744880" y="3799775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0070C0"/>
                </a:solidFill>
              </a:rPr>
              <a:t>Sensing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8B969E-DEFB-4199-887F-E38617149735}"/>
              </a:ext>
            </a:extLst>
          </p:cNvPr>
          <p:cNvSpPr/>
          <p:nvPr/>
        </p:nvSpPr>
        <p:spPr>
          <a:xfrm>
            <a:off x="7896200" y="3734726"/>
            <a:ext cx="760944" cy="51465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ACK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FA78697-2609-4856-B722-A8DAC6390CEB}"/>
              </a:ext>
            </a:extLst>
          </p:cNvPr>
          <p:cNvSpPr/>
          <p:nvPr/>
        </p:nvSpPr>
        <p:spPr>
          <a:xfrm>
            <a:off x="6888088" y="3761173"/>
            <a:ext cx="1008112" cy="5040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tx1"/>
                </a:solidFill>
              </a:rPr>
              <a:t>Recv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8C943-5B6E-4726-ABE3-F32BE5A32FB7}"/>
              </a:ext>
            </a:extLst>
          </p:cNvPr>
          <p:cNvSpPr txBox="1"/>
          <p:nvPr/>
        </p:nvSpPr>
        <p:spPr>
          <a:xfrm>
            <a:off x="1703513" y="5116703"/>
            <a:ext cx="115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Receiver 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6EE8F1D-0926-4C4F-9C3F-D21FC7582CF3}"/>
              </a:ext>
            </a:extLst>
          </p:cNvPr>
          <p:cNvCxnSpPr>
            <a:cxnSpLocks/>
          </p:cNvCxnSpPr>
          <p:nvPr/>
        </p:nvCxnSpPr>
        <p:spPr>
          <a:xfrm flipV="1">
            <a:off x="2999656" y="5540805"/>
            <a:ext cx="7407122" cy="2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92F22DC-9966-45E6-9353-9B96047E96E0}"/>
              </a:ext>
            </a:extLst>
          </p:cNvPr>
          <p:cNvSpPr/>
          <p:nvPr/>
        </p:nvSpPr>
        <p:spPr>
          <a:xfrm flipH="1">
            <a:off x="4465600" y="5108757"/>
            <a:ext cx="144016" cy="4616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8445A3-6FD9-473C-863A-CECF6E00C299}"/>
              </a:ext>
            </a:extLst>
          </p:cNvPr>
          <p:cNvSpPr txBox="1"/>
          <p:nvPr/>
        </p:nvSpPr>
        <p:spPr>
          <a:xfrm>
            <a:off x="4101973" y="4770202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0070C0"/>
                </a:solidFill>
              </a:rPr>
              <a:t>Sensing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A9A0A90-899F-4090-B373-407D5D046F51}"/>
              </a:ext>
            </a:extLst>
          </p:cNvPr>
          <p:cNvSpPr/>
          <p:nvPr/>
        </p:nvSpPr>
        <p:spPr>
          <a:xfrm flipH="1">
            <a:off x="8773294" y="5096741"/>
            <a:ext cx="144016" cy="4616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7AB9B2-4B1F-41E8-9101-D891F57B834F}"/>
              </a:ext>
            </a:extLst>
          </p:cNvPr>
          <p:cNvSpPr txBox="1"/>
          <p:nvPr/>
        </p:nvSpPr>
        <p:spPr>
          <a:xfrm>
            <a:off x="8416339" y="4737981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0070C0"/>
                </a:solidFill>
              </a:rPr>
              <a:t>Sensing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03B7A6-865F-4999-91EC-E952D5C8836B}"/>
              </a:ext>
            </a:extLst>
          </p:cNvPr>
          <p:cNvSpPr txBox="1"/>
          <p:nvPr/>
        </p:nvSpPr>
        <p:spPr>
          <a:xfrm>
            <a:off x="3753218" y="5778719"/>
            <a:ext cx="503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(Possible we can miss the preamble and thus data?)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095215E-4E7E-499C-8690-E702031685B1}"/>
              </a:ext>
            </a:extLst>
          </p:cNvPr>
          <p:cNvSpPr/>
          <p:nvPr/>
        </p:nvSpPr>
        <p:spPr>
          <a:xfrm flipH="1">
            <a:off x="9757324" y="3787760"/>
            <a:ext cx="144016" cy="4616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CF0591-4098-4889-8D4A-2CD9697BA224}"/>
              </a:ext>
            </a:extLst>
          </p:cNvPr>
          <p:cNvSpPr txBox="1"/>
          <p:nvPr/>
        </p:nvSpPr>
        <p:spPr>
          <a:xfrm>
            <a:off x="9400369" y="342900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0070C0"/>
                </a:solidFill>
              </a:rPr>
              <a:t>Sensing</a:t>
            </a:r>
          </a:p>
        </p:txBody>
      </p:sp>
    </p:spTree>
    <p:extLst>
      <p:ext uri="{BB962C8B-B14F-4D97-AF65-F5344CB8AC3E}">
        <p14:creationId xmlns:p14="http://schemas.microsoft.com/office/powerpoint/2010/main" val="62526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3" grpId="0" animBg="1"/>
      <p:bldP spid="14" grpId="0"/>
      <p:bldP spid="16" grpId="0" animBg="1"/>
      <p:bldP spid="17" grpId="0"/>
      <p:bldP spid="18" grpId="0" animBg="1"/>
      <p:bldP spid="19" grpId="0"/>
      <p:bldP spid="21" grpId="0" animBg="1"/>
      <p:bldP spid="22" grpId="0"/>
      <p:bldP spid="24" grpId="0"/>
      <p:bldP spid="26" grpId="0" animBg="1"/>
      <p:bldP spid="27" grpId="0"/>
      <p:bldP spid="28" grpId="0" animBg="1"/>
      <p:bldP spid="29" grpId="0"/>
      <p:bldP spid="35" grpId="0" animBg="1"/>
      <p:bldP spid="36" grpId="0" animBg="1"/>
      <p:bldP spid="37" grpId="0"/>
      <p:bldP spid="39" grpId="0" animBg="1"/>
      <p:bldP spid="40" grpId="0"/>
      <p:bldP spid="43" grpId="0" animBg="1"/>
      <p:bldP spid="44" grpId="0"/>
      <p:bldP spid="47" grpId="0"/>
      <p:bldP spid="48" grpId="0" animBg="1"/>
      <p:bldP spid="4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00" y="276228"/>
            <a:ext cx="7200900" cy="850900"/>
          </a:xfrm>
        </p:spPr>
        <p:txBody>
          <a:bodyPr/>
          <a:lstStyle/>
          <a:p>
            <a:pPr eaLnBrk="1" hangingPunct="1"/>
            <a:r>
              <a:rPr lang="en-US" dirty="0"/>
              <a:t>Aloha with Preamble Sampling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695300" y="3567683"/>
            <a:ext cx="10720988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800" dirty="0">
                <a:latin typeface="+mj-lt"/>
              </a:rPr>
              <a:t> Each receiver periodically (every </a:t>
            </a:r>
            <a:r>
              <a:rPr lang="en-US" sz="2800" dirty="0" err="1">
                <a:latin typeface="+mj-lt"/>
              </a:rPr>
              <a:t>Tp</a:t>
            </a:r>
            <a:r>
              <a:rPr lang="en-US" sz="2800" dirty="0">
                <a:latin typeface="+mj-lt"/>
              </a:rPr>
              <a:t>) wakes up to check if the channel is busy for a duration of (Ts)</a:t>
            </a:r>
          </a:p>
          <a:p>
            <a:pPr lvl="1">
              <a:buFontTx/>
              <a:buChar char="•"/>
            </a:pPr>
            <a:r>
              <a:rPr lang="en-US" sz="2400" dirty="0">
                <a:latin typeface="+mj-lt"/>
              </a:rPr>
              <a:t> If channel is busy, stays in listening mode until destination of data is known (transmitted), else go back to sleep for a period of (</a:t>
            </a:r>
            <a:r>
              <a:rPr lang="en-US" sz="2400" dirty="0" err="1">
                <a:latin typeface="+mj-lt"/>
              </a:rPr>
              <a:t>Tp</a:t>
            </a:r>
            <a:r>
              <a:rPr lang="en-US" sz="2400" dirty="0">
                <a:latin typeface="+mj-lt"/>
              </a:rPr>
              <a:t>-Ts)</a:t>
            </a:r>
          </a:p>
          <a:p>
            <a:pPr>
              <a:buFontTx/>
              <a:buChar char="•"/>
            </a:pPr>
            <a:r>
              <a:rPr lang="en-US" sz="2800" dirty="0">
                <a:latin typeface="+mj-lt"/>
              </a:rPr>
              <a:t> Sender transmits a long preamble (</a:t>
            </a:r>
            <a:r>
              <a:rPr lang="en-US" sz="2800" dirty="0" err="1">
                <a:latin typeface="+mj-lt"/>
              </a:rPr>
              <a:t>Tp</a:t>
            </a:r>
            <a:r>
              <a:rPr lang="en-US" sz="2800" dirty="0">
                <a:latin typeface="+mj-lt"/>
              </a:rPr>
              <a:t>), and then send data packet at the end of the preamble period of packet transmission</a:t>
            </a:r>
          </a:p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Is this protocol energy efficient?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328725-7395-4430-8315-CEBFC191C777}"/>
              </a:ext>
            </a:extLst>
          </p:cNvPr>
          <p:cNvSpPr/>
          <p:nvPr/>
        </p:nvSpPr>
        <p:spPr>
          <a:xfrm>
            <a:off x="4655840" y="1565937"/>
            <a:ext cx="2232248" cy="4616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Preamble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EE8631-33BC-4454-8A43-E718F52A012F}"/>
              </a:ext>
            </a:extLst>
          </p:cNvPr>
          <p:cNvSpPr/>
          <p:nvPr/>
        </p:nvSpPr>
        <p:spPr>
          <a:xfrm>
            <a:off x="6888088" y="1556792"/>
            <a:ext cx="1008112" cy="5040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2E98A-9AD0-4AB0-BE7A-BE26C650D41C}"/>
              </a:ext>
            </a:extLst>
          </p:cNvPr>
          <p:cNvSpPr txBox="1"/>
          <p:nvPr/>
        </p:nvSpPr>
        <p:spPr>
          <a:xfrm>
            <a:off x="2007487" y="158713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Sender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D6A2C-7F8E-4A95-AB9C-5695656D5269}"/>
              </a:ext>
            </a:extLst>
          </p:cNvPr>
          <p:cNvSpPr txBox="1"/>
          <p:nvPr/>
        </p:nvSpPr>
        <p:spPr>
          <a:xfrm>
            <a:off x="1775521" y="2567790"/>
            <a:ext cx="115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Receiver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1C8945-0DA7-4133-B6A8-C4201D71FF69}"/>
              </a:ext>
            </a:extLst>
          </p:cNvPr>
          <p:cNvCxnSpPr>
            <a:cxnSpLocks/>
          </p:cNvCxnSpPr>
          <p:nvPr/>
        </p:nvCxnSpPr>
        <p:spPr>
          <a:xfrm flipV="1">
            <a:off x="3153374" y="2821281"/>
            <a:ext cx="7191098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66367C-3275-49EB-906A-1A5999D45D3F}"/>
              </a:ext>
            </a:extLst>
          </p:cNvPr>
          <p:cNvSpPr/>
          <p:nvPr/>
        </p:nvSpPr>
        <p:spPr>
          <a:xfrm flipH="1">
            <a:off x="3297390" y="2359616"/>
            <a:ext cx="144016" cy="4616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14C3FC-79E6-4416-8A55-06A5844E3FBD}"/>
              </a:ext>
            </a:extLst>
          </p:cNvPr>
          <p:cNvSpPr txBox="1"/>
          <p:nvPr/>
        </p:nvSpPr>
        <p:spPr>
          <a:xfrm>
            <a:off x="2933763" y="2021061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0070C0"/>
                </a:solidFill>
              </a:rPr>
              <a:t>Sensing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A6A3435-B8FB-46AA-8F85-940D676101E5}"/>
              </a:ext>
            </a:extLst>
          </p:cNvPr>
          <p:cNvSpPr/>
          <p:nvPr/>
        </p:nvSpPr>
        <p:spPr>
          <a:xfrm flipH="1">
            <a:off x="5447928" y="2339738"/>
            <a:ext cx="1440160" cy="50405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E87D2-F068-4184-9893-6FF47ECEBEA8}"/>
              </a:ext>
            </a:extLst>
          </p:cNvPr>
          <p:cNvSpPr txBox="1"/>
          <p:nvPr/>
        </p:nvSpPr>
        <p:spPr>
          <a:xfrm>
            <a:off x="5744880" y="2359615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0070C0"/>
                </a:solidFill>
              </a:rPr>
              <a:t>Sensing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0CCCBB-2D2E-45E8-AE1F-466CA9E2BBA8}"/>
              </a:ext>
            </a:extLst>
          </p:cNvPr>
          <p:cNvSpPr/>
          <p:nvPr/>
        </p:nvSpPr>
        <p:spPr>
          <a:xfrm>
            <a:off x="7896200" y="2294566"/>
            <a:ext cx="760944" cy="51465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ACK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F5909E-23F0-438F-AC3C-9684ECD451D8}"/>
              </a:ext>
            </a:extLst>
          </p:cNvPr>
          <p:cNvSpPr/>
          <p:nvPr/>
        </p:nvSpPr>
        <p:spPr>
          <a:xfrm>
            <a:off x="6888088" y="2321013"/>
            <a:ext cx="1008112" cy="5040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tx1"/>
                </a:solidFill>
              </a:rPr>
              <a:t>Recv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348488E-8453-4052-B51C-2A922E578017}"/>
              </a:ext>
            </a:extLst>
          </p:cNvPr>
          <p:cNvSpPr/>
          <p:nvPr/>
        </p:nvSpPr>
        <p:spPr>
          <a:xfrm flipH="1">
            <a:off x="9757324" y="2347600"/>
            <a:ext cx="144016" cy="4616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D6855D-E4A3-4EBA-9F02-95EFB7F59BCF}"/>
              </a:ext>
            </a:extLst>
          </p:cNvPr>
          <p:cNvSpPr txBox="1"/>
          <p:nvPr/>
        </p:nvSpPr>
        <p:spPr>
          <a:xfrm>
            <a:off x="9400369" y="1988840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rgbClr val="0070C0"/>
                </a:solidFill>
              </a:rPr>
              <a:t>Sensing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9C563F-03BC-4406-9C1D-BCB80D25E5CD}"/>
              </a:ext>
            </a:extLst>
          </p:cNvPr>
          <p:cNvCxnSpPr/>
          <p:nvPr/>
        </p:nvCxnSpPr>
        <p:spPr>
          <a:xfrm>
            <a:off x="4655840" y="1340768"/>
            <a:ext cx="2232248" cy="0"/>
          </a:xfrm>
          <a:prstGeom prst="line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A9E6F06-55F3-4ADB-87A9-AB4A37F2B1DA}"/>
              </a:ext>
            </a:extLst>
          </p:cNvPr>
          <p:cNvSpPr/>
          <p:nvPr/>
        </p:nvSpPr>
        <p:spPr>
          <a:xfrm>
            <a:off x="5491278" y="873439"/>
            <a:ext cx="404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Tp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D67B66-48F8-45B0-9304-9F9A3266C8C2}"/>
              </a:ext>
            </a:extLst>
          </p:cNvPr>
          <p:cNvSpPr/>
          <p:nvPr/>
        </p:nvSpPr>
        <p:spPr>
          <a:xfrm>
            <a:off x="3148495" y="2793545"/>
            <a:ext cx="369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Ts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B048BD-F2DB-491A-9CBA-2D837BD6805A}"/>
              </a:ext>
            </a:extLst>
          </p:cNvPr>
          <p:cNvCxnSpPr>
            <a:cxnSpLocks/>
          </p:cNvCxnSpPr>
          <p:nvPr/>
        </p:nvCxnSpPr>
        <p:spPr>
          <a:xfrm flipV="1">
            <a:off x="6931438" y="3229875"/>
            <a:ext cx="1725706" cy="16366"/>
          </a:xfrm>
          <a:prstGeom prst="line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5F0FEF7-B127-45B7-B26E-DDC504800F10}"/>
              </a:ext>
            </a:extLst>
          </p:cNvPr>
          <p:cNvSpPr/>
          <p:nvPr/>
        </p:nvSpPr>
        <p:spPr>
          <a:xfrm>
            <a:off x="7766876" y="2778912"/>
            <a:ext cx="633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baseline="-25000" dirty="0">
                <a:solidFill>
                  <a:srgbClr val="FF0000"/>
                </a:solidFill>
              </a:rPr>
              <a:t>D</a:t>
            </a:r>
            <a:endParaRPr lang="en-SG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8" grpId="0" animBg="1"/>
      <p:bldP spid="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	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823308"/>
            <a:ext cx="10704755" cy="453304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Parameters: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+mj-lt"/>
              </a:rPr>
              <a:t>TP = preamble length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+mj-lt"/>
              </a:rPr>
              <a:t>TS = preamble sample length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+mj-lt"/>
              </a:rPr>
              <a:t>TD = (data + </a:t>
            </a:r>
            <a:r>
              <a:rPr lang="en-US" sz="2800" dirty="0" err="1">
                <a:latin typeface="+mj-lt"/>
              </a:rPr>
              <a:t>ack</a:t>
            </a:r>
            <a:r>
              <a:rPr lang="en-US" sz="2800" dirty="0">
                <a:latin typeface="+mj-lt"/>
              </a:rPr>
              <a:t>) length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No traffic: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+mj-lt"/>
              </a:rPr>
              <a:t>Duty cycle = TS/TP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Always backlog: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+mj-lt"/>
              </a:rPr>
              <a:t>utilization &lt; (TD) / (TD + TP)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31430"/>
            <a:ext cx="10606051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Learning Objective for Today’s Lecture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245BC85-86C3-4DEE-8F97-611080B54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5757" cy="441248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Review: last few lecture’s topics </a:t>
            </a: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Basics of Medium Access Control</a:t>
            </a: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Classical/Historical Medium Access Control for IoT</a:t>
            </a: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Multi-channel MAC</a:t>
            </a: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IEEE 802.15.4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+mj-lt"/>
              </a:rPr>
              <a:t>WiFi</a:t>
            </a:r>
            <a:r>
              <a:rPr lang="en-US" dirty="0">
                <a:latin typeface="+mj-lt"/>
              </a:rPr>
              <a:t> Mac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8C0E1-216D-4D63-B451-AC07C0BC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7451-1438-CB4A-8106-82A64F1C7D7B}" type="slidenum">
              <a:rPr lang="sv-SE" smtClean="0"/>
              <a:t>5</a:t>
            </a:fld>
            <a:endParaRPr lang="sv-SE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A1E99B55-924B-C736-2727-376740BF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v-SE" dirty="0" err="1"/>
              <a:t>ambujv@nus.edu.sg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073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69"/>
    </mc:Choice>
    <mc:Fallback xmlns="">
      <p:transition spd="slow" advTm="50469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(cont’d)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16317"/>
            <a:ext cx="10984454" cy="51103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sz="2600" dirty="0">
                <a:latin typeface="+mj-lt"/>
              </a:rPr>
              <a:t>Very low channel utilization, say x%</a:t>
            </a:r>
          </a:p>
          <a:p>
            <a:pPr>
              <a:lnSpc>
                <a:spcPct val="110000"/>
              </a:lnSpc>
              <a:defRPr/>
            </a:pPr>
            <a:r>
              <a:rPr lang="en-US" sz="2600" dirty="0">
                <a:latin typeface="+mj-lt"/>
              </a:rPr>
              <a:t>1 transmitter and N receivers </a:t>
            </a:r>
          </a:p>
          <a:p>
            <a:pPr>
              <a:lnSpc>
                <a:spcPct val="110000"/>
              </a:lnSpc>
              <a:defRPr/>
            </a:pPr>
            <a:r>
              <a:rPr lang="en-US" sz="2600" dirty="0">
                <a:latin typeface="+mj-lt"/>
              </a:rPr>
              <a:t>Assume transmission and reception energy are the same, so we can only consider {send, receive, listen} duration</a:t>
            </a:r>
          </a:p>
          <a:p>
            <a:pPr>
              <a:lnSpc>
                <a:spcPct val="110000"/>
              </a:lnSpc>
              <a:defRPr/>
            </a:pPr>
            <a:r>
              <a:rPr lang="en-US" sz="2600" b="1" dirty="0">
                <a:latin typeface="+mj-lt"/>
              </a:rPr>
              <a:t>When there is transmission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600" dirty="0">
                <a:latin typeface="+mj-lt"/>
              </a:rPr>
              <a:t>Transmitter’s energy consumption = (TP+TD)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600" dirty="0">
                <a:latin typeface="+mj-lt"/>
              </a:rPr>
              <a:t>Receivers’ energy consumption = N(0.5TP) + TD</a:t>
            </a:r>
          </a:p>
          <a:p>
            <a:pPr>
              <a:lnSpc>
                <a:spcPct val="110000"/>
              </a:lnSpc>
              <a:defRPr/>
            </a:pPr>
            <a:r>
              <a:rPr lang="en-US" sz="2600" b="1" dirty="0">
                <a:latin typeface="+mj-lt"/>
              </a:rPr>
              <a:t>When there is no transmission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600" dirty="0">
                <a:latin typeface="+mj-lt"/>
              </a:rPr>
              <a:t>All are “receivers”, energy = TS </a:t>
            </a:r>
          </a:p>
          <a:p>
            <a:pPr>
              <a:lnSpc>
                <a:spcPct val="110000"/>
              </a:lnSpc>
              <a:defRPr/>
            </a:pPr>
            <a:r>
              <a:rPr lang="en-US" sz="2600" dirty="0">
                <a:latin typeface="+mj-lt"/>
              </a:rPr>
              <a:t>For very small x, total energy ~ (N+1)TS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600" dirty="0">
                <a:latin typeface="+mj-lt"/>
              </a:rPr>
              <a:t>Duty cycle is low if (TS/TP) is low  </a:t>
            </a:r>
          </a:p>
          <a:p>
            <a:pPr eaLnBrk="1" hangingPunct="1">
              <a:buFont typeface="Wingdings" pitchFamily="-96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035"/>
            <a:ext cx="10801574" cy="43408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Price is latency and maximum utilization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Latency to send a packet is (TP+TD)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Maximum utilization is TD/(TP+TD)</a:t>
            </a: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Need to balance the conflict among</a:t>
            </a:r>
          </a:p>
          <a:p>
            <a:pPr marL="914400" lvl="1" indent="-457200">
              <a:defRPr/>
            </a:pPr>
            <a:r>
              <a:rPr lang="en-US" dirty="0">
                <a:latin typeface="+mj-lt"/>
              </a:rPr>
              <a:t>Reducing energy consumption</a:t>
            </a:r>
          </a:p>
          <a:p>
            <a:pPr marL="914400" lvl="1" indent="-457200">
              <a:defRPr/>
            </a:pPr>
            <a:r>
              <a:rPr lang="en-US" dirty="0">
                <a:latin typeface="+mj-lt"/>
              </a:rPr>
              <a:t>Providing sufficient throughput</a:t>
            </a:r>
          </a:p>
          <a:p>
            <a:pPr marL="914400" lvl="1" indent="-457200">
              <a:defRPr/>
            </a:pPr>
            <a:r>
              <a:rPr lang="en-US" dirty="0">
                <a:latin typeface="+mj-lt"/>
              </a:rPr>
              <a:t>Lowering end-to-end delay</a:t>
            </a:r>
          </a:p>
        </p:txBody>
      </p:sp>
    </p:spTree>
    <p:extLst>
      <p:ext uri="{BB962C8B-B14F-4D97-AF65-F5344CB8AC3E}">
        <p14:creationId xmlns:p14="http://schemas.microsoft.com/office/powerpoint/2010/main" val="276174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888" y="3037312"/>
            <a:ext cx="9330224" cy="22749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Classical/Historical Medium Access Control for Internet of Things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E4C5F5A-700B-44FB-9E95-6F4C5C12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7451-1438-CB4A-8106-82A64F1C7D7B}" type="slidenum">
              <a:rPr lang="sv-SE" smtClean="0"/>
              <a:t>52</a:t>
            </a:fld>
            <a:endParaRPr lang="sv-S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F8FC63-B61F-4084-9936-C126CAD4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err="1"/>
              <a:t>ambujv@nus.edu.sg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61360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22" y="435210"/>
            <a:ext cx="10910477" cy="986805"/>
          </a:xfrm>
        </p:spPr>
        <p:txBody>
          <a:bodyPr/>
          <a:lstStyle/>
          <a:p>
            <a:r>
              <a:rPr lang="en-US" dirty="0"/>
              <a:t>B-MAC: Medium Access Control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23" y="1310222"/>
            <a:ext cx="11589019" cy="51125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3000" dirty="0">
              <a:latin typeface="+mj-lt"/>
            </a:endParaRPr>
          </a:p>
          <a:p>
            <a:r>
              <a:rPr lang="en-SG" sz="3000" dirty="0">
                <a:latin typeface="+mj-lt"/>
              </a:rPr>
              <a:t>B-MAC is an asynchronous MAC protocol based on preamble sampling. It is one of the earliest medium access control protocol for internet of things</a:t>
            </a:r>
          </a:p>
          <a:p>
            <a:r>
              <a:rPr lang="en-SG" sz="3000" dirty="0">
                <a:latin typeface="+mj-lt"/>
              </a:rPr>
              <a:t>A node turns on its radio periodically to check for activity. If it receives a packet, it stays awake. Otherwise, it goes back to sleep after a timeout</a:t>
            </a:r>
          </a:p>
          <a:p>
            <a:r>
              <a:rPr lang="en-SG" sz="3000" dirty="0">
                <a:latin typeface="+mj-lt"/>
              </a:rPr>
              <a:t>To ensure successful reception, the preamble length must be equal to or much longer than the channel sampling interval</a:t>
            </a:r>
          </a:p>
          <a:p>
            <a:r>
              <a:rPr lang="en-SG" sz="3000" dirty="0">
                <a:latin typeface="+mj-lt"/>
              </a:rPr>
              <a:t>Idle listening occurs when the node samples the channel and finds no activity</a:t>
            </a:r>
            <a:endParaRPr lang="en-US" sz="3000" dirty="0">
              <a:latin typeface="+mj-lt"/>
            </a:endParaRPr>
          </a:p>
          <a:p>
            <a:r>
              <a:rPr lang="en-US" sz="3000" dirty="0">
                <a:latin typeface="+mj-lt"/>
              </a:rPr>
              <a:t>For reliable reception, preamble length (</a:t>
            </a:r>
            <a:r>
              <a:rPr lang="en-US" sz="3000" dirty="0" err="1">
                <a:latin typeface="+mj-lt"/>
              </a:rPr>
              <a:t>Tp</a:t>
            </a:r>
            <a:r>
              <a:rPr lang="en-US" sz="3000" dirty="0">
                <a:latin typeface="+mj-lt"/>
              </a:rPr>
              <a:t>) is matched to the interval that the channel is checked for activity</a:t>
            </a:r>
          </a:p>
          <a:p>
            <a:pPr lvl="1"/>
            <a:r>
              <a:rPr lang="en-US" sz="2600" dirty="0">
                <a:latin typeface="+mj-lt"/>
              </a:rPr>
              <a:t>If the channel is checked every 100ms, preamble must be at least 100ms long </a:t>
            </a:r>
          </a:p>
          <a:p>
            <a:pPr lvl="1"/>
            <a:r>
              <a:rPr lang="en-US" sz="2600" dirty="0">
                <a:latin typeface="+mj-lt"/>
              </a:rPr>
              <a:t>Idle listening occurs when the node wakes up to sample the channel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>
                <a:solidFill>
                  <a:srgbClr val="191B0E"/>
                </a:solidFill>
              </a:rPr>
              <a:pPr/>
              <a:t>53</a:t>
            </a:fld>
            <a:endParaRPr lang="en-US" dirty="0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375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332656"/>
            <a:ext cx="7091601" cy="936104"/>
          </a:xfrm>
        </p:spPr>
        <p:txBody>
          <a:bodyPr/>
          <a:lstStyle/>
          <a:p>
            <a:r>
              <a:rPr lang="en-US" dirty="0"/>
              <a:t>Power Profile of B-MAC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>
                <a:solidFill>
                  <a:srgbClr val="191B0E"/>
                </a:solidFill>
              </a:rPr>
              <a:pPr/>
              <a:t>54</a:t>
            </a:fld>
            <a:endParaRPr lang="en-US" dirty="0">
              <a:solidFill>
                <a:srgbClr val="191B0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303537"/>
            <a:ext cx="6984776" cy="49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378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B-MAC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7"/>
            <a:ext cx="10657114" cy="48021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While the design of B-MAC makes suitable for low power/low duty operations, its performance can be improved</a:t>
            </a: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Transmitter:</a:t>
            </a:r>
          </a:p>
          <a:p>
            <a:pPr lvl="1">
              <a:defRPr/>
            </a:pPr>
            <a:r>
              <a:rPr lang="en-US" sz="2800" dirty="0">
                <a:latin typeface="+mj-lt"/>
              </a:rPr>
              <a:t>Is a long (continuous) preamble necessary?</a:t>
            </a:r>
          </a:p>
          <a:p>
            <a:pPr marL="457200" lvl="1" indent="0">
              <a:buNone/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(Potential) Receivers:</a:t>
            </a:r>
          </a:p>
          <a:p>
            <a:pPr lvl="1">
              <a:defRPr/>
            </a:pPr>
            <a:r>
              <a:rPr lang="en-US" sz="2800" dirty="0">
                <a:latin typeface="+mj-lt"/>
              </a:rPr>
              <a:t>Is a long (average) waiting period necessary?</a:t>
            </a:r>
          </a:p>
        </p:txBody>
      </p:sp>
    </p:spTree>
    <p:extLst>
      <p:ext uri="{BB962C8B-B14F-4D97-AF65-F5344CB8AC3E}">
        <p14:creationId xmlns:p14="http://schemas.microsoft.com/office/powerpoint/2010/main" val="60153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29748" y="165770"/>
            <a:ext cx="10332504" cy="1485900"/>
          </a:xfrm>
        </p:spPr>
        <p:txBody>
          <a:bodyPr/>
          <a:lstStyle/>
          <a:p>
            <a:r>
              <a:rPr lang="en-US" dirty="0"/>
              <a:t>Improving B-MAC with X-MAC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9748" y="1496219"/>
            <a:ext cx="10159166" cy="266429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X-MAC improves over B-MAC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Sender transmits many “probes” with gaps between probes. Each probe contains address of intended receiver 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Receiver checks address embedded in probe, sends acks if it is the destination during the gap period between probes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Sender transmits DATA, receive replies with Ack to complete data transfer 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847" y="4160515"/>
            <a:ext cx="8244519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82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082" y="288325"/>
            <a:ext cx="7200900" cy="1485900"/>
          </a:xfrm>
        </p:spPr>
        <p:txBody>
          <a:bodyPr/>
          <a:lstStyle/>
          <a:p>
            <a:r>
              <a:rPr lang="en-US" dirty="0" err="1"/>
              <a:t>ContikiMAC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>
                <a:solidFill>
                  <a:srgbClr val="191B0E"/>
                </a:solidFill>
              </a:rPr>
              <a:pPr/>
              <a:t>57</a:t>
            </a:fld>
            <a:endParaRPr lang="en-US" dirty="0">
              <a:solidFill>
                <a:srgbClr val="191B0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91" y="2458638"/>
            <a:ext cx="9273509" cy="42628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6082" y="1630228"/>
            <a:ext cx="1014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ContikiMAC</a:t>
            </a:r>
            <a:r>
              <a:rPr lang="en-US" sz="2800" dirty="0">
                <a:latin typeface="+mj-lt"/>
              </a:rPr>
              <a:t> is the MAC protocol implemented in Contiki OS</a:t>
            </a:r>
          </a:p>
        </p:txBody>
      </p:sp>
    </p:spTree>
    <p:extLst>
      <p:ext uri="{BB962C8B-B14F-4D97-AF65-F5344CB8AC3E}">
        <p14:creationId xmlns:p14="http://schemas.microsoft.com/office/powerpoint/2010/main" val="22160309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>
                <a:solidFill>
                  <a:srgbClr val="191B0E"/>
                </a:solidFill>
              </a:rPr>
              <a:pPr/>
              <a:t>58</a:t>
            </a:fld>
            <a:endParaRPr lang="en-US" dirty="0">
              <a:solidFill>
                <a:srgbClr val="191B0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9" y="404664"/>
            <a:ext cx="7840715" cy="2808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840" y="4157950"/>
            <a:ext cx="4969675" cy="256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712" y="3195202"/>
            <a:ext cx="5549932" cy="64905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919536" y="47667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t</a:t>
            </a:r>
            <a:r>
              <a:rPr lang="en-US" sz="2000" baseline="-25000" dirty="0" err="1">
                <a:solidFill>
                  <a:srgbClr val="FF0000"/>
                </a:solidFill>
              </a:rPr>
              <a:t>s</a:t>
            </a:r>
            <a:r>
              <a:rPr lang="en-US" sz="2000" dirty="0"/>
              <a:t>  the time to transmit a packet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46422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24" y="304701"/>
            <a:ext cx="9768175" cy="1485900"/>
          </a:xfrm>
        </p:spPr>
        <p:txBody>
          <a:bodyPr/>
          <a:lstStyle/>
          <a:p>
            <a:r>
              <a:rPr lang="en-US" dirty="0"/>
              <a:t>Example of timing in Contiki MAC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424" y="1595338"/>
            <a:ext cx="9956861" cy="4943574"/>
          </a:xfrm>
        </p:spPr>
        <p:txBody>
          <a:bodyPr>
            <a:noAutofit/>
          </a:bodyPr>
          <a:lstStyle/>
          <a:p>
            <a:r>
              <a:rPr lang="en-SG" dirty="0" err="1">
                <a:latin typeface="+mj-lt"/>
              </a:rPr>
              <a:t>t</a:t>
            </a:r>
            <a:r>
              <a:rPr lang="en-SG" baseline="-25000" dirty="0" err="1">
                <a:latin typeface="+mj-lt"/>
              </a:rPr>
              <a:t>r</a:t>
            </a:r>
            <a:r>
              <a:rPr lang="en-SG" dirty="0">
                <a:latin typeface="+mj-lt"/>
              </a:rPr>
              <a:t> is given by the data sheet of the CC2420 radio transceiver as 0.192 milliseconds.</a:t>
            </a:r>
          </a:p>
          <a:p>
            <a:r>
              <a:rPr lang="en-SG" dirty="0" err="1">
                <a:latin typeface="+mj-lt"/>
              </a:rPr>
              <a:t>t</a:t>
            </a:r>
            <a:r>
              <a:rPr lang="en-SG" baseline="-25000" dirty="0" err="1">
                <a:latin typeface="+mj-lt"/>
              </a:rPr>
              <a:t>i</a:t>
            </a:r>
            <a:r>
              <a:rPr lang="en-SG" dirty="0">
                <a:latin typeface="+mj-lt"/>
              </a:rPr>
              <a:t> = 0.4 milliseconds</a:t>
            </a:r>
          </a:p>
          <a:p>
            <a:r>
              <a:rPr lang="en-SG" dirty="0" err="1">
                <a:latin typeface="+mj-lt"/>
              </a:rPr>
              <a:t>t</a:t>
            </a:r>
            <a:r>
              <a:rPr lang="en-SG" baseline="-25000" dirty="0" err="1">
                <a:latin typeface="+mj-lt"/>
              </a:rPr>
              <a:t>c</a:t>
            </a:r>
            <a:r>
              <a:rPr lang="en-SG" dirty="0">
                <a:latin typeface="+mj-lt"/>
              </a:rPr>
              <a:t> = 0.5 milliseconds</a:t>
            </a:r>
          </a:p>
          <a:p>
            <a:r>
              <a:rPr lang="en-SG" dirty="0">
                <a:latin typeface="+mj-lt"/>
              </a:rPr>
              <a:t>Minimum </a:t>
            </a:r>
            <a:r>
              <a:rPr lang="en-SG" dirty="0" err="1">
                <a:latin typeface="+mj-lt"/>
              </a:rPr>
              <a:t>t</a:t>
            </a:r>
            <a:r>
              <a:rPr lang="en-SG" baseline="-25000" dirty="0" err="1">
                <a:latin typeface="+mj-lt"/>
              </a:rPr>
              <a:t>s</a:t>
            </a:r>
            <a:r>
              <a:rPr lang="en-SG" dirty="0">
                <a:latin typeface="+mj-lt"/>
              </a:rPr>
              <a:t> = 0.884 milliseconds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800" dirty="0">
                <a:latin typeface="+mj-lt"/>
              </a:rPr>
              <a:t>&gt; 0.4 + 2*(0.192)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800" dirty="0">
                <a:latin typeface="+mj-lt"/>
              </a:rPr>
              <a:t>Determines the smallest packet size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800" dirty="0">
                <a:latin typeface="+mj-lt"/>
              </a:rPr>
              <a:t>With a bitrate of 250kbps, and a 7 byte overhead per packet, minimum packet size using Contiki MAC is 21 bytes</a:t>
            </a:r>
          </a:p>
          <a:p>
            <a:pPr marL="530352" lvl="1" indent="0">
              <a:buNone/>
            </a:pPr>
            <a:endParaRPr lang="en-SG" sz="2800" dirty="0"/>
          </a:p>
          <a:p>
            <a:pPr marL="530352" lvl="1" indent="0">
              <a:buNone/>
            </a:pPr>
            <a:endParaRPr lang="en-S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>
                <a:solidFill>
                  <a:srgbClr val="191B0E"/>
                </a:solidFill>
              </a:rPr>
              <a:pPr/>
              <a:t>59</a:t>
            </a:fld>
            <a:endParaRPr lang="en-US" dirty="0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0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126" y="3102883"/>
            <a:ext cx="9367748" cy="16933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Review of Last Lecture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E4C5F5A-700B-44FB-9E95-6F4C5C12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7451-1438-CB4A-8106-82A64F1C7D7B}" type="slidenum">
              <a:rPr lang="sv-SE" smtClean="0"/>
              <a:t>6</a:t>
            </a:fld>
            <a:endParaRPr lang="sv-S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F8FC63-B61F-4084-9936-C126CAD4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err="1"/>
              <a:t>ambujv@nus.edu.sg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242401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>
                <a:solidFill>
                  <a:srgbClr val="191B0E"/>
                </a:solidFill>
              </a:rPr>
              <a:pPr/>
              <a:t>60</a:t>
            </a:fld>
            <a:endParaRPr lang="en-US" dirty="0">
              <a:solidFill>
                <a:srgbClr val="191B0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755429"/>
            <a:ext cx="8136904" cy="5550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5641" y="293764"/>
            <a:ext cx="438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 wakeup frequency is lower, e.g. 8Hz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02788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>
                <a:solidFill>
                  <a:srgbClr val="191B0E"/>
                </a:solidFill>
              </a:rPr>
              <a:pPr/>
              <a:t>61</a:t>
            </a:fld>
            <a:endParaRPr lang="en-US" dirty="0">
              <a:solidFill>
                <a:srgbClr val="191B0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14" y="436557"/>
            <a:ext cx="7918473" cy="572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29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29859" y="477839"/>
            <a:ext cx="7427912" cy="777875"/>
          </a:xfrm>
        </p:spPr>
        <p:txBody>
          <a:bodyPr>
            <a:normAutofit/>
          </a:bodyPr>
          <a:lstStyle/>
          <a:p>
            <a:r>
              <a:rPr lang="en-US" dirty="0"/>
              <a:t>Receiver-Based Preamble Sampling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29859" y="1862718"/>
            <a:ext cx="10367056" cy="414619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In B-MAC, X-MAC and </a:t>
            </a:r>
            <a:r>
              <a:rPr lang="en-US" dirty="0" err="1">
                <a:latin typeface="+mj-lt"/>
              </a:rPr>
              <a:t>Contiki</a:t>
            </a:r>
            <a:r>
              <a:rPr lang="en-US" dirty="0">
                <a:latin typeface="+mj-lt"/>
              </a:rPr>
              <a:t> MAC, sender transmits long preamble</a:t>
            </a:r>
          </a:p>
          <a:p>
            <a:pPr>
              <a:defRPr/>
            </a:pPr>
            <a:r>
              <a:rPr lang="en-US" dirty="0">
                <a:latin typeface="+mj-lt"/>
              </a:rPr>
              <a:t>Can we switch from sender-initiated to receiver-initiated?</a:t>
            </a:r>
          </a:p>
          <a:p>
            <a:pPr lvl="1">
              <a:defRPr/>
            </a:pPr>
            <a:r>
              <a:rPr lang="en-US" sz="2800" dirty="0">
                <a:latin typeface="+mj-lt"/>
              </a:rPr>
              <a:t>Is there any advantage?</a:t>
            </a:r>
          </a:p>
          <a:p>
            <a:pPr lvl="1">
              <a:defRPr/>
            </a:pPr>
            <a:endParaRPr lang="en-US" sz="2800" dirty="0"/>
          </a:p>
          <a:p>
            <a:pPr>
              <a:defRPr/>
            </a:pPr>
            <a:endParaRPr lang="en-SG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959644" y="463849"/>
            <a:ext cx="7427912" cy="777875"/>
          </a:xfrm>
        </p:spPr>
        <p:txBody>
          <a:bodyPr>
            <a:normAutofit/>
          </a:bodyPr>
          <a:lstStyle/>
          <a:p>
            <a:r>
              <a:rPr lang="en-US" dirty="0"/>
              <a:t>Receiver Initiated MAC (RI-MAC)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9644" y="1491344"/>
            <a:ext cx="10709842" cy="50255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Change to receiver based (RI-MAC)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Transmitter wakes up and listens for a period of TP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Receiver wakeups up every TP and sends a small packet to announce its presence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Transmitter initiates transmission if the “right” receiver wakes up</a:t>
            </a: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Advantage 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Less transmission and hence less collision</a:t>
            </a:r>
          </a:p>
          <a:p>
            <a:pPr lvl="1">
              <a:defRPr/>
            </a:pPr>
            <a:r>
              <a:rPr lang="en-US" dirty="0">
                <a:latin typeface="+mj-lt"/>
              </a:rPr>
              <a:t>May consume less energy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>
              <a:defRPr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86854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32" y="136525"/>
            <a:ext cx="8351955" cy="1485900"/>
          </a:xfrm>
        </p:spPr>
        <p:txBody>
          <a:bodyPr/>
          <a:lstStyle/>
          <a:p>
            <a:r>
              <a:rPr lang="en-US" dirty="0"/>
              <a:t>Receiver Initiated MAC (RI-MAC)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>
                <a:solidFill>
                  <a:srgbClr val="191B0E"/>
                </a:solidFill>
              </a:rPr>
              <a:pPr/>
              <a:t>64</a:t>
            </a:fld>
            <a:endParaRPr lang="en-US" dirty="0">
              <a:solidFill>
                <a:srgbClr val="191B0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16" y="1268760"/>
            <a:ext cx="7919908" cy="501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387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4B78-9971-417D-BBE3-7A8CEA012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35" y="247650"/>
            <a:ext cx="7258050" cy="877094"/>
          </a:xfrm>
        </p:spPr>
        <p:txBody>
          <a:bodyPr>
            <a:normAutofit/>
          </a:bodyPr>
          <a:lstStyle/>
          <a:p>
            <a:r>
              <a:rPr lang="en-SG" dirty="0"/>
              <a:t>Lifetime calculation of B-MAC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881E-69A4-4B9A-9A86-B407121A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35" y="1209750"/>
            <a:ext cx="11191422" cy="54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Consider a node running B-MAC. It wakes up periodically every 200ms to sample the channel for 2ms. If there is no channel activity, it goes back to sleep. The transmission and reception/listening states draw 10mA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 sleeping state draws 0.1mA. If there is no transmission, what is the average current consumption of a node?</a:t>
            </a:r>
            <a:endParaRPr lang="en-SG" dirty="0">
              <a:latin typeface="+mj-lt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latin typeface="+mj-lt"/>
              </a:rPr>
              <a:t>Average = 0.99 x 0.1 + 0.01 x 10 = 0.099 + 0.1 = 0.199mA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Consider a scenario with sensor node A transmitting a very small packet to node B every 2s and both nodes use B-MAC. Calculate the average current consumption of nodes A and B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solidFill>
                  <a:srgbClr val="0070C0"/>
                </a:solidFill>
                <a:latin typeface="+mj-lt"/>
              </a:rPr>
              <a:t>Node A: 0.1 (10) + 0.9 * 0.199 = 1 + 0.1791 = 1.1791mA</a:t>
            </a:r>
            <a:endParaRPr lang="en-SG" dirty="0">
              <a:solidFill>
                <a:srgbClr val="0070C0"/>
              </a:solidFill>
              <a:latin typeface="+mj-lt"/>
            </a:endParaRPr>
          </a:p>
          <a:p>
            <a:r>
              <a:rPr lang="en-US" dirty="0">
                <a:solidFill>
                  <a:srgbClr val="0070C0"/>
                </a:solidFill>
                <a:latin typeface="+mj-lt"/>
              </a:rPr>
              <a:t>Node B: 0.1 (5.05) + 0.9 * 0.199 = 0.505 + 0.1791 = 0.6841mA</a:t>
            </a:r>
            <a:endParaRPr lang="en-SG" dirty="0">
              <a:solidFill>
                <a:srgbClr val="0070C0"/>
              </a:solidFill>
              <a:latin typeface="+mj-lt"/>
            </a:endParaRPr>
          </a:p>
          <a:p>
            <a:endParaRPr lang="en-US" dirty="0"/>
          </a:p>
          <a:p>
            <a:pPr marL="0" indent="0">
              <a:buNone/>
            </a:pPr>
            <a:endParaRPr lang="en-SG" dirty="0"/>
          </a:p>
          <a:p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D19FA-E275-4933-BFDE-914BD0FF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>
                <a:solidFill>
                  <a:srgbClr val="191B0E"/>
                </a:solidFill>
              </a:rPr>
              <a:pPr/>
              <a:t>65</a:t>
            </a:fld>
            <a:endParaRPr lang="en-US" dirty="0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260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Synchronous MAC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429657"/>
            <a:ext cx="10816771" cy="4794250"/>
          </a:xfrm>
        </p:spPr>
        <p:txBody>
          <a:bodyPr/>
          <a:lstStyle/>
          <a:p>
            <a:pPr marL="0" indent="0">
              <a:buNone/>
            </a:pPr>
            <a:endParaRPr lang="en-US" sz="3600" dirty="0"/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Why not let all nodes wakeup at the same time?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SMAC’s solution</a:t>
            </a:r>
          </a:p>
          <a:p>
            <a:pPr>
              <a:lnSpc>
                <a:spcPct val="9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+mj-lt"/>
              </a:rPr>
              <a:t>Some form of time division multiplexing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+mj-lt"/>
              </a:rPr>
              <a:t>Divide interval into listening and sleeping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+mj-lt"/>
              </a:rPr>
              <a:t>Percentage of listening period is the “duty cycle”</a:t>
            </a:r>
          </a:p>
          <a:p>
            <a:pPr eaLnBrk="1" hangingPunct="1">
              <a:lnSpc>
                <a:spcPct val="90000"/>
              </a:lnSpc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60648"/>
            <a:ext cx="7935788" cy="1485900"/>
          </a:xfrm>
        </p:spPr>
        <p:txBody>
          <a:bodyPr/>
          <a:lstStyle/>
          <a:p>
            <a:pPr eaLnBrk="1" hangingPunct="1"/>
            <a:r>
              <a:rPr lang="en-US" dirty="0"/>
              <a:t>Synchronous MAC  (SMAC)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991544" y="4509120"/>
            <a:ext cx="8294688" cy="1584176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Example: 10% duty cycle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+mj-lt"/>
              </a:rPr>
              <a:t>Each node listens for 100ms and sleep for 0.9s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+mj-lt"/>
              </a:rPr>
              <a:t>Each node listens for 1s and sleeps for 9s 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888" y="2132856"/>
            <a:ext cx="760755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0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60648"/>
            <a:ext cx="7935788" cy="1485900"/>
          </a:xfrm>
        </p:spPr>
        <p:txBody>
          <a:bodyPr/>
          <a:lstStyle/>
          <a:p>
            <a:pPr eaLnBrk="1" hangingPunct="1"/>
            <a:r>
              <a:rPr lang="en-US" dirty="0"/>
              <a:t>S-MAC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230" y="1746548"/>
            <a:ext cx="5163328" cy="474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626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S-MAC: Challenges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36058"/>
            <a:ext cx="10515600" cy="4794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+mj-lt"/>
              </a:rPr>
              <a:t>Problem: How to synchronize the schedule of all nodes?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+mj-lt"/>
              </a:rPr>
              <a:t>Initially, nodes are deployed to start after a random time interval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+mj-lt"/>
              </a:rPr>
              <a:t>The node whose timer expires first is the synchronizer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>
                <a:latin typeface="+mj-lt"/>
              </a:rPr>
              <a:t>Boundary nodes adopt multiple schedules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5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 of communication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</a:rPr>
              <a:t>Transport</a:t>
            </a:r>
          </a:p>
          <a:p>
            <a:pPr lvl="1"/>
            <a:r>
              <a:rPr lang="en-US" dirty="0">
                <a:latin typeface="+mj-lt"/>
              </a:rPr>
              <a:t>How to form connections between computers</a:t>
            </a:r>
          </a:p>
          <a:p>
            <a:pPr lvl="1"/>
            <a:r>
              <a:rPr lang="en-US" dirty="0">
                <a:latin typeface="+mj-lt"/>
              </a:rPr>
              <a:t>TCP and UDP</a:t>
            </a:r>
          </a:p>
          <a:p>
            <a:r>
              <a:rPr lang="en-US" dirty="0">
                <a:latin typeface="+mj-lt"/>
              </a:rPr>
              <a:t>Network</a:t>
            </a:r>
          </a:p>
          <a:p>
            <a:pPr lvl="1"/>
            <a:r>
              <a:rPr lang="en-US" dirty="0">
                <a:latin typeface="+mj-lt"/>
              </a:rPr>
              <a:t>How to send packets between networks</a:t>
            </a:r>
          </a:p>
          <a:p>
            <a:pPr lvl="1"/>
            <a:r>
              <a:rPr lang="en-US" dirty="0">
                <a:latin typeface="+mj-lt"/>
              </a:rPr>
              <a:t>IP</a:t>
            </a:r>
          </a:p>
          <a:p>
            <a:pPr lvl="1"/>
            <a:r>
              <a:rPr lang="en-US" dirty="0">
                <a:latin typeface="+mj-lt"/>
              </a:rPr>
              <a:t>CS domain: CS340</a:t>
            </a:r>
          </a:p>
          <a:p>
            <a:r>
              <a:rPr lang="en-US" dirty="0">
                <a:latin typeface="+mj-lt"/>
              </a:rPr>
              <a:t>Data Link</a:t>
            </a:r>
          </a:p>
          <a:p>
            <a:pPr lvl="1"/>
            <a:r>
              <a:rPr lang="en-US" dirty="0">
                <a:latin typeface="+mj-lt"/>
              </a:rPr>
              <a:t>How to send frames of data</a:t>
            </a:r>
          </a:p>
          <a:p>
            <a:pPr lvl="1"/>
            <a:r>
              <a:rPr lang="en-US" dirty="0">
                <a:latin typeface="+mj-lt"/>
              </a:rPr>
              <a:t>Ethernet, </a:t>
            </a:r>
            <a:r>
              <a:rPr lang="en-US" dirty="0" err="1">
                <a:latin typeface="+mj-lt"/>
              </a:rPr>
              <a:t>WiFi</a:t>
            </a:r>
            <a:endParaRPr lang="en-US" dirty="0">
              <a:latin typeface="+mj-lt"/>
            </a:endParaRPr>
          </a:p>
          <a:p>
            <a:pPr lvl="1"/>
            <a:r>
              <a:rPr lang="en-US" b="1" dirty="0">
                <a:latin typeface="+mj-lt"/>
              </a:rPr>
              <a:t>Our focus</a:t>
            </a:r>
          </a:p>
          <a:p>
            <a:r>
              <a:rPr lang="en-US" dirty="0">
                <a:latin typeface="+mj-lt"/>
              </a:rPr>
              <a:t>Physical</a:t>
            </a:r>
          </a:p>
          <a:p>
            <a:pPr lvl="1"/>
            <a:r>
              <a:rPr lang="en-US" dirty="0">
                <a:latin typeface="+mj-lt"/>
              </a:rPr>
              <a:t>How to send individual bits</a:t>
            </a:r>
          </a:p>
          <a:p>
            <a:pPr lvl="1"/>
            <a:r>
              <a:rPr lang="en-US" dirty="0">
                <a:latin typeface="+mj-lt"/>
              </a:rPr>
              <a:t>Ethernet, </a:t>
            </a:r>
            <a:r>
              <a:rPr lang="en-US" dirty="0" err="1">
                <a:latin typeface="+mj-lt"/>
              </a:rPr>
              <a:t>WiFi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https://fthmb.tqn.com/FJRd1u3NJuT-4w3EoA3Pf7HVX9E=/768x0/filters:no_upscale()/Osi-model-jb.svg-57f7b9af3df78c690f6305e8.png">
            <a:extLst>
              <a:ext uri="{FF2B5EF4-FFF2-40B4-BE49-F238E27FC236}">
                <a16:creationId xmlns:a16="http://schemas.microsoft.com/office/drawing/2014/main" id="{92BC2339-5A96-487D-8070-4FC238FEE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8524" y="1257300"/>
            <a:ext cx="415187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8347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SMAC Schedule Coordination </a:t>
            </a:r>
          </a:p>
        </p:txBody>
      </p:sp>
      <p:pic>
        <p:nvPicPr>
          <p:cNvPr id="266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6" y="1714501"/>
            <a:ext cx="7466013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Issue with RTS/CTS (with duty cycle)</a:t>
            </a:r>
            <a:endParaRPr lang="en-US"/>
          </a:p>
        </p:txBody>
      </p:sp>
      <p:sp>
        <p:nvSpPr>
          <p:cNvPr id="2867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SG"/>
          </a:p>
        </p:txBody>
      </p:sp>
      <p:sp>
        <p:nvSpPr>
          <p:cNvPr id="832517" name="Rectangle 5"/>
          <p:cNvSpPr>
            <a:spLocks noChangeArrowheads="1"/>
          </p:cNvSpPr>
          <p:nvPr/>
        </p:nvSpPr>
        <p:spPr bwMode="auto">
          <a:xfrm>
            <a:off x="2209801" y="5715000"/>
            <a:ext cx="55694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Does problem exist if D only sleeps when channel is idle? </a:t>
            </a:r>
          </a:p>
        </p:txBody>
      </p:sp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500188"/>
            <a:ext cx="8558212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490" y="3153427"/>
            <a:ext cx="7791710" cy="16933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Multi-Channel MAC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E4C5F5A-700B-44FB-9E95-6F4C5C12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7451-1438-CB4A-8106-82A64F1C7D7B}" type="slidenum">
              <a:rPr lang="sv-SE" smtClean="0"/>
              <a:t>72</a:t>
            </a:fld>
            <a:endParaRPr lang="sv-S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F8FC63-B61F-4084-9936-C126CAD4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err="1"/>
              <a:t>ambujv@nus.edu.sg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11126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658" y="322943"/>
            <a:ext cx="10167256" cy="1485900"/>
          </a:xfrm>
        </p:spPr>
        <p:txBody>
          <a:bodyPr/>
          <a:lstStyle/>
          <a:p>
            <a:r>
              <a:rPr lang="en-US" dirty="0"/>
              <a:t>Wireless communication over multiple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58" y="2010229"/>
            <a:ext cx="10268856" cy="4524828"/>
          </a:xfrm>
        </p:spPr>
        <p:txBody>
          <a:bodyPr/>
          <a:lstStyle/>
          <a:p>
            <a:r>
              <a:rPr lang="en-US" dirty="0">
                <a:latin typeface="+mj-lt"/>
              </a:rPr>
              <a:t>Why do we need multiple channel for wireless communication?</a:t>
            </a:r>
          </a:p>
          <a:p>
            <a:pPr lvl="1"/>
            <a:r>
              <a:rPr lang="en-US" dirty="0">
                <a:latin typeface="+mj-lt"/>
              </a:rPr>
              <a:t>Increase throughput</a:t>
            </a:r>
          </a:p>
          <a:p>
            <a:pPr lvl="1"/>
            <a:r>
              <a:rPr lang="en-US" sz="2400" dirty="0">
                <a:latin typeface="+mj-lt"/>
              </a:rPr>
              <a:t>spatial diversity</a:t>
            </a:r>
          </a:p>
          <a:p>
            <a:pPr lvl="1"/>
            <a:r>
              <a:rPr lang="en-US" dirty="0">
                <a:latin typeface="+mj-lt"/>
              </a:rPr>
              <a:t>Increase reliability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107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Channels </a:t>
            </a:r>
          </a:p>
        </p:txBody>
      </p:sp>
      <p:pic>
        <p:nvPicPr>
          <p:cNvPr id="1026" name="Picture 2" descr="https://upload.wikimedia.org/wikipedia/commons/thumb/8/8c/2.4_GHz_Wi-Fi_channels_%28802.11b%2Cg_WLAN%29.svg/1700px-2.4_GHz_Wi-Fi_channels_%28802.11b%2Cg_WLAN%29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947" y="1600200"/>
            <a:ext cx="7772400" cy="181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30438" y="3810000"/>
            <a:ext cx="77516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14 channels designated in the 2.4 GHz range spaced 5 MHz apart (with the exception of a 12 MHz spacing before channel 14)</a:t>
            </a:r>
          </a:p>
          <a:p>
            <a:endParaRPr lang="en-US" dirty="0"/>
          </a:p>
          <a:p>
            <a:r>
              <a:rPr lang="en-US" sz="1600" dirty="0"/>
              <a:t>https://en.wikipedia.org/wiki/List_of_WLAN_channels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558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ZigBee Channels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46" y="1219200"/>
            <a:ext cx="8065185" cy="4419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59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Channel Usage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994" y="2080419"/>
            <a:ext cx="8263666" cy="3886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535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Channel Interference (CTI)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5771575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A. </a:t>
            </a:r>
            <a:r>
              <a:rPr lang="en-US" sz="1600" dirty="0" err="1">
                <a:latin typeface="+mj-lt"/>
              </a:rPr>
              <a:t>Hithnawi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et.al.,TIIM</a:t>
            </a:r>
            <a:r>
              <a:rPr lang="en-US" sz="1600" dirty="0">
                <a:latin typeface="+mj-lt"/>
              </a:rPr>
              <a:t>: Technology-Independent Interference Mitigation for Low-power Wireless Networks, IPSN 2015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7" y="2032575"/>
            <a:ext cx="7537825" cy="33635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491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CTI (cont’d)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1371601"/>
            <a:ext cx="7772400" cy="46050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692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783" y="533549"/>
            <a:ext cx="7949045" cy="1143000"/>
          </a:xfrm>
        </p:spPr>
        <p:txBody>
          <a:bodyPr>
            <a:normAutofit/>
          </a:bodyPr>
          <a:lstStyle/>
          <a:p>
            <a:r>
              <a:rPr lang="en-US" dirty="0"/>
              <a:t>Multi Channel MAC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451" y="1928960"/>
            <a:ext cx="9111320" cy="442738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Use a control channel: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 of a default channel and time synchronization for control message exchange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Nodes switch to a different channel for data communication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All channels are used for data communication: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Nodes switches to another channel when link quality is bad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How do we find a “good” channel to switch to?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endParaRPr lang="en-US" sz="2400" dirty="0"/>
          </a:p>
          <a:p>
            <a:pPr lvl="1"/>
            <a:endParaRPr lang="en-US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6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are “layered”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9AB335-AF5E-44F6-B01E-1EC1237C6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Headers for each layer of communication wrap data</a:t>
            </a:r>
          </a:p>
          <a:p>
            <a:pPr lvl="1"/>
            <a:r>
              <a:rPr lang="en-US" dirty="0">
                <a:latin typeface="+mj-lt"/>
              </a:rPr>
              <a:t>Data is wrapped with header for the network to make a packet</a:t>
            </a:r>
          </a:p>
          <a:p>
            <a:pPr lvl="1"/>
            <a:r>
              <a:rPr lang="en-US" dirty="0">
                <a:latin typeface="+mj-lt"/>
              </a:rPr>
              <a:t>Packet is wrapped with header for the link to make a 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AAAE2CB-A98E-4543-A1E1-EAC4A8EE9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88" y="4070875"/>
            <a:ext cx="2310505" cy="69315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Data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B2A5F7A7-16A2-491B-826F-4C6538FF0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894" y="4070875"/>
            <a:ext cx="1386303" cy="6931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Packet</a:t>
            </a:r>
            <a:br>
              <a:rPr lang="en-US" sz="2000" dirty="0"/>
            </a:br>
            <a:r>
              <a:rPr lang="en-US" sz="2000" dirty="0"/>
              <a:t>Header</a:t>
            </a:r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20025FE0-99CC-4402-AA3A-761A99708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197" y="4070875"/>
            <a:ext cx="1386303" cy="693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Frame</a:t>
            </a:r>
            <a:br>
              <a:rPr lang="en-US" sz="2000" dirty="0"/>
            </a:br>
            <a:r>
              <a:rPr lang="en-US" sz="2000" dirty="0"/>
              <a:t>Header</a:t>
            </a:r>
          </a:p>
        </p:txBody>
      </p:sp>
      <p:sp>
        <p:nvSpPr>
          <p:cNvPr id="11" name="AutoShape 39">
            <a:extLst>
              <a:ext uri="{FF2B5EF4-FFF2-40B4-BE49-F238E27FC236}">
                <a16:creationId xmlns:a16="http://schemas.microsoft.com/office/drawing/2014/main" id="{815BDD4A-5E1F-4B24-9DEB-0BFB92264BE4}"/>
              </a:ext>
            </a:extLst>
          </p:cNvPr>
          <p:cNvSpPr>
            <a:spLocks/>
          </p:cNvSpPr>
          <p:nvPr/>
        </p:nvSpPr>
        <p:spPr bwMode="auto">
          <a:xfrm rot="5400000">
            <a:off x="5095267" y="1841547"/>
            <a:ext cx="231051" cy="3696809"/>
          </a:xfrm>
          <a:prstGeom prst="leftBrace">
            <a:avLst>
              <a:gd name="adj1" fmla="val 1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Text Box 40">
            <a:extLst>
              <a:ext uri="{FF2B5EF4-FFF2-40B4-BE49-F238E27FC236}">
                <a16:creationId xmlns:a16="http://schemas.microsoft.com/office/drawing/2014/main" id="{FDA99B6A-5556-4A02-A91C-06B006BB1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749" y="3024435"/>
            <a:ext cx="260808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dirty="0"/>
              <a:t>Internet Packet</a:t>
            </a:r>
          </a:p>
        </p:txBody>
      </p:sp>
      <p:sp>
        <p:nvSpPr>
          <p:cNvPr id="13" name="AutoShape 52">
            <a:extLst>
              <a:ext uri="{FF2B5EF4-FFF2-40B4-BE49-F238E27FC236}">
                <a16:creationId xmlns:a16="http://schemas.microsoft.com/office/drawing/2014/main" id="{26BDED53-5825-43BC-BDAF-F3006BB5CD5B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740283" y="2534698"/>
            <a:ext cx="231051" cy="5083112"/>
          </a:xfrm>
          <a:prstGeom prst="leftBrace">
            <a:avLst>
              <a:gd name="adj1" fmla="val 18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Text Box 53">
            <a:extLst>
              <a:ext uri="{FF2B5EF4-FFF2-40B4-BE49-F238E27FC236}">
                <a16:creationId xmlns:a16="http://schemas.microsoft.com/office/drawing/2014/main" id="{25059D0F-22F2-4DE0-96B3-BB32B573F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6248" y="5191780"/>
            <a:ext cx="263912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dirty="0"/>
              <a:t>Ethernet Frame</a:t>
            </a:r>
          </a:p>
        </p:txBody>
      </p:sp>
    </p:spTree>
    <p:extLst>
      <p:ext uri="{BB962C8B-B14F-4D97-AF65-F5344CB8AC3E}">
        <p14:creationId xmlns:p14="http://schemas.microsoft.com/office/powerpoint/2010/main" val="319247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/>
      <p:bldP spid="13" grpId="0" animBg="1"/>
      <p:bldP spid="1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7D87-1E19-4FBB-B004-B0C1906C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82" y="274733"/>
            <a:ext cx="8136904" cy="1008112"/>
          </a:xfrm>
        </p:spPr>
        <p:txBody>
          <a:bodyPr/>
          <a:lstStyle/>
          <a:p>
            <a:r>
              <a:rPr lang="en-SG" dirty="0"/>
              <a:t>TSCH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D6CF2-56D2-4697-B49B-34471712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>
                <a:solidFill>
                  <a:srgbClr val="191B0E"/>
                </a:solidFill>
              </a:rPr>
              <a:pPr/>
              <a:t>80</a:t>
            </a:fld>
            <a:endParaRPr lang="en-US" dirty="0">
              <a:solidFill>
                <a:srgbClr val="191B0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94C23-0084-4D97-9C82-DE6E58FE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618" y="1282845"/>
            <a:ext cx="7291582" cy="3086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58119-3F92-4B00-8211-DC4AB14CB1C7}"/>
              </a:ext>
            </a:extLst>
          </p:cNvPr>
          <p:cNvSpPr txBox="1"/>
          <p:nvPr/>
        </p:nvSpPr>
        <p:spPr>
          <a:xfrm>
            <a:off x="698082" y="4723030"/>
            <a:ext cx="112657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800" dirty="0">
                <a:latin typeface="+mj-lt"/>
              </a:rPr>
              <a:t>Time is divided into slots, multiple slots form a </a:t>
            </a:r>
            <a:r>
              <a:rPr lang="en-SG" sz="2800" dirty="0" err="1">
                <a:latin typeface="+mj-lt"/>
              </a:rPr>
              <a:t>slotframe</a:t>
            </a:r>
            <a:endParaRPr lang="en-SG" sz="2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800" dirty="0">
                <a:latin typeface="+mj-lt"/>
              </a:rPr>
              <a:t>Sends to receiver on slots it is listening on (e.g. green to C, red to 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800" dirty="0">
                <a:latin typeface="+mj-lt"/>
              </a:rPr>
              <a:t>Frequency chosen for a timeslot is based on a pseudo-random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800" dirty="0">
                <a:latin typeface="+mj-lt"/>
              </a:rPr>
              <a:t>Scheduling policy is not standardized  </a:t>
            </a:r>
          </a:p>
        </p:txBody>
      </p:sp>
    </p:spTree>
    <p:extLst>
      <p:ext uri="{BB962C8B-B14F-4D97-AF65-F5344CB8AC3E}">
        <p14:creationId xmlns:p14="http://schemas.microsoft.com/office/powerpoint/2010/main" val="5982863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490" y="3153427"/>
            <a:ext cx="7791710" cy="16933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IEEE 802.15.4: ZigBee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E4C5F5A-700B-44FB-9E95-6F4C5C12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B7451-1438-CB4A-8106-82A64F1C7D7B}" type="slidenum">
              <a:rPr lang="sv-SE" smtClean="0"/>
              <a:t>81</a:t>
            </a:fld>
            <a:endParaRPr lang="sv-S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F8FC63-B61F-4084-9936-C126CAD4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err="1"/>
              <a:t>ambujv@nus.edu.sg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787231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5922-09F8-4BAB-A49C-0198A9DD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9A58-1E18-4749-B285-1FCC9D0A3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Wireless Personal-Area Networks (WPAN)</a:t>
            </a:r>
          </a:p>
          <a:p>
            <a:pPr lvl="1"/>
            <a:r>
              <a:rPr lang="en-US" dirty="0">
                <a:latin typeface="+mj-lt"/>
              </a:rPr>
              <a:t>All the things within the workspace of a person</a:t>
            </a:r>
          </a:p>
          <a:p>
            <a:pPr lvl="1"/>
            <a:r>
              <a:rPr lang="en-US" dirty="0">
                <a:latin typeface="+mj-lt"/>
              </a:rPr>
              <a:t>Conceptually smaller domain that the Local Area Network</a:t>
            </a:r>
          </a:p>
          <a:p>
            <a:pPr lvl="1"/>
            <a:r>
              <a:rPr lang="en-US" dirty="0">
                <a:latin typeface="+mj-lt"/>
              </a:rPr>
              <a:t>Realistically about the same thing as a LAN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Formerly included a Bluetooth spec</a:t>
            </a:r>
          </a:p>
          <a:p>
            <a:pPr lvl="1"/>
            <a:r>
              <a:rPr lang="en-US" dirty="0">
                <a:latin typeface="+mj-lt"/>
              </a:rPr>
              <a:t>Bluetooth SIG took over governance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09339-7616-4708-B5A1-CCEAC7DE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0CFCA-1DBC-4C99-B4EF-7B6B7D50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971" y="4512082"/>
            <a:ext cx="5005423" cy="184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941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A04A-97CA-4161-AE87-901402B4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3E1D-A333-42E5-942D-F04AD551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Goals</a:t>
            </a:r>
          </a:p>
          <a:p>
            <a:pPr lvl="1"/>
            <a:r>
              <a:rPr lang="en-US" dirty="0">
                <a:latin typeface="+mj-lt"/>
              </a:rPr>
              <a:t>Explicit support for low-cost, low-power, low-throughput devices</a:t>
            </a:r>
          </a:p>
          <a:p>
            <a:pPr lvl="1"/>
            <a:r>
              <a:rPr lang="en-US" dirty="0">
                <a:latin typeface="+mj-lt"/>
              </a:rPr>
              <a:t>Focus on low complexity for specification</a:t>
            </a:r>
          </a:p>
          <a:p>
            <a:pPr lvl="2"/>
            <a:r>
              <a:rPr lang="en-US" dirty="0">
                <a:latin typeface="+mj-lt"/>
              </a:rPr>
              <a:t>Only PHY and MAC are part of specification</a:t>
            </a:r>
          </a:p>
          <a:p>
            <a:pPr lvl="1"/>
            <a:r>
              <a:rPr lang="en-US" dirty="0">
                <a:latin typeface="+mj-lt"/>
              </a:rPr>
              <a:t>Target home automation</a:t>
            </a:r>
          </a:p>
          <a:p>
            <a:pPr lvl="2"/>
            <a:r>
              <a:rPr lang="en-US" dirty="0">
                <a:latin typeface="+mj-lt"/>
              </a:rPr>
              <a:t>Secondarily industrial control/monitoring, vehicular sensing, and agricultural uses</a:t>
            </a:r>
          </a:p>
          <a:p>
            <a:pPr marL="914400" lvl="2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CAC34-ABF0-4293-8B3C-DBAA9039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971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3A60-B709-429D-8CE4-05476C26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802.15.4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458E-6E83-4001-AEFD-CC5DB69C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Low-Rate Wireless PAN</a:t>
            </a:r>
          </a:p>
          <a:p>
            <a:pPr lvl="1"/>
            <a:r>
              <a:rPr lang="en-US" dirty="0"/>
              <a:t>250 kbps, ~100 m range</a:t>
            </a:r>
          </a:p>
          <a:p>
            <a:pPr lvl="1"/>
            <a:r>
              <a:rPr lang="en-US" dirty="0"/>
              <a:t>Radio hardware available with low-power and low-cost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Specification: 2003</a:t>
            </a:r>
          </a:p>
          <a:p>
            <a:pPr lvl="1"/>
            <a:r>
              <a:rPr lang="en-US" dirty="0"/>
              <a:t>Also 2006, 2011, 2015, and 2020 revisions</a:t>
            </a:r>
          </a:p>
          <a:p>
            <a:pPr lvl="2"/>
            <a:r>
              <a:rPr lang="en-US" dirty="0"/>
              <a:t>Mostly various added capabilities such as extra PHY layers</a:t>
            </a:r>
          </a:p>
          <a:p>
            <a:pPr lvl="2"/>
            <a:r>
              <a:rPr lang="en-US" dirty="0"/>
              <a:t>Also define optional security, scheduling, and larger frame sizes</a:t>
            </a:r>
          </a:p>
          <a:p>
            <a:pPr lvl="1"/>
            <a:endParaRPr lang="en-US" dirty="0"/>
          </a:p>
          <a:p>
            <a:r>
              <a:rPr lang="en-US" dirty="0"/>
              <a:t>We’ll mostly work off of the </a:t>
            </a:r>
            <a:r>
              <a:rPr lang="en-US" dirty="0">
                <a:hlinkClick r:id="rId2"/>
              </a:rPr>
              <a:t>2006 version</a:t>
            </a:r>
            <a:endParaRPr lang="en-US" dirty="0"/>
          </a:p>
          <a:p>
            <a:pPr lvl="1"/>
            <a:r>
              <a:rPr lang="en-US" dirty="0"/>
              <a:t>Thread is based on 2006 version</a:t>
            </a:r>
          </a:p>
          <a:p>
            <a:pPr lvl="1"/>
            <a:r>
              <a:rPr lang="en-US" dirty="0"/>
              <a:t>Zigbee is based on the original 2003 version</a:t>
            </a:r>
          </a:p>
          <a:p>
            <a:pPr lvl="1"/>
            <a:r>
              <a:rPr lang="en-US" dirty="0"/>
              <a:t>Roughly 200 pages of meaningful specification (100 of appendices)</a:t>
            </a:r>
          </a:p>
          <a:p>
            <a:pPr lvl="2"/>
            <a:r>
              <a:rPr lang="en-US" dirty="0"/>
              <a:t>Compare to 3000 pages of Bluetooth/BLE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A66EB-C7CA-4C28-8F2E-CF1ED842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688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4951-4081-4E64-A9D0-3923475C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61143"/>
            <a:ext cx="10515600" cy="1325563"/>
          </a:xfrm>
        </p:spPr>
        <p:txBody>
          <a:bodyPr/>
          <a:lstStyle/>
          <a:p>
            <a:r>
              <a:rPr lang="en-US" dirty="0"/>
              <a:t>802.15.4 RF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75FA-1E6E-4A59-AD63-4808D17B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74105" cy="5029200"/>
          </a:xfrm>
        </p:spPr>
        <p:txBody>
          <a:bodyPr/>
          <a:lstStyle/>
          <a:p>
            <a:r>
              <a:rPr lang="en-US" dirty="0">
                <a:latin typeface="+mj-lt"/>
              </a:rPr>
              <a:t>27 channels across three bands</a:t>
            </a:r>
          </a:p>
          <a:p>
            <a:r>
              <a:rPr lang="en-US" dirty="0">
                <a:latin typeface="+mj-lt"/>
              </a:rPr>
              <a:t>5 MHz channel separation at 2.4 GHz</a:t>
            </a:r>
          </a:p>
          <a:p>
            <a:pPr lvl="1"/>
            <a:r>
              <a:rPr lang="en-US" dirty="0">
                <a:latin typeface="+mj-lt"/>
              </a:rPr>
              <a:t>Compare to 2 MHz for 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6133D-920D-4F28-92C4-70A547F6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224C99-DF5A-4FCF-9ACE-62BFA897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7" y="3355975"/>
            <a:ext cx="80962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5 from Home networking with IEEE 802.15.4: a developing standard for  low-rate wireless personal area networks | Semantic Scholar">
            <a:extLst>
              <a:ext uri="{FF2B5EF4-FFF2-40B4-BE49-F238E27FC236}">
                <a16:creationId xmlns:a16="http://schemas.microsoft.com/office/drawing/2014/main" id="{EEE725D0-BF6B-4739-8A37-A0F215E6A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" b="6145"/>
          <a:stretch/>
        </p:blipFill>
        <p:spPr bwMode="auto">
          <a:xfrm>
            <a:off x="6093994" y="273050"/>
            <a:ext cx="5535194" cy="28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8799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BA06-C58A-4A1D-A7E9-87A148DC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5F80-EE65-4F0B-81F9-B22DB5601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10" y="1621745"/>
            <a:ext cx="5170905" cy="5029200"/>
          </a:xfrm>
        </p:spPr>
        <p:txBody>
          <a:bodyPr/>
          <a:lstStyle/>
          <a:p>
            <a:r>
              <a:rPr lang="en-US" dirty="0">
                <a:latin typeface="+mj-lt"/>
              </a:rPr>
              <a:t>Different RF bands have different regional availability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Also have different rules</a:t>
            </a:r>
          </a:p>
          <a:p>
            <a:pPr lvl="1"/>
            <a:r>
              <a:rPr lang="en-US" dirty="0">
                <a:latin typeface="+mj-lt"/>
              </a:rPr>
              <a:t>915 MHz: 400 </a:t>
            </a:r>
            <a:r>
              <a:rPr lang="en-US" dirty="0" err="1">
                <a:latin typeface="+mj-lt"/>
              </a:rPr>
              <a:t>ms</a:t>
            </a:r>
            <a:r>
              <a:rPr lang="en-US" dirty="0">
                <a:latin typeface="+mj-lt"/>
              </a:rPr>
              <a:t> dwell time</a:t>
            </a:r>
          </a:p>
          <a:p>
            <a:pPr lvl="1"/>
            <a:r>
              <a:rPr lang="en-US" dirty="0">
                <a:latin typeface="+mj-lt"/>
              </a:rPr>
              <a:t>868 MHz: 1% duty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E9680-2A4F-4F59-B3FC-4D6A5FD9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B9BE0-EE06-4D47-AEF0-F631F8D4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509" y="228600"/>
            <a:ext cx="552788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903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024-2F85-4C06-B4B5-4D96710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1955"/>
            <a:ext cx="10515600" cy="1325563"/>
          </a:xfrm>
        </p:spPr>
        <p:txBody>
          <a:bodyPr/>
          <a:lstStyle/>
          <a:p>
            <a:r>
              <a:rPr lang="en-US" dirty="0"/>
              <a:t>802.15.4 network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7D80-DC55-4C9B-9287-D4D871A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/>
          <a:lstStyle/>
          <a:p>
            <a:r>
              <a:rPr lang="en-US" dirty="0">
                <a:latin typeface="+mj-lt"/>
              </a:rPr>
              <a:t>Only specifies PHY and MAC, but has use cases in mind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C2A7C-5403-461D-AC1B-B95B502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BBB30-CF92-44A7-9CAA-A83ED7FB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99" y="1952036"/>
            <a:ext cx="744959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908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024-2F85-4C06-B4B5-4D96710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6" y="196849"/>
            <a:ext cx="10515600" cy="1325563"/>
          </a:xfrm>
        </p:spPr>
        <p:txBody>
          <a:bodyPr/>
          <a:lstStyle/>
          <a:p>
            <a:r>
              <a:rPr lang="en-US" dirty="0"/>
              <a:t>Star and Tree topologies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C2A7C-5403-461D-AC1B-B95B502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11F34-0249-46B7-B226-FCEFB8FFD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985" y="2908300"/>
            <a:ext cx="4990515" cy="3485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1166D-4E75-4143-A5E1-A8EEB1FE7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5"/>
          <a:stretch/>
        </p:blipFill>
        <p:spPr>
          <a:xfrm>
            <a:off x="8155959" y="136525"/>
            <a:ext cx="3424435" cy="2771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7D80-DC55-4C9B-9287-D4D871A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6" y="1143000"/>
            <a:ext cx="11101804" cy="5029200"/>
          </a:xfrm>
        </p:spPr>
        <p:txBody>
          <a:bodyPr/>
          <a:lstStyle/>
          <a:p>
            <a:r>
              <a:rPr lang="en-US" dirty="0">
                <a:latin typeface="+mj-lt"/>
              </a:rPr>
              <a:t>PAN Coordinator</a:t>
            </a:r>
          </a:p>
          <a:p>
            <a:pPr lvl="1"/>
            <a:r>
              <a:rPr lang="en-US" dirty="0">
                <a:latin typeface="+mj-lt"/>
              </a:rPr>
              <a:t>Receives and relays all messages</a:t>
            </a:r>
          </a:p>
          <a:p>
            <a:pPr lvl="1"/>
            <a:r>
              <a:rPr lang="en-US" dirty="0">
                <a:latin typeface="+mj-lt"/>
              </a:rPr>
              <a:t>Most capable and power-intensive</a:t>
            </a:r>
          </a:p>
          <a:p>
            <a:r>
              <a:rPr lang="en-US" dirty="0">
                <a:latin typeface="+mj-lt"/>
              </a:rPr>
              <a:t>Coordinators (a.k.a. Routers)</a:t>
            </a:r>
          </a:p>
          <a:p>
            <a:pPr lvl="1"/>
            <a:r>
              <a:rPr lang="en-US" dirty="0">
                <a:latin typeface="+mj-lt"/>
              </a:rPr>
              <a:t>Control “clusters”</a:t>
            </a:r>
          </a:p>
          <a:p>
            <a:pPr lvl="1"/>
            <a:r>
              <a:rPr lang="en-US" dirty="0">
                <a:latin typeface="+mj-lt"/>
              </a:rPr>
              <a:t>Receives and relays to its children</a:t>
            </a:r>
          </a:p>
          <a:p>
            <a:pPr lvl="1"/>
            <a:r>
              <a:rPr lang="en-US" dirty="0">
                <a:latin typeface="+mj-lt"/>
              </a:rPr>
              <a:t>Communicates up to parent coordinator</a:t>
            </a:r>
          </a:p>
          <a:p>
            <a:r>
              <a:rPr lang="en-US" dirty="0">
                <a:latin typeface="+mj-lt"/>
              </a:rPr>
              <a:t>End Devices</a:t>
            </a:r>
          </a:p>
          <a:p>
            <a:pPr lvl="1"/>
            <a:r>
              <a:rPr lang="en-US" dirty="0">
                <a:latin typeface="+mj-lt"/>
              </a:rPr>
              <a:t>Only communicate with single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parent coordinator</a:t>
            </a:r>
          </a:p>
          <a:p>
            <a:pPr lvl="1"/>
            <a:r>
              <a:rPr lang="en-US" dirty="0">
                <a:latin typeface="+mj-lt"/>
              </a:rPr>
              <a:t>Least capable and power intensive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F8923F-EF24-4BA9-8BA0-BD0F0DA4463C}"/>
              </a:ext>
            </a:extLst>
          </p:cNvPr>
          <p:cNvSpPr/>
          <p:nvPr/>
        </p:nvSpPr>
        <p:spPr>
          <a:xfrm>
            <a:off x="8724900" y="4241800"/>
            <a:ext cx="2247900" cy="1930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3118C3-C05A-419A-816C-08395FC7AB7C}"/>
              </a:ext>
            </a:extLst>
          </p:cNvPr>
          <p:cNvSpPr/>
          <p:nvPr/>
        </p:nvSpPr>
        <p:spPr>
          <a:xfrm>
            <a:off x="6375984" y="4241800"/>
            <a:ext cx="1263358" cy="1930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CECBC0-3880-479E-B7EB-B36230CAD488}"/>
              </a:ext>
            </a:extLst>
          </p:cNvPr>
          <p:cNvSpPr/>
          <p:nvPr/>
        </p:nvSpPr>
        <p:spPr>
          <a:xfrm>
            <a:off x="7639342" y="4241801"/>
            <a:ext cx="1085558" cy="1765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7B9705-3BE1-48A9-9D35-5170C398B5E5}"/>
              </a:ext>
            </a:extLst>
          </p:cNvPr>
          <p:cNvSpPr/>
          <p:nvPr/>
        </p:nvSpPr>
        <p:spPr>
          <a:xfrm>
            <a:off x="7785684" y="3000374"/>
            <a:ext cx="2882316" cy="1241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811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6B07-149E-4CAE-A602-AFE225AD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8C60-AF00-4C32-8823-7DA6C9C8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76" y="1509712"/>
            <a:ext cx="6898105" cy="5029200"/>
          </a:xfrm>
        </p:spPr>
        <p:txBody>
          <a:bodyPr>
            <a:normAutofit/>
          </a:bodyPr>
          <a:lstStyle/>
          <a:p>
            <a:r>
              <a:rPr lang="en-US" dirty="0"/>
              <a:t>Most devices are capable of communicating with multiple neighbors</a:t>
            </a:r>
          </a:p>
          <a:p>
            <a:pPr lvl="1"/>
            <a:endParaRPr lang="en-US" dirty="0"/>
          </a:p>
          <a:p>
            <a:r>
              <a:rPr lang="en-US" b="1" dirty="0"/>
              <a:t>What are advantages of mesh?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What are disadvantages of mesh?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DCED-904B-49CB-B138-DE4D42B1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A6BE2-AF98-46CB-80E3-C87435F6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81" y="1143000"/>
            <a:ext cx="4418713" cy="39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6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51DB-B92E-4EB6-B455-24FA5A5E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1C25-7B48-462F-86BD-6A0A89A8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255"/>
            <a:ext cx="10515600" cy="4412491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Framing</a:t>
            </a:r>
          </a:p>
          <a:p>
            <a:pPr lvl="1"/>
            <a:r>
              <a:rPr lang="en-US" dirty="0">
                <a:latin typeface="+mj-lt"/>
              </a:rPr>
              <a:t>Combine arbitrary bits into a “packet” of data</a:t>
            </a:r>
            <a:endParaRPr lang="en-US" sz="2800" dirty="0">
              <a:latin typeface="+mj-lt"/>
            </a:endParaRPr>
          </a:p>
          <a:p>
            <a:r>
              <a:rPr lang="en-US" dirty="0">
                <a:latin typeface="+mj-lt"/>
              </a:rPr>
              <a:t>Logical link control</a:t>
            </a:r>
          </a:p>
          <a:p>
            <a:pPr lvl="1"/>
            <a:r>
              <a:rPr lang="en-US" dirty="0">
                <a:latin typeface="+mj-lt"/>
              </a:rPr>
              <a:t>Manage transfer between transmitter and receiver</a:t>
            </a:r>
          </a:p>
          <a:p>
            <a:pPr lvl="1"/>
            <a:r>
              <a:rPr lang="en-US" dirty="0">
                <a:latin typeface="+mj-lt"/>
              </a:rPr>
              <a:t>Error detection and correction</a:t>
            </a:r>
            <a:endParaRPr lang="en-US" sz="2800" dirty="0">
              <a:latin typeface="+mj-lt"/>
            </a:endParaRPr>
          </a:p>
          <a:p>
            <a:r>
              <a:rPr lang="en-US" dirty="0">
                <a:latin typeface="+mj-lt"/>
              </a:rPr>
              <a:t>Media access</a:t>
            </a:r>
          </a:p>
          <a:p>
            <a:pPr lvl="1"/>
            <a:r>
              <a:rPr lang="en-US" dirty="0">
                <a:latin typeface="+mj-lt"/>
              </a:rPr>
              <a:t>Controlling which device gets to transmit next</a:t>
            </a:r>
            <a:endParaRPr lang="en-US" sz="2800" dirty="0">
              <a:latin typeface="+mj-lt"/>
            </a:endParaRPr>
          </a:p>
          <a:p>
            <a:r>
              <a:rPr lang="en-US" dirty="0">
                <a:latin typeface="+mj-lt"/>
              </a:rPr>
              <a:t>Inherently coupled to PHY and its decisions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9CB44-92D1-4219-BA45-F09F44C3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405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6B07-149E-4CAE-A602-AFE225AD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8C60-AF00-4C32-8823-7DA6C9C8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463675"/>
            <a:ext cx="6998586" cy="5029200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Most devices are capable of communicating with multiple neighbors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What are advantages of mesh?</a:t>
            </a:r>
          </a:p>
          <a:p>
            <a:pPr lvl="1"/>
            <a:r>
              <a:rPr lang="en-US" dirty="0">
                <a:latin typeface="+mj-lt"/>
              </a:rPr>
              <a:t>Devices can communicate over longer distances</a:t>
            </a:r>
          </a:p>
          <a:p>
            <a:pPr lvl="1"/>
            <a:r>
              <a:rPr lang="en-US" dirty="0">
                <a:latin typeface="+mj-lt"/>
              </a:rPr>
              <a:t>Device failures less likely to collapse the entire network</a:t>
            </a:r>
          </a:p>
          <a:p>
            <a:r>
              <a:rPr lang="en-US" b="1" dirty="0">
                <a:latin typeface="+mj-lt"/>
              </a:rPr>
              <a:t>What are disadvantages of mesh?</a:t>
            </a:r>
          </a:p>
          <a:p>
            <a:pPr lvl="1"/>
            <a:r>
              <a:rPr lang="en-US" dirty="0">
                <a:latin typeface="+mj-lt"/>
              </a:rPr>
              <a:t>Some nodes have to spend more energy communicating</a:t>
            </a:r>
          </a:p>
          <a:p>
            <a:pPr lvl="1"/>
            <a:r>
              <a:rPr lang="en-US" dirty="0">
                <a:latin typeface="+mj-lt"/>
              </a:rPr>
              <a:t>Network protocol becomes more complicated to manage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DCED-904B-49CB-B138-DE4D42B1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657CD-B98F-4EF5-A13A-502DB0C3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81" y="1143000"/>
            <a:ext cx="4418713" cy="39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449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48B8-4F11-4379-B8C3-B531D993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83DB-DB27-4FA9-A1AD-BF117D30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Beacon-enabled PAN</a:t>
            </a:r>
          </a:p>
          <a:p>
            <a:pPr lvl="1"/>
            <a:r>
              <a:rPr lang="en-US" dirty="0">
                <a:latin typeface="+mj-lt"/>
              </a:rPr>
              <a:t>Slotted CSMA/CA</a:t>
            </a:r>
          </a:p>
          <a:p>
            <a:pPr lvl="1"/>
            <a:r>
              <a:rPr lang="en-US" dirty="0">
                <a:latin typeface="+mj-lt"/>
              </a:rPr>
              <a:t>Structured communication patterns</a:t>
            </a:r>
          </a:p>
          <a:p>
            <a:pPr lvl="1"/>
            <a:r>
              <a:rPr lang="en-US" dirty="0">
                <a:latin typeface="+mj-lt"/>
              </a:rPr>
              <a:t>Optionally with some TDMA scheduled slots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Non-beacon-enabled PAN</a:t>
            </a:r>
          </a:p>
          <a:p>
            <a:pPr lvl="1"/>
            <a:r>
              <a:rPr lang="en-US" dirty="0">
                <a:latin typeface="+mj-lt"/>
              </a:rPr>
              <a:t>Unslotted CSMA/CA</a:t>
            </a:r>
          </a:p>
          <a:p>
            <a:pPr lvl="1"/>
            <a:r>
              <a:rPr lang="en-US" dirty="0">
                <a:latin typeface="+mj-lt"/>
              </a:rPr>
              <a:t>No particular structure for communication</a:t>
            </a:r>
          </a:p>
          <a:p>
            <a:pPr lvl="2"/>
            <a:r>
              <a:rPr lang="en-US" dirty="0">
                <a:latin typeface="+mj-lt"/>
              </a:rPr>
              <a:t>Could be defined by other specifications, like Thread or Zigbee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C0D41-98E2-48AD-BEA0-62A7AD20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994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Beacon-enabled </a:t>
            </a:r>
            <a:r>
              <a:rPr lang="en-US" dirty="0" err="1"/>
              <a:t>superframe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98800"/>
            <a:ext cx="10972800" cy="3073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Beacons occur periodically [15 </a:t>
            </a:r>
            <a:r>
              <a:rPr lang="en-US" dirty="0" err="1">
                <a:latin typeface="+mj-lt"/>
              </a:rPr>
              <a:t>ms</a:t>
            </a:r>
            <a:r>
              <a:rPr lang="en-US" dirty="0">
                <a:latin typeface="+mj-lt"/>
              </a:rPr>
              <a:t> – 245 seconds]</a:t>
            </a:r>
          </a:p>
          <a:p>
            <a:pPr lvl="1"/>
            <a:r>
              <a:rPr lang="en-US" dirty="0">
                <a:latin typeface="+mj-lt"/>
              </a:rPr>
              <a:t>Devices must listen to each beacon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Contention Access Period</a:t>
            </a:r>
          </a:p>
          <a:p>
            <a:pPr lvl="1"/>
            <a:r>
              <a:rPr lang="en-US" dirty="0">
                <a:latin typeface="+mj-lt"/>
              </a:rPr>
              <a:t>Slotted CSMA/CA synchronized by beacon start time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Inactive Period</a:t>
            </a:r>
          </a:p>
          <a:p>
            <a:pPr lvl="1"/>
            <a:r>
              <a:rPr lang="en-US" dirty="0">
                <a:latin typeface="+mj-lt"/>
              </a:rPr>
              <a:t>No communication occurring. Assumes sleepy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2F3AE-F880-4741-9F04-039BDAFFB6A4}"/>
              </a:ext>
            </a:extLst>
          </p:cNvPr>
          <p:cNvSpPr/>
          <p:nvPr/>
        </p:nvSpPr>
        <p:spPr>
          <a:xfrm>
            <a:off x="1955800" y="1778000"/>
            <a:ext cx="28956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</a:rPr>
              <a:t>Contention Access Period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FA32C-5072-4CD8-9143-2BB8C64167F3}"/>
              </a:ext>
            </a:extLst>
          </p:cNvPr>
          <p:cNvSpPr/>
          <p:nvPr/>
        </p:nvSpPr>
        <p:spPr>
          <a:xfrm>
            <a:off x="15367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</a:rPr>
              <a:t>Beacon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1FD69-92DE-48D0-870D-BB5BAF5CDA5A}"/>
              </a:ext>
            </a:extLst>
          </p:cNvPr>
          <p:cNvSpPr/>
          <p:nvPr/>
        </p:nvSpPr>
        <p:spPr>
          <a:xfrm>
            <a:off x="4851400" y="1778000"/>
            <a:ext cx="4368800" cy="88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</a:rPr>
              <a:t>Inactive Period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84EB9-A40F-4998-80F7-7BF4B67CB922}"/>
              </a:ext>
            </a:extLst>
          </p:cNvPr>
          <p:cNvSpPr/>
          <p:nvPr/>
        </p:nvSpPr>
        <p:spPr>
          <a:xfrm>
            <a:off x="92202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</a:rPr>
              <a:t>Beacon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ABB30-597E-4B8A-AFC8-0F47E55AE1B5}"/>
              </a:ext>
            </a:extLst>
          </p:cNvPr>
          <p:cNvSpPr/>
          <p:nvPr/>
        </p:nvSpPr>
        <p:spPr>
          <a:xfrm>
            <a:off x="9639300" y="1778000"/>
            <a:ext cx="8128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5F3A0-0C9B-4EDD-9550-5256C8E2E515}"/>
              </a:ext>
            </a:extLst>
          </p:cNvPr>
          <p:cNvSpPr txBox="1"/>
          <p:nvPr/>
        </p:nvSpPr>
        <p:spPr>
          <a:xfrm>
            <a:off x="10557164" y="15854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>
                <a:latin typeface="Calibri Light" panose="020F03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693622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81" y="201839"/>
            <a:ext cx="10515600" cy="1325563"/>
          </a:xfrm>
        </p:spPr>
        <p:txBody>
          <a:bodyPr/>
          <a:lstStyle/>
          <a:p>
            <a:r>
              <a:rPr lang="en-US" dirty="0"/>
              <a:t>Guaranteed Time Slots (GTS)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80" y="3100259"/>
            <a:ext cx="11598919" cy="3073400"/>
          </a:xfrm>
        </p:spPr>
        <p:txBody>
          <a:bodyPr/>
          <a:lstStyle/>
          <a:p>
            <a:r>
              <a:rPr lang="en-US" dirty="0">
                <a:latin typeface="+mj-lt"/>
              </a:rPr>
              <a:t>PAN Coordinator creates a Contention Free Period with Guaranteed Time Slots</a:t>
            </a:r>
          </a:p>
          <a:p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TDMA schedule assigned to specific devices</a:t>
            </a:r>
          </a:p>
          <a:p>
            <a:pPr lvl="1"/>
            <a:r>
              <a:rPr lang="en-US" dirty="0">
                <a:latin typeface="+mj-lt"/>
              </a:rPr>
              <a:t>Slots eat up part of the Contention Access Period</a:t>
            </a:r>
          </a:p>
          <a:p>
            <a:pPr lvl="1"/>
            <a:r>
              <a:rPr lang="en-US" dirty="0">
                <a:latin typeface="+mj-lt"/>
              </a:rPr>
              <a:t>No CSMA/CA within a slot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2F3AE-F880-4741-9F04-039BDAFFB6A4}"/>
              </a:ext>
            </a:extLst>
          </p:cNvPr>
          <p:cNvSpPr/>
          <p:nvPr/>
        </p:nvSpPr>
        <p:spPr>
          <a:xfrm>
            <a:off x="1955800" y="1778000"/>
            <a:ext cx="16256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</a:rPr>
              <a:t>Contention Access Period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FA32C-5072-4CD8-9143-2BB8C64167F3}"/>
              </a:ext>
            </a:extLst>
          </p:cNvPr>
          <p:cNvSpPr/>
          <p:nvPr/>
        </p:nvSpPr>
        <p:spPr>
          <a:xfrm>
            <a:off x="15367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</a:rPr>
              <a:t>Beacon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1FD69-92DE-48D0-870D-BB5BAF5CDA5A}"/>
              </a:ext>
            </a:extLst>
          </p:cNvPr>
          <p:cNvSpPr/>
          <p:nvPr/>
        </p:nvSpPr>
        <p:spPr>
          <a:xfrm>
            <a:off x="4851400" y="1778000"/>
            <a:ext cx="4368800" cy="88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</a:rPr>
              <a:t>Inactive Period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84EB9-A40F-4998-80F7-7BF4B67CB922}"/>
              </a:ext>
            </a:extLst>
          </p:cNvPr>
          <p:cNvSpPr/>
          <p:nvPr/>
        </p:nvSpPr>
        <p:spPr>
          <a:xfrm>
            <a:off x="92202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Calibri Light" panose="020F0302020204030204" pitchFamily="34" charset="0"/>
              </a:rPr>
              <a:t>Beacon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ABB30-597E-4B8A-AFC8-0F47E55AE1B5}"/>
              </a:ext>
            </a:extLst>
          </p:cNvPr>
          <p:cNvSpPr/>
          <p:nvPr/>
        </p:nvSpPr>
        <p:spPr>
          <a:xfrm>
            <a:off x="9639300" y="1778000"/>
            <a:ext cx="8128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4E53DA-57AA-42F8-A9CF-D78103F0B926}"/>
              </a:ext>
            </a:extLst>
          </p:cNvPr>
          <p:cNvSpPr/>
          <p:nvPr/>
        </p:nvSpPr>
        <p:spPr>
          <a:xfrm>
            <a:off x="3581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52230-23C1-443D-922F-784B448D383E}"/>
              </a:ext>
            </a:extLst>
          </p:cNvPr>
          <p:cNvSpPr/>
          <p:nvPr/>
        </p:nvSpPr>
        <p:spPr>
          <a:xfrm>
            <a:off x="3835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945B07-00E1-42E8-A2A9-2DD71D5A4810}"/>
              </a:ext>
            </a:extLst>
          </p:cNvPr>
          <p:cNvSpPr/>
          <p:nvPr/>
        </p:nvSpPr>
        <p:spPr>
          <a:xfrm>
            <a:off x="4089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7CFA6-BD04-41AB-9633-9E8216F4E050}"/>
              </a:ext>
            </a:extLst>
          </p:cNvPr>
          <p:cNvSpPr/>
          <p:nvPr/>
        </p:nvSpPr>
        <p:spPr>
          <a:xfrm>
            <a:off x="4343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E725A-E3AA-4CAF-9F97-D50338CD2893}"/>
              </a:ext>
            </a:extLst>
          </p:cNvPr>
          <p:cNvSpPr/>
          <p:nvPr/>
        </p:nvSpPr>
        <p:spPr>
          <a:xfrm>
            <a:off x="4597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15625-161D-4EE6-922C-665C28FC98C7}"/>
              </a:ext>
            </a:extLst>
          </p:cNvPr>
          <p:cNvSpPr txBox="1"/>
          <p:nvPr/>
        </p:nvSpPr>
        <p:spPr>
          <a:xfrm>
            <a:off x="3556000" y="1810434"/>
            <a:ext cx="136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</a:rPr>
              <a:t>Guaranteed Time Slots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52D7F5-591E-4EB4-BF5A-F4DEDF6E0F9D}"/>
              </a:ext>
            </a:extLst>
          </p:cNvPr>
          <p:cNvSpPr txBox="1"/>
          <p:nvPr/>
        </p:nvSpPr>
        <p:spPr>
          <a:xfrm>
            <a:off x="10557164" y="15854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>
                <a:latin typeface="Calibri Light" panose="020F03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97087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Non-beacon-enabled 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59565"/>
            <a:ext cx="10972800" cy="3312635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Same idea, just no beacons</a:t>
            </a:r>
          </a:p>
          <a:p>
            <a:pPr lvl="1"/>
            <a:r>
              <a:rPr lang="en-US" dirty="0">
                <a:latin typeface="+mj-lt"/>
              </a:rPr>
              <a:t>Which removes synchronization benefit (and slotted CSMA/CA)</a:t>
            </a:r>
          </a:p>
          <a:p>
            <a:pPr lvl="1"/>
            <a:r>
              <a:rPr lang="en-US" dirty="0">
                <a:latin typeface="+mj-lt"/>
              </a:rPr>
              <a:t>Also removes beacon listening cost</a:t>
            </a:r>
          </a:p>
          <a:p>
            <a:pPr lvl="2"/>
            <a:r>
              <a:rPr lang="en-US" dirty="0">
                <a:latin typeface="+mj-lt"/>
              </a:rPr>
              <a:t>Devices only need to check for activity before transmitting</a:t>
            </a:r>
          </a:p>
          <a:p>
            <a:pPr lvl="1"/>
            <a:r>
              <a:rPr lang="en-US" dirty="0">
                <a:latin typeface="+mj-lt"/>
              </a:rPr>
              <a:t>Still need an algorithm to determine when it should receive data</a:t>
            </a:r>
          </a:p>
          <a:p>
            <a:pPr lvl="2"/>
            <a:r>
              <a:rPr lang="en-US" dirty="0">
                <a:latin typeface="+mj-lt"/>
              </a:rPr>
              <a:t>All the time is a huge energy drain</a:t>
            </a:r>
          </a:p>
          <a:p>
            <a:pPr lvl="2"/>
            <a:r>
              <a:rPr lang="en-US" dirty="0">
                <a:latin typeface="+mj-lt"/>
              </a:rPr>
              <a:t>Algorithms can get complicated here</a:t>
            </a:r>
          </a:p>
          <a:p>
            <a:pPr lvl="2"/>
            <a:r>
              <a:rPr lang="en-US" b="1" dirty="0">
                <a:latin typeface="+mj-lt"/>
              </a:rPr>
              <a:t>Does BLE mechanism of listen-after-send apply?</a:t>
            </a:r>
          </a:p>
          <a:p>
            <a:pPr lvl="3"/>
            <a:r>
              <a:rPr lang="en-US" dirty="0">
                <a:latin typeface="+mj-lt"/>
              </a:rPr>
              <a:t>Only if sending to a high-power device, not among equals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4C83E-E242-4B34-83C3-73A691711FEA}"/>
              </a:ext>
            </a:extLst>
          </p:cNvPr>
          <p:cNvSpPr/>
          <p:nvPr/>
        </p:nvSpPr>
        <p:spPr>
          <a:xfrm>
            <a:off x="1270000" y="1447800"/>
            <a:ext cx="93980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libri Light" panose="020F0302020204030204" pitchFamily="34" charset="0"/>
              </a:rPr>
              <a:t>	Contention Access Period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B544D-3D41-4ECA-85FE-C709CFD77D04}"/>
              </a:ext>
            </a:extLst>
          </p:cNvPr>
          <p:cNvSpPr txBox="1"/>
          <p:nvPr/>
        </p:nvSpPr>
        <p:spPr>
          <a:xfrm>
            <a:off x="10557164" y="12552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>
                <a:latin typeface="Calibri Light" panose="020F03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037136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5F89-686D-4A00-A2C9-BB8C44B5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51CD-6DD4-4EF9-B5E4-12706EE9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Listen during entire contention period</a:t>
            </a:r>
          </a:p>
          <a:p>
            <a:pPr lvl="1"/>
            <a:r>
              <a:rPr lang="en-US" dirty="0">
                <a:latin typeface="+mj-lt"/>
              </a:rPr>
              <a:t>Can receive direct messages from any other device</a:t>
            </a:r>
          </a:p>
          <a:p>
            <a:pPr lvl="1"/>
            <a:r>
              <a:rPr lang="en-US" dirty="0">
                <a:latin typeface="+mj-lt"/>
              </a:rPr>
              <a:t>Can immediately respond to messages as well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Request messages from Coordinator</a:t>
            </a:r>
          </a:p>
          <a:p>
            <a:pPr lvl="1"/>
            <a:r>
              <a:rPr lang="en-US" dirty="0">
                <a:latin typeface="+mj-lt"/>
              </a:rPr>
              <a:t>Make all communication go through Coordinator</a:t>
            </a:r>
          </a:p>
          <a:p>
            <a:pPr lvl="1"/>
            <a:r>
              <a:rPr lang="en-US" dirty="0">
                <a:latin typeface="+mj-lt"/>
              </a:rPr>
              <a:t>Send a request-for-data packet to coordinator to get information</a:t>
            </a:r>
          </a:p>
          <a:p>
            <a:pPr lvl="1"/>
            <a:r>
              <a:rPr lang="en-US" dirty="0">
                <a:latin typeface="+mj-lt"/>
              </a:rPr>
              <a:t>Coordinator can include list of devices with pending data in beacon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More complicated listening algorithms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D3B0-24B4-4EC9-B868-756E091E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9CD1E-A1C7-4E72-A9F6-23ED48FFE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13" y="228600"/>
            <a:ext cx="2944481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778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2ECF-5B66-41FB-9D6F-348E3294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Channel Assessment (CCA)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D57A-F4DA-4EC4-A803-ED7FC7344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“listen” part of CSMA/CA</a:t>
            </a:r>
          </a:p>
          <a:p>
            <a:r>
              <a:rPr lang="en-US" dirty="0"/>
              <a:t>Variety of implementations are acceptable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Energy above threshold</a:t>
            </a:r>
          </a:p>
          <a:p>
            <a:pPr lvl="1"/>
            <a:r>
              <a:rPr lang="en-US" dirty="0"/>
              <a:t>Energy for 8 symbol durations above threshold (RSSI)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Carrier sense</a:t>
            </a:r>
          </a:p>
          <a:p>
            <a:pPr lvl="1"/>
            <a:r>
              <a:rPr lang="en-US" dirty="0"/>
              <a:t>Valid 802.15.4 carrier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Energy AND/OR Carrier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EE2EF-B142-4ED5-AF0A-D446BF0F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4923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0C9A-4900-4DEA-A197-757D1B60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CSMA/CA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3BAE-7336-4778-85E1-8264C5672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data to send</a:t>
            </a:r>
          </a:p>
          <a:p>
            <a:r>
              <a:rPr lang="en-US" dirty="0"/>
              <a:t>Wait for next </a:t>
            </a:r>
            <a:r>
              <a:rPr lang="en-US" dirty="0" err="1"/>
              <a:t>backoff</a:t>
            </a:r>
            <a:r>
              <a:rPr lang="en-US" dirty="0"/>
              <a:t> slot (synchronized from beacon)</a:t>
            </a:r>
          </a:p>
          <a:p>
            <a:r>
              <a:rPr lang="en-US" dirty="0"/>
              <a:t>Wait for 0-7 </a:t>
            </a:r>
            <a:r>
              <a:rPr lang="en-US" dirty="0" err="1"/>
              <a:t>backoff</a:t>
            </a:r>
            <a:r>
              <a:rPr lang="en-US" dirty="0"/>
              <a:t> slots (slot is 20 symbol durations: 320 us)</a:t>
            </a:r>
          </a:p>
          <a:p>
            <a:r>
              <a:rPr lang="en-US" dirty="0"/>
              <a:t>Listen for two empty slots</a:t>
            </a:r>
          </a:p>
          <a:p>
            <a:pPr lvl="1"/>
            <a:r>
              <a:rPr lang="en-US" dirty="0"/>
              <a:t>Idle: Transmit</a:t>
            </a:r>
          </a:p>
          <a:p>
            <a:pPr lvl="1"/>
            <a:r>
              <a:rPr lang="en-US" dirty="0"/>
              <a:t>Occupied: wait 0-15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 (upper limit configurable)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Timeout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D998F-1EF6-4BAA-872E-C5F2AFC4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790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20D9-5FF6-4EBE-A13B-E34C3AC8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Unslotted CSMA/CA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F81D-2A0E-4EB9-AD7E-398790EB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data to send</a:t>
            </a:r>
          </a:p>
          <a:p>
            <a:r>
              <a:rPr lang="en-US" strike="sngStrike" dirty="0"/>
              <a:t>Wait for next </a:t>
            </a:r>
            <a:r>
              <a:rPr lang="en-US" strike="sngStrike" dirty="0" err="1"/>
              <a:t>backoff</a:t>
            </a:r>
            <a:r>
              <a:rPr lang="en-US" strike="sngStrike" dirty="0"/>
              <a:t> slot (synchronized from beacon)</a:t>
            </a:r>
          </a:p>
          <a:p>
            <a:r>
              <a:rPr lang="en-US" dirty="0"/>
              <a:t>Wait for 0-7 </a:t>
            </a:r>
            <a:r>
              <a:rPr lang="en-US" dirty="0" err="1"/>
              <a:t>backoff</a:t>
            </a:r>
            <a:r>
              <a:rPr lang="en-US" dirty="0"/>
              <a:t> slots (slot is 20 symbol durations: 320 us)</a:t>
            </a:r>
          </a:p>
          <a:p>
            <a:r>
              <a:rPr lang="en-US" dirty="0"/>
              <a:t>Listen </a:t>
            </a:r>
            <a:r>
              <a:rPr lang="en-US" strike="sngStrike" dirty="0"/>
              <a:t>for two empty slots</a:t>
            </a:r>
          </a:p>
          <a:p>
            <a:pPr lvl="1"/>
            <a:r>
              <a:rPr lang="en-US" dirty="0"/>
              <a:t>Idle: Transmit</a:t>
            </a:r>
          </a:p>
          <a:p>
            <a:pPr lvl="1"/>
            <a:r>
              <a:rPr lang="en-US" dirty="0"/>
              <a:t>Occupied: wait 0-15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 (upper limit configurable)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Timeout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32DAA-78D6-420D-B5FC-E48D932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36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A948-ED93-438C-B600-6825D51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767B-DAD3-4481-86A3-C58943FF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Preamble: four bytes of zeros</a:t>
            </a:r>
          </a:p>
          <a:p>
            <a:pPr lvl="1"/>
            <a:r>
              <a:rPr lang="en-US" dirty="0"/>
              <a:t>Start-of-Packet: 0xA7</a:t>
            </a:r>
          </a:p>
          <a:p>
            <a:r>
              <a:rPr lang="en-US" dirty="0"/>
              <a:t>PHY Header</a:t>
            </a:r>
          </a:p>
          <a:p>
            <a:pPr lvl="1"/>
            <a:r>
              <a:rPr lang="en-US" dirty="0"/>
              <a:t>One field: length 0-127</a:t>
            </a:r>
          </a:p>
          <a:p>
            <a:pPr lvl="1"/>
            <a:r>
              <a:rPr lang="en-US" b="1" dirty="0"/>
              <a:t>Why still 8 bits?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B950-9E99-4FFE-8430-114AD5CC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5EEA9-D221-49A3-B577-9F0434E9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543" y="4579932"/>
            <a:ext cx="5484394" cy="14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4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40584</TotalTime>
  <Words>6536</Words>
  <Application>Microsoft Macintosh PowerPoint</Application>
  <PresentationFormat>Widescreen</PresentationFormat>
  <Paragraphs>1261</Paragraphs>
  <Slides>133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41" baseType="lpstr">
      <vt:lpstr>Arial</vt:lpstr>
      <vt:lpstr>Calibri</vt:lpstr>
      <vt:lpstr>Calibri Light</vt:lpstr>
      <vt:lpstr>Tahoma</vt:lpstr>
      <vt:lpstr>Times New Roman</vt:lpstr>
      <vt:lpstr>Times-BoldItalic</vt:lpstr>
      <vt:lpstr>Wingdings</vt:lpstr>
      <vt:lpstr>Office Theme</vt:lpstr>
      <vt:lpstr>Wireless Networking</vt:lpstr>
      <vt:lpstr>PowerPoint Presentation</vt:lpstr>
      <vt:lpstr>Assignment 2</vt:lpstr>
      <vt:lpstr>Tutorial</vt:lpstr>
      <vt:lpstr>Learning Objective for Today’s Lecture</vt:lpstr>
      <vt:lpstr>PowerPoint Presentation</vt:lpstr>
      <vt:lpstr>OSI model of communication layers</vt:lpstr>
      <vt:lpstr>Protocols are “layered”</vt:lpstr>
      <vt:lpstr>Data Link Layer</vt:lpstr>
      <vt:lpstr>Framing</vt:lpstr>
      <vt:lpstr>Error control: detection and recovery</vt:lpstr>
      <vt:lpstr>Wireless is a shared medium</vt:lpstr>
      <vt:lpstr>Analogy: wireless medium as acoustic</vt:lpstr>
      <vt:lpstr>PowerPoint Presentation</vt:lpstr>
      <vt:lpstr>Random access medium access control protocols</vt:lpstr>
      <vt:lpstr>ALOHA</vt:lpstr>
      <vt:lpstr>Slotted ALOHA</vt:lpstr>
      <vt:lpstr>ALOHA throughput</vt:lpstr>
      <vt:lpstr>Carrier Sense Multiple Access</vt:lpstr>
      <vt:lpstr>CSMA/CD – CSMA with Collision Detection</vt:lpstr>
      <vt:lpstr>Carrier Sense Multiple Access/ Collision Avoidance</vt:lpstr>
      <vt:lpstr>Hidden terminal problem</vt:lpstr>
      <vt:lpstr>CSMA with RTS/CTS</vt:lpstr>
      <vt:lpstr>Solving Hidden Terminal Problem</vt:lpstr>
      <vt:lpstr>PowerPoint Presentation</vt:lpstr>
      <vt:lpstr>PowerPoint Presentation</vt:lpstr>
      <vt:lpstr>PowerPoint Presentation</vt:lpstr>
      <vt:lpstr>FDMA – Frequency Division Multiple Access</vt:lpstr>
      <vt:lpstr>TDMA – Time Division Multiple Access</vt:lpstr>
      <vt:lpstr>TDMA: Time Division Multiple Access‏</vt:lpstr>
      <vt:lpstr>TDMA vs. FDMA </vt:lpstr>
      <vt:lpstr>Orthogonal Frequency Division Multiplexing :OFDM</vt:lpstr>
      <vt:lpstr>Spread Spectrum (SS)</vt:lpstr>
      <vt:lpstr>Spectrum of Combined Signal</vt:lpstr>
      <vt:lpstr>Frequency Hopping (FH)</vt:lpstr>
      <vt:lpstr>Real-world protocol access control</vt:lpstr>
      <vt:lpstr>Learning Objective for Today’s Lecture</vt:lpstr>
      <vt:lpstr>PowerPoint Presentation</vt:lpstr>
      <vt:lpstr>Medium access control for Internet of Things</vt:lpstr>
      <vt:lpstr>Energy consumption of medium access control </vt:lpstr>
      <vt:lpstr>“Life Cycle” of MAC Protocols</vt:lpstr>
      <vt:lpstr>Idle listening is energy expensive   </vt:lpstr>
      <vt:lpstr>Duty cycled medium access control protocols</vt:lpstr>
      <vt:lpstr>Various power saving modes in WiFi</vt:lpstr>
      <vt:lpstr>Various power saving modes in WiFi</vt:lpstr>
      <vt:lpstr>Let's consider Aloha protocol</vt:lpstr>
      <vt:lpstr>Aloha with Preamble Sampling</vt:lpstr>
      <vt:lpstr>Aloha with Preamble Sampling</vt:lpstr>
      <vt:lpstr>Examples </vt:lpstr>
      <vt:lpstr>Example (cont’d)</vt:lpstr>
      <vt:lpstr>Example (cont’d)</vt:lpstr>
      <vt:lpstr>PowerPoint Presentation</vt:lpstr>
      <vt:lpstr>B-MAC: Medium Access Control </vt:lpstr>
      <vt:lpstr>Power Profile of B-MAC</vt:lpstr>
      <vt:lpstr>Improving B-MAC</vt:lpstr>
      <vt:lpstr>Improving B-MAC with X-MAC</vt:lpstr>
      <vt:lpstr>ContikiMAC</vt:lpstr>
      <vt:lpstr>PowerPoint Presentation</vt:lpstr>
      <vt:lpstr>Example of timing in Contiki MAC</vt:lpstr>
      <vt:lpstr>PowerPoint Presentation</vt:lpstr>
      <vt:lpstr>PowerPoint Presentation</vt:lpstr>
      <vt:lpstr>Receiver-Based Preamble Sampling</vt:lpstr>
      <vt:lpstr>Receiver Initiated MAC (RI-MAC)</vt:lpstr>
      <vt:lpstr>Receiver Initiated MAC (RI-MAC)</vt:lpstr>
      <vt:lpstr>Lifetime calculation of B-MAC</vt:lpstr>
      <vt:lpstr>Synchronous MAC</vt:lpstr>
      <vt:lpstr>Synchronous MAC  (SMAC) </vt:lpstr>
      <vt:lpstr>S-MAC</vt:lpstr>
      <vt:lpstr>S-MAC: Challenges</vt:lpstr>
      <vt:lpstr>SMAC Schedule Coordination </vt:lpstr>
      <vt:lpstr>Issue with RTS/CTS (with duty cycle)</vt:lpstr>
      <vt:lpstr>PowerPoint Presentation</vt:lpstr>
      <vt:lpstr>Wireless communication over multiple channels</vt:lpstr>
      <vt:lpstr>Wifi Channels </vt:lpstr>
      <vt:lpstr>ZigBee Channels </vt:lpstr>
      <vt:lpstr>WiFi Channel Usage</vt:lpstr>
      <vt:lpstr>Cross Channel Interference (CTI)</vt:lpstr>
      <vt:lpstr>CTI (cont’d)</vt:lpstr>
      <vt:lpstr>Multi Channel MAC Protocols</vt:lpstr>
      <vt:lpstr>TSCH Network</vt:lpstr>
      <vt:lpstr>PowerPoint Presentation</vt:lpstr>
      <vt:lpstr>IEEE 802.15</vt:lpstr>
      <vt:lpstr>802.15.4 Overview</vt:lpstr>
      <vt:lpstr>IEEE 802.15.4</vt:lpstr>
      <vt:lpstr>802.15.4 RF channels</vt:lpstr>
      <vt:lpstr>Regional bands</vt:lpstr>
      <vt:lpstr>802.15.4 network topologies</vt:lpstr>
      <vt:lpstr>Star and Tree topologies</vt:lpstr>
      <vt:lpstr>Mesh networks</vt:lpstr>
      <vt:lpstr>Mesh networks</vt:lpstr>
      <vt:lpstr>Modes of operation</vt:lpstr>
      <vt:lpstr>Beacon-enabled superframe structure</vt:lpstr>
      <vt:lpstr>Guaranteed Time Slots (GTS)</vt:lpstr>
      <vt:lpstr>Non-beacon-enabled PAN</vt:lpstr>
      <vt:lpstr>Receiving messages</vt:lpstr>
      <vt:lpstr>Clear Channel Assessment (CCA)</vt:lpstr>
      <vt:lpstr>Slotted CSMA/CA operation</vt:lpstr>
      <vt:lpstr>Unslotted CSMA/CA operation</vt:lpstr>
      <vt:lpstr>Base packet format</vt:lpstr>
      <vt:lpstr>Base packet format</vt:lpstr>
      <vt:lpstr>Analysis: maximum goodput</vt:lpstr>
      <vt:lpstr>PowerPoint Presentation</vt:lpstr>
      <vt:lpstr>Basic WiFi network</vt:lpstr>
      <vt:lpstr>WiFi superframe structure</vt:lpstr>
      <vt:lpstr>WiFi superframe in practice</vt:lpstr>
      <vt:lpstr>802.11 beacons</vt:lpstr>
      <vt:lpstr>Contention-free access</vt:lpstr>
      <vt:lpstr>Contention-based access</vt:lpstr>
      <vt:lpstr>Reminder: hidden terminal problem</vt:lpstr>
      <vt:lpstr>Drawbacks of RTS/CTS</vt:lpstr>
      <vt:lpstr>Backoff in WiFi</vt:lpstr>
      <vt:lpstr>Prioritizing packets with varying IFS</vt:lpstr>
      <vt:lpstr>Putting backoff together</vt:lpstr>
      <vt:lpstr>802.11 backoff example</vt:lpstr>
      <vt:lpstr>802.11 backoff example</vt:lpstr>
      <vt:lpstr>802.11 backoff example</vt:lpstr>
      <vt:lpstr>802.11 backoff example</vt:lpstr>
      <vt:lpstr>802.11 backoff example</vt:lpstr>
      <vt:lpstr>Frame structure for WiFi packets</vt:lpstr>
      <vt:lpstr>PowerPoint Presentation</vt:lpstr>
      <vt:lpstr>Sending frames in WiFi</vt:lpstr>
      <vt:lpstr>Calculating packet durations</vt:lpstr>
      <vt:lpstr>802.11e improves MAC layer</vt:lpstr>
      <vt:lpstr>Different priority for different application category</vt:lpstr>
      <vt:lpstr>Multiple queues within a single device</vt:lpstr>
      <vt:lpstr>802.11e also adds maximum durations</vt:lpstr>
      <vt:lpstr>WiFi capability in microcontrollers</vt:lpstr>
      <vt:lpstr>Low power WiFi</vt:lpstr>
      <vt:lpstr>802.11ax (2021)</vt:lpstr>
      <vt:lpstr>6 GHz band is an enormous amount of bandwidth</vt:lpstr>
      <vt:lpstr>Orthogonal Frequency Division Multiple Access</vt:lpstr>
      <vt:lpstr>Learning Objective for Today’s Lecture</vt:lpstr>
      <vt:lpstr>Wireless Networking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Sustainable Networked Embedded Systems</dc:title>
  <dc:creator>Ambuj Varshney</dc:creator>
  <cp:lastModifiedBy>Ambuj Varshney</cp:lastModifiedBy>
  <cp:revision>1234</cp:revision>
  <dcterms:created xsi:type="dcterms:W3CDTF">2020-02-17T19:00:36Z</dcterms:created>
  <dcterms:modified xsi:type="dcterms:W3CDTF">2023-03-07T10:02:00Z</dcterms:modified>
</cp:coreProperties>
</file>