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82" r:id="rId4"/>
    <p:sldId id="286" r:id="rId5"/>
    <p:sldId id="287" r:id="rId6"/>
    <p:sldId id="285" r:id="rId7"/>
    <p:sldId id="270" r:id="rId8"/>
    <p:sldId id="284" r:id="rId9"/>
    <p:sldId id="283" r:id="rId10"/>
    <p:sldId id="273" r:id="rId11"/>
    <p:sldId id="262" r:id="rId12"/>
    <p:sldId id="275" r:id="rId13"/>
    <p:sldId id="276" r:id="rId14"/>
    <p:sldId id="277" r:id="rId15"/>
    <p:sldId id="265" r:id="rId16"/>
    <p:sldId id="266" r:id="rId17"/>
    <p:sldId id="281" r:id="rId18"/>
    <p:sldId id="267" r:id="rId19"/>
    <p:sldId id="268" r:id="rId20"/>
    <p:sldId id="278" r:id="rId21"/>
    <p:sldId id="280"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1D25E"/>
    <a:srgbClr val="E98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5" autoAdjust="0"/>
    <p:restoredTop sz="94660"/>
  </p:normalViewPr>
  <p:slideViewPr>
    <p:cSldViewPr snapToGrid="0">
      <p:cViewPr varScale="1">
        <p:scale>
          <a:sx n="81" d="100"/>
          <a:sy n="81" d="100"/>
        </p:scale>
        <p:origin x="75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78EA81-89E4-45C2-B944-87BBA7D5CCB3}" type="datetimeFigureOut">
              <a:rPr lang="en-SG" smtClean="0"/>
              <a:t>13/3/2023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5B59A5-60FF-4475-9532-F82CC8DF6A04}" type="slidenum">
              <a:rPr lang="en-SG" smtClean="0"/>
              <a:t>‹#›</a:t>
            </a:fld>
            <a:endParaRPr lang="en-SG"/>
          </a:p>
        </p:txBody>
      </p:sp>
    </p:spTree>
    <p:extLst>
      <p:ext uri="{BB962C8B-B14F-4D97-AF65-F5344CB8AC3E}">
        <p14:creationId xmlns:p14="http://schemas.microsoft.com/office/powerpoint/2010/main" val="1093875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ieeexplore.ieee.org/document/4215864"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CAC7FF-E0A1-AF40-A483-17BEB6AA407F}" type="slidenum">
              <a:rPr lang="en-US" smtClean="0"/>
              <a:t>7</a:t>
            </a:fld>
            <a:endParaRPr lang="en-US"/>
          </a:p>
        </p:txBody>
      </p:sp>
    </p:spTree>
    <p:extLst>
      <p:ext uri="{BB962C8B-B14F-4D97-AF65-F5344CB8AC3E}">
        <p14:creationId xmlns:p14="http://schemas.microsoft.com/office/powerpoint/2010/main" val="434776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TDMA (</a:t>
            </a:r>
            <a:r>
              <a:rPr lang="en-SG" dirty="0" smtClean="0">
                <a:hlinkClick r:id="rId3"/>
              </a:rPr>
              <a:t>Software TDMA for VoIP Applications Over IEEE802.11 Wireless LAN | IEEE Conference Publication | IEEE </a:t>
            </a:r>
            <a:r>
              <a:rPr lang="en-SG" dirty="0" err="1" smtClean="0">
                <a:hlinkClick r:id="rId3"/>
              </a:rPr>
              <a:t>Xplore</a:t>
            </a:r>
            <a:r>
              <a:rPr lang="en-US" dirty="0" smtClean="0"/>
              <a:t>)</a:t>
            </a:r>
          </a:p>
          <a:p>
            <a:endParaRPr lang="en-US" dirty="0"/>
          </a:p>
        </p:txBody>
      </p:sp>
      <p:sp>
        <p:nvSpPr>
          <p:cNvPr id="4" name="Slide Number Placeholder 3"/>
          <p:cNvSpPr>
            <a:spLocks noGrp="1"/>
          </p:cNvSpPr>
          <p:nvPr>
            <p:ph type="sldNum" sz="quarter" idx="5"/>
          </p:nvPr>
        </p:nvSpPr>
        <p:spPr/>
        <p:txBody>
          <a:bodyPr/>
          <a:lstStyle/>
          <a:p>
            <a:fld id="{61CAC7FF-E0A1-AF40-A483-17BEB6AA407F}" type="slidenum">
              <a:rPr lang="en-US" smtClean="0"/>
              <a:t>21</a:t>
            </a:fld>
            <a:endParaRPr lang="en-US"/>
          </a:p>
        </p:txBody>
      </p:sp>
    </p:spTree>
    <p:extLst>
      <p:ext uri="{BB962C8B-B14F-4D97-AF65-F5344CB8AC3E}">
        <p14:creationId xmlns:p14="http://schemas.microsoft.com/office/powerpoint/2010/main" val="1412015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Binary Exponential </a:t>
            </a:r>
            <a:r>
              <a:rPr lang="en-US" sz="1200" b="0" i="0" kern="1200" dirty="0" err="1" smtClean="0">
                <a:solidFill>
                  <a:schemeClr val="tx1"/>
                </a:solidFill>
                <a:effectLst/>
                <a:latin typeface="+mn-lt"/>
                <a:ea typeface="+mn-ea"/>
                <a:cs typeface="+mn-cs"/>
              </a:rPr>
              <a:t>Backoff</a:t>
            </a:r>
            <a:r>
              <a:rPr lang="en-US" sz="1200" b="0" i="0" kern="1200" dirty="0" smtClean="0">
                <a:solidFill>
                  <a:schemeClr val="tx1"/>
                </a:solidFill>
                <a:effectLst/>
                <a:latin typeface="+mn-lt"/>
                <a:ea typeface="+mn-ea"/>
                <a:cs typeface="+mn-cs"/>
              </a:rPr>
              <a:t> (BEB) refers to a collision resolution mechanism used in random access MAC protocols. This algorithm is used in Ethernet (IEEE 802.3) wired LANs. In Ethernet networks, this algorithm is commonly used to schedule retransmissions after collisions.</a:t>
            </a:r>
            <a:endParaRPr lang="en-SG" dirty="0"/>
          </a:p>
        </p:txBody>
      </p:sp>
      <p:sp>
        <p:nvSpPr>
          <p:cNvPr id="4" name="Slide Number Placeholder 3"/>
          <p:cNvSpPr>
            <a:spLocks noGrp="1"/>
          </p:cNvSpPr>
          <p:nvPr>
            <p:ph type="sldNum" sz="quarter" idx="10"/>
          </p:nvPr>
        </p:nvSpPr>
        <p:spPr/>
        <p:txBody>
          <a:bodyPr/>
          <a:lstStyle/>
          <a:p>
            <a:fld id="{F85B59A5-60FF-4475-9532-F82CC8DF6A04}" type="slidenum">
              <a:rPr lang="en-SG" smtClean="0"/>
              <a:t>8</a:t>
            </a:fld>
            <a:endParaRPr lang="en-SG"/>
          </a:p>
        </p:txBody>
      </p:sp>
    </p:spTree>
    <p:extLst>
      <p:ext uri="{BB962C8B-B14F-4D97-AF65-F5344CB8AC3E}">
        <p14:creationId xmlns:p14="http://schemas.microsoft.com/office/powerpoint/2010/main" val="625367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CAC7FF-E0A1-AF40-A483-17BEB6AA407F}" type="slidenum">
              <a:rPr lang="en-US" smtClean="0"/>
              <a:t>10</a:t>
            </a:fld>
            <a:endParaRPr lang="en-US"/>
          </a:p>
        </p:txBody>
      </p:sp>
    </p:spTree>
    <p:extLst>
      <p:ext uri="{BB962C8B-B14F-4D97-AF65-F5344CB8AC3E}">
        <p14:creationId xmlns:p14="http://schemas.microsoft.com/office/powerpoint/2010/main" val="1420208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FF0000"/>
                </a:solidFill>
              </a:rPr>
              <a:t>RTS/CTS : Request to Send</a:t>
            </a:r>
            <a:r>
              <a:rPr lang="en-US" baseline="0" dirty="0" smtClean="0">
                <a:solidFill>
                  <a:srgbClr val="FF0000"/>
                </a:solidFill>
              </a:rPr>
              <a:t>/ Clear to Send</a:t>
            </a:r>
            <a:endParaRPr lang="en-SG" dirty="0"/>
          </a:p>
        </p:txBody>
      </p:sp>
      <p:sp>
        <p:nvSpPr>
          <p:cNvPr id="4" name="Slide Number Placeholder 3"/>
          <p:cNvSpPr>
            <a:spLocks noGrp="1"/>
          </p:cNvSpPr>
          <p:nvPr>
            <p:ph type="sldNum" sz="quarter" idx="10"/>
          </p:nvPr>
        </p:nvSpPr>
        <p:spPr/>
        <p:txBody>
          <a:bodyPr/>
          <a:lstStyle/>
          <a:p>
            <a:fld id="{F85B59A5-60FF-4475-9532-F82CC8DF6A04}" type="slidenum">
              <a:rPr lang="en-SG" smtClean="0"/>
              <a:t>11</a:t>
            </a:fld>
            <a:endParaRPr lang="en-SG"/>
          </a:p>
        </p:txBody>
      </p:sp>
    </p:spTree>
    <p:extLst>
      <p:ext uri="{BB962C8B-B14F-4D97-AF65-F5344CB8AC3E}">
        <p14:creationId xmlns:p14="http://schemas.microsoft.com/office/powerpoint/2010/main" val="914136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CAC7FF-E0A1-AF40-A483-17BEB6AA407F}" type="slidenum">
              <a:rPr lang="en-US" smtClean="0"/>
              <a:t>12</a:t>
            </a:fld>
            <a:endParaRPr lang="en-US"/>
          </a:p>
        </p:txBody>
      </p:sp>
    </p:spTree>
    <p:extLst>
      <p:ext uri="{BB962C8B-B14F-4D97-AF65-F5344CB8AC3E}">
        <p14:creationId xmlns:p14="http://schemas.microsoft.com/office/powerpoint/2010/main" val="1391361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CAC7FF-E0A1-AF40-A483-17BEB6AA407F}" type="slidenum">
              <a:rPr lang="en-US" smtClean="0"/>
              <a:t>13</a:t>
            </a:fld>
            <a:endParaRPr lang="en-US"/>
          </a:p>
        </p:txBody>
      </p:sp>
    </p:spTree>
    <p:extLst>
      <p:ext uri="{BB962C8B-B14F-4D97-AF65-F5344CB8AC3E}">
        <p14:creationId xmlns:p14="http://schemas.microsoft.com/office/powerpoint/2010/main" val="2089534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CAC7FF-E0A1-AF40-A483-17BEB6AA407F}" type="slidenum">
              <a:rPr lang="en-US" smtClean="0"/>
              <a:t>14</a:t>
            </a:fld>
            <a:endParaRPr lang="en-US"/>
          </a:p>
        </p:txBody>
      </p:sp>
    </p:spTree>
    <p:extLst>
      <p:ext uri="{BB962C8B-B14F-4D97-AF65-F5344CB8AC3E}">
        <p14:creationId xmlns:p14="http://schemas.microsoft.com/office/powerpoint/2010/main" val="2715576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en-US" dirty="0" smtClean="0">
                <a:solidFill>
                  <a:srgbClr val="FF0000"/>
                </a:solidFill>
              </a:rPr>
              <a:t>preamble sampling  protocols :</a:t>
            </a:r>
            <a:r>
              <a:rPr lang="en-US" sz="1200" b="0" i="0" kern="1200" dirty="0" smtClean="0">
                <a:solidFill>
                  <a:schemeClr val="tx1"/>
                </a:solidFill>
                <a:effectLst/>
                <a:latin typeface="+mn-lt"/>
                <a:ea typeface="+mn-ea"/>
                <a:cs typeface="+mn-cs"/>
              </a:rPr>
              <a:t>where all the nodes wake-up asynchronously, sniff for the activity in the medium and go back to sleep.</a:t>
            </a:r>
            <a:endParaRPr lang="en-SG" dirty="0"/>
          </a:p>
        </p:txBody>
      </p:sp>
      <p:sp>
        <p:nvSpPr>
          <p:cNvPr id="4" name="Slide Number Placeholder 3"/>
          <p:cNvSpPr>
            <a:spLocks noGrp="1"/>
          </p:cNvSpPr>
          <p:nvPr>
            <p:ph type="sldNum" sz="quarter" idx="10"/>
          </p:nvPr>
        </p:nvSpPr>
        <p:spPr/>
        <p:txBody>
          <a:bodyPr/>
          <a:lstStyle/>
          <a:p>
            <a:fld id="{F85B59A5-60FF-4475-9532-F82CC8DF6A04}" type="slidenum">
              <a:rPr lang="en-SG" smtClean="0"/>
              <a:t>15</a:t>
            </a:fld>
            <a:endParaRPr lang="en-SG"/>
          </a:p>
        </p:txBody>
      </p:sp>
    </p:spTree>
    <p:extLst>
      <p:ext uri="{BB962C8B-B14F-4D97-AF65-F5344CB8AC3E}">
        <p14:creationId xmlns:p14="http://schemas.microsoft.com/office/powerpoint/2010/main" val="1617494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Controlled</a:t>
            </a:r>
            <a:r>
              <a:rPr lang="en-US" sz="1200" kern="1200" baseline="0" dirty="0" smtClean="0">
                <a:solidFill>
                  <a:schemeClr val="tx1"/>
                </a:solidFill>
                <a:latin typeface="+mn-lt"/>
                <a:ea typeface="+mn-ea"/>
                <a:cs typeface="+mn-cs"/>
              </a:rPr>
              <a:t> access protocol :</a:t>
            </a:r>
            <a:r>
              <a:rPr lang="en-US" sz="1200" kern="1200" dirty="0" smtClean="0">
                <a:solidFill>
                  <a:schemeClr val="tx1"/>
                </a:solidFill>
                <a:latin typeface="+mn-lt"/>
                <a:ea typeface="+mn-ea"/>
                <a:cs typeface="+mn-cs"/>
              </a:rPr>
              <a:t>There is no collision since channel access is controlled by a central controller</a:t>
            </a:r>
          </a:p>
          <a:p>
            <a:r>
              <a:rPr lang="en-US" dirty="0" smtClean="0"/>
              <a:t> </a:t>
            </a:r>
            <a:endParaRPr lang="en-SG" dirty="0"/>
          </a:p>
        </p:txBody>
      </p:sp>
      <p:sp>
        <p:nvSpPr>
          <p:cNvPr id="4" name="Slide Number Placeholder 3"/>
          <p:cNvSpPr>
            <a:spLocks noGrp="1"/>
          </p:cNvSpPr>
          <p:nvPr>
            <p:ph type="sldNum" sz="quarter" idx="10"/>
          </p:nvPr>
        </p:nvSpPr>
        <p:spPr/>
        <p:txBody>
          <a:bodyPr/>
          <a:lstStyle/>
          <a:p>
            <a:fld id="{F85B59A5-60FF-4475-9532-F82CC8DF6A04}" type="slidenum">
              <a:rPr lang="en-SG" smtClean="0"/>
              <a:t>20</a:t>
            </a:fld>
            <a:endParaRPr lang="en-SG"/>
          </a:p>
        </p:txBody>
      </p:sp>
    </p:spTree>
    <p:extLst>
      <p:ext uri="{BB962C8B-B14F-4D97-AF65-F5344CB8AC3E}">
        <p14:creationId xmlns:p14="http://schemas.microsoft.com/office/powerpoint/2010/main" val="1642892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B4FEC94C-7BF3-48AC-B4EB-07AE48901101}" type="datetime1">
              <a:rPr lang="en-SG" smtClean="0"/>
              <a:t>13/3/2023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88F3CA0-70E6-4E88-9517-73D00E44FAB1}" type="slidenum">
              <a:rPr lang="en-SG" smtClean="0"/>
              <a:t>‹#›</a:t>
            </a:fld>
            <a:endParaRPr lang="en-SG"/>
          </a:p>
        </p:txBody>
      </p:sp>
    </p:spTree>
    <p:extLst>
      <p:ext uri="{BB962C8B-B14F-4D97-AF65-F5344CB8AC3E}">
        <p14:creationId xmlns:p14="http://schemas.microsoft.com/office/powerpoint/2010/main" val="3479274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940F921-F1DA-4789-B8DE-67F15A0A553F}" type="datetime1">
              <a:rPr lang="en-SG" smtClean="0"/>
              <a:t>13/3/2023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88F3CA0-70E6-4E88-9517-73D00E44FAB1}" type="slidenum">
              <a:rPr lang="en-SG" smtClean="0"/>
              <a:t>‹#›</a:t>
            </a:fld>
            <a:endParaRPr lang="en-SG"/>
          </a:p>
        </p:txBody>
      </p:sp>
    </p:spTree>
    <p:extLst>
      <p:ext uri="{BB962C8B-B14F-4D97-AF65-F5344CB8AC3E}">
        <p14:creationId xmlns:p14="http://schemas.microsoft.com/office/powerpoint/2010/main" val="698410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CBB52FF9-CEBB-4305-9199-39CC69099DC7}" type="datetime1">
              <a:rPr lang="en-SG" smtClean="0"/>
              <a:t>13/3/2023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88F3CA0-70E6-4E88-9517-73D00E44FAB1}" type="slidenum">
              <a:rPr lang="en-SG" smtClean="0"/>
              <a:t>‹#›</a:t>
            </a:fld>
            <a:endParaRPr lang="en-SG"/>
          </a:p>
        </p:txBody>
      </p:sp>
    </p:spTree>
    <p:extLst>
      <p:ext uri="{BB962C8B-B14F-4D97-AF65-F5344CB8AC3E}">
        <p14:creationId xmlns:p14="http://schemas.microsoft.com/office/powerpoint/2010/main" val="2250860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7B9F3F84-6B78-4297-A9F3-729B075CE97E}" type="datetime1">
              <a:rPr lang="en-SG" smtClean="0"/>
              <a:t>13/3/2023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88F3CA0-70E6-4E88-9517-73D00E44FAB1}" type="slidenum">
              <a:rPr lang="en-SG" smtClean="0"/>
              <a:t>‹#›</a:t>
            </a:fld>
            <a:endParaRPr lang="en-SG"/>
          </a:p>
        </p:txBody>
      </p:sp>
    </p:spTree>
    <p:extLst>
      <p:ext uri="{BB962C8B-B14F-4D97-AF65-F5344CB8AC3E}">
        <p14:creationId xmlns:p14="http://schemas.microsoft.com/office/powerpoint/2010/main" val="965761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E340A7-E94A-401A-B7AA-59A8A6B74748}" type="datetime1">
              <a:rPr lang="en-SG" smtClean="0"/>
              <a:t>13/3/2023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88F3CA0-70E6-4E88-9517-73D00E44FAB1}" type="slidenum">
              <a:rPr lang="en-SG" smtClean="0"/>
              <a:t>‹#›</a:t>
            </a:fld>
            <a:endParaRPr lang="en-SG"/>
          </a:p>
        </p:txBody>
      </p:sp>
    </p:spTree>
    <p:extLst>
      <p:ext uri="{BB962C8B-B14F-4D97-AF65-F5344CB8AC3E}">
        <p14:creationId xmlns:p14="http://schemas.microsoft.com/office/powerpoint/2010/main" val="162277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42D06441-4DC8-48B6-8E9B-E2B362A7DE6C}" type="datetime1">
              <a:rPr lang="en-SG" smtClean="0"/>
              <a:t>13/3/2023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88F3CA0-70E6-4E88-9517-73D00E44FAB1}" type="slidenum">
              <a:rPr lang="en-SG" smtClean="0"/>
              <a:t>‹#›</a:t>
            </a:fld>
            <a:endParaRPr lang="en-SG"/>
          </a:p>
        </p:txBody>
      </p:sp>
    </p:spTree>
    <p:extLst>
      <p:ext uri="{BB962C8B-B14F-4D97-AF65-F5344CB8AC3E}">
        <p14:creationId xmlns:p14="http://schemas.microsoft.com/office/powerpoint/2010/main" val="1572248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0B48943E-839A-4C70-BB0C-B25483A23FBC}" type="datetime1">
              <a:rPr lang="en-SG" smtClean="0"/>
              <a:t>13/3/2023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C88F3CA0-70E6-4E88-9517-73D00E44FAB1}" type="slidenum">
              <a:rPr lang="en-SG" smtClean="0"/>
              <a:t>‹#›</a:t>
            </a:fld>
            <a:endParaRPr lang="en-SG"/>
          </a:p>
        </p:txBody>
      </p:sp>
    </p:spTree>
    <p:extLst>
      <p:ext uri="{BB962C8B-B14F-4D97-AF65-F5344CB8AC3E}">
        <p14:creationId xmlns:p14="http://schemas.microsoft.com/office/powerpoint/2010/main" val="2516579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A4B69D2C-8F21-4F79-97FC-586F2293C0C5}" type="datetime1">
              <a:rPr lang="en-SG" smtClean="0"/>
              <a:t>13/3/2023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C88F3CA0-70E6-4E88-9517-73D00E44FAB1}" type="slidenum">
              <a:rPr lang="en-SG" smtClean="0"/>
              <a:t>‹#›</a:t>
            </a:fld>
            <a:endParaRPr lang="en-SG"/>
          </a:p>
        </p:txBody>
      </p:sp>
    </p:spTree>
    <p:extLst>
      <p:ext uri="{BB962C8B-B14F-4D97-AF65-F5344CB8AC3E}">
        <p14:creationId xmlns:p14="http://schemas.microsoft.com/office/powerpoint/2010/main" val="1463322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89F888-0A2C-4695-A087-101C21EA0F53}" type="datetime1">
              <a:rPr lang="en-SG" smtClean="0"/>
              <a:t>13/3/2023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C88F3CA0-70E6-4E88-9517-73D00E44FAB1}" type="slidenum">
              <a:rPr lang="en-SG" smtClean="0"/>
              <a:t>‹#›</a:t>
            </a:fld>
            <a:endParaRPr lang="en-SG"/>
          </a:p>
        </p:txBody>
      </p:sp>
    </p:spTree>
    <p:extLst>
      <p:ext uri="{BB962C8B-B14F-4D97-AF65-F5344CB8AC3E}">
        <p14:creationId xmlns:p14="http://schemas.microsoft.com/office/powerpoint/2010/main" val="2178007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61EACC1-362F-4784-8BAA-461C4A55B546}" type="datetime1">
              <a:rPr lang="en-SG" smtClean="0"/>
              <a:t>13/3/2023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88F3CA0-70E6-4E88-9517-73D00E44FAB1}" type="slidenum">
              <a:rPr lang="en-SG" smtClean="0"/>
              <a:t>‹#›</a:t>
            </a:fld>
            <a:endParaRPr lang="en-SG"/>
          </a:p>
        </p:txBody>
      </p:sp>
    </p:spTree>
    <p:extLst>
      <p:ext uri="{BB962C8B-B14F-4D97-AF65-F5344CB8AC3E}">
        <p14:creationId xmlns:p14="http://schemas.microsoft.com/office/powerpoint/2010/main" val="3201277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18ECA2-D927-4A67-868D-274CBFEE8083}" type="datetime1">
              <a:rPr lang="en-SG" smtClean="0"/>
              <a:t>13/3/2023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88F3CA0-70E6-4E88-9517-73D00E44FAB1}" type="slidenum">
              <a:rPr lang="en-SG" smtClean="0"/>
              <a:t>‹#›</a:t>
            </a:fld>
            <a:endParaRPr lang="en-SG"/>
          </a:p>
        </p:txBody>
      </p:sp>
    </p:spTree>
    <p:extLst>
      <p:ext uri="{BB962C8B-B14F-4D97-AF65-F5344CB8AC3E}">
        <p14:creationId xmlns:p14="http://schemas.microsoft.com/office/powerpoint/2010/main" val="77038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0A2919-F82A-40B5-A49C-108D63DD5683}" type="datetime1">
              <a:rPr lang="en-SG" smtClean="0"/>
              <a:t>13/3/2023</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8F3CA0-70E6-4E88-9517-73D00E44FAB1}" type="slidenum">
              <a:rPr lang="en-SG" smtClean="0"/>
              <a:t>‹#›</a:t>
            </a:fld>
            <a:endParaRPr lang="en-SG"/>
          </a:p>
        </p:txBody>
      </p:sp>
    </p:spTree>
    <p:extLst>
      <p:ext uri="{BB962C8B-B14F-4D97-AF65-F5344CB8AC3E}">
        <p14:creationId xmlns:p14="http://schemas.microsoft.com/office/powerpoint/2010/main" val="2498261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75081"/>
            <a:ext cx="9144000" cy="2387600"/>
          </a:xfrm>
        </p:spPr>
        <p:txBody>
          <a:bodyPr>
            <a:normAutofit fontScale="90000"/>
          </a:bodyPr>
          <a:lstStyle/>
          <a:p>
            <a:r>
              <a:rPr lang="en-SG" b="1" dirty="0"/>
              <a:t>Wireless Networking</a:t>
            </a:r>
            <a:br>
              <a:rPr lang="en-SG" b="1" dirty="0"/>
            </a:br>
            <a:r>
              <a:rPr lang="en-SG" b="1" dirty="0" smtClean="0"/>
              <a:t>CS4222/CS5222</a:t>
            </a:r>
            <a:br>
              <a:rPr lang="en-SG" b="1" dirty="0" smtClean="0"/>
            </a:br>
            <a:r>
              <a:rPr lang="en-SG" sz="4000" b="1" dirty="0" smtClean="0"/>
              <a:t>Tutorial 6</a:t>
            </a:r>
            <a:r>
              <a:rPr lang="en-SG" b="1" dirty="0" smtClean="0"/>
              <a:t>-</a:t>
            </a:r>
            <a:r>
              <a:rPr lang="en-SG" sz="3600" b="1" dirty="0" smtClean="0"/>
              <a:t>Week 10</a:t>
            </a:r>
            <a:r>
              <a:rPr lang="en-SG" b="1" dirty="0"/>
              <a:t/>
            </a:r>
            <a:br>
              <a:rPr lang="en-SG" b="1" dirty="0"/>
            </a:br>
            <a:endParaRPr lang="en-SG" dirty="0"/>
          </a:p>
        </p:txBody>
      </p:sp>
      <p:sp>
        <p:nvSpPr>
          <p:cNvPr id="3" name="Subtitle 2"/>
          <p:cNvSpPr>
            <a:spLocks noGrp="1"/>
          </p:cNvSpPr>
          <p:nvPr>
            <p:ph type="subTitle" idx="1"/>
          </p:nvPr>
        </p:nvSpPr>
        <p:spPr/>
        <p:txBody>
          <a:bodyPr/>
          <a:lstStyle/>
          <a:p>
            <a:r>
              <a:rPr lang="en-US" dirty="0"/>
              <a:t>TA </a:t>
            </a:r>
            <a:r>
              <a:rPr lang="en-US" dirty="0" smtClean="0"/>
              <a:t>: Ayanga Kalupahana</a:t>
            </a:r>
          </a:p>
          <a:p>
            <a:r>
              <a:rPr lang="en-US" dirty="0" smtClean="0"/>
              <a:t> (PhD student, </a:t>
            </a:r>
            <a:r>
              <a:rPr lang="en-US" dirty="0" err="1" smtClean="0"/>
              <a:t>SoC</a:t>
            </a:r>
            <a:r>
              <a:rPr lang="en-US" dirty="0" smtClean="0"/>
              <a:t> )</a:t>
            </a:r>
          </a:p>
          <a:p>
            <a:r>
              <a:rPr lang="en-US" dirty="0" smtClean="0"/>
              <a:t>ayangaim@comp.nus.edu.sg</a:t>
            </a:r>
            <a:endParaRPr lang="en-SG" dirty="0"/>
          </a:p>
        </p:txBody>
      </p:sp>
      <p:sp>
        <p:nvSpPr>
          <p:cNvPr id="4" name="Slide Number Placeholder 3"/>
          <p:cNvSpPr>
            <a:spLocks noGrp="1"/>
          </p:cNvSpPr>
          <p:nvPr>
            <p:ph type="sldNum" sz="quarter" idx="12"/>
          </p:nvPr>
        </p:nvSpPr>
        <p:spPr/>
        <p:txBody>
          <a:bodyPr/>
          <a:lstStyle/>
          <a:p>
            <a:fld id="{C88F3CA0-70E6-4E88-9517-73D00E44FAB1}" type="slidenum">
              <a:rPr lang="en-SG" smtClean="0"/>
              <a:t>1</a:t>
            </a:fld>
            <a:endParaRPr lang="en-SG"/>
          </a:p>
        </p:txBody>
      </p:sp>
    </p:spTree>
    <p:extLst>
      <p:ext uri="{BB962C8B-B14F-4D97-AF65-F5344CB8AC3E}">
        <p14:creationId xmlns:p14="http://schemas.microsoft.com/office/powerpoint/2010/main" val="1727287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944-3533-324A-87F4-AE765F7D87B3}"/>
              </a:ext>
            </a:extLst>
          </p:cNvPr>
          <p:cNvSpPr>
            <a:spLocks noGrp="1"/>
          </p:cNvSpPr>
          <p:nvPr>
            <p:ph type="title"/>
          </p:nvPr>
        </p:nvSpPr>
        <p:spPr>
          <a:xfrm>
            <a:off x="225811" y="317390"/>
            <a:ext cx="11740378" cy="1650337"/>
          </a:xfrm>
        </p:spPr>
        <p:txBody>
          <a:bodyPr>
            <a:noAutofit/>
          </a:bodyPr>
          <a:lstStyle/>
          <a:p>
            <a:pPr marL="571500" indent="-571500">
              <a:buFont typeface="Arial" panose="020B0604020202020204" pitchFamily="34" charset="0"/>
              <a:buChar char="•"/>
            </a:pPr>
            <a:r>
              <a:rPr lang="en-US" sz="3200" b="1" dirty="0">
                <a:latin typeface="+mn-lt"/>
                <a:ea typeface="+mn-ea"/>
                <a:cs typeface="+mn-cs"/>
              </a:rPr>
              <a:t>What is the average throughput if the protocol used (not CSMA/CA) </a:t>
            </a:r>
            <a:r>
              <a:rPr lang="en-US" sz="3200" b="1" dirty="0">
                <a:solidFill>
                  <a:srgbClr val="FF0000"/>
                </a:solidFill>
                <a:latin typeface="+mn-lt"/>
                <a:ea typeface="+mn-ea"/>
                <a:cs typeface="+mn-cs"/>
              </a:rPr>
              <a:t>ensure that all stations are given same amount of time to transmit</a:t>
            </a:r>
            <a:r>
              <a:rPr lang="en-US" sz="3200" b="1" dirty="0">
                <a:latin typeface="+mn-lt"/>
                <a:ea typeface="+mn-ea"/>
                <a:cs typeface="+mn-cs"/>
              </a:rPr>
              <a:t>?</a:t>
            </a:r>
            <a:r>
              <a:rPr lang="en-SG" sz="3200" b="1" dirty="0">
                <a:latin typeface="+mn-lt"/>
                <a:ea typeface="+mn-ea"/>
                <a:cs typeface="+mn-cs"/>
              </a:rPr>
              <a:t> </a:t>
            </a:r>
            <a:endParaRPr lang="en-US" sz="3200" b="1" dirty="0">
              <a:latin typeface="+mn-lt"/>
              <a:ea typeface="+mn-ea"/>
              <a:cs typeface="+mn-cs"/>
            </a:endParaRPr>
          </a:p>
        </p:txBody>
      </p:sp>
      <p:sp>
        <p:nvSpPr>
          <p:cNvPr id="29" name="Slide Number Placeholder 28">
            <a:extLst>
              <a:ext uri="{FF2B5EF4-FFF2-40B4-BE49-F238E27FC236}">
                <a16:creationId xmlns:a16="http://schemas.microsoft.com/office/drawing/2014/main" id="{E6D6DD9D-355E-714E-8601-E3B36E3A891A}"/>
              </a:ext>
            </a:extLst>
          </p:cNvPr>
          <p:cNvSpPr>
            <a:spLocks noGrp="1"/>
          </p:cNvSpPr>
          <p:nvPr>
            <p:ph type="sldNum" sz="quarter" idx="12"/>
          </p:nvPr>
        </p:nvSpPr>
        <p:spPr/>
        <p:txBody>
          <a:bodyPr/>
          <a:lstStyle/>
          <a:p>
            <a:fld id="{9DD2B9E3-51E9-264D-9F5E-4A02D9B4619F}" type="slidenum">
              <a:rPr lang="en-US" smtClean="0"/>
              <a:t>10</a:t>
            </a:fld>
            <a:endParaRPr lang="en-US" dirty="0"/>
          </a:p>
        </p:txBody>
      </p:sp>
      <p:sp>
        <p:nvSpPr>
          <p:cNvPr id="8" name="TextBox 7">
            <a:extLst>
              <a:ext uri="{FF2B5EF4-FFF2-40B4-BE49-F238E27FC236}">
                <a16:creationId xmlns:a16="http://schemas.microsoft.com/office/drawing/2014/main" id="{1D3BA2E8-8DDB-6D4A-A785-784CABF32AAC}"/>
              </a:ext>
            </a:extLst>
          </p:cNvPr>
          <p:cNvSpPr txBox="1"/>
          <p:nvPr/>
        </p:nvSpPr>
        <p:spPr>
          <a:xfrm>
            <a:off x="890833" y="2474290"/>
            <a:ext cx="12303433" cy="3754874"/>
          </a:xfrm>
          <a:prstGeom prst="rect">
            <a:avLst/>
          </a:prstGeom>
          <a:noFill/>
        </p:spPr>
        <p:txBody>
          <a:bodyPr wrap="square" rtlCol="0">
            <a:spAutoFit/>
          </a:bodyPr>
          <a:lstStyle/>
          <a:p>
            <a:r>
              <a:rPr lang="en-US" sz="2400" dirty="0">
                <a:solidFill>
                  <a:srgbClr val="FF0000"/>
                </a:solidFill>
              </a:rPr>
              <a:t>This is similar to TDMA (time-division multiple access)</a:t>
            </a:r>
            <a:endParaRPr lang="en-US" sz="3500" dirty="0">
              <a:solidFill>
                <a:srgbClr val="FF0000"/>
              </a:solidFill>
            </a:endParaRPr>
          </a:p>
          <a:p>
            <a:r>
              <a:rPr lang="en-US" sz="2400" dirty="0"/>
              <a:t>Hence, in one second, each node gets t =1/4 seconds to transmit</a:t>
            </a:r>
          </a:p>
          <a:p>
            <a:r>
              <a:rPr lang="en-US" sz="2400" dirty="0"/>
              <a:t>Total data sent due to Station 1 in one sec = (1/4) x 2 = ½ </a:t>
            </a:r>
            <a:r>
              <a:rPr lang="en-US" sz="2400" dirty="0" smtClean="0"/>
              <a:t>Mbps</a:t>
            </a:r>
            <a:endParaRPr lang="en-US" sz="2400" dirty="0"/>
          </a:p>
          <a:p>
            <a:r>
              <a:rPr lang="en-US" sz="2400" dirty="0"/>
              <a:t>Total data sent due to Station 2 in one sec = (1/4) x 20 = 5 </a:t>
            </a:r>
            <a:r>
              <a:rPr lang="en-US" sz="2400" dirty="0" smtClean="0"/>
              <a:t>Mbps</a:t>
            </a:r>
            <a:endParaRPr lang="en-US" sz="2400" dirty="0"/>
          </a:p>
          <a:p>
            <a:r>
              <a:rPr lang="en-US" sz="2400" dirty="0"/>
              <a:t>Total data sent due to Station 3 in one sec = (1/4) x 50 = 12.5 </a:t>
            </a:r>
            <a:r>
              <a:rPr lang="en-US" sz="2400" dirty="0" smtClean="0"/>
              <a:t>Mbps</a:t>
            </a:r>
            <a:endParaRPr lang="en-US" sz="2400" dirty="0"/>
          </a:p>
          <a:p>
            <a:r>
              <a:rPr lang="en-US" sz="2400" dirty="0"/>
              <a:t>Total data sent due to Station </a:t>
            </a:r>
            <a:r>
              <a:rPr lang="en-US" sz="2400" dirty="0" smtClean="0"/>
              <a:t>4 </a:t>
            </a:r>
            <a:r>
              <a:rPr lang="en-US" sz="2400" dirty="0"/>
              <a:t>in one sec = (1/4) x 100 = 25 </a:t>
            </a:r>
            <a:r>
              <a:rPr lang="en-US" sz="2400" dirty="0" smtClean="0"/>
              <a:t>Mbps</a:t>
            </a:r>
            <a:endParaRPr lang="en-US" sz="2400" dirty="0"/>
          </a:p>
          <a:p>
            <a:endParaRPr lang="en-US" sz="3500" dirty="0"/>
          </a:p>
          <a:p>
            <a:r>
              <a:rPr lang="en-US" sz="2400" dirty="0">
                <a:solidFill>
                  <a:srgbClr val="FF0000"/>
                </a:solidFill>
              </a:rPr>
              <a:t>Total throughput = 43 Mbps</a:t>
            </a:r>
          </a:p>
          <a:p>
            <a:endParaRPr lang="en-US" sz="3500" dirty="0">
              <a:solidFill>
                <a:srgbClr val="FF0000"/>
              </a:solidFill>
            </a:endParaRPr>
          </a:p>
        </p:txBody>
      </p:sp>
    </p:spTree>
    <p:extLst>
      <p:ext uri="{BB962C8B-B14F-4D97-AF65-F5344CB8AC3E}">
        <p14:creationId xmlns:p14="http://schemas.microsoft.com/office/powerpoint/2010/main" val="93815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336" y="332131"/>
            <a:ext cx="10515600" cy="1325563"/>
          </a:xfrm>
        </p:spPr>
        <p:txBody>
          <a:bodyPr/>
          <a:lstStyle/>
          <a:p>
            <a:r>
              <a:rPr lang="en-US" b="1" dirty="0" smtClean="0"/>
              <a:t>Question 3:</a:t>
            </a:r>
            <a:endParaRPr lang="en-SG" dirty="0"/>
          </a:p>
        </p:txBody>
      </p:sp>
      <p:sp>
        <p:nvSpPr>
          <p:cNvPr id="3" name="Content Placeholder 2"/>
          <p:cNvSpPr>
            <a:spLocks noGrp="1"/>
          </p:cNvSpPr>
          <p:nvPr>
            <p:ph idx="1"/>
          </p:nvPr>
        </p:nvSpPr>
        <p:spPr>
          <a:xfrm>
            <a:off x="158685" y="1535160"/>
            <a:ext cx="12033315" cy="2601689"/>
          </a:xfrm>
        </p:spPr>
        <p:txBody>
          <a:bodyPr/>
          <a:lstStyle/>
          <a:p>
            <a:pPr marL="0" indent="0">
              <a:buNone/>
            </a:pPr>
            <a:r>
              <a:rPr lang="en-US" dirty="0"/>
              <a:t>5 nodes (A, B, C, D and E) forms a straight line. The distance between the nodes are such that </a:t>
            </a:r>
            <a:r>
              <a:rPr lang="en-US" dirty="0" err="1"/>
              <a:t>neighbouring</a:t>
            </a:r>
            <a:r>
              <a:rPr lang="en-US" dirty="0"/>
              <a:t> can communicate but transmissions from nodes further away cannot be received. For example, A and B can communicate, but A and C cannot. Similarly, C and D can communicate, but B and D cannot. </a:t>
            </a:r>
            <a:r>
              <a:rPr lang="en-US" dirty="0">
                <a:solidFill>
                  <a:srgbClr val="FF0000"/>
                </a:solidFill>
              </a:rPr>
              <a:t>The nodes perform carrier sensing follow by RTS/CTS before data is transmitted</a:t>
            </a:r>
            <a:r>
              <a:rPr lang="en-US" dirty="0" smtClean="0"/>
              <a:t>.</a:t>
            </a:r>
          </a:p>
          <a:p>
            <a:pPr marL="0" indent="0">
              <a:buNone/>
            </a:pPr>
            <a:endParaRPr lang="en-US" dirty="0" smtClean="0"/>
          </a:p>
          <a:p>
            <a:pPr marL="0" indent="0">
              <a:buNone/>
            </a:pPr>
            <a:endParaRPr lang="en-SG" dirty="0"/>
          </a:p>
        </p:txBody>
      </p:sp>
      <p:sp>
        <p:nvSpPr>
          <p:cNvPr id="14" name="Oval 13">
            <a:extLst>
              <a:ext uri="{FF2B5EF4-FFF2-40B4-BE49-F238E27FC236}">
                <a16:creationId xmlns:a16="http://schemas.microsoft.com/office/drawing/2014/main" id="{A18E6830-341E-444D-8756-EBE596A7D678}"/>
              </a:ext>
            </a:extLst>
          </p:cNvPr>
          <p:cNvSpPr/>
          <p:nvPr/>
        </p:nvSpPr>
        <p:spPr>
          <a:xfrm>
            <a:off x="1357575" y="3838894"/>
            <a:ext cx="1037063" cy="103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sp>
        <p:nvSpPr>
          <p:cNvPr id="15" name="Oval 14">
            <a:extLst>
              <a:ext uri="{FF2B5EF4-FFF2-40B4-BE49-F238E27FC236}">
                <a16:creationId xmlns:a16="http://schemas.microsoft.com/office/drawing/2014/main" id="{FBCD51D8-2315-EA49-BEDB-B118FD37FC7E}"/>
              </a:ext>
            </a:extLst>
          </p:cNvPr>
          <p:cNvSpPr/>
          <p:nvPr/>
        </p:nvSpPr>
        <p:spPr>
          <a:xfrm>
            <a:off x="3461439" y="3838894"/>
            <a:ext cx="1037063" cy="1037063"/>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B</a:t>
            </a:r>
          </a:p>
        </p:txBody>
      </p:sp>
      <p:sp>
        <p:nvSpPr>
          <p:cNvPr id="16" name="Oval 15">
            <a:extLst>
              <a:ext uri="{FF2B5EF4-FFF2-40B4-BE49-F238E27FC236}">
                <a16:creationId xmlns:a16="http://schemas.microsoft.com/office/drawing/2014/main" id="{5D0B0320-D53C-9B42-A409-39A806399B05}"/>
              </a:ext>
            </a:extLst>
          </p:cNvPr>
          <p:cNvSpPr/>
          <p:nvPr/>
        </p:nvSpPr>
        <p:spPr>
          <a:xfrm>
            <a:off x="5565303" y="3838894"/>
            <a:ext cx="1037063" cy="103706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C</a:t>
            </a:r>
          </a:p>
        </p:txBody>
      </p:sp>
      <p:sp>
        <p:nvSpPr>
          <p:cNvPr id="17" name="Oval 16">
            <a:extLst>
              <a:ext uri="{FF2B5EF4-FFF2-40B4-BE49-F238E27FC236}">
                <a16:creationId xmlns:a16="http://schemas.microsoft.com/office/drawing/2014/main" id="{E7164B3E-E2D9-E74B-84A6-56538417EAB5}"/>
              </a:ext>
            </a:extLst>
          </p:cNvPr>
          <p:cNvSpPr/>
          <p:nvPr/>
        </p:nvSpPr>
        <p:spPr>
          <a:xfrm>
            <a:off x="7669167" y="3838893"/>
            <a:ext cx="1037063" cy="1037063"/>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D</a:t>
            </a:r>
          </a:p>
        </p:txBody>
      </p:sp>
      <p:sp>
        <p:nvSpPr>
          <p:cNvPr id="18" name="Oval 17">
            <a:extLst>
              <a:ext uri="{FF2B5EF4-FFF2-40B4-BE49-F238E27FC236}">
                <a16:creationId xmlns:a16="http://schemas.microsoft.com/office/drawing/2014/main" id="{AF34AEAB-B897-7D4F-AE10-52306F750A65}"/>
              </a:ext>
            </a:extLst>
          </p:cNvPr>
          <p:cNvSpPr/>
          <p:nvPr/>
        </p:nvSpPr>
        <p:spPr>
          <a:xfrm>
            <a:off x="9767453" y="3788712"/>
            <a:ext cx="1037063" cy="1037063"/>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E</a:t>
            </a:r>
          </a:p>
        </p:txBody>
      </p:sp>
      <p:sp>
        <p:nvSpPr>
          <p:cNvPr id="19" name="Rectangle 18">
            <a:extLst>
              <a:ext uri="{FF2B5EF4-FFF2-40B4-BE49-F238E27FC236}">
                <a16:creationId xmlns:a16="http://schemas.microsoft.com/office/drawing/2014/main" id="{7A499240-385B-2C44-93A4-03E4293916A4}"/>
              </a:ext>
            </a:extLst>
          </p:cNvPr>
          <p:cNvSpPr/>
          <p:nvPr/>
        </p:nvSpPr>
        <p:spPr>
          <a:xfrm>
            <a:off x="1357575" y="5021202"/>
            <a:ext cx="3140926" cy="301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0" name="Rectangle 19">
            <a:extLst>
              <a:ext uri="{FF2B5EF4-FFF2-40B4-BE49-F238E27FC236}">
                <a16:creationId xmlns:a16="http://schemas.microsoft.com/office/drawing/2014/main" id="{AA2D8DD2-44F7-A643-B3FD-AC6F406E1ECE}"/>
              </a:ext>
            </a:extLst>
          </p:cNvPr>
          <p:cNvSpPr/>
          <p:nvPr/>
        </p:nvSpPr>
        <p:spPr>
          <a:xfrm>
            <a:off x="1357574" y="5380732"/>
            <a:ext cx="5244791" cy="3010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1" name="Rectangle 20">
            <a:extLst>
              <a:ext uri="{FF2B5EF4-FFF2-40B4-BE49-F238E27FC236}">
                <a16:creationId xmlns:a16="http://schemas.microsoft.com/office/drawing/2014/main" id="{0077F159-93E8-214A-9ACC-FC1BCC79D85B}"/>
              </a:ext>
            </a:extLst>
          </p:cNvPr>
          <p:cNvSpPr/>
          <p:nvPr/>
        </p:nvSpPr>
        <p:spPr>
          <a:xfrm>
            <a:off x="3461438" y="5740262"/>
            <a:ext cx="5244790" cy="3010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2" name="Rectangle 21">
            <a:extLst>
              <a:ext uri="{FF2B5EF4-FFF2-40B4-BE49-F238E27FC236}">
                <a16:creationId xmlns:a16="http://schemas.microsoft.com/office/drawing/2014/main" id="{D38B94AD-9B0C-8340-854A-BF60EB557F4E}"/>
              </a:ext>
            </a:extLst>
          </p:cNvPr>
          <p:cNvSpPr/>
          <p:nvPr/>
        </p:nvSpPr>
        <p:spPr>
          <a:xfrm>
            <a:off x="5565301" y="6099792"/>
            <a:ext cx="5239213" cy="301083"/>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23" name="Rectangle 22">
            <a:extLst>
              <a:ext uri="{FF2B5EF4-FFF2-40B4-BE49-F238E27FC236}">
                <a16:creationId xmlns:a16="http://schemas.microsoft.com/office/drawing/2014/main" id="{4F406E2B-323E-9A45-B958-88237FE4B5A0}"/>
              </a:ext>
            </a:extLst>
          </p:cNvPr>
          <p:cNvSpPr/>
          <p:nvPr/>
        </p:nvSpPr>
        <p:spPr>
          <a:xfrm>
            <a:off x="7669167" y="6453728"/>
            <a:ext cx="3135348" cy="301083"/>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24" name="Slide Number Placeholder 23"/>
          <p:cNvSpPr>
            <a:spLocks noGrp="1"/>
          </p:cNvSpPr>
          <p:nvPr>
            <p:ph type="sldNum" sz="quarter" idx="12"/>
          </p:nvPr>
        </p:nvSpPr>
        <p:spPr/>
        <p:txBody>
          <a:bodyPr/>
          <a:lstStyle/>
          <a:p>
            <a:fld id="{C88F3CA0-70E6-4E88-9517-73D00E44FAB1}" type="slidenum">
              <a:rPr lang="en-SG" smtClean="0"/>
              <a:t>11</a:t>
            </a:fld>
            <a:endParaRPr lang="en-SG"/>
          </a:p>
        </p:txBody>
      </p:sp>
    </p:spTree>
    <p:extLst>
      <p:ext uri="{BB962C8B-B14F-4D97-AF65-F5344CB8AC3E}">
        <p14:creationId xmlns:p14="http://schemas.microsoft.com/office/powerpoint/2010/main" val="108903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ppt_w</p:attrName>
                                        </p:attrNameLst>
                                      </p:cBhvr>
                                      <p:tavLst>
                                        <p:tav tm="0">
                                          <p:val>
                                            <p:fltVal val="0"/>
                                          </p:val>
                                        </p:tav>
                                        <p:tav tm="100000">
                                          <p:val>
                                            <p:strVal val="#ppt_w"/>
                                          </p:val>
                                        </p:tav>
                                      </p:tavLst>
                                    </p:anim>
                                    <p:anim calcmode="lin" valueType="num">
                                      <p:cBhvr>
                                        <p:cTn id="23" dur="500" fill="hold"/>
                                        <p:tgtEl>
                                          <p:spTgt spid="17"/>
                                        </p:tgtEl>
                                        <p:attrNameLst>
                                          <p:attrName>ppt_h</p:attrName>
                                        </p:attrNameLst>
                                      </p:cBhvr>
                                      <p:tavLst>
                                        <p:tav tm="0">
                                          <p:val>
                                            <p:fltVal val="0"/>
                                          </p:val>
                                        </p:tav>
                                        <p:tav tm="100000">
                                          <p:val>
                                            <p:strVal val="#ppt_h"/>
                                          </p:val>
                                        </p:tav>
                                      </p:tavLst>
                                    </p:anim>
                                    <p:animEffect transition="in" filter="fade">
                                      <p:cBhvr>
                                        <p:cTn id="24" dur="500"/>
                                        <p:tgtEl>
                                          <p:spTgt spid="1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p:cTn id="34" dur="500" fill="hold"/>
                                        <p:tgtEl>
                                          <p:spTgt spid="19"/>
                                        </p:tgtEl>
                                        <p:attrNameLst>
                                          <p:attrName>ppt_w</p:attrName>
                                        </p:attrNameLst>
                                      </p:cBhvr>
                                      <p:tavLst>
                                        <p:tav tm="0">
                                          <p:val>
                                            <p:fltVal val="0"/>
                                          </p:val>
                                        </p:tav>
                                        <p:tav tm="100000">
                                          <p:val>
                                            <p:strVal val="#ppt_w"/>
                                          </p:val>
                                        </p:tav>
                                      </p:tavLst>
                                    </p:anim>
                                    <p:anim calcmode="lin" valueType="num">
                                      <p:cBhvr>
                                        <p:cTn id="35" dur="500" fill="hold"/>
                                        <p:tgtEl>
                                          <p:spTgt spid="19"/>
                                        </p:tgtEl>
                                        <p:attrNameLst>
                                          <p:attrName>ppt_h</p:attrName>
                                        </p:attrNameLst>
                                      </p:cBhvr>
                                      <p:tavLst>
                                        <p:tav tm="0">
                                          <p:val>
                                            <p:fltVal val="0"/>
                                          </p:val>
                                        </p:tav>
                                        <p:tav tm="100000">
                                          <p:val>
                                            <p:strVal val="#ppt_h"/>
                                          </p:val>
                                        </p:tav>
                                      </p:tavLst>
                                    </p:anim>
                                    <p:animEffect transition="in" filter="fade">
                                      <p:cBhvr>
                                        <p:cTn id="36" dur="500"/>
                                        <p:tgtEl>
                                          <p:spTgt spid="1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p:cTn id="39" dur="500" fill="hold"/>
                                        <p:tgtEl>
                                          <p:spTgt spid="20"/>
                                        </p:tgtEl>
                                        <p:attrNameLst>
                                          <p:attrName>ppt_w</p:attrName>
                                        </p:attrNameLst>
                                      </p:cBhvr>
                                      <p:tavLst>
                                        <p:tav tm="0">
                                          <p:val>
                                            <p:fltVal val="0"/>
                                          </p:val>
                                        </p:tav>
                                        <p:tav tm="100000">
                                          <p:val>
                                            <p:strVal val="#ppt_w"/>
                                          </p:val>
                                        </p:tav>
                                      </p:tavLst>
                                    </p:anim>
                                    <p:anim calcmode="lin" valueType="num">
                                      <p:cBhvr>
                                        <p:cTn id="40" dur="500" fill="hold"/>
                                        <p:tgtEl>
                                          <p:spTgt spid="20"/>
                                        </p:tgtEl>
                                        <p:attrNameLst>
                                          <p:attrName>ppt_h</p:attrName>
                                        </p:attrNameLst>
                                      </p:cBhvr>
                                      <p:tavLst>
                                        <p:tav tm="0">
                                          <p:val>
                                            <p:fltVal val="0"/>
                                          </p:val>
                                        </p:tav>
                                        <p:tav tm="100000">
                                          <p:val>
                                            <p:strVal val="#ppt_h"/>
                                          </p:val>
                                        </p:tav>
                                      </p:tavLst>
                                    </p:anim>
                                    <p:animEffect transition="in" filter="fade">
                                      <p:cBhvr>
                                        <p:cTn id="41" dur="500"/>
                                        <p:tgtEl>
                                          <p:spTgt spid="20"/>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p:cTn id="44" dur="500" fill="hold"/>
                                        <p:tgtEl>
                                          <p:spTgt spid="21"/>
                                        </p:tgtEl>
                                        <p:attrNameLst>
                                          <p:attrName>ppt_w</p:attrName>
                                        </p:attrNameLst>
                                      </p:cBhvr>
                                      <p:tavLst>
                                        <p:tav tm="0">
                                          <p:val>
                                            <p:fltVal val="0"/>
                                          </p:val>
                                        </p:tav>
                                        <p:tav tm="100000">
                                          <p:val>
                                            <p:strVal val="#ppt_w"/>
                                          </p:val>
                                        </p:tav>
                                      </p:tavLst>
                                    </p:anim>
                                    <p:anim calcmode="lin" valueType="num">
                                      <p:cBhvr>
                                        <p:cTn id="45" dur="500" fill="hold"/>
                                        <p:tgtEl>
                                          <p:spTgt spid="21"/>
                                        </p:tgtEl>
                                        <p:attrNameLst>
                                          <p:attrName>ppt_h</p:attrName>
                                        </p:attrNameLst>
                                      </p:cBhvr>
                                      <p:tavLst>
                                        <p:tav tm="0">
                                          <p:val>
                                            <p:fltVal val="0"/>
                                          </p:val>
                                        </p:tav>
                                        <p:tav tm="100000">
                                          <p:val>
                                            <p:strVal val="#ppt_h"/>
                                          </p:val>
                                        </p:tav>
                                      </p:tavLst>
                                    </p:anim>
                                    <p:animEffect transition="in" filter="fade">
                                      <p:cBhvr>
                                        <p:cTn id="46" dur="500"/>
                                        <p:tgtEl>
                                          <p:spTgt spid="21"/>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p:cTn id="49" dur="500" fill="hold"/>
                                        <p:tgtEl>
                                          <p:spTgt spid="22"/>
                                        </p:tgtEl>
                                        <p:attrNameLst>
                                          <p:attrName>ppt_w</p:attrName>
                                        </p:attrNameLst>
                                      </p:cBhvr>
                                      <p:tavLst>
                                        <p:tav tm="0">
                                          <p:val>
                                            <p:fltVal val="0"/>
                                          </p:val>
                                        </p:tav>
                                        <p:tav tm="100000">
                                          <p:val>
                                            <p:strVal val="#ppt_w"/>
                                          </p:val>
                                        </p:tav>
                                      </p:tavLst>
                                    </p:anim>
                                    <p:anim calcmode="lin" valueType="num">
                                      <p:cBhvr>
                                        <p:cTn id="50" dur="500" fill="hold"/>
                                        <p:tgtEl>
                                          <p:spTgt spid="22"/>
                                        </p:tgtEl>
                                        <p:attrNameLst>
                                          <p:attrName>ppt_h</p:attrName>
                                        </p:attrNameLst>
                                      </p:cBhvr>
                                      <p:tavLst>
                                        <p:tav tm="0">
                                          <p:val>
                                            <p:fltVal val="0"/>
                                          </p:val>
                                        </p:tav>
                                        <p:tav tm="100000">
                                          <p:val>
                                            <p:strVal val="#ppt_h"/>
                                          </p:val>
                                        </p:tav>
                                      </p:tavLst>
                                    </p:anim>
                                    <p:animEffect transition="in" filter="fade">
                                      <p:cBhvr>
                                        <p:cTn id="51" dur="500"/>
                                        <p:tgtEl>
                                          <p:spTgt spid="22"/>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p:cTn id="54" dur="500" fill="hold"/>
                                        <p:tgtEl>
                                          <p:spTgt spid="23"/>
                                        </p:tgtEl>
                                        <p:attrNameLst>
                                          <p:attrName>ppt_w</p:attrName>
                                        </p:attrNameLst>
                                      </p:cBhvr>
                                      <p:tavLst>
                                        <p:tav tm="0">
                                          <p:val>
                                            <p:fltVal val="0"/>
                                          </p:val>
                                        </p:tav>
                                        <p:tav tm="100000">
                                          <p:val>
                                            <p:strVal val="#ppt_w"/>
                                          </p:val>
                                        </p:tav>
                                      </p:tavLst>
                                    </p:anim>
                                    <p:anim calcmode="lin" valueType="num">
                                      <p:cBhvr>
                                        <p:cTn id="55" dur="500" fill="hold"/>
                                        <p:tgtEl>
                                          <p:spTgt spid="23"/>
                                        </p:tgtEl>
                                        <p:attrNameLst>
                                          <p:attrName>ppt_h</p:attrName>
                                        </p:attrNameLst>
                                      </p:cBhvr>
                                      <p:tavLst>
                                        <p:tav tm="0">
                                          <p:val>
                                            <p:fltVal val="0"/>
                                          </p:val>
                                        </p:tav>
                                        <p:tav tm="100000">
                                          <p:val>
                                            <p:strVal val="#ppt_h"/>
                                          </p:val>
                                        </p:tav>
                                      </p:tavLst>
                                    </p:anim>
                                    <p:animEffect transition="in" filter="fade">
                                      <p:cBhvr>
                                        <p:cTn id="5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944-3533-324A-87F4-AE765F7D87B3}"/>
              </a:ext>
            </a:extLst>
          </p:cNvPr>
          <p:cNvSpPr>
            <a:spLocks noGrp="1"/>
          </p:cNvSpPr>
          <p:nvPr>
            <p:ph type="title"/>
          </p:nvPr>
        </p:nvSpPr>
        <p:spPr>
          <a:xfrm>
            <a:off x="31612" y="287844"/>
            <a:ext cx="11915725" cy="1121514"/>
          </a:xfrm>
        </p:spPr>
        <p:txBody>
          <a:bodyPr>
            <a:normAutofit/>
          </a:bodyPr>
          <a:lstStyle/>
          <a:p>
            <a:pPr marL="457200" indent="-457200">
              <a:buFont typeface="Arial" panose="020B0604020202020204" pitchFamily="34" charset="0"/>
              <a:buChar char="•"/>
            </a:pPr>
            <a:r>
              <a:rPr lang="en-US" sz="3200" b="1" dirty="0">
                <a:latin typeface="+mn-lt"/>
                <a:ea typeface="+mn-ea"/>
                <a:cs typeface="+mn-cs"/>
              </a:rPr>
              <a:t>If node A is transmitting to node B, which other pair(s) of nodes can communicate at the same time?</a:t>
            </a:r>
          </a:p>
        </p:txBody>
      </p:sp>
      <p:sp>
        <p:nvSpPr>
          <p:cNvPr id="29" name="Slide Number Placeholder 28">
            <a:extLst>
              <a:ext uri="{FF2B5EF4-FFF2-40B4-BE49-F238E27FC236}">
                <a16:creationId xmlns:a16="http://schemas.microsoft.com/office/drawing/2014/main" id="{E6D6DD9D-355E-714E-8601-E3B36E3A891A}"/>
              </a:ext>
            </a:extLst>
          </p:cNvPr>
          <p:cNvSpPr>
            <a:spLocks noGrp="1"/>
          </p:cNvSpPr>
          <p:nvPr>
            <p:ph type="sldNum" sz="quarter" idx="12"/>
          </p:nvPr>
        </p:nvSpPr>
        <p:spPr/>
        <p:txBody>
          <a:bodyPr/>
          <a:lstStyle/>
          <a:p>
            <a:fld id="{9DD2B9E3-51E9-264D-9F5E-4A02D9B4619F}" type="slidenum">
              <a:rPr lang="en-US" smtClean="0"/>
              <a:t>12</a:t>
            </a:fld>
            <a:endParaRPr lang="en-US"/>
          </a:p>
        </p:txBody>
      </p:sp>
      <p:sp>
        <p:nvSpPr>
          <p:cNvPr id="3" name="Oval 2">
            <a:extLst>
              <a:ext uri="{FF2B5EF4-FFF2-40B4-BE49-F238E27FC236}">
                <a16:creationId xmlns:a16="http://schemas.microsoft.com/office/drawing/2014/main" id="{A18E6830-341E-444D-8756-EBE596A7D678}"/>
              </a:ext>
            </a:extLst>
          </p:cNvPr>
          <p:cNvSpPr/>
          <p:nvPr/>
        </p:nvSpPr>
        <p:spPr>
          <a:xfrm>
            <a:off x="356838" y="2021277"/>
            <a:ext cx="1037063" cy="103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sp>
        <p:nvSpPr>
          <p:cNvPr id="30" name="Oval 29">
            <a:extLst>
              <a:ext uri="{FF2B5EF4-FFF2-40B4-BE49-F238E27FC236}">
                <a16:creationId xmlns:a16="http://schemas.microsoft.com/office/drawing/2014/main" id="{FBCD51D8-2315-EA49-BEDB-B118FD37FC7E}"/>
              </a:ext>
            </a:extLst>
          </p:cNvPr>
          <p:cNvSpPr/>
          <p:nvPr/>
        </p:nvSpPr>
        <p:spPr>
          <a:xfrm>
            <a:off x="2460702" y="2021277"/>
            <a:ext cx="1037063" cy="1037063"/>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B</a:t>
            </a:r>
          </a:p>
        </p:txBody>
      </p:sp>
      <p:sp>
        <p:nvSpPr>
          <p:cNvPr id="32" name="Oval 31">
            <a:extLst>
              <a:ext uri="{FF2B5EF4-FFF2-40B4-BE49-F238E27FC236}">
                <a16:creationId xmlns:a16="http://schemas.microsoft.com/office/drawing/2014/main" id="{5D0B0320-D53C-9B42-A409-39A806399B05}"/>
              </a:ext>
            </a:extLst>
          </p:cNvPr>
          <p:cNvSpPr/>
          <p:nvPr/>
        </p:nvSpPr>
        <p:spPr>
          <a:xfrm>
            <a:off x="4564566" y="2021277"/>
            <a:ext cx="1037063" cy="103706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C</a:t>
            </a:r>
          </a:p>
        </p:txBody>
      </p:sp>
      <p:sp>
        <p:nvSpPr>
          <p:cNvPr id="33" name="Oval 32">
            <a:extLst>
              <a:ext uri="{FF2B5EF4-FFF2-40B4-BE49-F238E27FC236}">
                <a16:creationId xmlns:a16="http://schemas.microsoft.com/office/drawing/2014/main" id="{E7164B3E-E2D9-E74B-84A6-56538417EAB5}"/>
              </a:ext>
            </a:extLst>
          </p:cNvPr>
          <p:cNvSpPr/>
          <p:nvPr/>
        </p:nvSpPr>
        <p:spPr>
          <a:xfrm>
            <a:off x="6668430" y="2021276"/>
            <a:ext cx="1037063" cy="1037063"/>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D</a:t>
            </a:r>
          </a:p>
        </p:txBody>
      </p:sp>
      <p:sp>
        <p:nvSpPr>
          <p:cNvPr id="34" name="Oval 33">
            <a:extLst>
              <a:ext uri="{FF2B5EF4-FFF2-40B4-BE49-F238E27FC236}">
                <a16:creationId xmlns:a16="http://schemas.microsoft.com/office/drawing/2014/main" id="{AF34AEAB-B897-7D4F-AE10-52306F750A65}"/>
              </a:ext>
            </a:extLst>
          </p:cNvPr>
          <p:cNvSpPr/>
          <p:nvPr/>
        </p:nvSpPr>
        <p:spPr>
          <a:xfrm>
            <a:off x="8766716" y="1971095"/>
            <a:ext cx="1037063" cy="1037063"/>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E</a:t>
            </a:r>
          </a:p>
        </p:txBody>
      </p:sp>
      <p:sp>
        <p:nvSpPr>
          <p:cNvPr id="23" name="Rectangle 22">
            <a:extLst>
              <a:ext uri="{FF2B5EF4-FFF2-40B4-BE49-F238E27FC236}">
                <a16:creationId xmlns:a16="http://schemas.microsoft.com/office/drawing/2014/main" id="{7A499240-385B-2C44-93A4-03E4293916A4}"/>
              </a:ext>
            </a:extLst>
          </p:cNvPr>
          <p:cNvSpPr/>
          <p:nvPr/>
        </p:nvSpPr>
        <p:spPr>
          <a:xfrm>
            <a:off x="356838" y="3203585"/>
            <a:ext cx="3140926" cy="301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5" name="Rectangle 34">
            <a:extLst>
              <a:ext uri="{FF2B5EF4-FFF2-40B4-BE49-F238E27FC236}">
                <a16:creationId xmlns:a16="http://schemas.microsoft.com/office/drawing/2014/main" id="{AA2D8DD2-44F7-A643-B3FD-AC6F406E1ECE}"/>
              </a:ext>
            </a:extLst>
          </p:cNvPr>
          <p:cNvSpPr/>
          <p:nvPr/>
        </p:nvSpPr>
        <p:spPr>
          <a:xfrm>
            <a:off x="356837" y="3563115"/>
            <a:ext cx="5244791" cy="3010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6" name="Rectangle 35">
            <a:extLst>
              <a:ext uri="{FF2B5EF4-FFF2-40B4-BE49-F238E27FC236}">
                <a16:creationId xmlns:a16="http://schemas.microsoft.com/office/drawing/2014/main" id="{0077F159-93E8-214A-9ACC-FC1BCC79D85B}"/>
              </a:ext>
            </a:extLst>
          </p:cNvPr>
          <p:cNvSpPr/>
          <p:nvPr/>
        </p:nvSpPr>
        <p:spPr>
          <a:xfrm>
            <a:off x="2460701" y="3922645"/>
            <a:ext cx="5244790" cy="3010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7" name="Rectangle 36">
            <a:extLst>
              <a:ext uri="{FF2B5EF4-FFF2-40B4-BE49-F238E27FC236}">
                <a16:creationId xmlns:a16="http://schemas.microsoft.com/office/drawing/2014/main" id="{D38B94AD-9B0C-8340-854A-BF60EB557F4E}"/>
              </a:ext>
            </a:extLst>
          </p:cNvPr>
          <p:cNvSpPr/>
          <p:nvPr/>
        </p:nvSpPr>
        <p:spPr>
          <a:xfrm>
            <a:off x="4564564" y="4282175"/>
            <a:ext cx="5239213" cy="301083"/>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8" name="Rectangle 37">
            <a:extLst>
              <a:ext uri="{FF2B5EF4-FFF2-40B4-BE49-F238E27FC236}">
                <a16:creationId xmlns:a16="http://schemas.microsoft.com/office/drawing/2014/main" id="{4F406E2B-323E-9A45-B958-88237FE4B5A0}"/>
              </a:ext>
            </a:extLst>
          </p:cNvPr>
          <p:cNvSpPr/>
          <p:nvPr/>
        </p:nvSpPr>
        <p:spPr>
          <a:xfrm>
            <a:off x="6668430" y="4636111"/>
            <a:ext cx="3135348" cy="301083"/>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5" name="TextBox 14">
            <a:extLst>
              <a:ext uri="{FF2B5EF4-FFF2-40B4-BE49-F238E27FC236}">
                <a16:creationId xmlns:a16="http://schemas.microsoft.com/office/drawing/2014/main" id="{1AD7F819-1F20-EE45-97FB-8476D81FBB05}"/>
              </a:ext>
            </a:extLst>
          </p:cNvPr>
          <p:cNvSpPr txBox="1"/>
          <p:nvPr/>
        </p:nvSpPr>
        <p:spPr>
          <a:xfrm>
            <a:off x="0" y="4937194"/>
            <a:ext cx="10789777" cy="1200329"/>
          </a:xfrm>
          <a:prstGeom prst="rect">
            <a:avLst/>
          </a:prstGeom>
          <a:noFill/>
        </p:spPr>
        <p:txBody>
          <a:bodyPr wrap="square" rtlCol="0">
            <a:spAutoFit/>
          </a:bodyPr>
          <a:lstStyle/>
          <a:p>
            <a:r>
              <a:rPr lang="en-US" sz="2400" dirty="0">
                <a:solidFill>
                  <a:srgbClr val="FF0000"/>
                </a:solidFill>
              </a:rPr>
              <a:t>Stations that hear RTS / CTS will mark the medium as busy, and hence seize to receive or transmit for that duration.</a:t>
            </a:r>
          </a:p>
          <a:p>
            <a:r>
              <a:rPr lang="en-US" sz="2400" dirty="0">
                <a:solidFill>
                  <a:srgbClr val="FF0000"/>
                </a:solidFill>
              </a:rPr>
              <a:t>Hence only D</a:t>
            </a:r>
            <a:r>
              <a:rPr lang="en-US" sz="2400" dirty="0">
                <a:solidFill>
                  <a:srgbClr val="FF0000"/>
                </a:solidFill>
                <a:sym typeface="Wingdings" pitchFamily="2" charset="2"/>
              </a:rPr>
              <a:t>  E is possible</a:t>
            </a:r>
            <a:r>
              <a:rPr lang="en-US" sz="2400" dirty="0">
                <a:solidFill>
                  <a:srgbClr val="FF0000"/>
                </a:solidFill>
              </a:rPr>
              <a:t>  </a:t>
            </a:r>
          </a:p>
        </p:txBody>
      </p:sp>
      <p:cxnSp>
        <p:nvCxnSpPr>
          <p:cNvPr id="6" name="Straight Arrow Connector 5">
            <a:extLst>
              <a:ext uri="{FF2B5EF4-FFF2-40B4-BE49-F238E27FC236}">
                <a16:creationId xmlns:a16="http://schemas.microsoft.com/office/drawing/2014/main" id="{D8559027-0B81-AF40-8276-8BCB6B300281}"/>
              </a:ext>
            </a:extLst>
          </p:cNvPr>
          <p:cNvCxnSpPr>
            <a:stCxn id="3" idx="6"/>
          </p:cNvCxnSpPr>
          <p:nvPr/>
        </p:nvCxnSpPr>
        <p:spPr>
          <a:xfrm flipV="1">
            <a:off x="1393901" y="2539807"/>
            <a:ext cx="1066800" cy="2"/>
          </a:xfrm>
          <a:prstGeom prst="straightConnector1">
            <a:avLst/>
          </a:prstGeom>
          <a:ln w="38100">
            <a:solidFill>
              <a:schemeClr val="bg2">
                <a:lumMod val="5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019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944-3533-324A-87F4-AE765F7D87B3}"/>
              </a:ext>
            </a:extLst>
          </p:cNvPr>
          <p:cNvSpPr>
            <a:spLocks noGrp="1"/>
          </p:cNvSpPr>
          <p:nvPr>
            <p:ph type="title"/>
          </p:nvPr>
        </p:nvSpPr>
        <p:spPr>
          <a:xfrm>
            <a:off x="276275" y="243069"/>
            <a:ext cx="11915725" cy="1525820"/>
          </a:xfrm>
        </p:spPr>
        <p:txBody>
          <a:bodyPr>
            <a:normAutofit/>
          </a:bodyPr>
          <a:lstStyle/>
          <a:p>
            <a:pPr marL="457200" indent="-457200">
              <a:buFont typeface="Arial" panose="020B0604020202020204" pitchFamily="34" charset="0"/>
              <a:buChar char="•"/>
            </a:pPr>
            <a:r>
              <a:rPr lang="en-US" sz="3200" b="1" dirty="0">
                <a:latin typeface="+mn-lt"/>
                <a:ea typeface="+mn-ea"/>
                <a:cs typeface="+mn-cs"/>
              </a:rPr>
              <a:t>If node B is transmitting to node C, which other pair(s) of nodes can communicate at the same time?</a:t>
            </a:r>
          </a:p>
        </p:txBody>
      </p:sp>
      <p:sp>
        <p:nvSpPr>
          <p:cNvPr id="29" name="Slide Number Placeholder 28">
            <a:extLst>
              <a:ext uri="{FF2B5EF4-FFF2-40B4-BE49-F238E27FC236}">
                <a16:creationId xmlns:a16="http://schemas.microsoft.com/office/drawing/2014/main" id="{E6D6DD9D-355E-714E-8601-E3B36E3A891A}"/>
              </a:ext>
            </a:extLst>
          </p:cNvPr>
          <p:cNvSpPr>
            <a:spLocks noGrp="1"/>
          </p:cNvSpPr>
          <p:nvPr>
            <p:ph type="sldNum" sz="quarter" idx="12"/>
          </p:nvPr>
        </p:nvSpPr>
        <p:spPr/>
        <p:txBody>
          <a:bodyPr/>
          <a:lstStyle/>
          <a:p>
            <a:fld id="{9DD2B9E3-51E9-264D-9F5E-4A02D9B4619F}" type="slidenum">
              <a:rPr lang="en-US" smtClean="0"/>
              <a:t>13</a:t>
            </a:fld>
            <a:endParaRPr lang="en-US"/>
          </a:p>
        </p:txBody>
      </p:sp>
      <p:sp>
        <p:nvSpPr>
          <p:cNvPr id="3" name="Oval 2">
            <a:extLst>
              <a:ext uri="{FF2B5EF4-FFF2-40B4-BE49-F238E27FC236}">
                <a16:creationId xmlns:a16="http://schemas.microsoft.com/office/drawing/2014/main" id="{A18E6830-341E-444D-8756-EBE596A7D678}"/>
              </a:ext>
            </a:extLst>
          </p:cNvPr>
          <p:cNvSpPr/>
          <p:nvPr/>
        </p:nvSpPr>
        <p:spPr>
          <a:xfrm>
            <a:off x="356838" y="2021277"/>
            <a:ext cx="1037063" cy="103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sp>
        <p:nvSpPr>
          <p:cNvPr id="30" name="Oval 29">
            <a:extLst>
              <a:ext uri="{FF2B5EF4-FFF2-40B4-BE49-F238E27FC236}">
                <a16:creationId xmlns:a16="http://schemas.microsoft.com/office/drawing/2014/main" id="{FBCD51D8-2315-EA49-BEDB-B118FD37FC7E}"/>
              </a:ext>
            </a:extLst>
          </p:cNvPr>
          <p:cNvSpPr/>
          <p:nvPr/>
        </p:nvSpPr>
        <p:spPr>
          <a:xfrm>
            <a:off x="2460702" y="2021277"/>
            <a:ext cx="1037063" cy="1037063"/>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B</a:t>
            </a:r>
          </a:p>
        </p:txBody>
      </p:sp>
      <p:sp>
        <p:nvSpPr>
          <p:cNvPr id="32" name="Oval 31">
            <a:extLst>
              <a:ext uri="{FF2B5EF4-FFF2-40B4-BE49-F238E27FC236}">
                <a16:creationId xmlns:a16="http://schemas.microsoft.com/office/drawing/2014/main" id="{5D0B0320-D53C-9B42-A409-39A806399B05}"/>
              </a:ext>
            </a:extLst>
          </p:cNvPr>
          <p:cNvSpPr/>
          <p:nvPr/>
        </p:nvSpPr>
        <p:spPr>
          <a:xfrm>
            <a:off x="4564566" y="2021277"/>
            <a:ext cx="1037063" cy="103706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C</a:t>
            </a:r>
          </a:p>
        </p:txBody>
      </p:sp>
      <p:sp>
        <p:nvSpPr>
          <p:cNvPr id="33" name="Oval 32">
            <a:extLst>
              <a:ext uri="{FF2B5EF4-FFF2-40B4-BE49-F238E27FC236}">
                <a16:creationId xmlns:a16="http://schemas.microsoft.com/office/drawing/2014/main" id="{E7164B3E-E2D9-E74B-84A6-56538417EAB5}"/>
              </a:ext>
            </a:extLst>
          </p:cNvPr>
          <p:cNvSpPr/>
          <p:nvPr/>
        </p:nvSpPr>
        <p:spPr>
          <a:xfrm>
            <a:off x="6668430" y="2021276"/>
            <a:ext cx="1037063" cy="1037063"/>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D</a:t>
            </a:r>
          </a:p>
        </p:txBody>
      </p:sp>
      <p:sp>
        <p:nvSpPr>
          <p:cNvPr id="34" name="Oval 33">
            <a:extLst>
              <a:ext uri="{FF2B5EF4-FFF2-40B4-BE49-F238E27FC236}">
                <a16:creationId xmlns:a16="http://schemas.microsoft.com/office/drawing/2014/main" id="{AF34AEAB-B897-7D4F-AE10-52306F750A65}"/>
              </a:ext>
            </a:extLst>
          </p:cNvPr>
          <p:cNvSpPr/>
          <p:nvPr/>
        </p:nvSpPr>
        <p:spPr>
          <a:xfrm>
            <a:off x="8766716" y="1971095"/>
            <a:ext cx="1037063" cy="1037063"/>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E</a:t>
            </a:r>
          </a:p>
        </p:txBody>
      </p:sp>
      <p:sp>
        <p:nvSpPr>
          <p:cNvPr id="23" name="Rectangle 22">
            <a:extLst>
              <a:ext uri="{FF2B5EF4-FFF2-40B4-BE49-F238E27FC236}">
                <a16:creationId xmlns:a16="http://schemas.microsoft.com/office/drawing/2014/main" id="{7A499240-385B-2C44-93A4-03E4293916A4}"/>
              </a:ext>
            </a:extLst>
          </p:cNvPr>
          <p:cNvSpPr/>
          <p:nvPr/>
        </p:nvSpPr>
        <p:spPr>
          <a:xfrm>
            <a:off x="356838" y="3203585"/>
            <a:ext cx="3140926" cy="301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5" name="Rectangle 34">
            <a:extLst>
              <a:ext uri="{FF2B5EF4-FFF2-40B4-BE49-F238E27FC236}">
                <a16:creationId xmlns:a16="http://schemas.microsoft.com/office/drawing/2014/main" id="{AA2D8DD2-44F7-A643-B3FD-AC6F406E1ECE}"/>
              </a:ext>
            </a:extLst>
          </p:cNvPr>
          <p:cNvSpPr/>
          <p:nvPr/>
        </p:nvSpPr>
        <p:spPr>
          <a:xfrm>
            <a:off x="356837" y="3563115"/>
            <a:ext cx="5244791" cy="3010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6" name="Rectangle 35">
            <a:extLst>
              <a:ext uri="{FF2B5EF4-FFF2-40B4-BE49-F238E27FC236}">
                <a16:creationId xmlns:a16="http://schemas.microsoft.com/office/drawing/2014/main" id="{0077F159-93E8-214A-9ACC-FC1BCC79D85B}"/>
              </a:ext>
            </a:extLst>
          </p:cNvPr>
          <p:cNvSpPr/>
          <p:nvPr/>
        </p:nvSpPr>
        <p:spPr>
          <a:xfrm>
            <a:off x="2460701" y="3922645"/>
            <a:ext cx="5244790" cy="3010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7" name="Rectangle 36">
            <a:extLst>
              <a:ext uri="{FF2B5EF4-FFF2-40B4-BE49-F238E27FC236}">
                <a16:creationId xmlns:a16="http://schemas.microsoft.com/office/drawing/2014/main" id="{D38B94AD-9B0C-8340-854A-BF60EB557F4E}"/>
              </a:ext>
            </a:extLst>
          </p:cNvPr>
          <p:cNvSpPr/>
          <p:nvPr/>
        </p:nvSpPr>
        <p:spPr>
          <a:xfrm>
            <a:off x="4564564" y="4282175"/>
            <a:ext cx="5239213" cy="301083"/>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8" name="Rectangle 37">
            <a:extLst>
              <a:ext uri="{FF2B5EF4-FFF2-40B4-BE49-F238E27FC236}">
                <a16:creationId xmlns:a16="http://schemas.microsoft.com/office/drawing/2014/main" id="{4F406E2B-323E-9A45-B958-88237FE4B5A0}"/>
              </a:ext>
            </a:extLst>
          </p:cNvPr>
          <p:cNvSpPr/>
          <p:nvPr/>
        </p:nvSpPr>
        <p:spPr>
          <a:xfrm>
            <a:off x="6668430" y="4636111"/>
            <a:ext cx="3135348" cy="301083"/>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4" name="TextBox 13">
            <a:extLst>
              <a:ext uri="{FF2B5EF4-FFF2-40B4-BE49-F238E27FC236}">
                <a16:creationId xmlns:a16="http://schemas.microsoft.com/office/drawing/2014/main" id="{BE4A691C-3E9A-C840-B9BD-11098414FF8E}"/>
              </a:ext>
            </a:extLst>
          </p:cNvPr>
          <p:cNvSpPr txBox="1"/>
          <p:nvPr/>
        </p:nvSpPr>
        <p:spPr>
          <a:xfrm>
            <a:off x="206739" y="5232031"/>
            <a:ext cx="10789777" cy="1200329"/>
          </a:xfrm>
          <a:prstGeom prst="rect">
            <a:avLst/>
          </a:prstGeom>
          <a:noFill/>
        </p:spPr>
        <p:txBody>
          <a:bodyPr wrap="square" rtlCol="0">
            <a:spAutoFit/>
          </a:bodyPr>
          <a:lstStyle/>
          <a:p>
            <a:r>
              <a:rPr lang="en-US" sz="2400" dirty="0">
                <a:solidFill>
                  <a:srgbClr val="FF0000"/>
                </a:solidFill>
              </a:rPr>
              <a:t>Stations that hear RTS / CTS will mark the medium as busy, and hence seize to receive or transmit for that duration.</a:t>
            </a:r>
          </a:p>
          <a:p>
            <a:r>
              <a:rPr lang="en-US" sz="2400" dirty="0">
                <a:solidFill>
                  <a:srgbClr val="FF0000"/>
                </a:solidFill>
              </a:rPr>
              <a:t>Hence no other pair of nodes can </a:t>
            </a:r>
            <a:r>
              <a:rPr lang="en-US" sz="2400" dirty="0">
                <a:solidFill>
                  <a:srgbClr val="FF0000"/>
                </a:solidFill>
                <a:sym typeface="Wingdings" pitchFamily="2" charset="2"/>
              </a:rPr>
              <a:t>communicate</a:t>
            </a:r>
            <a:endParaRPr lang="en-US" sz="2400" dirty="0">
              <a:solidFill>
                <a:srgbClr val="FF0000"/>
              </a:solidFill>
            </a:endParaRPr>
          </a:p>
        </p:txBody>
      </p:sp>
      <p:cxnSp>
        <p:nvCxnSpPr>
          <p:cNvPr id="15" name="Straight Arrow Connector 14">
            <a:extLst>
              <a:ext uri="{FF2B5EF4-FFF2-40B4-BE49-F238E27FC236}">
                <a16:creationId xmlns:a16="http://schemas.microsoft.com/office/drawing/2014/main" id="{B2DB6666-509A-6A4F-933D-A94A18523430}"/>
              </a:ext>
            </a:extLst>
          </p:cNvPr>
          <p:cNvCxnSpPr/>
          <p:nvPr/>
        </p:nvCxnSpPr>
        <p:spPr>
          <a:xfrm flipV="1">
            <a:off x="3491260" y="2539805"/>
            <a:ext cx="1066800" cy="2"/>
          </a:xfrm>
          <a:prstGeom prst="straightConnector1">
            <a:avLst/>
          </a:prstGeom>
          <a:ln w="38100">
            <a:solidFill>
              <a:schemeClr val="bg2">
                <a:lumMod val="5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01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944-3533-324A-87F4-AE765F7D87B3}"/>
              </a:ext>
            </a:extLst>
          </p:cNvPr>
          <p:cNvSpPr>
            <a:spLocks noGrp="1"/>
          </p:cNvSpPr>
          <p:nvPr>
            <p:ph type="title"/>
          </p:nvPr>
        </p:nvSpPr>
        <p:spPr>
          <a:xfrm>
            <a:off x="276275" y="243069"/>
            <a:ext cx="11915725" cy="1837400"/>
          </a:xfrm>
        </p:spPr>
        <p:txBody>
          <a:bodyPr>
            <a:normAutofit/>
          </a:bodyPr>
          <a:lstStyle/>
          <a:p>
            <a:pPr marL="228600" indent="-228600">
              <a:spcBef>
                <a:spcPts val="1000"/>
              </a:spcBef>
              <a:buFont typeface="Arial" panose="020B0604020202020204" pitchFamily="34" charset="0"/>
              <a:buChar char="•"/>
            </a:pPr>
            <a:r>
              <a:rPr lang="en-US" sz="3200" b="1" dirty="0">
                <a:latin typeface="+mn-lt"/>
                <a:ea typeface="+mn-ea"/>
                <a:cs typeface="+mn-cs"/>
              </a:rPr>
              <a:t>Assume that node A is sending data to station E through nodes B, C, and D. All transmissions rates are 11Mbps and RTS/CTS is used. What is maximum throughput achievable? Explain your answer.</a:t>
            </a:r>
            <a:r>
              <a:rPr lang="en-SG" sz="3200" b="1" dirty="0">
                <a:latin typeface="+mn-lt"/>
                <a:ea typeface="+mn-ea"/>
                <a:cs typeface="+mn-cs"/>
              </a:rPr>
              <a:t> </a:t>
            </a:r>
            <a:endParaRPr lang="en-US" sz="3200" b="1" dirty="0">
              <a:latin typeface="+mn-lt"/>
              <a:ea typeface="+mn-ea"/>
              <a:cs typeface="+mn-cs"/>
            </a:endParaRPr>
          </a:p>
        </p:txBody>
      </p:sp>
      <p:sp>
        <p:nvSpPr>
          <p:cNvPr id="29" name="Slide Number Placeholder 28">
            <a:extLst>
              <a:ext uri="{FF2B5EF4-FFF2-40B4-BE49-F238E27FC236}">
                <a16:creationId xmlns:a16="http://schemas.microsoft.com/office/drawing/2014/main" id="{E6D6DD9D-355E-714E-8601-E3B36E3A891A}"/>
              </a:ext>
            </a:extLst>
          </p:cNvPr>
          <p:cNvSpPr>
            <a:spLocks noGrp="1"/>
          </p:cNvSpPr>
          <p:nvPr>
            <p:ph type="sldNum" sz="quarter" idx="12"/>
          </p:nvPr>
        </p:nvSpPr>
        <p:spPr/>
        <p:txBody>
          <a:bodyPr/>
          <a:lstStyle/>
          <a:p>
            <a:fld id="{9DD2B9E3-51E9-264D-9F5E-4A02D9B4619F}" type="slidenum">
              <a:rPr lang="en-US" smtClean="0"/>
              <a:t>14</a:t>
            </a:fld>
            <a:endParaRPr lang="en-US"/>
          </a:p>
        </p:txBody>
      </p:sp>
      <p:sp>
        <p:nvSpPr>
          <p:cNvPr id="3" name="Oval 2">
            <a:extLst>
              <a:ext uri="{FF2B5EF4-FFF2-40B4-BE49-F238E27FC236}">
                <a16:creationId xmlns:a16="http://schemas.microsoft.com/office/drawing/2014/main" id="{A18E6830-341E-444D-8756-EBE596A7D678}"/>
              </a:ext>
            </a:extLst>
          </p:cNvPr>
          <p:cNvSpPr/>
          <p:nvPr/>
        </p:nvSpPr>
        <p:spPr>
          <a:xfrm>
            <a:off x="477642" y="2486758"/>
            <a:ext cx="1037063" cy="103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sp>
        <p:nvSpPr>
          <p:cNvPr id="30" name="Oval 29">
            <a:extLst>
              <a:ext uri="{FF2B5EF4-FFF2-40B4-BE49-F238E27FC236}">
                <a16:creationId xmlns:a16="http://schemas.microsoft.com/office/drawing/2014/main" id="{FBCD51D8-2315-EA49-BEDB-B118FD37FC7E}"/>
              </a:ext>
            </a:extLst>
          </p:cNvPr>
          <p:cNvSpPr/>
          <p:nvPr/>
        </p:nvSpPr>
        <p:spPr>
          <a:xfrm>
            <a:off x="2581506" y="2486758"/>
            <a:ext cx="1037063" cy="1037063"/>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B</a:t>
            </a:r>
          </a:p>
        </p:txBody>
      </p:sp>
      <p:sp>
        <p:nvSpPr>
          <p:cNvPr id="32" name="Oval 31">
            <a:extLst>
              <a:ext uri="{FF2B5EF4-FFF2-40B4-BE49-F238E27FC236}">
                <a16:creationId xmlns:a16="http://schemas.microsoft.com/office/drawing/2014/main" id="{5D0B0320-D53C-9B42-A409-39A806399B05}"/>
              </a:ext>
            </a:extLst>
          </p:cNvPr>
          <p:cNvSpPr/>
          <p:nvPr/>
        </p:nvSpPr>
        <p:spPr>
          <a:xfrm>
            <a:off x="4685370" y="2486758"/>
            <a:ext cx="1037063" cy="103706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C</a:t>
            </a:r>
          </a:p>
        </p:txBody>
      </p:sp>
      <p:sp>
        <p:nvSpPr>
          <p:cNvPr id="33" name="Oval 32">
            <a:extLst>
              <a:ext uri="{FF2B5EF4-FFF2-40B4-BE49-F238E27FC236}">
                <a16:creationId xmlns:a16="http://schemas.microsoft.com/office/drawing/2014/main" id="{E7164B3E-E2D9-E74B-84A6-56538417EAB5}"/>
              </a:ext>
            </a:extLst>
          </p:cNvPr>
          <p:cNvSpPr/>
          <p:nvPr/>
        </p:nvSpPr>
        <p:spPr>
          <a:xfrm>
            <a:off x="6789234" y="2486757"/>
            <a:ext cx="1037063" cy="1037063"/>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D</a:t>
            </a:r>
          </a:p>
        </p:txBody>
      </p:sp>
      <p:sp>
        <p:nvSpPr>
          <p:cNvPr id="34" name="Oval 33">
            <a:extLst>
              <a:ext uri="{FF2B5EF4-FFF2-40B4-BE49-F238E27FC236}">
                <a16:creationId xmlns:a16="http://schemas.microsoft.com/office/drawing/2014/main" id="{AF34AEAB-B897-7D4F-AE10-52306F750A65}"/>
              </a:ext>
            </a:extLst>
          </p:cNvPr>
          <p:cNvSpPr/>
          <p:nvPr/>
        </p:nvSpPr>
        <p:spPr>
          <a:xfrm>
            <a:off x="8887520" y="2436576"/>
            <a:ext cx="1037063" cy="1037063"/>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E</a:t>
            </a:r>
          </a:p>
        </p:txBody>
      </p:sp>
      <p:cxnSp>
        <p:nvCxnSpPr>
          <p:cNvPr id="5" name="Straight Connector 4">
            <a:extLst>
              <a:ext uri="{FF2B5EF4-FFF2-40B4-BE49-F238E27FC236}">
                <a16:creationId xmlns:a16="http://schemas.microsoft.com/office/drawing/2014/main" id="{B08C4FFF-CE03-DF4E-82EA-C751F22BD5B8}"/>
              </a:ext>
            </a:extLst>
          </p:cNvPr>
          <p:cNvCxnSpPr>
            <a:cxnSpLocks/>
            <a:stCxn id="3" idx="4"/>
          </p:cNvCxnSpPr>
          <p:nvPr/>
        </p:nvCxnSpPr>
        <p:spPr>
          <a:xfrm>
            <a:off x="996174" y="3523821"/>
            <a:ext cx="0" cy="3091110"/>
          </a:xfrm>
          <a:prstGeom prst="line">
            <a:avLst/>
          </a:prstGeom>
          <a:ln w="381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DEA760A-E685-6F41-8C5C-92EAF49E86D4}"/>
              </a:ext>
            </a:extLst>
          </p:cNvPr>
          <p:cNvCxnSpPr>
            <a:cxnSpLocks/>
          </p:cNvCxnSpPr>
          <p:nvPr/>
        </p:nvCxnSpPr>
        <p:spPr>
          <a:xfrm>
            <a:off x="3077735" y="3523821"/>
            <a:ext cx="0" cy="3091110"/>
          </a:xfrm>
          <a:prstGeom prst="line">
            <a:avLst/>
          </a:prstGeom>
          <a:ln w="381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BD0E9B-E7F0-8E49-8100-F94F5B4CCD10}"/>
              </a:ext>
            </a:extLst>
          </p:cNvPr>
          <p:cNvCxnSpPr>
            <a:cxnSpLocks/>
          </p:cNvCxnSpPr>
          <p:nvPr/>
        </p:nvCxnSpPr>
        <p:spPr>
          <a:xfrm>
            <a:off x="5215052" y="3523820"/>
            <a:ext cx="0" cy="3091110"/>
          </a:xfrm>
          <a:prstGeom prst="line">
            <a:avLst/>
          </a:prstGeom>
          <a:ln w="381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F8C8F7E-AF03-1C47-9033-832598709CDA}"/>
              </a:ext>
            </a:extLst>
          </p:cNvPr>
          <p:cNvCxnSpPr>
            <a:cxnSpLocks/>
          </p:cNvCxnSpPr>
          <p:nvPr/>
        </p:nvCxnSpPr>
        <p:spPr>
          <a:xfrm>
            <a:off x="7330067" y="3523820"/>
            <a:ext cx="0" cy="3091110"/>
          </a:xfrm>
          <a:prstGeom prst="line">
            <a:avLst/>
          </a:prstGeom>
          <a:ln w="381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2DC26A3-87EC-CC4B-BF44-060CB6C65F28}"/>
              </a:ext>
            </a:extLst>
          </p:cNvPr>
          <p:cNvCxnSpPr>
            <a:cxnSpLocks/>
          </p:cNvCxnSpPr>
          <p:nvPr/>
        </p:nvCxnSpPr>
        <p:spPr>
          <a:xfrm>
            <a:off x="9433931" y="3473639"/>
            <a:ext cx="0" cy="3091110"/>
          </a:xfrm>
          <a:prstGeom prst="line">
            <a:avLst/>
          </a:prstGeom>
          <a:ln w="381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8EA4B43-7B20-B34F-84E1-2CE7BB493401}"/>
              </a:ext>
            </a:extLst>
          </p:cNvPr>
          <p:cNvSpPr txBox="1"/>
          <p:nvPr/>
        </p:nvSpPr>
        <p:spPr>
          <a:xfrm>
            <a:off x="167268" y="6110868"/>
            <a:ext cx="623889" cy="369332"/>
          </a:xfrm>
          <a:prstGeom prst="rect">
            <a:avLst/>
          </a:prstGeom>
          <a:noFill/>
        </p:spPr>
        <p:txBody>
          <a:bodyPr wrap="none" rtlCol="0">
            <a:spAutoFit/>
          </a:bodyPr>
          <a:lstStyle/>
          <a:p>
            <a:r>
              <a:rPr lang="en-US" b="1" dirty="0"/>
              <a:t>time</a:t>
            </a:r>
          </a:p>
        </p:txBody>
      </p:sp>
      <p:cxnSp>
        <p:nvCxnSpPr>
          <p:cNvPr id="9" name="Straight Arrow Connector 8">
            <a:extLst>
              <a:ext uri="{FF2B5EF4-FFF2-40B4-BE49-F238E27FC236}">
                <a16:creationId xmlns:a16="http://schemas.microsoft.com/office/drawing/2014/main" id="{B8AE1D85-F422-8345-9D23-BA930533A6F4}"/>
              </a:ext>
            </a:extLst>
          </p:cNvPr>
          <p:cNvCxnSpPr>
            <a:endCxn id="7" idx="0"/>
          </p:cNvCxnSpPr>
          <p:nvPr/>
        </p:nvCxnSpPr>
        <p:spPr>
          <a:xfrm>
            <a:off x="477642" y="5497551"/>
            <a:ext cx="1571" cy="613317"/>
          </a:xfrm>
          <a:prstGeom prst="straightConnector1">
            <a:avLst/>
          </a:prstGeom>
          <a:ln w="38100">
            <a:solidFill>
              <a:schemeClr val="bg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Rounded Rectangle 9">
            <a:extLst>
              <a:ext uri="{FF2B5EF4-FFF2-40B4-BE49-F238E27FC236}">
                <a16:creationId xmlns:a16="http://schemas.microsoft.com/office/drawing/2014/main" id="{C540C42B-4D39-3F4D-B754-67DC5574C8AA}"/>
              </a:ext>
            </a:extLst>
          </p:cNvPr>
          <p:cNvSpPr/>
          <p:nvPr/>
        </p:nvSpPr>
        <p:spPr>
          <a:xfrm>
            <a:off x="1103971" y="3780263"/>
            <a:ext cx="1851102" cy="2341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Frame 1</a:t>
            </a:r>
          </a:p>
        </p:txBody>
      </p:sp>
      <p:sp>
        <p:nvSpPr>
          <p:cNvPr id="25" name="Rounded Rectangle 24">
            <a:extLst>
              <a:ext uri="{FF2B5EF4-FFF2-40B4-BE49-F238E27FC236}">
                <a16:creationId xmlns:a16="http://schemas.microsoft.com/office/drawing/2014/main" id="{1BE540F0-188E-2D4D-949E-C7659D7F3E27}"/>
              </a:ext>
            </a:extLst>
          </p:cNvPr>
          <p:cNvSpPr/>
          <p:nvPr/>
        </p:nvSpPr>
        <p:spPr>
          <a:xfrm>
            <a:off x="3209692" y="4050556"/>
            <a:ext cx="1851102" cy="2341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Frame 1</a:t>
            </a:r>
          </a:p>
        </p:txBody>
      </p:sp>
      <p:sp>
        <p:nvSpPr>
          <p:cNvPr id="26" name="Rounded Rectangle 25">
            <a:extLst>
              <a:ext uri="{FF2B5EF4-FFF2-40B4-BE49-F238E27FC236}">
                <a16:creationId xmlns:a16="http://schemas.microsoft.com/office/drawing/2014/main" id="{CCF9D107-C664-194B-A6FF-691E3BEFEBEF}"/>
              </a:ext>
            </a:extLst>
          </p:cNvPr>
          <p:cNvSpPr/>
          <p:nvPr/>
        </p:nvSpPr>
        <p:spPr>
          <a:xfrm>
            <a:off x="5369311" y="4284732"/>
            <a:ext cx="1851102" cy="2341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Frame 1</a:t>
            </a:r>
          </a:p>
        </p:txBody>
      </p:sp>
      <p:sp>
        <p:nvSpPr>
          <p:cNvPr id="27" name="Rounded Rectangle 26">
            <a:extLst>
              <a:ext uri="{FF2B5EF4-FFF2-40B4-BE49-F238E27FC236}">
                <a16:creationId xmlns:a16="http://schemas.microsoft.com/office/drawing/2014/main" id="{5708530B-BDED-0C46-AA53-2CFDF7432B36}"/>
              </a:ext>
            </a:extLst>
          </p:cNvPr>
          <p:cNvSpPr/>
          <p:nvPr/>
        </p:nvSpPr>
        <p:spPr>
          <a:xfrm>
            <a:off x="7476895" y="4518908"/>
            <a:ext cx="1851102" cy="2341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Frame 1</a:t>
            </a:r>
          </a:p>
        </p:txBody>
      </p:sp>
      <p:sp>
        <p:nvSpPr>
          <p:cNvPr id="28" name="Rounded Rectangle 27">
            <a:extLst>
              <a:ext uri="{FF2B5EF4-FFF2-40B4-BE49-F238E27FC236}">
                <a16:creationId xmlns:a16="http://schemas.microsoft.com/office/drawing/2014/main" id="{151003D4-D376-C045-9813-2B5875542CC3}"/>
              </a:ext>
            </a:extLst>
          </p:cNvPr>
          <p:cNvSpPr/>
          <p:nvPr/>
        </p:nvSpPr>
        <p:spPr>
          <a:xfrm>
            <a:off x="1084460" y="4518908"/>
            <a:ext cx="1851102" cy="2341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Frame 2</a:t>
            </a:r>
          </a:p>
        </p:txBody>
      </p:sp>
      <p:sp>
        <p:nvSpPr>
          <p:cNvPr id="31" name="Rounded Rectangle 30">
            <a:extLst>
              <a:ext uri="{FF2B5EF4-FFF2-40B4-BE49-F238E27FC236}">
                <a16:creationId xmlns:a16="http://schemas.microsoft.com/office/drawing/2014/main" id="{47AEEC35-AB6B-D649-80FD-4792515623A4}"/>
              </a:ext>
            </a:extLst>
          </p:cNvPr>
          <p:cNvSpPr/>
          <p:nvPr/>
        </p:nvSpPr>
        <p:spPr>
          <a:xfrm>
            <a:off x="3176236" y="4753084"/>
            <a:ext cx="1851102" cy="2341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Frame 2</a:t>
            </a:r>
          </a:p>
        </p:txBody>
      </p:sp>
      <p:sp>
        <p:nvSpPr>
          <p:cNvPr id="39" name="Rounded Rectangle 38">
            <a:extLst>
              <a:ext uri="{FF2B5EF4-FFF2-40B4-BE49-F238E27FC236}">
                <a16:creationId xmlns:a16="http://schemas.microsoft.com/office/drawing/2014/main" id="{18080905-06A7-7E4B-84C5-23F73433EB9C}"/>
              </a:ext>
            </a:extLst>
          </p:cNvPr>
          <p:cNvSpPr/>
          <p:nvPr/>
        </p:nvSpPr>
        <p:spPr>
          <a:xfrm>
            <a:off x="5335855" y="4987260"/>
            <a:ext cx="1851102" cy="2341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Frame 2</a:t>
            </a:r>
          </a:p>
        </p:txBody>
      </p:sp>
      <p:sp>
        <p:nvSpPr>
          <p:cNvPr id="40" name="Rounded Rectangle 39">
            <a:extLst>
              <a:ext uri="{FF2B5EF4-FFF2-40B4-BE49-F238E27FC236}">
                <a16:creationId xmlns:a16="http://schemas.microsoft.com/office/drawing/2014/main" id="{1C6B64AE-C5B5-8A4D-AB5B-980406644B51}"/>
              </a:ext>
            </a:extLst>
          </p:cNvPr>
          <p:cNvSpPr/>
          <p:nvPr/>
        </p:nvSpPr>
        <p:spPr>
          <a:xfrm>
            <a:off x="7443439" y="5221436"/>
            <a:ext cx="1851102" cy="2341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Frame 2</a:t>
            </a:r>
          </a:p>
        </p:txBody>
      </p:sp>
      <p:sp>
        <p:nvSpPr>
          <p:cNvPr id="41" name="Rounded Rectangle 40">
            <a:extLst>
              <a:ext uri="{FF2B5EF4-FFF2-40B4-BE49-F238E27FC236}">
                <a16:creationId xmlns:a16="http://schemas.microsoft.com/office/drawing/2014/main" id="{56EC23D4-2859-4947-8C5C-86FEAFCD6A77}"/>
              </a:ext>
            </a:extLst>
          </p:cNvPr>
          <p:cNvSpPr/>
          <p:nvPr/>
        </p:nvSpPr>
        <p:spPr>
          <a:xfrm>
            <a:off x="1090969" y="5221436"/>
            <a:ext cx="1851102" cy="2341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Frame 3</a:t>
            </a:r>
          </a:p>
        </p:txBody>
      </p:sp>
      <p:sp>
        <p:nvSpPr>
          <p:cNvPr id="42" name="Rounded Rectangle 41">
            <a:extLst>
              <a:ext uri="{FF2B5EF4-FFF2-40B4-BE49-F238E27FC236}">
                <a16:creationId xmlns:a16="http://schemas.microsoft.com/office/drawing/2014/main" id="{BD9D553A-DAD3-0E40-B558-B0781A64CF20}"/>
              </a:ext>
            </a:extLst>
          </p:cNvPr>
          <p:cNvSpPr/>
          <p:nvPr/>
        </p:nvSpPr>
        <p:spPr>
          <a:xfrm>
            <a:off x="3205969" y="5463813"/>
            <a:ext cx="1851102" cy="2341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Frame 3</a:t>
            </a:r>
          </a:p>
        </p:txBody>
      </p:sp>
      <p:sp>
        <p:nvSpPr>
          <p:cNvPr id="43" name="Rounded Rectangle 42">
            <a:extLst>
              <a:ext uri="{FF2B5EF4-FFF2-40B4-BE49-F238E27FC236}">
                <a16:creationId xmlns:a16="http://schemas.microsoft.com/office/drawing/2014/main" id="{890B1F57-6B25-2F4F-85AA-AF3314139509}"/>
              </a:ext>
            </a:extLst>
          </p:cNvPr>
          <p:cNvSpPr/>
          <p:nvPr/>
        </p:nvSpPr>
        <p:spPr>
          <a:xfrm>
            <a:off x="5365588" y="5697989"/>
            <a:ext cx="1851102" cy="2341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Frame 3</a:t>
            </a:r>
          </a:p>
        </p:txBody>
      </p:sp>
      <p:sp>
        <p:nvSpPr>
          <p:cNvPr id="44" name="Rounded Rectangle 43">
            <a:extLst>
              <a:ext uri="{FF2B5EF4-FFF2-40B4-BE49-F238E27FC236}">
                <a16:creationId xmlns:a16="http://schemas.microsoft.com/office/drawing/2014/main" id="{B7254402-4B55-3E48-83E4-358E01A57C34}"/>
              </a:ext>
            </a:extLst>
          </p:cNvPr>
          <p:cNvSpPr/>
          <p:nvPr/>
        </p:nvSpPr>
        <p:spPr>
          <a:xfrm>
            <a:off x="7473172" y="5932165"/>
            <a:ext cx="1851102" cy="2341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Frame 3</a:t>
            </a:r>
          </a:p>
        </p:txBody>
      </p:sp>
      <p:cxnSp>
        <p:nvCxnSpPr>
          <p:cNvPr id="12" name="Straight Connector 11">
            <a:extLst>
              <a:ext uri="{FF2B5EF4-FFF2-40B4-BE49-F238E27FC236}">
                <a16:creationId xmlns:a16="http://schemas.microsoft.com/office/drawing/2014/main" id="{F264A7CC-04C4-4C4D-B61F-E2F3A1693597}"/>
              </a:ext>
            </a:extLst>
          </p:cNvPr>
          <p:cNvCxnSpPr/>
          <p:nvPr/>
        </p:nvCxnSpPr>
        <p:spPr>
          <a:xfrm>
            <a:off x="996173" y="3780263"/>
            <a:ext cx="84098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9CF2275-D6BD-4341-891D-0B2F26CBB0FD}"/>
              </a:ext>
            </a:extLst>
          </p:cNvPr>
          <p:cNvCxnSpPr/>
          <p:nvPr/>
        </p:nvCxnSpPr>
        <p:spPr>
          <a:xfrm>
            <a:off x="1003610" y="4033022"/>
            <a:ext cx="84098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6102E99-F53E-3748-A60E-A7CF206E01A9}"/>
              </a:ext>
            </a:extLst>
          </p:cNvPr>
          <p:cNvCxnSpPr/>
          <p:nvPr/>
        </p:nvCxnSpPr>
        <p:spPr>
          <a:xfrm>
            <a:off x="988744" y="4263479"/>
            <a:ext cx="84098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DD1B286-574C-4641-B1A5-E2C19233E51A}"/>
              </a:ext>
            </a:extLst>
          </p:cNvPr>
          <p:cNvCxnSpPr/>
          <p:nvPr/>
        </p:nvCxnSpPr>
        <p:spPr>
          <a:xfrm>
            <a:off x="985030" y="4516238"/>
            <a:ext cx="84098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F063433-24CA-0E4C-B22B-4DF503293EDC}"/>
              </a:ext>
            </a:extLst>
          </p:cNvPr>
          <p:cNvCxnSpPr/>
          <p:nvPr/>
        </p:nvCxnSpPr>
        <p:spPr>
          <a:xfrm>
            <a:off x="1003618" y="4746695"/>
            <a:ext cx="84098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1225784-92E0-294E-AD0A-3E804CAE8AA0}"/>
              </a:ext>
            </a:extLst>
          </p:cNvPr>
          <p:cNvCxnSpPr/>
          <p:nvPr/>
        </p:nvCxnSpPr>
        <p:spPr>
          <a:xfrm>
            <a:off x="1011055" y="4977152"/>
            <a:ext cx="84098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56F1432-45F2-914B-B970-5D144B4711F1}"/>
              </a:ext>
            </a:extLst>
          </p:cNvPr>
          <p:cNvCxnSpPr/>
          <p:nvPr/>
        </p:nvCxnSpPr>
        <p:spPr>
          <a:xfrm>
            <a:off x="996189" y="5207609"/>
            <a:ext cx="84098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86DAD2C-1E25-A740-918A-643C41FCC206}"/>
              </a:ext>
            </a:extLst>
          </p:cNvPr>
          <p:cNvCxnSpPr/>
          <p:nvPr/>
        </p:nvCxnSpPr>
        <p:spPr>
          <a:xfrm>
            <a:off x="992475" y="5449217"/>
            <a:ext cx="84098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55ADB1A-9AC9-394E-A36E-8F4C96CC8271}"/>
              </a:ext>
            </a:extLst>
          </p:cNvPr>
          <p:cNvCxnSpPr/>
          <p:nvPr/>
        </p:nvCxnSpPr>
        <p:spPr>
          <a:xfrm>
            <a:off x="977609" y="5690825"/>
            <a:ext cx="84098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6E5F85C-90D0-4147-8462-FC531DA3E8E6}"/>
              </a:ext>
            </a:extLst>
          </p:cNvPr>
          <p:cNvCxnSpPr/>
          <p:nvPr/>
        </p:nvCxnSpPr>
        <p:spPr>
          <a:xfrm>
            <a:off x="1018499" y="5932433"/>
            <a:ext cx="84098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238B5DC-108D-7143-B420-FA81199E4F4E}"/>
              </a:ext>
            </a:extLst>
          </p:cNvPr>
          <p:cNvCxnSpPr/>
          <p:nvPr/>
        </p:nvCxnSpPr>
        <p:spPr>
          <a:xfrm>
            <a:off x="1037087" y="6162890"/>
            <a:ext cx="8409878"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Right Brace 13">
            <a:extLst>
              <a:ext uri="{FF2B5EF4-FFF2-40B4-BE49-F238E27FC236}">
                <a16:creationId xmlns:a16="http://schemas.microsoft.com/office/drawing/2014/main" id="{9BE96D01-9C94-C64A-B483-9B98D61B9E5F}"/>
              </a:ext>
            </a:extLst>
          </p:cNvPr>
          <p:cNvSpPr/>
          <p:nvPr/>
        </p:nvSpPr>
        <p:spPr>
          <a:xfrm>
            <a:off x="9601200" y="4516238"/>
            <a:ext cx="323383" cy="164665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3EC83589-5AE7-7943-ADAC-9762D7292DBE}"/>
              </a:ext>
            </a:extLst>
          </p:cNvPr>
          <p:cNvSpPr txBox="1"/>
          <p:nvPr/>
        </p:nvSpPr>
        <p:spPr>
          <a:xfrm>
            <a:off x="9800672" y="4676804"/>
            <a:ext cx="2433487" cy="1323439"/>
          </a:xfrm>
          <a:prstGeom prst="rect">
            <a:avLst/>
          </a:prstGeom>
          <a:noFill/>
        </p:spPr>
        <p:txBody>
          <a:bodyPr wrap="none" rtlCol="0">
            <a:spAutoFit/>
          </a:bodyPr>
          <a:lstStyle/>
          <a:p>
            <a:r>
              <a:rPr lang="en-US" sz="2000" dirty="0"/>
              <a:t>Packet received once </a:t>
            </a:r>
          </a:p>
          <a:p>
            <a:r>
              <a:rPr lang="en-US" sz="2000" dirty="0"/>
              <a:t>every three slots</a:t>
            </a:r>
          </a:p>
          <a:p>
            <a:r>
              <a:rPr lang="en-US" sz="2000" dirty="0"/>
              <a:t>Throughput </a:t>
            </a:r>
          </a:p>
          <a:p>
            <a:r>
              <a:rPr lang="en-US" sz="2000" dirty="0"/>
              <a:t>= 11/3 Mbps</a:t>
            </a:r>
          </a:p>
        </p:txBody>
      </p:sp>
    </p:spTree>
    <p:extLst>
      <p:ext uri="{BB962C8B-B14F-4D97-AF65-F5344CB8AC3E}">
        <p14:creationId xmlns:p14="http://schemas.microsoft.com/office/powerpoint/2010/main" val="17699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25" grpId="0" animBg="1"/>
      <p:bldP spid="26" grpId="0" animBg="1"/>
      <p:bldP spid="27" grpId="0" animBg="1"/>
      <p:bldP spid="28" grpId="0" animBg="1"/>
      <p:bldP spid="31" grpId="0" animBg="1"/>
      <p:bldP spid="39" grpId="0" animBg="1"/>
      <p:bldP spid="40" grpId="0" animBg="1"/>
      <p:bldP spid="41" grpId="0" animBg="1"/>
      <p:bldP spid="42" grpId="0" animBg="1"/>
      <p:bldP spid="43" grpId="0" animBg="1"/>
      <p:bldP spid="44" grpId="0" animBg="1"/>
      <p:bldP spid="14" grpId="0" animBg="1"/>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Question 4:</a:t>
            </a:r>
            <a:br>
              <a:rPr lang="en-US" b="1" dirty="0" smtClean="0"/>
            </a:br>
            <a:endParaRPr lang="en-SG" dirty="0"/>
          </a:p>
        </p:txBody>
      </p:sp>
      <p:sp>
        <p:nvSpPr>
          <p:cNvPr id="3" name="Content Placeholder 2"/>
          <p:cNvSpPr>
            <a:spLocks noGrp="1"/>
          </p:cNvSpPr>
          <p:nvPr>
            <p:ph idx="1"/>
          </p:nvPr>
        </p:nvSpPr>
        <p:spPr>
          <a:xfrm>
            <a:off x="795780" y="1094338"/>
            <a:ext cx="10515600" cy="4351338"/>
          </a:xfrm>
        </p:spPr>
        <p:txBody>
          <a:bodyPr/>
          <a:lstStyle/>
          <a:p>
            <a:pPr marL="0" indent="0">
              <a:buNone/>
            </a:pPr>
            <a:r>
              <a:rPr lang="en-US" sz="2400" dirty="0"/>
              <a:t>Two mobile nodes (A and B) communicate using B‐MAC. By default, a node performs </a:t>
            </a:r>
            <a:r>
              <a:rPr lang="en-US" sz="2400" dirty="0">
                <a:solidFill>
                  <a:srgbClr val="FF0000"/>
                </a:solidFill>
              </a:rPr>
              <a:t>preamble sampling </a:t>
            </a:r>
            <a:r>
              <a:rPr lang="en-US" sz="2400" dirty="0"/>
              <a:t>every 1s for a 1ms interval. In addition, node A wakes up every 100s and sends a small packet to mote B. Assume that each node is equipped with a battery with </a:t>
            </a:r>
            <a:r>
              <a:rPr lang="en-US" sz="2400" dirty="0" smtClean="0"/>
              <a:t>life time </a:t>
            </a:r>
            <a:r>
              <a:rPr lang="en-US" sz="2400" dirty="0"/>
              <a:t>of </a:t>
            </a:r>
            <a:r>
              <a:rPr lang="en-US" sz="2400" dirty="0" smtClean="0"/>
              <a:t>2300mAh. </a:t>
            </a:r>
            <a:r>
              <a:rPr lang="en-US" sz="2400" dirty="0"/>
              <a:t>Transmission draws 20mA and receiving or idle listening draws a current of 10mA. You can assume that processing and sleeping do not consume energy</a:t>
            </a:r>
            <a:r>
              <a:rPr lang="en-US" sz="2400" dirty="0" smtClean="0"/>
              <a:t>.</a:t>
            </a:r>
          </a:p>
          <a:p>
            <a:r>
              <a:rPr lang="en-US" sz="2400" b="1" dirty="0" smtClean="0"/>
              <a:t>How </a:t>
            </a:r>
            <a:r>
              <a:rPr lang="en-US" sz="2400" b="1" dirty="0"/>
              <a:t>long can node A run before the battery is </a:t>
            </a:r>
            <a:r>
              <a:rPr lang="en-US" sz="2400" b="1" dirty="0" smtClean="0"/>
              <a:t>completely </a:t>
            </a:r>
            <a:r>
              <a:rPr lang="en-US" sz="2400" b="1" dirty="0"/>
              <a:t>depleted</a:t>
            </a:r>
            <a:r>
              <a:rPr lang="en-US" sz="2400" b="1" dirty="0" smtClean="0"/>
              <a:t>?</a:t>
            </a:r>
          </a:p>
          <a:p>
            <a:pPr marL="0" indent="0">
              <a:buNone/>
            </a:pPr>
            <a:endParaRPr lang="en-US" b="1" dirty="0"/>
          </a:p>
          <a:p>
            <a:pPr marL="0" indent="0">
              <a:buNone/>
            </a:pPr>
            <a:endParaRPr lang="en-SG" dirty="0"/>
          </a:p>
        </p:txBody>
      </p:sp>
      <p:sp>
        <p:nvSpPr>
          <p:cNvPr id="4" name="Slide Number Placeholder 3"/>
          <p:cNvSpPr>
            <a:spLocks noGrp="1"/>
          </p:cNvSpPr>
          <p:nvPr>
            <p:ph type="sldNum" sz="quarter" idx="12"/>
          </p:nvPr>
        </p:nvSpPr>
        <p:spPr/>
        <p:txBody>
          <a:bodyPr/>
          <a:lstStyle/>
          <a:p>
            <a:fld id="{C88F3CA0-70E6-4E88-9517-73D00E44FAB1}" type="slidenum">
              <a:rPr lang="en-SG" smtClean="0"/>
              <a:t>15</a:t>
            </a:fld>
            <a:endParaRPr lang="en-SG"/>
          </a:p>
        </p:txBody>
      </p:sp>
      <p:cxnSp>
        <p:nvCxnSpPr>
          <p:cNvPr id="23" name="Straight Connector 22">
            <a:extLst>
              <a:ext uri="{FF2B5EF4-FFF2-40B4-BE49-F238E27FC236}">
                <a16:creationId xmlns:a16="http://schemas.microsoft.com/office/drawing/2014/main" id="{FC7FC08A-A2F9-BE4E-BB57-18CDD9E3EC9A}"/>
              </a:ext>
            </a:extLst>
          </p:cNvPr>
          <p:cNvCxnSpPr>
            <a:cxnSpLocks/>
          </p:cNvCxnSpPr>
          <p:nvPr/>
        </p:nvCxnSpPr>
        <p:spPr>
          <a:xfrm>
            <a:off x="2128425" y="5182340"/>
            <a:ext cx="8285356"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60839114-7378-6E45-8654-5842A6808DD0}"/>
              </a:ext>
            </a:extLst>
          </p:cNvPr>
          <p:cNvSpPr/>
          <p:nvPr/>
        </p:nvSpPr>
        <p:spPr>
          <a:xfrm>
            <a:off x="2128425" y="4613628"/>
            <a:ext cx="245327" cy="568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4E0F5C0-867C-E848-A430-42CD7755E449}"/>
              </a:ext>
            </a:extLst>
          </p:cNvPr>
          <p:cNvSpPr/>
          <p:nvPr/>
        </p:nvSpPr>
        <p:spPr>
          <a:xfrm>
            <a:off x="3139469" y="4613628"/>
            <a:ext cx="245327" cy="568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8167B2A-41CC-8849-943B-43D13028A28F}"/>
              </a:ext>
            </a:extLst>
          </p:cNvPr>
          <p:cNvSpPr/>
          <p:nvPr/>
        </p:nvSpPr>
        <p:spPr>
          <a:xfrm>
            <a:off x="4150513" y="4613628"/>
            <a:ext cx="245327" cy="568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E3C0B2E-61B4-7D4F-8ACA-80E393C0B4A1}"/>
              </a:ext>
            </a:extLst>
          </p:cNvPr>
          <p:cNvSpPr/>
          <p:nvPr/>
        </p:nvSpPr>
        <p:spPr>
          <a:xfrm>
            <a:off x="5161557" y="4621372"/>
            <a:ext cx="245327" cy="568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7C59141-4CC5-6043-8692-CBFAC05703FE}"/>
              </a:ext>
            </a:extLst>
          </p:cNvPr>
          <p:cNvSpPr/>
          <p:nvPr/>
        </p:nvSpPr>
        <p:spPr>
          <a:xfrm>
            <a:off x="6172601" y="4621372"/>
            <a:ext cx="245327" cy="568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598AACD-405F-EB43-BE93-F0A9EC6382FD}"/>
              </a:ext>
            </a:extLst>
          </p:cNvPr>
          <p:cNvSpPr txBox="1"/>
          <p:nvPr/>
        </p:nvSpPr>
        <p:spPr>
          <a:xfrm>
            <a:off x="1513030" y="4234674"/>
            <a:ext cx="1440844" cy="369332"/>
          </a:xfrm>
          <a:prstGeom prst="rect">
            <a:avLst/>
          </a:prstGeom>
          <a:noFill/>
        </p:spPr>
        <p:txBody>
          <a:bodyPr wrap="none" rtlCol="0">
            <a:spAutoFit/>
          </a:bodyPr>
          <a:lstStyle/>
          <a:p>
            <a:pPr algn="ctr"/>
            <a:r>
              <a:rPr lang="en-US" b="1" dirty="0"/>
              <a:t>Idle Listening</a:t>
            </a:r>
          </a:p>
        </p:txBody>
      </p:sp>
      <p:sp>
        <p:nvSpPr>
          <p:cNvPr id="30" name="Rectangle 29">
            <a:extLst>
              <a:ext uri="{FF2B5EF4-FFF2-40B4-BE49-F238E27FC236}">
                <a16:creationId xmlns:a16="http://schemas.microsoft.com/office/drawing/2014/main" id="{454F6BF0-F3E3-224B-A06D-5E434A8B9423}"/>
              </a:ext>
            </a:extLst>
          </p:cNvPr>
          <p:cNvSpPr/>
          <p:nvPr/>
        </p:nvSpPr>
        <p:spPr>
          <a:xfrm>
            <a:off x="8789157" y="4613628"/>
            <a:ext cx="856785" cy="56871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B7354C67-793E-9A4B-B4C4-7FEC74085E5C}"/>
              </a:ext>
            </a:extLst>
          </p:cNvPr>
          <p:cNvSpPr txBox="1"/>
          <p:nvPr/>
        </p:nvSpPr>
        <p:spPr>
          <a:xfrm>
            <a:off x="7380697" y="4466711"/>
            <a:ext cx="538930" cy="707886"/>
          </a:xfrm>
          <a:prstGeom prst="rect">
            <a:avLst/>
          </a:prstGeom>
          <a:noFill/>
        </p:spPr>
        <p:txBody>
          <a:bodyPr wrap="none" rtlCol="0">
            <a:spAutoFit/>
          </a:bodyPr>
          <a:lstStyle/>
          <a:p>
            <a:r>
              <a:rPr lang="en-US" sz="4000" dirty="0"/>
              <a:t>…</a:t>
            </a:r>
          </a:p>
        </p:txBody>
      </p:sp>
      <p:sp>
        <p:nvSpPr>
          <p:cNvPr id="32" name="TextBox 31">
            <a:extLst>
              <a:ext uri="{FF2B5EF4-FFF2-40B4-BE49-F238E27FC236}">
                <a16:creationId xmlns:a16="http://schemas.microsoft.com/office/drawing/2014/main" id="{98F54E5D-5F3E-1C4C-B54C-C311C7333F3C}"/>
              </a:ext>
            </a:extLst>
          </p:cNvPr>
          <p:cNvSpPr txBox="1"/>
          <p:nvPr/>
        </p:nvSpPr>
        <p:spPr>
          <a:xfrm>
            <a:off x="577903" y="4674895"/>
            <a:ext cx="1127232" cy="461665"/>
          </a:xfrm>
          <a:prstGeom prst="rect">
            <a:avLst/>
          </a:prstGeom>
          <a:noFill/>
        </p:spPr>
        <p:txBody>
          <a:bodyPr wrap="none" rtlCol="0">
            <a:spAutoFit/>
          </a:bodyPr>
          <a:lstStyle/>
          <a:p>
            <a:r>
              <a:rPr lang="en-US" sz="2400" b="1" dirty="0"/>
              <a:t>Node A</a:t>
            </a:r>
          </a:p>
        </p:txBody>
      </p:sp>
      <p:sp>
        <p:nvSpPr>
          <p:cNvPr id="33" name="TextBox 32">
            <a:extLst>
              <a:ext uri="{FF2B5EF4-FFF2-40B4-BE49-F238E27FC236}">
                <a16:creationId xmlns:a16="http://schemas.microsoft.com/office/drawing/2014/main" id="{E60D399A-6A58-034F-9E1A-0FC1C5190304}"/>
              </a:ext>
            </a:extLst>
          </p:cNvPr>
          <p:cNvSpPr txBox="1"/>
          <p:nvPr/>
        </p:nvSpPr>
        <p:spPr>
          <a:xfrm>
            <a:off x="8692255" y="4224621"/>
            <a:ext cx="1381725" cy="369332"/>
          </a:xfrm>
          <a:prstGeom prst="rect">
            <a:avLst/>
          </a:prstGeom>
          <a:noFill/>
        </p:spPr>
        <p:txBody>
          <a:bodyPr wrap="none" rtlCol="0">
            <a:spAutoFit/>
          </a:bodyPr>
          <a:lstStyle/>
          <a:p>
            <a:r>
              <a:rPr lang="en-US" b="1" dirty="0"/>
              <a:t>Transmitting</a:t>
            </a:r>
          </a:p>
        </p:txBody>
      </p:sp>
      <p:sp>
        <p:nvSpPr>
          <p:cNvPr id="34" name="Rectangle 33">
            <a:extLst>
              <a:ext uri="{FF2B5EF4-FFF2-40B4-BE49-F238E27FC236}">
                <a16:creationId xmlns:a16="http://schemas.microsoft.com/office/drawing/2014/main" id="{3EA7BA9F-81CC-9C45-B404-31F43A7BF434}"/>
              </a:ext>
            </a:extLst>
          </p:cNvPr>
          <p:cNvSpPr/>
          <p:nvPr/>
        </p:nvSpPr>
        <p:spPr>
          <a:xfrm>
            <a:off x="9657497" y="4609757"/>
            <a:ext cx="176210" cy="56871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D126AEC-95B1-864D-A7EA-5BCA3F6B03E6}"/>
              </a:ext>
            </a:extLst>
          </p:cNvPr>
          <p:cNvSpPr txBox="1"/>
          <p:nvPr/>
        </p:nvSpPr>
        <p:spPr>
          <a:xfrm rot="20012335">
            <a:off x="8373725" y="5297826"/>
            <a:ext cx="1099019" cy="369332"/>
          </a:xfrm>
          <a:prstGeom prst="rect">
            <a:avLst/>
          </a:prstGeom>
          <a:noFill/>
        </p:spPr>
        <p:txBody>
          <a:bodyPr wrap="none" rtlCol="0">
            <a:spAutoFit/>
          </a:bodyPr>
          <a:lstStyle/>
          <a:p>
            <a:r>
              <a:rPr lang="en-US" b="1" dirty="0"/>
              <a:t>Preamble</a:t>
            </a:r>
          </a:p>
        </p:txBody>
      </p:sp>
      <p:sp>
        <p:nvSpPr>
          <p:cNvPr id="36" name="TextBox 35">
            <a:extLst>
              <a:ext uri="{FF2B5EF4-FFF2-40B4-BE49-F238E27FC236}">
                <a16:creationId xmlns:a16="http://schemas.microsoft.com/office/drawing/2014/main" id="{17EFEE06-A417-4140-ACA6-46D5967FFE0A}"/>
              </a:ext>
            </a:extLst>
          </p:cNvPr>
          <p:cNvSpPr txBox="1"/>
          <p:nvPr/>
        </p:nvSpPr>
        <p:spPr>
          <a:xfrm rot="19674936">
            <a:off x="9412143" y="5261010"/>
            <a:ext cx="633956" cy="369332"/>
          </a:xfrm>
          <a:prstGeom prst="rect">
            <a:avLst/>
          </a:prstGeom>
          <a:noFill/>
        </p:spPr>
        <p:txBody>
          <a:bodyPr wrap="none" rtlCol="0">
            <a:spAutoFit/>
          </a:bodyPr>
          <a:lstStyle/>
          <a:p>
            <a:r>
              <a:rPr lang="en-US" b="1" dirty="0"/>
              <a:t>Data</a:t>
            </a:r>
          </a:p>
        </p:txBody>
      </p:sp>
      <p:cxnSp>
        <p:nvCxnSpPr>
          <p:cNvPr id="37" name="Straight Arrow Connector 36">
            <a:extLst>
              <a:ext uri="{FF2B5EF4-FFF2-40B4-BE49-F238E27FC236}">
                <a16:creationId xmlns:a16="http://schemas.microsoft.com/office/drawing/2014/main" id="{084F53AE-1207-274B-BA21-504023C13549}"/>
              </a:ext>
            </a:extLst>
          </p:cNvPr>
          <p:cNvCxnSpPr>
            <a:cxnSpLocks/>
          </p:cNvCxnSpPr>
          <p:nvPr/>
        </p:nvCxnSpPr>
        <p:spPr>
          <a:xfrm>
            <a:off x="2219494" y="5366389"/>
            <a:ext cx="925553"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A943047-7E9D-3242-84D2-4D89DA3BFBC4}"/>
              </a:ext>
            </a:extLst>
          </p:cNvPr>
          <p:cNvSpPr txBox="1"/>
          <p:nvPr/>
        </p:nvSpPr>
        <p:spPr>
          <a:xfrm>
            <a:off x="2353494" y="5319634"/>
            <a:ext cx="657552" cy="369332"/>
          </a:xfrm>
          <a:prstGeom prst="rect">
            <a:avLst/>
          </a:prstGeom>
          <a:noFill/>
        </p:spPr>
        <p:txBody>
          <a:bodyPr wrap="none" rtlCol="0">
            <a:spAutoFit/>
          </a:bodyPr>
          <a:lstStyle/>
          <a:p>
            <a:r>
              <a:rPr lang="en-US" dirty="0"/>
              <a:t>1 sec</a:t>
            </a:r>
          </a:p>
        </p:txBody>
      </p:sp>
      <p:cxnSp>
        <p:nvCxnSpPr>
          <p:cNvPr id="39" name="Straight Arrow Connector 38">
            <a:extLst>
              <a:ext uri="{FF2B5EF4-FFF2-40B4-BE49-F238E27FC236}">
                <a16:creationId xmlns:a16="http://schemas.microsoft.com/office/drawing/2014/main" id="{0700BBE7-2925-154F-B6C3-37F892DD3D9A}"/>
              </a:ext>
            </a:extLst>
          </p:cNvPr>
          <p:cNvCxnSpPr>
            <a:cxnSpLocks/>
          </p:cNvCxnSpPr>
          <p:nvPr/>
        </p:nvCxnSpPr>
        <p:spPr>
          <a:xfrm>
            <a:off x="3086408" y="4466711"/>
            <a:ext cx="351448"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9F77395-70E5-4C44-A524-84ACE2A04D98}"/>
              </a:ext>
            </a:extLst>
          </p:cNvPr>
          <p:cNvCxnSpPr>
            <a:cxnSpLocks/>
          </p:cNvCxnSpPr>
          <p:nvPr/>
        </p:nvCxnSpPr>
        <p:spPr>
          <a:xfrm>
            <a:off x="8780150" y="5916933"/>
            <a:ext cx="1053557"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25B600A-6B2C-DD43-9F63-6CB7E64625E1}"/>
              </a:ext>
            </a:extLst>
          </p:cNvPr>
          <p:cNvSpPr txBox="1"/>
          <p:nvPr/>
        </p:nvSpPr>
        <p:spPr>
          <a:xfrm>
            <a:off x="8893994" y="5951976"/>
            <a:ext cx="825867" cy="369332"/>
          </a:xfrm>
          <a:prstGeom prst="rect">
            <a:avLst/>
          </a:prstGeom>
          <a:noFill/>
        </p:spPr>
        <p:txBody>
          <a:bodyPr wrap="none" rtlCol="0">
            <a:spAutoFit/>
          </a:bodyPr>
          <a:lstStyle/>
          <a:p>
            <a:r>
              <a:rPr lang="en-US" dirty="0"/>
              <a:t>~ 1 sec</a:t>
            </a:r>
          </a:p>
        </p:txBody>
      </p:sp>
      <p:sp>
        <p:nvSpPr>
          <p:cNvPr id="42" name="TextBox 41">
            <a:extLst>
              <a:ext uri="{FF2B5EF4-FFF2-40B4-BE49-F238E27FC236}">
                <a16:creationId xmlns:a16="http://schemas.microsoft.com/office/drawing/2014/main" id="{FA943047-7E9D-3242-84D2-4D89DA3BFBC4}"/>
              </a:ext>
            </a:extLst>
          </p:cNvPr>
          <p:cNvSpPr txBox="1"/>
          <p:nvPr/>
        </p:nvSpPr>
        <p:spPr>
          <a:xfrm>
            <a:off x="3002055" y="4075129"/>
            <a:ext cx="960519" cy="369332"/>
          </a:xfrm>
          <a:prstGeom prst="rect">
            <a:avLst/>
          </a:prstGeom>
          <a:noFill/>
        </p:spPr>
        <p:txBody>
          <a:bodyPr wrap="none" rtlCol="0">
            <a:spAutoFit/>
          </a:bodyPr>
          <a:lstStyle/>
          <a:p>
            <a:r>
              <a:rPr lang="en-SG" dirty="0"/>
              <a:t>1e-3</a:t>
            </a:r>
            <a:r>
              <a:rPr lang="en-US" dirty="0" smtClean="0"/>
              <a:t> </a:t>
            </a:r>
            <a:r>
              <a:rPr lang="en-US" dirty="0"/>
              <a:t>sec</a:t>
            </a:r>
          </a:p>
        </p:txBody>
      </p:sp>
    </p:spTree>
    <p:extLst>
      <p:ext uri="{BB962C8B-B14F-4D97-AF65-F5344CB8AC3E}">
        <p14:creationId xmlns:p14="http://schemas.microsoft.com/office/powerpoint/2010/main" val="311215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p:bldP spid="30" grpId="0" animBg="1"/>
      <p:bldP spid="31" grpId="0"/>
      <p:bldP spid="32" grpId="0"/>
      <p:bldP spid="33" grpId="0"/>
      <p:bldP spid="34" grpId="0" animBg="1"/>
      <p:bldP spid="35" grpId="0"/>
      <p:bldP spid="36" grpId="0"/>
      <p:bldP spid="38" grpId="0"/>
      <p:bldP spid="41" grpId="0"/>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76" y="589793"/>
            <a:ext cx="10515600" cy="1325563"/>
          </a:xfrm>
        </p:spPr>
        <p:txBody>
          <a:bodyPr>
            <a:noAutofit/>
          </a:bodyPr>
          <a:lstStyle/>
          <a:p>
            <a:pPr marL="457200" indent="-457200">
              <a:buFont typeface="Arial" panose="020B0604020202020204" pitchFamily="34" charset="0"/>
              <a:buChar char="•"/>
            </a:pPr>
            <a:r>
              <a:rPr lang="en-US" sz="3200" b="1" dirty="0">
                <a:latin typeface="+mn-lt"/>
                <a:ea typeface="+mn-ea"/>
                <a:cs typeface="+mn-cs"/>
              </a:rPr>
              <a:t>How long can node A run before the battery is completely depleted?</a:t>
            </a:r>
            <a:br>
              <a:rPr lang="en-US" sz="3200" b="1" dirty="0">
                <a:latin typeface="+mn-lt"/>
                <a:ea typeface="+mn-ea"/>
                <a:cs typeface="+mn-cs"/>
              </a:rPr>
            </a:br>
            <a:endParaRPr lang="en-SG" sz="3200" b="1" dirty="0">
              <a:latin typeface="+mn-lt"/>
              <a:ea typeface="+mn-ea"/>
              <a:cs typeface="+mn-cs"/>
            </a:endParaRPr>
          </a:p>
        </p:txBody>
      </p:sp>
      <p:sp>
        <p:nvSpPr>
          <p:cNvPr id="4" name="Slide Number Placeholder 3"/>
          <p:cNvSpPr>
            <a:spLocks noGrp="1"/>
          </p:cNvSpPr>
          <p:nvPr>
            <p:ph type="sldNum" sz="quarter" idx="12"/>
          </p:nvPr>
        </p:nvSpPr>
        <p:spPr/>
        <p:txBody>
          <a:bodyPr/>
          <a:lstStyle/>
          <a:p>
            <a:fld id="{C88F3CA0-70E6-4E88-9517-73D00E44FAB1}" type="slidenum">
              <a:rPr lang="en-SG" smtClean="0"/>
              <a:t>16</a:t>
            </a:fld>
            <a:endParaRPr lang="en-SG"/>
          </a:p>
        </p:txBody>
      </p:sp>
      <p:sp>
        <p:nvSpPr>
          <p:cNvPr id="5" name="TextBox 4"/>
          <p:cNvSpPr txBox="1"/>
          <p:nvPr/>
        </p:nvSpPr>
        <p:spPr>
          <a:xfrm>
            <a:off x="967011" y="2171861"/>
            <a:ext cx="7956223" cy="461665"/>
          </a:xfrm>
          <a:prstGeom prst="rect">
            <a:avLst/>
          </a:prstGeom>
          <a:noFill/>
        </p:spPr>
        <p:txBody>
          <a:bodyPr wrap="square" rtlCol="0">
            <a:spAutoFit/>
          </a:bodyPr>
          <a:lstStyle/>
          <a:p>
            <a:r>
              <a:rPr lang="en-SG" sz="2400" dirty="0" smtClean="0"/>
              <a:t>TX </a:t>
            </a:r>
            <a:r>
              <a:rPr lang="en-SG" sz="2400" dirty="0" smtClean="0">
                <a:sym typeface="Wingdings" pitchFamily="2" charset="2"/>
              </a:rPr>
              <a:t></a:t>
            </a:r>
            <a:r>
              <a:rPr lang="en-SG" sz="2400" dirty="0" smtClean="0"/>
              <a:t> 20mA and RX / idle listening </a:t>
            </a:r>
            <a:r>
              <a:rPr lang="en-SG" sz="2400" dirty="0" smtClean="0">
                <a:sym typeface="Wingdings" pitchFamily="2" charset="2"/>
              </a:rPr>
              <a:t></a:t>
            </a:r>
            <a:r>
              <a:rPr lang="en-SG" sz="2400" dirty="0" smtClean="0"/>
              <a:t> 10mA</a:t>
            </a:r>
            <a:endParaRPr lang="en-SG" sz="2400" dirty="0"/>
          </a:p>
        </p:txBody>
      </p:sp>
      <p:sp>
        <p:nvSpPr>
          <p:cNvPr id="25" name="TextBox 24">
            <a:extLst>
              <a:ext uri="{FF2B5EF4-FFF2-40B4-BE49-F238E27FC236}">
                <a16:creationId xmlns:a16="http://schemas.microsoft.com/office/drawing/2014/main" id="{2905CCBF-90C8-7343-8CF4-8EB63482C288}"/>
              </a:ext>
            </a:extLst>
          </p:cNvPr>
          <p:cNvSpPr txBox="1"/>
          <p:nvPr/>
        </p:nvSpPr>
        <p:spPr>
          <a:xfrm>
            <a:off x="759294" y="4549676"/>
            <a:ext cx="10939133" cy="2308324"/>
          </a:xfrm>
          <a:prstGeom prst="rect">
            <a:avLst/>
          </a:prstGeom>
          <a:noFill/>
        </p:spPr>
        <p:txBody>
          <a:bodyPr wrap="square" rtlCol="0">
            <a:spAutoFit/>
          </a:bodyPr>
          <a:lstStyle/>
          <a:p>
            <a:r>
              <a:rPr lang="en-SG" sz="2400" dirty="0"/>
              <a:t>Current consumed in 100 s (in mA</a:t>
            </a:r>
            <a:r>
              <a:rPr lang="en-SG" sz="2400" dirty="0" smtClean="0"/>
              <a:t>) = </a:t>
            </a:r>
            <a:r>
              <a:rPr lang="en-SG" sz="2400" dirty="0"/>
              <a:t>99 x 1e-3 x 10 + 1 x 1 x 20 = 20.99 mA</a:t>
            </a:r>
          </a:p>
          <a:p>
            <a:r>
              <a:rPr lang="en-SG" sz="2400" dirty="0"/>
              <a:t>Average current consumed (per sec) = 0.2099 mA</a:t>
            </a:r>
          </a:p>
          <a:p>
            <a:r>
              <a:rPr lang="en-SG" sz="2400" b="1" dirty="0">
                <a:solidFill>
                  <a:srgbClr val="FF0000"/>
                </a:solidFill>
              </a:rPr>
              <a:t>Hence, battery life </a:t>
            </a:r>
            <a:r>
              <a:rPr lang="en-SG" sz="2400" dirty="0" smtClean="0">
                <a:solidFill>
                  <a:srgbClr val="FF0000"/>
                </a:solidFill>
              </a:rPr>
              <a:t>=</a:t>
            </a:r>
            <a:r>
              <a:rPr lang="en-SG" dirty="0" smtClean="0"/>
              <a:t> </a:t>
            </a:r>
            <a:r>
              <a:rPr lang="en-SG" sz="2400" b="1" dirty="0">
                <a:solidFill>
                  <a:srgbClr val="FF0000"/>
                </a:solidFill>
              </a:rPr>
              <a:t>Battery capacity / Average current</a:t>
            </a:r>
          </a:p>
          <a:p>
            <a:r>
              <a:rPr lang="en-SG" sz="2400" dirty="0" smtClean="0">
                <a:solidFill>
                  <a:srgbClr val="FF0000"/>
                </a:solidFill>
              </a:rPr>
              <a:t>                                   =2300 </a:t>
            </a:r>
            <a:r>
              <a:rPr lang="en-SG" sz="2400" dirty="0" smtClean="0">
                <a:solidFill>
                  <a:schemeClr val="accent6"/>
                </a:solidFill>
              </a:rPr>
              <a:t>*60*60</a:t>
            </a:r>
            <a:r>
              <a:rPr lang="en-SG" sz="2400" dirty="0" smtClean="0">
                <a:solidFill>
                  <a:srgbClr val="FF0000"/>
                </a:solidFill>
              </a:rPr>
              <a:t>/ 0.21  </a:t>
            </a:r>
            <a:r>
              <a:rPr lang="en-SG" sz="2400" dirty="0" smtClean="0">
                <a:solidFill>
                  <a:schemeClr val="accent6"/>
                </a:solidFill>
              </a:rPr>
              <a:t>seconds  </a:t>
            </a:r>
            <a:r>
              <a:rPr lang="en-SG" sz="2000" dirty="0" smtClean="0"/>
              <a:t>(Since 2300mAh needs to convert </a:t>
            </a:r>
            <a:r>
              <a:rPr lang="en-SG" sz="2000" dirty="0" err="1" smtClean="0"/>
              <a:t>mAs</a:t>
            </a:r>
            <a:r>
              <a:rPr lang="en-SG" sz="2000" dirty="0" smtClean="0"/>
              <a:t>)</a:t>
            </a:r>
          </a:p>
          <a:p>
            <a:r>
              <a:rPr lang="en-US" sz="2400" dirty="0">
                <a:solidFill>
                  <a:srgbClr val="FF0000"/>
                </a:solidFill>
              </a:rPr>
              <a:t> </a:t>
            </a:r>
            <a:r>
              <a:rPr lang="en-US" sz="2400" dirty="0" smtClean="0">
                <a:solidFill>
                  <a:srgbClr val="FF0000"/>
                </a:solidFill>
              </a:rPr>
              <a:t>                                  = </a:t>
            </a:r>
            <a:r>
              <a:rPr lang="en-US" sz="2400" dirty="0" smtClean="0">
                <a:solidFill>
                  <a:schemeClr val="accent5"/>
                </a:solidFill>
              </a:rPr>
              <a:t>(</a:t>
            </a:r>
            <a:r>
              <a:rPr lang="en-SG" sz="2400" dirty="0" smtClean="0">
                <a:solidFill>
                  <a:srgbClr val="FF0000"/>
                </a:solidFill>
              </a:rPr>
              <a:t>2300 </a:t>
            </a:r>
            <a:r>
              <a:rPr lang="en-SG" sz="2400" dirty="0" smtClean="0">
                <a:solidFill>
                  <a:schemeClr val="accent6"/>
                </a:solidFill>
              </a:rPr>
              <a:t>*60*60</a:t>
            </a:r>
            <a:r>
              <a:rPr lang="en-SG" sz="2400" dirty="0" smtClean="0">
                <a:solidFill>
                  <a:srgbClr val="FF0000"/>
                </a:solidFill>
              </a:rPr>
              <a:t>/ 0.21 </a:t>
            </a:r>
            <a:r>
              <a:rPr lang="en-SG" sz="2400" dirty="0" smtClean="0">
                <a:solidFill>
                  <a:schemeClr val="accent5"/>
                </a:solidFill>
              </a:rPr>
              <a:t>)/60*60*24 days</a:t>
            </a:r>
          </a:p>
          <a:p>
            <a:r>
              <a:rPr lang="en-SG" sz="2400" b="1" dirty="0">
                <a:solidFill>
                  <a:srgbClr val="FF0000"/>
                </a:solidFill>
              </a:rPr>
              <a:t> </a:t>
            </a:r>
            <a:r>
              <a:rPr lang="en-SG" sz="2400" b="1" dirty="0" smtClean="0">
                <a:solidFill>
                  <a:srgbClr val="FF0000"/>
                </a:solidFill>
              </a:rPr>
              <a:t>                                 = 456.35 days ( ~457 days)</a:t>
            </a:r>
            <a:endParaRPr lang="en-SG" sz="2400" b="1" dirty="0">
              <a:solidFill>
                <a:srgbClr val="FF0000"/>
              </a:solidFill>
            </a:endParaRPr>
          </a:p>
        </p:txBody>
      </p:sp>
      <p:pic>
        <p:nvPicPr>
          <p:cNvPr id="32" name="Picture 31"/>
          <p:cNvPicPr>
            <a:picLocks noChangeAspect="1"/>
          </p:cNvPicPr>
          <p:nvPr/>
        </p:nvPicPr>
        <p:blipFill>
          <a:blip r:embed="rId2"/>
          <a:stretch>
            <a:fillRect/>
          </a:stretch>
        </p:blipFill>
        <p:spPr>
          <a:xfrm>
            <a:off x="770970" y="2546361"/>
            <a:ext cx="7839630" cy="1954407"/>
          </a:xfrm>
          <a:prstGeom prst="rect">
            <a:avLst/>
          </a:prstGeom>
        </p:spPr>
      </p:pic>
      <p:sp>
        <p:nvSpPr>
          <p:cNvPr id="33" name="TextBox 32">
            <a:extLst>
              <a:ext uri="{FF2B5EF4-FFF2-40B4-BE49-F238E27FC236}">
                <a16:creationId xmlns:a16="http://schemas.microsoft.com/office/drawing/2014/main" id="{FA943047-7E9D-3242-84D2-4D89DA3BFBC4}"/>
              </a:ext>
            </a:extLst>
          </p:cNvPr>
          <p:cNvSpPr txBox="1"/>
          <p:nvPr/>
        </p:nvSpPr>
        <p:spPr>
          <a:xfrm>
            <a:off x="2669408" y="2633690"/>
            <a:ext cx="787395" cy="307777"/>
          </a:xfrm>
          <a:prstGeom prst="rect">
            <a:avLst/>
          </a:prstGeom>
          <a:noFill/>
        </p:spPr>
        <p:txBody>
          <a:bodyPr wrap="none" rtlCol="0">
            <a:spAutoFit/>
          </a:bodyPr>
          <a:lstStyle/>
          <a:p>
            <a:r>
              <a:rPr lang="en-SG" sz="1400" dirty="0"/>
              <a:t>1e-3</a:t>
            </a:r>
            <a:r>
              <a:rPr lang="en-US" sz="1400" dirty="0" smtClean="0"/>
              <a:t> </a:t>
            </a:r>
            <a:r>
              <a:rPr lang="en-US" sz="1400" dirty="0"/>
              <a:t>sec</a:t>
            </a:r>
          </a:p>
        </p:txBody>
      </p:sp>
    </p:spTree>
    <p:extLst>
      <p:ext uri="{BB962C8B-B14F-4D97-AF65-F5344CB8AC3E}">
        <p14:creationId xmlns:p14="http://schemas.microsoft.com/office/powerpoint/2010/main" val="201037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457200" indent="-457200">
              <a:buFont typeface="Arial" panose="020B0604020202020204" pitchFamily="34" charset="0"/>
              <a:buChar char="•"/>
            </a:pPr>
            <a:r>
              <a:rPr lang="en-US" sz="3200" b="1" dirty="0">
                <a:latin typeface="+mn-lt"/>
                <a:ea typeface="+mn-ea"/>
                <a:cs typeface="+mn-cs"/>
              </a:rPr>
              <a:t>How long can node B run before the battery is completely depleted?</a:t>
            </a:r>
            <a:br>
              <a:rPr lang="en-US" sz="3200" b="1" dirty="0">
                <a:latin typeface="+mn-lt"/>
                <a:ea typeface="+mn-ea"/>
                <a:cs typeface="+mn-cs"/>
              </a:rPr>
            </a:br>
            <a:endParaRPr lang="en-SG" sz="3200" b="1" dirty="0">
              <a:latin typeface="+mn-lt"/>
              <a:ea typeface="+mn-ea"/>
              <a:cs typeface="+mn-cs"/>
            </a:endParaRPr>
          </a:p>
        </p:txBody>
      </p:sp>
      <p:sp>
        <p:nvSpPr>
          <p:cNvPr id="4" name="Slide Number Placeholder 3"/>
          <p:cNvSpPr>
            <a:spLocks noGrp="1"/>
          </p:cNvSpPr>
          <p:nvPr>
            <p:ph type="sldNum" sz="quarter" idx="12"/>
          </p:nvPr>
        </p:nvSpPr>
        <p:spPr/>
        <p:txBody>
          <a:bodyPr/>
          <a:lstStyle/>
          <a:p>
            <a:fld id="{C88F3CA0-70E6-4E88-9517-73D00E44FAB1}" type="slidenum">
              <a:rPr lang="en-SG" smtClean="0"/>
              <a:t>17</a:t>
            </a:fld>
            <a:endParaRPr lang="en-SG"/>
          </a:p>
        </p:txBody>
      </p:sp>
      <p:sp>
        <p:nvSpPr>
          <p:cNvPr id="5" name="TextBox 4">
            <a:extLst>
              <a:ext uri="{FF2B5EF4-FFF2-40B4-BE49-F238E27FC236}">
                <a16:creationId xmlns:a16="http://schemas.microsoft.com/office/drawing/2014/main" id="{425B600A-6B2C-DD43-9F63-6CB7E64625E1}"/>
              </a:ext>
            </a:extLst>
          </p:cNvPr>
          <p:cNvSpPr txBox="1"/>
          <p:nvPr/>
        </p:nvSpPr>
        <p:spPr>
          <a:xfrm>
            <a:off x="8681325" y="2016134"/>
            <a:ext cx="825867" cy="369332"/>
          </a:xfrm>
          <a:prstGeom prst="rect">
            <a:avLst/>
          </a:prstGeom>
          <a:noFill/>
        </p:spPr>
        <p:txBody>
          <a:bodyPr wrap="none" rtlCol="0">
            <a:spAutoFit/>
          </a:bodyPr>
          <a:lstStyle/>
          <a:p>
            <a:r>
              <a:rPr lang="en-US" dirty="0"/>
              <a:t>~ 1 sec</a:t>
            </a:r>
          </a:p>
        </p:txBody>
      </p:sp>
      <p:cxnSp>
        <p:nvCxnSpPr>
          <p:cNvPr id="6" name="Straight Connector 5">
            <a:extLst>
              <a:ext uri="{FF2B5EF4-FFF2-40B4-BE49-F238E27FC236}">
                <a16:creationId xmlns:a16="http://schemas.microsoft.com/office/drawing/2014/main" id="{12C09363-90F3-6F41-A3C5-DD69C069ED55}"/>
              </a:ext>
            </a:extLst>
          </p:cNvPr>
          <p:cNvCxnSpPr>
            <a:cxnSpLocks/>
          </p:cNvCxnSpPr>
          <p:nvPr/>
        </p:nvCxnSpPr>
        <p:spPr>
          <a:xfrm>
            <a:off x="1915756" y="3271073"/>
            <a:ext cx="8285356"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87010B9-2576-DD45-9E46-7F0F35C05FCA}"/>
              </a:ext>
            </a:extLst>
          </p:cNvPr>
          <p:cNvSpPr/>
          <p:nvPr/>
        </p:nvSpPr>
        <p:spPr>
          <a:xfrm>
            <a:off x="2306043" y="2702361"/>
            <a:ext cx="245327" cy="568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4E6DEF2-FB5E-7041-A865-D056A8BB3FFC}"/>
              </a:ext>
            </a:extLst>
          </p:cNvPr>
          <p:cNvSpPr/>
          <p:nvPr/>
        </p:nvSpPr>
        <p:spPr>
          <a:xfrm>
            <a:off x="3317087" y="2702361"/>
            <a:ext cx="245327" cy="568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3EE92E-FA77-D740-9282-6468586B4F74}"/>
              </a:ext>
            </a:extLst>
          </p:cNvPr>
          <p:cNvSpPr/>
          <p:nvPr/>
        </p:nvSpPr>
        <p:spPr>
          <a:xfrm>
            <a:off x="4328131" y="2702361"/>
            <a:ext cx="245327" cy="568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17EFDA-BD89-DB44-A834-B69428EC85EF}"/>
              </a:ext>
            </a:extLst>
          </p:cNvPr>
          <p:cNvSpPr/>
          <p:nvPr/>
        </p:nvSpPr>
        <p:spPr>
          <a:xfrm>
            <a:off x="5339175" y="2710105"/>
            <a:ext cx="245327" cy="568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615E4F6-96FA-3D47-8E91-63CB9E03C811}"/>
              </a:ext>
            </a:extLst>
          </p:cNvPr>
          <p:cNvSpPr/>
          <p:nvPr/>
        </p:nvSpPr>
        <p:spPr>
          <a:xfrm>
            <a:off x="6350219" y="2710105"/>
            <a:ext cx="245327" cy="568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8B79C82-5F65-BC47-A1D5-57416E610B1A}"/>
              </a:ext>
            </a:extLst>
          </p:cNvPr>
          <p:cNvSpPr txBox="1"/>
          <p:nvPr/>
        </p:nvSpPr>
        <p:spPr>
          <a:xfrm>
            <a:off x="1690648" y="2323407"/>
            <a:ext cx="1440844" cy="369332"/>
          </a:xfrm>
          <a:prstGeom prst="rect">
            <a:avLst/>
          </a:prstGeom>
          <a:noFill/>
        </p:spPr>
        <p:txBody>
          <a:bodyPr wrap="none" rtlCol="0">
            <a:spAutoFit/>
          </a:bodyPr>
          <a:lstStyle/>
          <a:p>
            <a:pPr algn="ctr"/>
            <a:r>
              <a:rPr lang="en-US" b="1" dirty="0"/>
              <a:t>Idle Listening</a:t>
            </a:r>
          </a:p>
        </p:txBody>
      </p:sp>
      <p:sp>
        <p:nvSpPr>
          <p:cNvPr id="13" name="Rectangle 12">
            <a:extLst>
              <a:ext uri="{FF2B5EF4-FFF2-40B4-BE49-F238E27FC236}">
                <a16:creationId xmlns:a16="http://schemas.microsoft.com/office/drawing/2014/main" id="{577194AF-E700-8247-88A2-013A98E56BE1}"/>
              </a:ext>
            </a:extLst>
          </p:cNvPr>
          <p:cNvSpPr/>
          <p:nvPr/>
        </p:nvSpPr>
        <p:spPr>
          <a:xfrm>
            <a:off x="9007921" y="2702361"/>
            <a:ext cx="425352" cy="56871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C12A73E-E032-3348-8431-7D60940DAA3C}"/>
              </a:ext>
            </a:extLst>
          </p:cNvPr>
          <p:cNvSpPr txBox="1"/>
          <p:nvPr/>
        </p:nvSpPr>
        <p:spPr>
          <a:xfrm>
            <a:off x="7168028" y="2555444"/>
            <a:ext cx="538930" cy="707886"/>
          </a:xfrm>
          <a:prstGeom prst="rect">
            <a:avLst/>
          </a:prstGeom>
          <a:noFill/>
        </p:spPr>
        <p:txBody>
          <a:bodyPr wrap="none" rtlCol="0">
            <a:spAutoFit/>
          </a:bodyPr>
          <a:lstStyle/>
          <a:p>
            <a:r>
              <a:rPr lang="en-US" sz="4000" dirty="0"/>
              <a:t>…</a:t>
            </a:r>
          </a:p>
        </p:txBody>
      </p:sp>
      <p:sp>
        <p:nvSpPr>
          <p:cNvPr id="15" name="TextBox 14">
            <a:extLst>
              <a:ext uri="{FF2B5EF4-FFF2-40B4-BE49-F238E27FC236}">
                <a16:creationId xmlns:a16="http://schemas.microsoft.com/office/drawing/2014/main" id="{8284418D-C396-1442-AC6D-BA25F7D628A2}"/>
              </a:ext>
            </a:extLst>
          </p:cNvPr>
          <p:cNvSpPr txBox="1"/>
          <p:nvPr/>
        </p:nvSpPr>
        <p:spPr>
          <a:xfrm>
            <a:off x="365234" y="2763628"/>
            <a:ext cx="1114408" cy="461665"/>
          </a:xfrm>
          <a:prstGeom prst="rect">
            <a:avLst/>
          </a:prstGeom>
          <a:noFill/>
        </p:spPr>
        <p:txBody>
          <a:bodyPr wrap="none" rtlCol="0">
            <a:spAutoFit/>
          </a:bodyPr>
          <a:lstStyle/>
          <a:p>
            <a:r>
              <a:rPr lang="en-US" sz="2400" b="1" dirty="0"/>
              <a:t>Node B</a:t>
            </a:r>
          </a:p>
        </p:txBody>
      </p:sp>
      <p:sp>
        <p:nvSpPr>
          <p:cNvPr id="16" name="TextBox 15">
            <a:extLst>
              <a:ext uri="{FF2B5EF4-FFF2-40B4-BE49-F238E27FC236}">
                <a16:creationId xmlns:a16="http://schemas.microsoft.com/office/drawing/2014/main" id="{90CF1DBF-F72B-084E-A912-3D5BC7934BCA}"/>
              </a:ext>
            </a:extLst>
          </p:cNvPr>
          <p:cNvSpPr txBox="1"/>
          <p:nvPr/>
        </p:nvSpPr>
        <p:spPr>
          <a:xfrm>
            <a:off x="8479586" y="2313354"/>
            <a:ext cx="1091774" cy="369332"/>
          </a:xfrm>
          <a:prstGeom prst="rect">
            <a:avLst/>
          </a:prstGeom>
          <a:noFill/>
        </p:spPr>
        <p:txBody>
          <a:bodyPr wrap="none" rtlCol="0">
            <a:spAutoFit/>
          </a:bodyPr>
          <a:lstStyle/>
          <a:p>
            <a:r>
              <a:rPr lang="en-US" b="1" dirty="0"/>
              <a:t>Receiving</a:t>
            </a:r>
          </a:p>
        </p:txBody>
      </p:sp>
      <p:sp>
        <p:nvSpPr>
          <p:cNvPr id="17" name="Rectangle 16">
            <a:extLst>
              <a:ext uri="{FF2B5EF4-FFF2-40B4-BE49-F238E27FC236}">
                <a16:creationId xmlns:a16="http://schemas.microsoft.com/office/drawing/2014/main" id="{6667D69C-3DC4-6241-97DA-EC2AE1CFF094}"/>
              </a:ext>
            </a:extLst>
          </p:cNvPr>
          <p:cNvSpPr/>
          <p:nvPr/>
        </p:nvSpPr>
        <p:spPr>
          <a:xfrm>
            <a:off x="9444828" y="2698490"/>
            <a:ext cx="176210" cy="56871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F257BE8-D688-EA41-AE61-D53010DA8380}"/>
              </a:ext>
            </a:extLst>
          </p:cNvPr>
          <p:cNvSpPr txBox="1"/>
          <p:nvPr/>
        </p:nvSpPr>
        <p:spPr>
          <a:xfrm rot="20012335">
            <a:off x="8239113" y="3386559"/>
            <a:ext cx="1099019" cy="369332"/>
          </a:xfrm>
          <a:prstGeom prst="rect">
            <a:avLst/>
          </a:prstGeom>
          <a:noFill/>
        </p:spPr>
        <p:txBody>
          <a:bodyPr wrap="none" rtlCol="0">
            <a:spAutoFit/>
          </a:bodyPr>
          <a:lstStyle/>
          <a:p>
            <a:r>
              <a:rPr lang="en-US" b="1" dirty="0"/>
              <a:t>Preamble</a:t>
            </a:r>
          </a:p>
        </p:txBody>
      </p:sp>
      <p:sp>
        <p:nvSpPr>
          <p:cNvPr id="19" name="TextBox 18">
            <a:extLst>
              <a:ext uri="{FF2B5EF4-FFF2-40B4-BE49-F238E27FC236}">
                <a16:creationId xmlns:a16="http://schemas.microsoft.com/office/drawing/2014/main" id="{78493DD8-A4BB-3B4B-BB30-E2A338260C16}"/>
              </a:ext>
            </a:extLst>
          </p:cNvPr>
          <p:cNvSpPr txBox="1"/>
          <p:nvPr/>
        </p:nvSpPr>
        <p:spPr>
          <a:xfrm rot="19674936">
            <a:off x="9277531" y="3349743"/>
            <a:ext cx="633956" cy="369332"/>
          </a:xfrm>
          <a:prstGeom prst="rect">
            <a:avLst/>
          </a:prstGeom>
          <a:noFill/>
        </p:spPr>
        <p:txBody>
          <a:bodyPr wrap="none" rtlCol="0">
            <a:spAutoFit/>
          </a:bodyPr>
          <a:lstStyle/>
          <a:p>
            <a:r>
              <a:rPr lang="en-US" b="1" dirty="0"/>
              <a:t>Data</a:t>
            </a:r>
          </a:p>
        </p:txBody>
      </p:sp>
      <p:cxnSp>
        <p:nvCxnSpPr>
          <p:cNvPr id="20" name="Straight Arrow Connector 19">
            <a:extLst>
              <a:ext uri="{FF2B5EF4-FFF2-40B4-BE49-F238E27FC236}">
                <a16:creationId xmlns:a16="http://schemas.microsoft.com/office/drawing/2014/main" id="{F3A9DFF3-A6BB-C14B-9B30-92A53D9D02E6}"/>
              </a:ext>
            </a:extLst>
          </p:cNvPr>
          <p:cNvCxnSpPr>
            <a:cxnSpLocks/>
          </p:cNvCxnSpPr>
          <p:nvPr/>
        </p:nvCxnSpPr>
        <p:spPr>
          <a:xfrm>
            <a:off x="2397112" y="3455122"/>
            <a:ext cx="925553"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087BAF1-F442-3A4B-8621-2D9345C476F3}"/>
              </a:ext>
            </a:extLst>
          </p:cNvPr>
          <p:cNvSpPr txBox="1"/>
          <p:nvPr/>
        </p:nvSpPr>
        <p:spPr>
          <a:xfrm>
            <a:off x="2531112" y="3408367"/>
            <a:ext cx="657552" cy="369332"/>
          </a:xfrm>
          <a:prstGeom prst="rect">
            <a:avLst/>
          </a:prstGeom>
          <a:noFill/>
        </p:spPr>
        <p:txBody>
          <a:bodyPr wrap="none" rtlCol="0">
            <a:spAutoFit/>
          </a:bodyPr>
          <a:lstStyle/>
          <a:p>
            <a:r>
              <a:rPr lang="en-US" dirty="0"/>
              <a:t>1 sec</a:t>
            </a:r>
          </a:p>
        </p:txBody>
      </p:sp>
      <p:cxnSp>
        <p:nvCxnSpPr>
          <p:cNvPr id="22" name="Straight Arrow Connector 21">
            <a:extLst>
              <a:ext uri="{FF2B5EF4-FFF2-40B4-BE49-F238E27FC236}">
                <a16:creationId xmlns:a16="http://schemas.microsoft.com/office/drawing/2014/main" id="{C9E4250D-8242-9E44-BACD-44F21A734F6C}"/>
              </a:ext>
            </a:extLst>
          </p:cNvPr>
          <p:cNvCxnSpPr>
            <a:cxnSpLocks/>
          </p:cNvCxnSpPr>
          <p:nvPr/>
        </p:nvCxnSpPr>
        <p:spPr>
          <a:xfrm>
            <a:off x="3264026" y="2555444"/>
            <a:ext cx="351448"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B1C1CC9-7288-C94F-8D07-0E1EF7F37319}"/>
              </a:ext>
            </a:extLst>
          </p:cNvPr>
          <p:cNvSpPr txBox="1"/>
          <p:nvPr/>
        </p:nvSpPr>
        <p:spPr>
          <a:xfrm>
            <a:off x="3131492" y="2155365"/>
            <a:ext cx="628698" cy="369332"/>
          </a:xfrm>
          <a:prstGeom prst="rect">
            <a:avLst/>
          </a:prstGeom>
          <a:noFill/>
        </p:spPr>
        <p:txBody>
          <a:bodyPr wrap="none" rtlCol="0">
            <a:spAutoFit/>
          </a:bodyPr>
          <a:lstStyle/>
          <a:p>
            <a:r>
              <a:rPr lang="en-US" dirty="0"/>
              <a:t>1 ms</a:t>
            </a:r>
          </a:p>
        </p:txBody>
      </p:sp>
      <p:cxnSp>
        <p:nvCxnSpPr>
          <p:cNvPr id="24" name="Straight Arrow Connector 23">
            <a:extLst>
              <a:ext uri="{FF2B5EF4-FFF2-40B4-BE49-F238E27FC236}">
                <a16:creationId xmlns:a16="http://schemas.microsoft.com/office/drawing/2014/main" id="{7D8B9FAC-58BE-A74F-8F78-04661E98FDCD}"/>
              </a:ext>
            </a:extLst>
          </p:cNvPr>
          <p:cNvCxnSpPr>
            <a:cxnSpLocks/>
          </p:cNvCxnSpPr>
          <p:nvPr/>
        </p:nvCxnSpPr>
        <p:spPr>
          <a:xfrm>
            <a:off x="9007921" y="4005666"/>
            <a:ext cx="613117"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3F73FD6-3E89-764A-9808-40CC88DF12F9}"/>
              </a:ext>
            </a:extLst>
          </p:cNvPr>
          <p:cNvSpPr txBox="1"/>
          <p:nvPr/>
        </p:nvSpPr>
        <p:spPr>
          <a:xfrm>
            <a:off x="8610600" y="4090432"/>
            <a:ext cx="1407758" cy="369332"/>
          </a:xfrm>
          <a:prstGeom prst="rect">
            <a:avLst/>
          </a:prstGeom>
          <a:noFill/>
        </p:spPr>
        <p:txBody>
          <a:bodyPr wrap="none" rtlCol="0">
            <a:spAutoFit/>
          </a:bodyPr>
          <a:lstStyle/>
          <a:p>
            <a:r>
              <a:rPr lang="en-US" b="1" dirty="0"/>
              <a:t>b/w ~0-1 sec</a:t>
            </a:r>
          </a:p>
        </p:txBody>
      </p:sp>
      <p:sp>
        <p:nvSpPr>
          <p:cNvPr id="26" name="TextBox 25">
            <a:extLst>
              <a:ext uri="{FF2B5EF4-FFF2-40B4-BE49-F238E27FC236}">
                <a16:creationId xmlns:a16="http://schemas.microsoft.com/office/drawing/2014/main" id="{C7FC4ACC-E255-8840-9D0A-8BE2F4DEA2DD}"/>
              </a:ext>
            </a:extLst>
          </p:cNvPr>
          <p:cNvSpPr txBox="1"/>
          <p:nvPr/>
        </p:nvSpPr>
        <p:spPr>
          <a:xfrm>
            <a:off x="8290473" y="4418078"/>
            <a:ext cx="2144754" cy="369332"/>
          </a:xfrm>
          <a:prstGeom prst="rect">
            <a:avLst/>
          </a:prstGeom>
          <a:noFill/>
        </p:spPr>
        <p:txBody>
          <a:bodyPr wrap="none" rtlCol="0">
            <a:spAutoFit/>
          </a:bodyPr>
          <a:lstStyle/>
          <a:p>
            <a:r>
              <a:rPr lang="en-US" b="1" dirty="0"/>
              <a:t>On avg, 0.5 seconds!</a:t>
            </a:r>
          </a:p>
        </p:txBody>
      </p:sp>
      <p:sp>
        <p:nvSpPr>
          <p:cNvPr id="27" name="TextBox 26"/>
          <p:cNvSpPr txBox="1"/>
          <p:nvPr/>
        </p:nvSpPr>
        <p:spPr>
          <a:xfrm>
            <a:off x="1072987" y="4727777"/>
            <a:ext cx="10950284" cy="2308324"/>
          </a:xfrm>
          <a:prstGeom prst="rect">
            <a:avLst/>
          </a:prstGeom>
          <a:noFill/>
        </p:spPr>
        <p:txBody>
          <a:bodyPr wrap="square" rtlCol="0">
            <a:spAutoFit/>
          </a:bodyPr>
          <a:lstStyle/>
          <a:p>
            <a:r>
              <a:rPr lang="en-SG" sz="2400" dirty="0"/>
              <a:t>Current consumed in 100 s (in mA</a:t>
            </a:r>
            <a:r>
              <a:rPr lang="en-SG" sz="2400" dirty="0" smtClean="0"/>
              <a:t>) = </a:t>
            </a:r>
            <a:r>
              <a:rPr lang="en-SG" sz="2400" dirty="0"/>
              <a:t>99 x 1e-3 x 10 + 1 x 0.5 x 10 = 5.99 mA</a:t>
            </a:r>
          </a:p>
          <a:p>
            <a:r>
              <a:rPr lang="en-SG" sz="2400" dirty="0"/>
              <a:t>Average current consumed (per sec) = 0.0599 mA</a:t>
            </a:r>
          </a:p>
          <a:p>
            <a:r>
              <a:rPr lang="en-SG" sz="2400" b="1" dirty="0">
                <a:solidFill>
                  <a:srgbClr val="FF0000"/>
                </a:solidFill>
              </a:rPr>
              <a:t>Hence, battery life </a:t>
            </a:r>
            <a:r>
              <a:rPr lang="en-SG" sz="2400" dirty="0">
                <a:solidFill>
                  <a:srgbClr val="FF0000"/>
                </a:solidFill>
              </a:rPr>
              <a:t>=</a:t>
            </a:r>
            <a:r>
              <a:rPr lang="en-SG" sz="2400" b="1" dirty="0">
                <a:solidFill>
                  <a:srgbClr val="FF0000"/>
                </a:solidFill>
              </a:rPr>
              <a:t> </a:t>
            </a:r>
            <a:r>
              <a:rPr lang="en-SG" sz="2400" dirty="0" smtClean="0"/>
              <a:t> </a:t>
            </a:r>
            <a:r>
              <a:rPr lang="en-SG" sz="2400" b="1" dirty="0">
                <a:solidFill>
                  <a:srgbClr val="FF0000"/>
                </a:solidFill>
              </a:rPr>
              <a:t>Battery capacity / Average current</a:t>
            </a:r>
          </a:p>
          <a:p>
            <a:r>
              <a:rPr lang="en-SG" sz="2400" b="1" dirty="0" smtClean="0">
                <a:solidFill>
                  <a:srgbClr val="FF0000"/>
                </a:solidFill>
              </a:rPr>
              <a:t>                                   = </a:t>
            </a:r>
            <a:r>
              <a:rPr lang="en-SG" sz="2400" dirty="0" smtClean="0">
                <a:solidFill>
                  <a:srgbClr val="FF0000"/>
                </a:solidFill>
              </a:rPr>
              <a:t>2300 </a:t>
            </a:r>
            <a:r>
              <a:rPr lang="en-SG" sz="2400" dirty="0" smtClean="0">
                <a:solidFill>
                  <a:schemeClr val="accent6"/>
                </a:solidFill>
              </a:rPr>
              <a:t>*60*60</a:t>
            </a:r>
            <a:r>
              <a:rPr lang="en-SG" sz="2400" dirty="0" smtClean="0">
                <a:solidFill>
                  <a:srgbClr val="FF0000"/>
                </a:solidFill>
              </a:rPr>
              <a:t>/ 0.06  </a:t>
            </a:r>
            <a:r>
              <a:rPr lang="en-SG" sz="2400" dirty="0" smtClean="0">
                <a:solidFill>
                  <a:schemeClr val="accent6"/>
                </a:solidFill>
              </a:rPr>
              <a:t>seconds  </a:t>
            </a:r>
            <a:r>
              <a:rPr lang="en-SG" sz="2000" dirty="0" smtClean="0"/>
              <a:t>(Since 2300mAh needs to convert </a:t>
            </a:r>
            <a:r>
              <a:rPr lang="en-SG" sz="2000" dirty="0" err="1" smtClean="0"/>
              <a:t>mAs</a:t>
            </a:r>
            <a:r>
              <a:rPr lang="en-SG" sz="2000" dirty="0" smtClean="0"/>
              <a:t>)</a:t>
            </a:r>
          </a:p>
          <a:p>
            <a:r>
              <a:rPr lang="en-US" sz="2400" dirty="0" smtClean="0">
                <a:solidFill>
                  <a:srgbClr val="FF0000"/>
                </a:solidFill>
              </a:rPr>
              <a:t>                                   = </a:t>
            </a:r>
            <a:r>
              <a:rPr lang="en-US" sz="2400" dirty="0" smtClean="0">
                <a:solidFill>
                  <a:schemeClr val="accent5"/>
                </a:solidFill>
              </a:rPr>
              <a:t>(</a:t>
            </a:r>
            <a:r>
              <a:rPr lang="en-SG" sz="2400" dirty="0" smtClean="0">
                <a:solidFill>
                  <a:srgbClr val="FF0000"/>
                </a:solidFill>
              </a:rPr>
              <a:t>2300 </a:t>
            </a:r>
            <a:r>
              <a:rPr lang="en-SG" sz="2400" dirty="0" smtClean="0">
                <a:solidFill>
                  <a:schemeClr val="accent6"/>
                </a:solidFill>
              </a:rPr>
              <a:t>*60*60</a:t>
            </a:r>
            <a:r>
              <a:rPr lang="en-SG" sz="2400" dirty="0" smtClean="0">
                <a:solidFill>
                  <a:srgbClr val="FF0000"/>
                </a:solidFill>
              </a:rPr>
              <a:t>/ 0.06 </a:t>
            </a:r>
            <a:r>
              <a:rPr lang="en-SG" sz="2400" dirty="0" smtClean="0">
                <a:solidFill>
                  <a:schemeClr val="accent5"/>
                </a:solidFill>
              </a:rPr>
              <a:t>)/60*60*24*365 years</a:t>
            </a:r>
          </a:p>
          <a:p>
            <a:r>
              <a:rPr lang="en-SG" sz="2400" b="1" dirty="0" smtClean="0">
                <a:solidFill>
                  <a:srgbClr val="FF0000"/>
                </a:solidFill>
              </a:rPr>
              <a:t>                                  =  4.38 </a:t>
            </a:r>
            <a:r>
              <a:rPr lang="en-SG" sz="2400" b="1" dirty="0">
                <a:solidFill>
                  <a:srgbClr val="FF0000"/>
                </a:solidFill>
              </a:rPr>
              <a:t>years</a:t>
            </a:r>
            <a:endParaRPr lang="en-SG" sz="2400" b="1" dirty="0"/>
          </a:p>
        </p:txBody>
      </p:sp>
      <p:sp>
        <p:nvSpPr>
          <p:cNvPr id="28" name="TextBox 27"/>
          <p:cNvSpPr txBox="1"/>
          <p:nvPr/>
        </p:nvSpPr>
        <p:spPr>
          <a:xfrm>
            <a:off x="1406627" y="1523722"/>
            <a:ext cx="7956223" cy="461665"/>
          </a:xfrm>
          <a:prstGeom prst="rect">
            <a:avLst/>
          </a:prstGeom>
          <a:noFill/>
        </p:spPr>
        <p:txBody>
          <a:bodyPr wrap="square" rtlCol="0">
            <a:spAutoFit/>
          </a:bodyPr>
          <a:lstStyle/>
          <a:p>
            <a:r>
              <a:rPr lang="en-SG" sz="2400" dirty="0" smtClean="0"/>
              <a:t>TX </a:t>
            </a:r>
            <a:r>
              <a:rPr lang="en-SG" sz="2400" dirty="0" smtClean="0">
                <a:sym typeface="Wingdings" pitchFamily="2" charset="2"/>
              </a:rPr>
              <a:t></a:t>
            </a:r>
            <a:r>
              <a:rPr lang="en-SG" sz="2400" dirty="0" smtClean="0"/>
              <a:t> 20mA and RX / idle listening </a:t>
            </a:r>
            <a:r>
              <a:rPr lang="en-SG" sz="2400" dirty="0" smtClean="0">
                <a:sym typeface="Wingdings" pitchFamily="2" charset="2"/>
              </a:rPr>
              <a:t></a:t>
            </a:r>
            <a:r>
              <a:rPr lang="en-SG" sz="2400" dirty="0" smtClean="0"/>
              <a:t> 10mA</a:t>
            </a:r>
            <a:endParaRPr lang="en-SG" sz="2400" dirty="0"/>
          </a:p>
        </p:txBody>
      </p:sp>
    </p:spTree>
    <p:extLst>
      <p:ext uri="{BB962C8B-B14F-4D97-AF65-F5344CB8AC3E}">
        <p14:creationId xmlns:p14="http://schemas.microsoft.com/office/powerpoint/2010/main" val="132901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1068"/>
            <a:ext cx="10793186" cy="1888218"/>
          </a:xfrm>
        </p:spPr>
        <p:txBody>
          <a:bodyPr>
            <a:noAutofit/>
          </a:bodyPr>
          <a:lstStyle/>
          <a:p>
            <a:r>
              <a:rPr lang="en-US" sz="3200" b="1" dirty="0">
                <a:latin typeface="+mn-lt"/>
                <a:ea typeface="+mn-ea"/>
                <a:cs typeface="+mn-cs"/>
              </a:rPr>
              <a:t>Consider the case where there is an additional node C and node A can transmit to either node B or node C (no change in A’s transmission rate). Will the lifetimes computed (in parts a and b) for nodes A and B change? Explain your answer.</a:t>
            </a:r>
            <a:br>
              <a:rPr lang="en-US" sz="3200" b="1" dirty="0">
                <a:latin typeface="+mn-lt"/>
                <a:ea typeface="+mn-ea"/>
                <a:cs typeface="+mn-cs"/>
              </a:rPr>
            </a:br>
            <a:endParaRPr lang="en-SG" sz="3200" b="1" dirty="0">
              <a:latin typeface="+mn-lt"/>
              <a:ea typeface="+mn-ea"/>
              <a:cs typeface="+mn-cs"/>
            </a:endParaRPr>
          </a:p>
        </p:txBody>
      </p:sp>
      <p:sp>
        <p:nvSpPr>
          <p:cNvPr id="4" name="Slide Number Placeholder 3"/>
          <p:cNvSpPr>
            <a:spLocks noGrp="1"/>
          </p:cNvSpPr>
          <p:nvPr>
            <p:ph type="sldNum" sz="quarter" idx="12"/>
          </p:nvPr>
        </p:nvSpPr>
        <p:spPr/>
        <p:txBody>
          <a:bodyPr/>
          <a:lstStyle/>
          <a:p>
            <a:fld id="{C88F3CA0-70E6-4E88-9517-73D00E44FAB1}" type="slidenum">
              <a:rPr lang="en-SG" smtClean="0"/>
              <a:t>18</a:t>
            </a:fld>
            <a:endParaRPr lang="en-SG"/>
          </a:p>
        </p:txBody>
      </p:sp>
      <p:sp>
        <p:nvSpPr>
          <p:cNvPr id="5" name="TextBox 4">
            <a:extLst>
              <a:ext uri="{FF2B5EF4-FFF2-40B4-BE49-F238E27FC236}">
                <a16:creationId xmlns:a16="http://schemas.microsoft.com/office/drawing/2014/main" id="{F4BF2952-C5C3-FF45-9FAD-0C57C0EF80AD}"/>
              </a:ext>
            </a:extLst>
          </p:cNvPr>
          <p:cNvSpPr txBox="1"/>
          <p:nvPr/>
        </p:nvSpPr>
        <p:spPr>
          <a:xfrm>
            <a:off x="370778" y="3076274"/>
            <a:ext cx="11539652" cy="3539430"/>
          </a:xfrm>
          <a:prstGeom prst="rect">
            <a:avLst/>
          </a:prstGeom>
          <a:noFill/>
        </p:spPr>
        <p:txBody>
          <a:bodyPr wrap="square" rtlCol="0">
            <a:spAutoFit/>
          </a:bodyPr>
          <a:lstStyle/>
          <a:p>
            <a:r>
              <a:rPr lang="en-SG" sz="2800" dirty="0"/>
              <a:t>Node A</a:t>
            </a:r>
          </a:p>
          <a:p>
            <a:pPr marL="457200" indent="-457200">
              <a:buFont typeface="Arial" panose="020B0604020202020204" pitchFamily="34" charset="0"/>
              <a:buChar char="•"/>
            </a:pPr>
            <a:r>
              <a:rPr lang="en-SG" sz="2800" dirty="0">
                <a:solidFill>
                  <a:schemeClr val="accent6"/>
                </a:solidFill>
              </a:rPr>
              <a:t>Does not change its preamble duration / transmission interval </a:t>
            </a:r>
            <a:endParaRPr lang="en-SG" sz="2800" dirty="0" smtClean="0">
              <a:solidFill>
                <a:schemeClr val="accent6"/>
              </a:solidFill>
            </a:endParaRPr>
          </a:p>
          <a:p>
            <a:r>
              <a:rPr lang="en-SG" sz="2800" b="1" dirty="0">
                <a:solidFill>
                  <a:schemeClr val="accent6"/>
                </a:solidFill>
                <a:sym typeface="Wingdings" pitchFamily="2" charset="2"/>
              </a:rPr>
              <a:t> </a:t>
            </a:r>
            <a:r>
              <a:rPr lang="en-SG" sz="2800" b="1" dirty="0" smtClean="0">
                <a:solidFill>
                  <a:schemeClr val="accent6"/>
                </a:solidFill>
                <a:sym typeface="Wingdings" pitchFamily="2" charset="2"/>
              </a:rPr>
              <a:t>     </a:t>
            </a:r>
            <a:r>
              <a:rPr lang="en-SG" sz="2800" b="1" dirty="0" smtClean="0">
                <a:solidFill>
                  <a:srgbClr val="FF0000"/>
                </a:solidFill>
                <a:sym typeface="Wingdings" pitchFamily="2" charset="2"/>
              </a:rPr>
              <a:t> </a:t>
            </a:r>
            <a:r>
              <a:rPr lang="en-SG" sz="2800" dirty="0">
                <a:solidFill>
                  <a:srgbClr val="FF0000"/>
                </a:solidFill>
                <a:sym typeface="Wingdings" pitchFamily="2" charset="2"/>
              </a:rPr>
              <a:t>N</a:t>
            </a:r>
            <a:r>
              <a:rPr lang="en-SG" sz="2800" dirty="0" smtClean="0">
                <a:solidFill>
                  <a:srgbClr val="FF0000"/>
                </a:solidFill>
                <a:sym typeface="Wingdings" pitchFamily="2" charset="2"/>
              </a:rPr>
              <a:t>o change in average current and battery duration</a:t>
            </a:r>
            <a:endParaRPr lang="en-SG" sz="2800" dirty="0">
              <a:solidFill>
                <a:srgbClr val="FF0000"/>
              </a:solidFill>
              <a:sym typeface="Wingdings" pitchFamily="2" charset="2"/>
            </a:endParaRPr>
          </a:p>
          <a:p>
            <a:r>
              <a:rPr lang="en-SG" sz="2800" dirty="0">
                <a:sym typeface="Wingdings" pitchFamily="2" charset="2"/>
              </a:rPr>
              <a:t>Node B</a:t>
            </a:r>
          </a:p>
          <a:p>
            <a:pPr marL="457200" indent="-457200">
              <a:buFont typeface="Arial" panose="020B0604020202020204" pitchFamily="34" charset="0"/>
              <a:buChar char="•"/>
            </a:pPr>
            <a:r>
              <a:rPr lang="en-SG" sz="2800" dirty="0">
                <a:solidFill>
                  <a:schemeClr val="accent6"/>
                </a:solidFill>
                <a:sym typeface="Wingdings" pitchFamily="2" charset="2"/>
              </a:rPr>
              <a:t>There is no modification to </a:t>
            </a:r>
            <a:r>
              <a:rPr lang="en-SG" sz="2800" dirty="0" smtClean="0">
                <a:solidFill>
                  <a:schemeClr val="accent6"/>
                </a:solidFill>
                <a:sym typeface="Wingdings" pitchFamily="2" charset="2"/>
              </a:rPr>
              <a:t>listening interval</a:t>
            </a:r>
          </a:p>
          <a:p>
            <a:pPr marL="457200" indent="-457200">
              <a:buFont typeface="Arial" panose="020B0604020202020204" pitchFamily="34" charset="0"/>
              <a:buChar char="•"/>
            </a:pPr>
            <a:r>
              <a:rPr lang="en-US" sz="2800" dirty="0" smtClean="0">
                <a:solidFill>
                  <a:schemeClr val="accent6"/>
                </a:solidFill>
                <a:sym typeface="Wingdings" pitchFamily="2" charset="2"/>
              </a:rPr>
              <a:t>But maybe modifications to receiving </a:t>
            </a:r>
            <a:endParaRPr lang="en-SG" sz="2800" dirty="0" smtClean="0">
              <a:solidFill>
                <a:schemeClr val="accent6"/>
              </a:solidFill>
              <a:sym typeface="Wingdings" pitchFamily="2" charset="2"/>
            </a:endParaRPr>
          </a:p>
          <a:p>
            <a:r>
              <a:rPr lang="en-SG" sz="2800" dirty="0">
                <a:solidFill>
                  <a:srgbClr val="FF0000"/>
                </a:solidFill>
                <a:sym typeface="Wingdings" pitchFamily="2" charset="2"/>
              </a:rPr>
              <a:t>      </a:t>
            </a:r>
            <a:r>
              <a:rPr lang="en-SG" sz="2800" smtClean="0">
                <a:solidFill>
                  <a:srgbClr val="FF0000"/>
                </a:solidFill>
                <a:sym typeface="Wingdings" pitchFamily="2" charset="2"/>
              </a:rPr>
              <a:t> Very </a:t>
            </a:r>
            <a:r>
              <a:rPr lang="en-SG" sz="2800" dirty="0">
                <a:solidFill>
                  <a:srgbClr val="FF0000"/>
                </a:solidFill>
                <a:sym typeface="Wingdings" pitchFamily="2" charset="2"/>
              </a:rPr>
              <a:t>small decreases can be in average current and </a:t>
            </a:r>
            <a:r>
              <a:rPr lang="en-SG" sz="2800" dirty="0" smtClean="0">
                <a:solidFill>
                  <a:srgbClr val="FF0000"/>
                </a:solidFill>
                <a:sym typeface="Wingdings" pitchFamily="2" charset="2"/>
              </a:rPr>
              <a:t>very small </a:t>
            </a:r>
            <a:r>
              <a:rPr lang="en-SG" sz="2800" dirty="0">
                <a:solidFill>
                  <a:srgbClr val="FF0000"/>
                </a:solidFill>
                <a:sym typeface="Wingdings" pitchFamily="2" charset="2"/>
              </a:rPr>
              <a:t>increases in battery durations</a:t>
            </a:r>
          </a:p>
        </p:txBody>
      </p:sp>
    </p:spTree>
    <p:extLst>
      <p:ext uri="{BB962C8B-B14F-4D97-AF65-F5344CB8AC3E}">
        <p14:creationId xmlns:p14="http://schemas.microsoft.com/office/powerpoint/2010/main" val="391834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Question 5:</a:t>
            </a:r>
            <a:endParaRPr lang="en-SG" dirty="0"/>
          </a:p>
        </p:txBody>
      </p:sp>
      <p:sp>
        <p:nvSpPr>
          <p:cNvPr id="3" name="Content Placeholder 2"/>
          <p:cNvSpPr>
            <a:spLocks noGrp="1"/>
          </p:cNvSpPr>
          <p:nvPr>
            <p:ph idx="1"/>
          </p:nvPr>
        </p:nvSpPr>
        <p:spPr/>
        <p:txBody>
          <a:bodyPr/>
          <a:lstStyle/>
          <a:p>
            <a:pPr marL="0" indent="0">
              <a:buNone/>
            </a:pPr>
            <a:r>
              <a:rPr lang="en-US" dirty="0"/>
              <a:t>For each of the following applications, explain what is the most appropriate MAC protocol that should be used. Explain your choice.</a:t>
            </a:r>
          </a:p>
          <a:p>
            <a:r>
              <a:rPr lang="en-US" dirty="0"/>
              <a:t>Web browsing</a:t>
            </a:r>
          </a:p>
          <a:p>
            <a:r>
              <a:rPr lang="en-US" dirty="0"/>
              <a:t>VoIP</a:t>
            </a:r>
          </a:p>
          <a:p>
            <a:r>
              <a:rPr lang="en-US" dirty="0"/>
              <a:t>Low rate control traffic and carrier sensing is not performed.</a:t>
            </a:r>
          </a:p>
          <a:p>
            <a:endParaRPr lang="en-SG" dirty="0"/>
          </a:p>
        </p:txBody>
      </p:sp>
      <p:sp>
        <p:nvSpPr>
          <p:cNvPr id="4" name="Slide Number Placeholder 3"/>
          <p:cNvSpPr>
            <a:spLocks noGrp="1"/>
          </p:cNvSpPr>
          <p:nvPr>
            <p:ph type="sldNum" sz="quarter" idx="12"/>
          </p:nvPr>
        </p:nvSpPr>
        <p:spPr/>
        <p:txBody>
          <a:bodyPr/>
          <a:lstStyle/>
          <a:p>
            <a:fld id="{C88F3CA0-70E6-4E88-9517-73D00E44FAB1}" type="slidenum">
              <a:rPr lang="en-SG" smtClean="0"/>
              <a:t>19</a:t>
            </a:fld>
            <a:endParaRPr lang="en-SG"/>
          </a:p>
        </p:txBody>
      </p:sp>
    </p:spTree>
    <p:extLst>
      <p:ext uri="{BB962C8B-B14F-4D97-AF65-F5344CB8AC3E}">
        <p14:creationId xmlns:p14="http://schemas.microsoft.com/office/powerpoint/2010/main" val="8197079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Plan</a:t>
            </a:r>
            <a:endParaRPr lang="en-SG" dirty="0"/>
          </a:p>
        </p:txBody>
      </p:sp>
      <p:sp>
        <p:nvSpPr>
          <p:cNvPr id="3" name="Content Placeholder 2"/>
          <p:cNvSpPr>
            <a:spLocks noGrp="1"/>
          </p:cNvSpPr>
          <p:nvPr>
            <p:ph idx="1"/>
          </p:nvPr>
        </p:nvSpPr>
        <p:spPr/>
        <p:txBody>
          <a:bodyPr/>
          <a:lstStyle/>
          <a:p>
            <a:r>
              <a:rPr lang="en-US" dirty="0" smtClean="0"/>
              <a:t>Discuss tutorial 6</a:t>
            </a:r>
          </a:p>
        </p:txBody>
      </p:sp>
      <p:sp>
        <p:nvSpPr>
          <p:cNvPr id="4" name="Slide Number Placeholder 3"/>
          <p:cNvSpPr>
            <a:spLocks noGrp="1"/>
          </p:cNvSpPr>
          <p:nvPr>
            <p:ph type="sldNum" sz="quarter" idx="12"/>
          </p:nvPr>
        </p:nvSpPr>
        <p:spPr/>
        <p:txBody>
          <a:bodyPr/>
          <a:lstStyle/>
          <a:p>
            <a:fld id="{C88F3CA0-70E6-4E88-9517-73D00E44FAB1}" type="slidenum">
              <a:rPr lang="en-SG" smtClean="0"/>
              <a:t>2</a:t>
            </a:fld>
            <a:endParaRPr lang="en-SG"/>
          </a:p>
        </p:txBody>
      </p:sp>
    </p:spTree>
    <p:extLst>
      <p:ext uri="{BB962C8B-B14F-4D97-AF65-F5344CB8AC3E}">
        <p14:creationId xmlns:p14="http://schemas.microsoft.com/office/powerpoint/2010/main" val="7406494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E9E0F09-5C7C-CA4D-BAB3-094087970828}"/>
              </a:ext>
            </a:extLst>
          </p:cNvPr>
          <p:cNvSpPr>
            <a:spLocks noGrp="1"/>
          </p:cNvSpPr>
          <p:nvPr>
            <p:ph type="sldNum" sz="quarter" idx="12"/>
          </p:nvPr>
        </p:nvSpPr>
        <p:spPr/>
        <p:txBody>
          <a:bodyPr/>
          <a:lstStyle/>
          <a:p>
            <a:fld id="{9DD2B9E3-51E9-264D-9F5E-4A02D9B4619F}" type="slidenum">
              <a:rPr lang="en-US" smtClean="0"/>
              <a:t>20</a:t>
            </a:fld>
            <a:endParaRPr lang="en-US"/>
          </a:p>
        </p:txBody>
      </p:sp>
      <p:sp>
        <p:nvSpPr>
          <p:cNvPr id="7" name="TextBox 6">
            <a:extLst>
              <a:ext uri="{FF2B5EF4-FFF2-40B4-BE49-F238E27FC236}">
                <a16:creationId xmlns:a16="http://schemas.microsoft.com/office/drawing/2014/main" id="{81309BF0-4573-3043-8A61-B0EA383B70F2}"/>
              </a:ext>
            </a:extLst>
          </p:cNvPr>
          <p:cNvSpPr txBox="1"/>
          <p:nvPr/>
        </p:nvSpPr>
        <p:spPr>
          <a:xfrm>
            <a:off x="8760542" y="6184124"/>
            <a:ext cx="1880643" cy="369332"/>
          </a:xfrm>
          <a:prstGeom prst="rect">
            <a:avLst/>
          </a:prstGeom>
          <a:noFill/>
        </p:spPr>
        <p:txBody>
          <a:bodyPr wrap="none" rtlCol="0">
            <a:spAutoFit/>
          </a:bodyPr>
          <a:lstStyle/>
          <a:p>
            <a:r>
              <a:rPr lang="en-US" i="1" dirty="0"/>
              <a:t>Slide </a:t>
            </a:r>
            <a:r>
              <a:rPr lang="en-US" i="1" dirty="0" smtClean="0"/>
              <a:t>43, </a:t>
            </a:r>
            <a:r>
              <a:rPr lang="en-US" i="1" dirty="0"/>
              <a:t>Lecture 6</a:t>
            </a:r>
          </a:p>
        </p:txBody>
      </p:sp>
      <p:pic>
        <p:nvPicPr>
          <p:cNvPr id="5" name="Picture 4"/>
          <p:cNvPicPr>
            <a:picLocks noChangeAspect="1"/>
          </p:cNvPicPr>
          <p:nvPr/>
        </p:nvPicPr>
        <p:blipFill>
          <a:blip r:embed="rId3"/>
          <a:stretch>
            <a:fillRect/>
          </a:stretch>
        </p:blipFill>
        <p:spPr>
          <a:xfrm>
            <a:off x="734448" y="730576"/>
            <a:ext cx="10675482" cy="4916079"/>
          </a:xfrm>
          <a:prstGeom prst="rect">
            <a:avLst/>
          </a:prstGeom>
        </p:spPr>
      </p:pic>
    </p:spTree>
    <p:extLst>
      <p:ext uri="{BB962C8B-B14F-4D97-AF65-F5344CB8AC3E}">
        <p14:creationId xmlns:p14="http://schemas.microsoft.com/office/powerpoint/2010/main" val="3850336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944-3533-324A-87F4-AE765F7D87B3}"/>
              </a:ext>
            </a:extLst>
          </p:cNvPr>
          <p:cNvSpPr>
            <a:spLocks noGrp="1"/>
          </p:cNvSpPr>
          <p:nvPr>
            <p:ph type="title"/>
          </p:nvPr>
        </p:nvSpPr>
        <p:spPr>
          <a:xfrm>
            <a:off x="219683" y="564629"/>
            <a:ext cx="11740378" cy="1810582"/>
          </a:xfrm>
        </p:spPr>
        <p:txBody>
          <a:bodyPr>
            <a:normAutofit/>
          </a:bodyPr>
          <a:lstStyle/>
          <a:p>
            <a:r>
              <a:rPr lang="en-SG" sz="2800" dirty="0">
                <a:latin typeface="+mn-lt"/>
                <a:ea typeface="+mn-ea"/>
                <a:cs typeface="+mn-cs"/>
              </a:rPr>
              <a:t>For each of the following applications, explain what is the most appropriate MAC protocol that should be used. Explain your choice. </a:t>
            </a:r>
            <a:br>
              <a:rPr lang="en-SG" sz="2800" dirty="0">
                <a:latin typeface="+mn-lt"/>
                <a:ea typeface="+mn-ea"/>
                <a:cs typeface="+mn-cs"/>
              </a:rPr>
            </a:br>
            <a:endParaRPr lang="en-US" sz="2800" dirty="0">
              <a:latin typeface="+mn-lt"/>
              <a:ea typeface="+mn-ea"/>
              <a:cs typeface="+mn-cs"/>
            </a:endParaRPr>
          </a:p>
        </p:txBody>
      </p:sp>
      <p:sp>
        <p:nvSpPr>
          <p:cNvPr id="29" name="Slide Number Placeholder 28">
            <a:extLst>
              <a:ext uri="{FF2B5EF4-FFF2-40B4-BE49-F238E27FC236}">
                <a16:creationId xmlns:a16="http://schemas.microsoft.com/office/drawing/2014/main" id="{E6D6DD9D-355E-714E-8601-E3B36E3A891A}"/>
              </a:ext>
            </a:extLst>
          </p:cNvPr>
          <p:cNvSpPr>
            <a:spLocks noGrp="1"/>
          </p:cNvSpPr>
          <p:nvPr>
            <p:ph type="sldNum" sz="quarter" idx="12"/>
          </p:nvPr>
        </p:nvSpPr>
        <p:spPr/>
        <p:txBody>
          <a:bodyPr/>
          <a:lstStyle/>
          <a:p>
            <a:fld id="{9DD2B9E3-51E9-264D-9F5E-4A02D9B4619F}" type="slidenum">
              <a:rPr lang="en-US" smtClean="0"/>
              <a:t>21</a:t>
            </a:fld>
            <a:endParaRPr lang="en-US" dirty="0"/>
          </a:p>
        </p:txBody>
      </p:sp>
      <p:sp>
        <p:nvSpPr>
          <p:cNvPr id="3" name="TextBox 2">
            <a:extLst>
              <a:ext uri="{FF2B5EF4-FFF2-40B4-BE49-F238E27FC236}">
                <a16:creationId xmlns:a16="http://schemas.microsoft.com/office/drawing/2014/main" id="{CC3B549B-E1B8-BE44-8325-90255A20C215}"/>
              </a:ext>
            </a:extLst>
          </p:cNvPr>
          <p:cNvSpPr txBox="1"/>
          <p:nvPr/>
        </p:nvSpPr>
        <p:spPr>
          <a:xfrm>
            <a:off x="267632" y="2665141"/>
            <a:ext cx="2780569" cy="523220"/>
          </a:xfrm>
          <a:prstGeom prst="rect">
            <a:avLst/>
          </a:prstGeom>
          <a:noFill/>
        </p:spPr>
        <p:txBody>
          <a:bodyPr wrap="none" rtlCol="0">
            <a:spAutoFit/>
          </a:bodyPr>
          <a:lstStyle/>
          <a:p>
            <a:pPr marL="457200" indent="-457200">
              <a:buFont typeface="Arial" panose="020B0604020202020204" pitchFamily="34" charset="0"/>
              <a:buChar char="•"/>
            </a:pPr>
            <a:r>
              <a:rPr lang="en-SG" sz="2800" b="1" dirty="0" smtClean="0"/>
              <a:t>Web </a:t>
            </a:r>
            <a:r>
              <a:rPr lang="en-SG" sz="2800" b="1" dirty="0"/>
              <a:t>browsing</a:t>
            </a:r>
          </a:p>
        </p:txBody>
      </p:sp>
      <p:sp>
        <p:nvSpPr>
          <p:cNvPr id="5" name="TextBox 4">
            <a:extLst>
              <a:ext uri="{FF2B5EF4-FFF2-40B4-BE49-F238E27FC236}">
                <a16:creationId xmlns:a16="http://schemas.microsoft.com/office/drawing/2014/main" id="{76EF662E-67EE-7A45-A667-4F328947F448}"/>
              </a:ext>
            </a:extLst>
          </p:cNvPr>
          <p:cNvSpPr txBox="1"/>
          <p:nvPr/>
        </p:nvSpPr>
        <p:spPr>
          <a:xfrm>
            <a:off x="267632" y="3851848"/>
            <a:ext cx="1402307" cy="52322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t> </a:t>
            </a:r>
            <a:r>
              <a:rPr lang="en-SG" sz="2800" b="1" dirty="0"/>
              <a:t>VoIP</a:t>
            </a:r>
          </a:p>
        </p:txBody>
      </p:sp>
      <p:sp>
        <p:nvSpPr>
          <p:cNvPr id="6" name="TextBox 5">
            <a:extLst>
              <a:ext uri="{FF2B5EF4-FFF2-40B4-BE49-F238E27FC236}">
                <a16:creationId xmlns:a16="http://schemas.microsoft.com/office/drawing/2014/main" id="{6F05215B-BF71-5E49-8E34-9FE4323DDA2A}"/>
              </a:ext>
            </a:extLst>
          </p:cNvPr>
          <p:cNvSpPr txBox="1"/>
          <p:nvPr/>
        </p:nvSpPr>
        <p:spPr>
          <a:xfrm>
            <a:off x="267632" y="5038555"/>
            <a:ext cx="9719520" cy="52322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t> </a:t>
            </a:r>
            <a:r>
              <a:rPr lang="en-SG" sz="2800" b="1" dirty="0"/>
              <a:t>Low-rate control traffic and carrier sensing is not performed </a:t>
            </a:r>
          </a:p>
        </p:txBody>
      </p:sp>
      <p:sp>
        <p:nvSpPr>
          <p:cNvPr id="7" name="TextBox 6">
            <a:extLst>
              <a:ext uri="{FF2B5EF4-FFF2-40B4-BE49-F238E27FC236}">
                <a16:creationId xmlns:a16="http://schemas.microsoft.com/office/drawing/2014/main" id="{131C177E-DF26-7C4B-B841-1CB5FE8789DF}"/>
              </a:ext>
            </a:extLst>
          </p:cNvPr>
          <p:cNvSpPr txBox="1"/>
          <p:nvPr/>
        </p:nvSpPr>
        <p:spPr>
          <a:xfrm>
            <a:off x="3846697" y="2329043"/>
            <a:ext cx="8259334" cy="1384995"/>
          </a:xfrm>
          <a:prstGeom prst="rect">
            <a:avLst/>
          </a:prstGeom>
          <a:noFill/>
        </p:spPr>
        <p:txBody>
          <a:bodyPr wrap="square" rtlCol="0">
            <a:spAutoFit/>
          </a:bodyPr>
          <a:lstStyle/>
          <a:p>
            <a:r>
              <a:rPr lang="en-SG" sz="2800" dirty="0">
                <a:solidFill>
                  <a:srgbClr val="FF0000"/>
                </a:solidFill>
              </a:rPr>
              <a:t>CSMA/CA</a:t>
            </a:r>
          </a:p>
          <a:p>
            <a:r>
              <a:rPr lang="en-SG" sz="2800" dirty="0">
                <a:solidFill>
                  <a:srgbClr val="FF0000"/>
                </a:solidFill>
              </a:rPr>
              <a:t>High throughput </a:t>
            </a:r>
            <a:r>
              <a:rPr lang="en-SG" sz="2800" dirty="0" smtClean="0">
                <a:solidFill>
                  <a:srgbClr val="FF0000"/>
                </a:solidFill>
              </a:rPr>
              <a:t>possible for sharing among many users </a:t>
            </a:r>
            <a:r>
              <a:rPr lang="en-SG" sz="2800" dirty="0">
                <a:solidFill>
                  <a:srgbClr val="FF0000"/>
                </a:solidFill>
              </a:rPr>
              <a:t>with bursty traffic</a:t>
            </a:r>
          </a:p>
        </p:txBody>
      </p:sp>
      <p:sp>
        <p:nvSpPr>
          <p:cNvPr id="8" name="TextBox 7">
            <a:extLst>
              <a:ext uri="{FF2B5EF4-FFF2-40B4-BE49-F238E27FC236}">
                <a16:creationId xmlns:a16="http://schemas.microsoft.com/office/drawing/2014/main" id="{A971EF72-6676-4940-9487-272D90C10BC7}"/>
              </a:ext>
            </a:extLst>
          </p:cNvPr>
          <p:cNvSpPr txBox="1"/>
          <p:nvPr/>
        </p:nvSpPr>
        <p:spPr>
          <a:xfrm>
            <a:off x="3544478" y="3851848"/>
            <a:ext cx="8647522" cy="954107"/>
          </a:xfrm>
          <a:prstGeom prst="rect">
            <a:avLst/>
          </a:prstGeom>
          <a:noFill/>
        </p:spPr>
        <p:txBody>
          <a:bodyPr wrap="square" rtlCol="0">
            <a:spAutoFit/>
          </a:bodyPr>
          <a:lstStyle/>
          <a:p>
            <a:r>
              <a:rPr lang="en-SG" sz="2800" dirty="0">
                <a:solidFill>
                  <a:srgbClr val="FF0000"/>
                </a:solidFill>
              </a:rPr>
              <a:t>Controlled Access </a:t>
            </a:r>
            <a:r>
              <a:rPr lang="en-SG" sz="2800" dirty="0" smtClean="0">
                <a:solidFill>
                  <a:srgbClr val="FF0000"/>
                </a:solidFill>
              </a:rPr>
              <a:t>Protocols(Polling, Reservations) ,TDMA</a:t>
            </a:r>
            <a:endParaRPr lang="en-SG" sz="2800" dirty="0">
              <a:solidFill>
                <a:srgbClr val="FF0000"/>
              </a:solidFill>
            </a:endParaRPr>
          </a:p>
          <a:p>
            <a:r>
              <a:rPr lang="en-SG" sz="2800" dirty="0" smtClean="0">
                <a:solidFill>
                  <a:srgbClr val="FF0000"/>
                </a:solidFill>
              </a:rPr>
              <a:t>Low Loss, Low </a:t>
            </a:r>
            <a:r>
              <a:rPr lang="en-SG" sz="2800" dirty="0">
                <a:solidFill>
                  <a:srgbClr val="FF0000"/>
                </a:solidFill>
              </a:rPr>
              <a:t>latency</a:t>
            </a:r>
          </a:p>
        </p:txBody>
      </p:sp>
      <p:sp>
        <p:nvSpPr>
          <p:cNvPr id="9" name="TextBox 8">
            <a:extLst>
              <a:ext uri="{FF2B5EF4-FFF2-40B4-BE49-F238E27FC236}">
                <a16:creationId xmlns:a16="http://schemas.microsoft.com/office/drawing/2014/main" id="{A6A21286-257C-B449-98E6-5BA6DA53879D}"/>
              </a:ext>
            </a:extLst>
          </p:cNvPr>
          <p:cNvSpPr txBox="1"/>
          <p:nvPr/>
        </p:nvSpPr>
        <p:spPr>
          <a:xfrm>
            <a:off x="3932666" y="5594320"/>
            <a:ext cx="8259334" cy="954107"/>
          </a:xfrm>
          <a:prstGeom prst="rect">
            <a:avLst/>
          </a:prstGeom>
          <a:noFill/>
        </p:spPr>
        <p:txBody>
          <a:bodyPr wrap="square" rtlCol="0">
            <a:spAutoFit/>
          </a:bodyPr>
          <a:lstStyle/>
          <a:p>
            <a:r>
              <a:rPr lang="en-SG" sz="2800" dirty="0">
                <a:solidFill>
                  <a:srgbClr val="FF0000"/>
                </a:solidFill>
              </a:rPr>
              <a:t>Aloha / Slotted Aloha</a:t>
            </a:r>
          </a:p>
          <a:p>
            <a:r>
              <a:rPr lang="en-SG" sz="2800" dirty="0">
                <a:solidFill>
                  <a:srgbClr val="FF0000"/>
                </a:solidFill>
              </a:rPr>
              <a:t>Good for low data rate w/o Carrier Sensing</a:t>
            </a:r>
          </a:p>
        </p:txBody>
      </p:sp>
      <p:cxnSp>
        <p:nvCxnSpPr>
          <p:cNvPr id="10" name="Straight Connector 9">
            <a:extLst>
              <a:ext uri="{FF2B5EF4-FFF2-40B4-BE49-F238E27FC236}">
                <a16:creationId xmlns:a16="http://schemas.microsoft.com/office/drawing/2014/main" id="{19B2EE99-E24C-9F47-9BC2-C0327AFB439E}"/>
              </a:ext>
            </a:extLst>
          </p:cNvPr>
          <p:cNvCxnSpPr>
            <a:cxnSpLocks/>
          </p:cNvCxnSpPr>
          <p:nvPr/>
        </p:nvCxnSpPr>
        <p:spPr>
          <a:xfrm>
            <a:off x="520766" y="3834691"/>
            <a:ext cx="11355283" cy="0"/>
          </a:xfrm>
          <a:prstGeom prst="line">
            <a:avLst/>
          </a:prstGeom>
          <a:ln w="28575">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EA7D86C-38B1-3643-9149-88B1042AD68B}"/>
              </a:ext>
            </a:extLst>
          </p:cNvPr>
          <p:cNvCxnSpPr>
            <a:cxnSpLocks/>
          </p:cNvCxnSpPr>
          <p:nvPr/>
        </p:nvCxnSpPr>
        <p:spPr>
          <a:xfrm>
            <a:off x="520766" y="4994051"/>
            <a:ext cx="11439295" cy="0"/>
          </a:xfrm>
          <a:prstGeom prst="line">
            <a:avLst/>
          </a:prstGeom>
          <a:ln w="28575">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476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build="p"/>
      <p:bldP spid="8" grpId="0" build="p"/>
      <p:bldP spid="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SG" dirty="0"/>
          </a:p>
        </p:txBody>
      </p:sp>
      <p:sp>
        <p:nvSpPr>
          <p:cNvPr id="3" name="Content Placeholder 2"/>
          <p:cNvSpPr>
            <a:spLocks noGrp="1"/>
          </p:cNvSpPr>
          <p:nvPr>
            <p:ph idx="1"/>
          </p:nvPr>
        </p:nvSpPr>
        <p:spPr/>
        <p:txBody>
          <a:bodyPr/>
          <a:lstStyle/>
          <a:p>
            <a:pPr marL="0" indent="0">
              <a:buNone/>
            </a:pPr>
            <a:r>
              <a:rPr lang="en-US" dirty="0"/>
              <a:t>Ayanga </a:t>
            </a:r>
            <a:r>
              <a:rPr lang="en-US" dirty="0" smtClean="0"/>
              <a:t>Kalupahana</a:t>
            </a:r>
          </a:p>
          <a:p>
            <a:pPr marL="0" indent="0">
              <a:buNone/>
            </a:pPr>
            <a:r>
              <a:rPr lang="en-US" dirty="0" smtClean="0"/>
              <a:t>Email ID : </a:t>
            </a:r>
            <a:r>
              <a:rPr lang="en-US" dirty="0"/>
              <a:t>ayangaim@comp.nus.edu.sg</a:t>
            </a:r>
            <a:endParaRPr lang="en-SG" dirty="0"/>
          </a:p>
          <a:p>
            <a:pPr marL="0" indent="0">
              <a:buNone/>
            </a:pPr>
            <a:endParaRPr lang="en-US" dirty="0"/>
          </a:p>
          <a:p>
            <a:pPr marL="0" indent="0">
              <a:buNone/>
            </a:pPr>
            <a:endParaRPr lang="en-SG" dirty="0"/>
          </a:p>
        </p:txBody>
      </p:sp>
      <p:sp>
        <p:nvSpPr>
          <p:cNvPr id="4" name="Slide Number Placeholder 3"/>
          <p:cNvSpPr>
            <a:spLocks noGrp="1"/>
          </p:cNvSpPr>
          <p:nvPr>
            <p:ph type="sldNum" sz="quarter" idx="12"/>
          </p:nvPr>
        </p:nvSpPr>
        <p:spPr/>
        <p:txBody>
          <a:bodyPr/>
          <a:lstStyle/>
          <a:p>
            <a:fld id="{C88F3CA0-70E6-4E88-9517-73D00E44FAB1}" type="slidenum">
              <a:rPr lang="en-SG" smtClean="0"/>
              <a:t>22</a:t>
            </a:fld>
            <a:endParaRPr lang="en-SG"/>
          </a:p>
        </p:txBody>
      </p:sp>
    </p:spTree>
    <p:extLst>
      <p:ext uri="{BB962C8B-B14F-4D97-AF65-F5344CB8AC3E}">
        <p14:creationId xmlns:p14="http://schemas.microsoft.com/office/powerpoint/2010/main" val="310107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Question 1:</a:t>
            </a:r>
            <a:r>
              <a:rPr lang="en-US" dirty="0"/>
              <a:t> </a:t>
            </a:r>
            <a:br>
              <a:rPr lang="en-US" dirty="0"/>
            </a:br>
            <a:r>
              <a:rPr lang="en-US" dirty="0"/>
              <a:t>  </a:t>
            </a:r>
            <a:r>
              <a:rPr lang="en-US" sz="3600" dirty="0">
                <a:latin typeface="+mn-lt"/>
                <a:ea typeface="+mn-ea"/>
                <a:cs typeface="+mn-cs"/>
              </a:rPr>
              <a:t>Is TDMA a good choice for IEEE 802.11 (or </a:t>
            </a:r>
            <a:r>
              <a:rPr lang="en-US" sz="3600" dirty="0" err="1">
                <a:latin typeface="+mn-lt"/>
                <a:ea typeface="+mn-ea"/>
                <a:cs typeface="+mn-cs"/>
              </a:rPr>
              <a:t>WiFi</a:t>
            </a:r>
            <a:r>
              <a:rPr lang="en-US" sz="3600" dirty="0">
                <a:latin typeface="+mn-lt"/>
                <a:ea typeface="+mn-ea"/>
                <a:cs typeface="+mn-cs"/>
              </a:rPr>
              <a:t>)</a:t>
            </a:r>
            <a:r>
              <a:rPr lang="en-SG" sz="3600" dirty="0">
                <a:latin typeface="+mn-lt"/>
                <a:ea typeface="+mn-ea"/>
                <a:cs typeface="+mn-cs"/>
              </a:rPr>
              <a:t>? </a:t>
            </a:r>
          </a:p>
        </p:txBody>
      </p:sp>
      <p:sp>
        <p:nvSpPr>
          <p:cNvPr id="3" name="Content Placeholder 2"/>
          <p:cNvSpPr>
            <a:spLocks noGrp="1"/>
          </p:cNvSpPr>
          <p:nvPr>
            <p:ph idx="1"/>
          </p:nvPr>
        </p:nvSpPr>
        <p:spPr/>
        <p:txBody>
          <a:bodyPr>
            <a:normAutofit/>
          </a:bodyPr>
          <a:lstStyle/>
          <a:p>
            <a:pPr marL="0" indent="0">
              <a:buNone/>
            </a:pPr>
            <a:endParaRPr lang="en-SG" dirty="0" smtClean="0"/>
          </a:p>
          <a:p>
            <a:endParaRPr lang="en-SG" dirty="0"/>
          </a:p>
          <a:p>
            <a:endParaRPr lang="en-SG" dirty="0" smtClean="0"/>
          </a:p>
          <a:p>
            <a:endParaRPr lang="en-SG" dirty="0"/>
          </a:p>
          <a:p>
            <a:endParaRPr lang="en-SG" dirty="0" smtClean="0"/>
          </a:p>
          <a:p>
            <a:pPr marL="457200" lvl="1" indent="0">
              <a:buNone/>
            </a:pPr>
            <a:endParaRPr lang="en-US" dirty="0">
              <a:solidFill>
                <a:srgbClr val="FF0000"/>
              </a:solidFill>
            </a:endParaRPr>
          </a:p>
          <a:p>
            <a:pPr marL="457200" lvl="1" indent="0">
              <a:buNone/>
            </a:pPr>
            <a:endParaRPr lang="en-SG" dirty="0">
              <a:solidFill>
                <a:srgbClr val="FF0000"/>
              </a:solidFill>
            </a:endParaRPr>
          </a:p>
          <a:p>
            <a:endParaRPr lang="en-SG" dirty="0"/>
          </a:p>
        </p:txBody>
      </p:sp>
      <p:sp>
        <p:nvSpPr>
          <p:cNvPr id="4" name="Slide Number Placeholder 3"/>
          <p:cNvSpPr>
            <a:spLocks noGrp="1"/>
          </p:cNvSpPr>
          <p:nvPr>
            <p:ph type="sldNum" sz="quarter" idx="12"/>
          </p:nvPr>
        </p:nvSpPr>
        <p:spPr/>
        <p:txBody>
          <a:bodyPr/>
          <a:lstStyle/>
          <a:p>
            <a:fld id="{C88F3CA0-70E6-4E88-9517-73D00E44FAB1}" type="slidenum">
              <a:rPr lang="en-SG" smtClean="0"/>
              <a:t>3</a:t>
            </a:fld>
            <a:endParaRPr lang="en-SG"/>
          </a:p>
        </p:txBody>
      </p:sp>
      <p:pic>
        <p:nvPicPr>
          <p:cNvPr id="15" name="Picture 14"/>
          <p:cNvPicPr>
            <a:picLocks noChangeAspect="1"/>
          </p:cNvPicPr>
          <p:nvPr/>
        </p:nvPicPr>
        <p:blipFill>
          <a:blip r:embed="rId2"/>
          <a:stretch>
            <a:fillRect/>
          </a:stretch>
        </p:blipFill>
        <p:spPr>
          <a:xfrm>
            <a:off x="1758099" y="1825625"/>
            <a:ext cx="3302870" cy="2587433"/>
          </a:xfrm>
          <a:prstGeom prst="rect">
            <a:avLst/>
          </a:prstGeom>
        </p:spPr>
      </p:pic>
      <p:pic>
        <p:nvPicPr>
          <p:cNvPr id="16" name="Picture 15"/>
          <p:cNvPicPr>
            <a:picLocks noChangeAspect="1"/>
          </p:cNvPicPr>
          <p:nvPr/>
        </p:nvPicPr>
        <p:blipFill>
          <a:blip r:embed="rId3"/>
          <a:stretch>
            <a:fillRect/>
          </a:stretch>
        </p:blipFill>
        <p:spPr>
          <a:xfrm>
            <a:off x="7254240" y="1768717"/>
            <a:ext cx="3532514" cy="2354089"/>
          </a:xfrm>
          <a:prstGeom prst="rect">
            <a:avLst/>
          </a:prstGeom>
        </p:spPr>
      </p:pic>
      <p:sp>
        <p:nvSpPr>
          <p:cNvPr id="17" name="Right Arrow 16"/>
          <p:cNvSpPr/>
          <p:nvPr/>
        </p:nvSpPr>
        <p:spPr>
          <a:xfrm>
            <a:off x="4488181" y="2766060"/>
            <a:ext cx="2644140" cy="57150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8" name="Picture 17"/>
          <p:cNvPicPr>
            <a:picLocks noChangeAspect="1"/>
          </p:cNvPicPr>
          <p:nvPr/>
        </p:nvPicPr>
        <p:blipFill>
          <a:blip r:embed="rId4"/>
          <a:stretch>
            <a:fillRect/>
          </a:stretch>
        </p:blipFill>
        <p:spPr>
          <a:xfrm>
            <a:off x="5182888" y="2310454"/>
            <a:ext cx="1195052" cy="1740528"/>
          </a:xfrm>
          <a:prstGeom prst="rect">
            <a:avLst/>
          </a:prstGeom>
        </p:spPr>
      </p:pic>
      <p:pic>
        <p:nvPicPr>
          <p:cNvPr id="19" name="Picture 18"/>
          <p:cNvPicPr>
            <a:picLocks noChangeAspect="1"/>
          </p:cNvPicPr>
          <p:nvPr/>
        </p:nvPicPr>
        <p:blipFill>
          <a:blip r:embed="rId5"/>
          <a:stretch>
            <a:fillRect/>
          </a:stretch>
        </p:blipFill>
        <p:spPr>
          <a:xfrm>
            <a:off x="9387839" y="4783455"/>
            <a:ext cx="2074545" cy="2074545"/>
          </a:xfrm>
          <a:prstGeom prst="rect">
            <a:avLst/>
          </a:prstGeom>
        </p:spPr>
      </p:pic>
      <p:sp>
        <p:nvSpPr>
          <p:cNvPr id="20" name="Oval 19"/>
          <p:cNvSpPr/>
          <p:nvPr/>
        </p:nvSpPr>
        <p:spPr>
          <a:xfrm>
            <a:off x="9166860" y="6027420"/>
            <a:ext cx="2667000" cy="328930"/>
          </a:xfrm>
          <a:prstGeom prst="ellipse">
            <a:avLst/>
          </a:prstGeom>
          <a:solidFill>
            <a:srgbClr val="E98C47">
              <a:alpha val="3922"/>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TextBox 25"/>
          <p:cNvSpPr txBox="1"/>
          <p:nvPr/>
        </p:nvSpPr>
        <p:spPr>
          <a:xfrm>
            <a:off x="8269606" y="4346655"/>
            <a:ext cx="4208144" cy="369332"/>
          </a:xfrm>
          <a:prstGeom prst="rect">
            <a:avLst/>
          </a:prstGeom>
          <a:noFill/>
        </p:spPr>
        <p:txBody>
          <a:bodyPr wrap="square" rtlCol="0">
            <a:spAutoFit/>
          </a:bodyPr>
          <a:lstStyle/>
          <a:p>
            <a:r>
              <a:rPr lang="en-US" dirty="0" smtClean="0"/>
              <a:t>Wireless sensor network protocol stack</a:t>
            </a:r>
            <a:endParaRPr lang="en-SG" dirty="0"/>
          </a:p>
        </p:txBody>
      </p:sp>
      <p:pic>
        <p:nvPicPr>
          <p:cNvPr id="28" name="Picture 27"/>
          <p:cNvPicPr>
            <a:picLocks noChangeAspect="1"/>
          </p:cNvPicPr>
          <p:nvPr/>
        </p:nvPicPr>
        <p:blipFill>
          <a:blip r:embed="rId6"/>
          <a:stretch>
            <a:fillRect/>
          </a:stretch>
        </p:blipFill>
        <p:spPr>
          <a:xfrm>
            <a:off x="1360646" y="4236101"/>
            <a:ext cx="5693570" cy="2621899"/>
          </a:xfrm>
          <a:prstGeom prst="rect">
            <a:avLst/>
          </a:prstGeom>
        </p:spPr>
      </p:pic>
      <p:cxnSp>
        <p:nvCxnSpPr>
          <p:cNvPr id="30" name="Straight Arrow Connector 29"/>
          <p:cNvCxnSpPr/>
          <p:nvPr/>
        </p:nvCxnSpPr>
        <p:spPr>
          <a:xfrm>
            <a:off x="4061460" y="3802380"/>
            <a:ext cx="1524000" cy="185928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5583415" y="5587842"/>
            <a:ext cx="865346" cy="160194"/>
          </a:xfrm>
          <a:prstGeom prst="roundRect">
            <a:avLst/>
          </a:prstGeom>
          <a:solidFill>
            <a:srgbClr val="71D25E">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3" name="Straight Arrow Connector 32"/>
          <p:cNvCxnSpPr/>
          <p:nvPr/>
        </p:nvCxnSpPr>
        <p:spPr>
          <a:xfrm>
            <a:off x="4823460" y="4531321"/>
            <a:ext cx="4603344" cy="15442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81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ppt_w</p:attrName>
                                        </p:attrNameLst>
                                      </p:cBhvr>
                                      <p:tavLst>
                                        <p:tav tm="0">
                                          <p:val>
                                            <p:fltVal val="0"/>
                                          </p:val>
                                        </p:tav>
                                        <p:tav tm="100000">
                                          <p:val>
                                            <p:strVal val="#ppt_w"/>
                                          </p:val>
                                        </p:tav>
                                      </p:tavLst>
                                    </p:anim>
                                    <p:anim calcmode="lin" valueType="num">
                                      <p:cBhvr>
                                        <p:cTn id="20" dur="500" fill="hold"/>
                                        <p:tgtEl>
                                          <p:spTgt spid="18"/>
                                        </p:tgtEl>
                                        <p:attrNameLst>
                                          <p:attrName>ppt_h</p:attrName>
                                        </p:attrNameLst>
                                      </p:cBhvr>
                                      <p:tavLst>
                                        <p:tav tm="0">
                                          <p:val>
                                            <p:fltVal val="0"/>
                                          </p:val>
                                        </p:tav>
                                        <p:tav tm="100000">
                                          <p:val>
                                            <p:strVal val="#ppt_h"/>
                                          </p:val>
                                        </p:tav>
                                      </p:tavLst>
                                    </p:anim>
                                    <p:animEffect transition="in" filter="fad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30"/>
                                        </p:tgtEl>
                                        <p:attrNameLst>
                                          <p:attrName>style.visibility</p:attrName>
                                        </p:attrNameLst>
                                      </p:cBhvr>
                                      <p:to>
                                        <p:strVal val="visible"/>
                                      </p:to>
                                    </p:set>
                                    <p:anim calcmode="lin" valueType="num">
                                      <p:cBhvr>
                                        <p:cTn id="30" dur="500" fill="hold"/>
                                        <p:tgtEl>
                                          <p:spTgt spid="30"/>
                                        </p:tgtEl>
                                        <p:attrNameLst>
                                          <p:attrName>ppt_w</p:attrName>
                                        </p:attrNameLst>
                                      </p:cBhvr>
                                      <p:tavLst>
                                        <p:tav tm="0">
                                          <p:val>
                                            <p:fltVal val="0"/>
                                          </p:val>
                                        </p:tav>
                                        <p:tav tm="100000">
                                          <p:val>
                                            <p:strVal val="#ppt_w"/>
                                          </p:val>
                                        </p:tav>
                                      </p:tavLst>
                                    </p:anim>
                                    <p:anim calcmode="lin" valueType="num">
                                      <p:cBhvr>
                                        <p:cTn id="31" dur="500" fill="hold"/>
                                        <p:tgtEl>
                                          <p:spTgt spid="30"/>
                                        </p:tgtEl>
                                        <p:attrNameLst>
                                          <p:attrName>ppt_h</p:attrName>
                                        </p:attrNameLst>
                                      </p:cBhvr>
                                      <p:tavLst>
                                        <p:tav tm="0">
                                          <p:val>
                                            <p:fltVal val="0"/>
                                          </p:val>
                                        </p:tav>
                                        <p:tav tm="100000">
                                          <p:val>
                                            <p:strVal val="#ppt_h"/>
                                          </p:val>
                                        </p:tav>
                                      </p:tavLst>
                                    </p:anim>
                                    <p:animEffect transition="in" filter="fade">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p:cTn id="37" dur="500" fill="hold"/>
                                        <p:tgtEl>
                                          <p:spTgt spid="31"/>
                                        </p:tgtEl>
                                        <p:attrNameLst>
                                          <p:attrName>ppt_w</p:attrName>
                                        </p:attrNameLst>
                                      </p:cBhvr>
                                      <p:tavLst>
                                        <p:tav tm="0">
                                          <p:val>
                                            <p:fltVal val="0"/>
                                          </p:val>
                                        </p:tav>
                                        <p:tav tm="100000">
                                          <p:val>
                                            <p:strVal val="#ppt_w"/>
                                          </p:val>
                                        </p:tav>
                                      </p:tavLst>
                                    </p:anim>
                                    <p:anim calcmode="lin" valueType="num">
                                      <p:cBhvr>
                                        <p:cTn id="38" dur="500" fill="hold"/>
                                        <p:tgtEl>
                                          <p:spTgt spid="31"/>
                                        </p:tgtEl>
                                        <p:attrNameLst>
                                          <p:attrName>ppt_h</p:attrName>
                                        </p:attrNameLst>
                                      </p:cBhvr>
                                      <p:tavLst>
                                        <p:tav tm="0">
                                          <p:val>
                                            <p:fltVal val="0"/>
                                          </p:val>
                                        </p:tav>
                                        <p:tav tm="100000">
                                          <p:val>
                                            <p:strVal val="#ppt_h"/>
                                          </p:val>
                                        </p:tav>
                                      </p:tavLst>
                                    </p:anim>
                                    <p:animEffect transition="in" filter="fade">
                                      <p:cBhvr>
                                        <p:cTn id="39" dur="500"/>
                                        <p:tgtEl>
                                          <p:spTgt spid="31"/>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nodeType="clickEffect">
                                  <p:stCondLst>
                                    <p:cond delay="0"/>
                                  </p:stCondLst>
                                  <p:childTnLst>
                                    <p:set>
                                      <p:cBhvr>
                                        <p:cTn id="49" dur="1" fill="hold">
                                          <p:stCondLst>
                                            <p:cond delay="0"/>
                                          </p:stCondLst>
                                        </p:cTn>
                                        <p:tgtEl>
                                          <p:spTgt spid="33"/>
                                        </p:tgtEl>
                                        <p:attrNameLst>
                                          <p:attrName>style.visibility</p:attrName>
                                        </p:attrNameLst>
                                      </p:cBhvr>
                                      <p:to>
                                        <p:strVal val="visible"/>
                                      </p:to>
                                    </p:set>
                                    <p:anim calcmode="lin" valueType="num">
                                      <p:cBhvr>
                                        <p:cTn id="50" dur="500" fill="hold"/>
                                        <p:tgtEl>
                                          <p:spTgt spid="33"/>
                                        </p:tgtEl>
                                        <p:attrNameLst>
                                          <p:attrName>ppt_w</p:attrName>
                                        </p:attrNameLst>
                                      </p:cBhvr>
                                      <p:tavLst>
                                        <p:tav tm="0">
                                          <p:val>
                                            <p:fltVal val="0"/>
                                          </p:val>
                                        </p:tav>
                                        <p:tav tm="100000">
                                          <p:val>
                                            <p:strVal val="#ppt_w"/>
                                          </p:val>
                                        </p:tav>
                                      </p:tavLst>
                                    </p:anim>
                                    <p:anim calcmode="lin" valueType="num">
                                      <p:cBhvr>
                                        <p:cTn id="51" dur="500" fill="hold"/>
                                        <p:tgtEl>
                                          <p:spTgt spid="33"/>
                                        </p:tgtEl>
                                        <p:attrNameLst>
                                          <p:attrName>ppt_h</p:attrName>
                                        </p:attrNameLst>
                                      </p:cBhvr>
                                      <p:tavLst>
                                        <p:tav tm="0">
                                          <p:val>
                                            <p:fltVal val="0"/>
                                          </p:val>
                                        </p:tav>
                                        <p:tav tm="100000">
                                          <p:val>
                                            <p:strVal val="#ppt_h"/>
                                          </p:val>
                                        </p:tav>
                                      </p:tavLst>
                                    </p:anim>
                                    <p:animEffect transition="in" filter="fade">
                                      <p:cBhvr>
                                        <p:cTn id="52" dur="500"/>
                                        <p:tgtEl>
                                          <p:spTgt spid="33"/>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p:cTn id="55" dur="500" fill="hold"/>
                                        <p:tgtEl>
                                          <p:spTgt spid="20"/>
                                        </p:tgtEl>
                                        <p:attrNameLst>
                                          <p:attrName>ppt_w</p:attrName>
                                        </p:attrNameLst>
                                      </p:cBhvr>
                                      <p:tavLst>
                                        <p:tav tm="0">
                                          <p:val>
                                            <p:fltVal val="0"/>
                                          </p:val>
                                        </p:tav>
                                        <p:tav tm="100000">
                                          <p:val>
                                            <p:strVal val="#ppt_w"/>
                                          </p:val>
                                        </p:tav>
                                      </p:tavLst>
                                    </p:anim>
                                    <p:anim calcmode="lin" valueType="num">
                                      <p:cBhvr>
                                        <p:cTn id="56" dur="500" fill="hold"/>
                                        <p:tgtEl>
                                          <p:spTgt spid="20"/>
                                        </p:tgtEl>
                                        <p:attrNameLst>
                                          <p:attrName>ppt_h</p:attrName>
                                        </p:attrNameLst>
                                      </p:cBhvr>
                                      <p:tavLst>
                                        <p:tav tm="0">
                                          <p:val>
                                            <p:fltVal val="0"/>
                                          </p:val>
                                        </p:tav>
                                        <p:tav tm="100000">
                                          <p:val>
                                            <p:strVal val="#ppt_h"/>
                                          </p:val>
                                        </p:tav>
                                      </p:tavLst>
                                    </p:anim>
                                    <p:animEffect transition="in" filter="fade">
                                      <p:cBhvr>
                                        <p:cTn id="5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6" grpId="0"/>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a:xfrm>
            <a:off x="720365" y="2848433"/>
            <a:ext cx="10515600" cy="4351338"/>
          </a:xfrm>
        </p:spPr>
        <p:txBody>
          <a:bodyPr/>
          <a:lstStyle/>
          <a:p>
            <a:pPr marL="0" indent="0">
              <a:buNone/>
            </a:pPr>
            <a:r>
              <a:rPr lang="en-SG" dirty="0"/>
              <a:t>The choice of medium access control (MAC) protocol depends on several factors</a:t>
            </a:r>
            <a:r>
              <a:rPr lang="en-SG" dirty="0" smtClean="0"/>
              <a:t>.</a:t>
            </a:r>
          </a:p>
          <a:p>
            <a:pPr marL="0" indent="0">
              <a:buNone/>
            </a:pPr>
            <a:r>
              <a:rPr lang="en-SG" dirty="0"/>
              <a:t>The most important ones </a:t>
            </a:r>
            <a:r>
              <a:rPr lang="en-SG" dirty="0" smtClean="0"/>
              <a:t>are:</a:t>
            </a:r>
          </a:p>
          <a:p>
            <a:pPr marL="0" indent="0">
              <a:buNone/>
            </a:pPr>
            <a:r>
              <a:rPr lang="en-SG" dirty="0" smtClean="0"/>
              <a:t>a) </a:t>
            </a:r>
            <a:r>
              <a:rPr lang="en-SG" dirty="0"/>
              <a:t>The </a:t>
            </a:r>
            <a:r>
              <a:rPr lang="en-SG" dirty="0">
                <a:solidFill>
                  <a:srgbClr val="FF0000"/>
                </a:solidFill>
              </a:rPr>
              <a:t>characteristics of the dominant traffic type </a:t>
            </a:r>
            <a:endParaRPr lang="en-SG" dirty="0" smtClean="0">
              <a:solidFill>
                <a:srgbClr val="FF0000"/>
              </a:solidFill>
            </a:endParaRPr>
          </a:p>
          <a:p>
            <a:pPr marL="0" indent="0">
              <a:buNone/>
            </a:pPr>
            <a:r>
              <a:rPr lang="en-SG" dirty="0" smtClean="0"/>
              <a:t>b</a:t>
            </a:r>
            <a:r>
              <a:rPr lang="en-SG" dirty="0"/>
              <a:t>) The </a:t>
            </a:r>
            <a:r>
              <a:rPr lang="en-SG" dirty="0">
                <a:solidFill>
                  <a:srgbClr val="FF0000"/>
                </a:solidFill>
              </a:rPr>
              <a:t>desired quality-of-service (</a:t>
            </a:r>
            <a:r>
              <a:rPr lang="en-SG" dirty="0" err="1">
                <a:solidFill>
                  <a:srgbClr val="FF0000"/>
                </a:solidFill>
              </a:rPr>
              <a:t>QoS</a:t>
            </a:r>
            <a:r>
              <a:rPr lang="en-SG" dirty="0">
                <a:solidFill>
                  <a:srgbClr val="FF0000"/>
                </a:solidFill>
              </a:rPr>
              <a:t>) for the traffic</a:t>
            </a:r>
          </a:p>
          <a:p>
            <a:pPr marL="0" indent="0">
              <a:buNone/>
            </a:pPr>
            <a:r>
              <a:rPr lang="en-SG" dirty="0" smtClean="0"/>
              <a:t> </a:t>
            </a:r>
          </a:p>
          <a:p>
            <a:pPr marL="0" indent="0">
              <a:buNone/>
            </a:pPr>
            <a:r>
              <a:rPr lang="en-SG" dirty="0"/>
              <a:t> </a:t>
            </a:r>
            <a:r>
              <a:rPr lang="en-SG" dirty="0" smtClean="0"/>
              <a:t>  </a:t>
            </a:r>
            <a:endParaRPr lang="en-SG" dirty="0"/>
          </a:p>
        </p:txBody>
      </p:sp>
      <p:sp>
        <p:nvSpPr>
          <p:cNvPr id="4" name="Slide Number Placeholder 3"/>
          <p:cNvSpPr>
            <a:spLocks noGrp="1"/>
          </p:cNvSpPr>
          <p:nvPr>
            <p:ph type="sldNum" sz="quarter" idx="12"/>
          </p:nvPr>
        </p:nvSpPr>
        <p:spPr/>
        <p:txBody>
          <a:bodyPr/>
          <a:lstStyle/>
          <a:p>
            <a:fld id="{C88F3CA0-70E6-4E88-9517-73D00E44FAB1}" type="slidenum">
              <a:rPr lang="en-SG" smtClean="0"/>
              <a:t>4</a:t>
            </a:fld>
            <a:endParaRPr lang="en-SG"/>
          </a:p>
        </p:txBody>
      </p:sp>
      <p:pic>
        <p:nvPicPr>
          <p:cNvPr id="5" name="Picture 4"/>
          <p:cNvPicPr>
            <a:picLocks noChangeAspect="1"/>
          </p:cNvPicPr>
          <p:nvPr/>
        </p:nvPicPr>
        <p:blipFill>
          <a:blip r:embed="rId2"/>
          <a:stretch>
            <a:fillRect/>
          </a:stretch>
        </p:blipFill>
        <p:spPr>
          <a:xfrm>
            <a:off x="6741115" y="1249331"/>
            <a:ext cx="2270910" cy="1495372"/>
          </a:xfrm>
          <a:prstGeom prst="rect">
            <a:avLst/>
          </a:prstGeom>
        </p:spPr>
      </p:pic>
      <p:pic>
        <p:nvPicPr>
          <p:cNvPr id="7" name="Picture 6"/>
          <p:cNvPicPr>
            <a:picLocks noChangeAspect="1"/>
          </p:cNvPicPr>
          <p:nvPr/>
        </p:nvPicPr>
        <p:blipFill>
          <a:blip r:embed="rId3"/>
          <a:stretch>
            <a:fillRect/>
          </a:stretch>
        </p:blipFill>
        <p:spPr>
          <a:xfrm>
            <a:off x="807892" y="1308137"/>
            <a:ext cx="3203214" cy="1475086"/>
          </a:xfrm>
          <a:prstGeom prst="rect">
            <a:avLst/>
          </a:prstGeom>
        </p:spPr>
      </p:pic>
    </p:spTree>
    <p:extLst>
      <p:ext uri="{BB962C8B-B14F-4D97-AF65-F5344CB8AC3E}">
        <p14:creationId xmlns:p14="http://schemas.microsoft.com/office/powerpoint/2010/main" val="134216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a:xfrm>
            <a:off x="838200" y="1825625"/>
            <a:ext cx="8295474" cy="4351338"/>
          </a:xfrm>
        </p:spPr>
        <p:txBody>
          <a:bodyPr/>
          <a:lstStyle/>
          <a:p>
            <a:r>
              <a:rPr lang="en-SG" dirty="0">
                <a:solidFill>
                  <a:schemeClr val="accent6"/>
                </a:solidFill>
              </a:rPr>
              <a:t>Time division multiple access (TDMA) </a:t>
            </a:r>
            <a:r>
              <a:rPr lang="en-SG" dirty="0"/>
              <a:t>is a suitable MAC protocol for wireless traffic that is </a:t>
            </a:r>
            <a:endParaRPr lang="en-SG" dirty="0" smtClean="0"/>
          </a:p>
          <a:p>
            <a:pPr marL="0" indent="0">
              <a:buNone/>
            </a:pPr>
            <a:endParaRPr lang="en-SG" dirty="0"/>
          </a:p>
          <a:p>
            <a:r>
              <a:rPr lang="en-SG" dirty="0" smtClean="0">
                <a:solidFill>
                  <a:srgbClr val="FF0000"/>
                </a:solidFill>
              </a:rPr>
              <a:t>continuous </a:t>
            </a:r>
            <a:r>
              <a:rPr lang="en-SG" dirty="0">
                <a:solidFill>
                  <a:srgbClr val="FF0000"/>
                </a:solidFill>
              </a:rPr>
              <a:t>or constantly </a:t>
            </a:r>
            <a:r>
              <a:rPr lang="en-SG" dirty="0" smtClean="0">
                <a:solidFill>
                  <a:srgbClr val="FF0000"/>
                </a:solidFill>
              </a:rPr>
              <a:t>active </a:t>
            </a:r>
          </a:p>
          <a:p>
            <a:r>
              <a:rPr lang="en-SG" dirty="0" smtClean="0">
                <a:solidFill>
                  <a:srgbClr val="FF0000"/>
                </a:solidFill>
              </a:rPr>
              <a:t>requires </a:t>
            </a:r>
            <a:r>
              <a:rPr lang="en-SG" dirty="0">
                <a:solidFill>
                  <a:srgbClr val="FF0000"/>
                </a:solidFill>
              </a:rPr>
              <a:t>predictable </a:t>
            </a:r>
            <a:r>
              <a:rPr lang="en-SG" dirty="0" smtClean="0">
                <a:solidFill>
                  <a:srgbClr val="FF0000"/>
                </a:solidFill>
              </a:rPr>
              <a:t>latency</a:t>
            </a:r>
          </a:p>
          <a:p>
            <a:pPr lvl="1"/>
            <a:r>
              <a:rPr lang="en-SG" dirty="0" smtClean="0"/>
              <a:t>For </a:t>
            </a:r>
            <a:r>
              <a:rPr lang="en-SG" dirty="0"/>
              <a:t>example, TDMA can be good for applications that involve voice communication.</a:t>
            </a:r>
          </a:p>
          <a:p>
            <a:endParaRPr lang="en-SG" dirty="0"/>
          </a:p>
        </p:txBody>
      </p:sp>
      <p:sp>
        <p:nvSpPr>
          <p:cNvPr id="4" name="Slide Number Placeholder 3"/>
          <p:cNvSpPr>
            <a:spLocks noGrp="1"/>
          </p:cNvSpPr>
          <p:nvPr>
            <p:ph type="sldNum" sz="quarter" idx="12"/>
          </p:nvPr>
        </p:nvSpPr>
        <p:spPr/>
        <p:txBody>
          <a:bodyPr/>
          <a:lstStyle/>
          <a:p>
            <a:fld id="{C88F3CA0-70E6-4E88-9517-73D00E44FAB1}" type="slidenum">
              <a:rPr lang="en-SG" smtClean="0"/>
              <a:t>5</a:t>
            </a:fld>
            <a:endParaRPr lang="en-SG"/>
          </a:p>
        </p:txBody>
      </p:sp>
      <p:pic>
        <p:nvPicPr>
          <p:cNvPr id="5" name="Picture 4"/>
          <p:cNvPicPr>
            <a:picLocks noChangeAspect="1"/>
          </p:cNvPicPr>
          <p:nvPr/>
        </p:nvPicPr>
        <p:blipFill>
          <a:blip r:embed="rId2"/>
          <a:stretch>
            <a:fillRect/>
          </a:stretch>
        </p:blipFill>
        <p:spPr>
          <a:xfrm>
            <a:off x="8714182" y="45711"/>
            <a:ext cx="3304318" cy="2591025"/>
          </a:xfrm>
          <a:prstGeom prst="rect">
            <a:avLst/>
          </a:prstGeom>
        </p:spPr>
      </p:pic>
    </p:spTree>
    <p:extLst>
      <p:ext uri="{BB962C8B-B14F-4D97-AF65-F5344CB8AC3E}">
        <p14:creationId xmlns:p14="http://schemas.microsoft.com/office/powerpoint/2010/main" val="211929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084" y="1250178"/>
            <a:ext cx="10515600" cy="4351338"/>
          </a:xfrm>
        </p:spPr>
        <p:txBody>
          <a:bodyPr>
            <a:normAutofit/>
          </a:bodyPr>
          <a:lstStyle/>
          <a:p>
            <a:pPr marL="0" indent="0">
              <a:buNone/>
            </a:pPr>
            <a:r>
              <a:rPr lang="en-SG" dirty="0" smtClean="0">
                <a:solidFill>
                  <a:schemeClr val="accent6"/>
                </a:solidFill>
              </a:rPr>
              <a:t>Most </a:t>
            </a:r>
            <a:r>
              <a:rPr lang="en-SG" dirty="0">
                <a:solidFill>
                  <a:schemeClr val="accent6"/>
                </a:solidFill>
              </a:rPr>
              <a:t>Wi-Fi devices </a:t>
            </a:r>
            <a:r>
              <a:rPr lang="en-SG" dirty="0"/>
              <a:t>want </a:t>
            </a:r>
            <a:endParaRPr lang="en-SG" dirty="0" smtClean="0"/>
          </a:p>
          <a:p>
            <a:r>
              <a:rPr lang="en-SG" dirty="0"/>
              <a:t>T</a:t>
            </a:r>
            <a:r>
              <a:rPr lang="en-SG" dirty="0" smtClean="0"/>
              <a:t>o </a:t>
            </a:r>
            <a:r>
              <a:rPr lang="en-SG" dirty="0">
                <a:solidFill>
                  <a:srgbClr val="FF0000"/>
                </a:solidFill>
              </a:rPr>
              <a:t>transmit large </a:t>
            </a:r>
            <a:r>
              <a:rPr lang="en-SG" dirty="0"/>
              <a:t>amounts of </a:t>
            </a:r>
            <a:r>
              <a:rPr lang="en-SG" dirty="0">
                <a:solidFill>
                  <a:srgbClr val="FF0000"/>
                </a:solidFill>
              </a:rPr>
              <a:t>data at high </a:t>
            </a:r>
            <a:r>
              <a:rPr lang="en-SG" dirty="0" smtClean="0">
                <a:solidFill>
                  <a:srgbClr val="FF0000"/>
                </a:solidFill>
              </a:rPr>
              <a:t>throughput</a:t>
            </a:r>
          </a:p>
          <a:p>
            <a:r>
              <a:rPr lang="en-SG" dirty="0" smtClean="0">
                <a:solidFill>
                  <a:srgbClr val="FF0000"/>
                </a:solidFill>
              </a:rPr>
              <a:t>Not </a:t>
            </a:r>
            <a:r>
              <a:rPr lang="en-SG" dirty="0"/>
              <a:t>very </a:t>
            </a:r>
            <a:r>
              <a:rPr lang="en-SG" dirty="0">
                <a:solidFill>
                  <a:srgbClr val="FF0000"/>
                </a:solidFill>
              </a:rPr>
              <a:t>sensitive to </a:t>
            </a:r>
            <a:r>
              <a:rPr lang="en-SG" dirty="0" smtClean="0">
                <a:solidFill>
                  <a:srgbClr val="FF0000"/>
                </a:solidFill>
              </a:rPr>
              <a:t>latency</a:t>
            </a:r>
            <a:endParaRPr lang="en-SG" dirty="0"/>
          </a:p>
          <a:p>
            <a:r>
              <a:rPr lang="en-SG" dirty="0" smtClean="0">
                <a:solidFill>
                  <a:srgbClr val="FF0000"/>
                </a:solidFill>
              </a:rPr>
              <a:t>Present many </a:t>
            </a:r>
            <a:r>
              <a:rPr lang="en-SG" dirty="0"/>
              <a:t>end-devices in a Wi-Fi network, but only a </a:t>
            </a:r>
            <a:r>
              <a:rPr lang="en-SG" dirty="0">
                <a:solidFill>
                  <a:srgbClr val="FF0000"/>
                </a:solidFill>
              </a:rPr>
              <a:t>few</a:t>
            </a:r>
            <a:r>
              <a:rPr lang="en-SG" dirty="0"/>
              <a:t> </a:t>
            </a:r>
            <a:r>
              <a:rPr lang="en-SG" dirty="0" smtClean="0"/>
              <a:t>may </a:t>
            </a:r>
            <a:r>
              <a:rPr lang="en-SG" dirty="0"/>
              <a:t>be </a:t>
            </a:r>
            <a:r>
              <a:rPr lang="en-SG" dirty="0">
                <a:solidFill>
                  <a:srgbClr val="FF0000"/>
                </a:solidFill>
              </a:rPr>
              <a:t>active</a:t>
            </a:r>
            <a:r>
              <a:rPr lang="en-SG" dirty="0"/>
              <a:t> at any given time. </a:t>
            </a:r>
          </a:p>
          <a:p>
            <a:r>
              <a:rPr lang="en-SG" dirty="0" smtClean="0">
                <a:solidFill>
                  <a:schemeClr val="accent6"/>
                </a:solidFill>
              </a:rPr>
              <a:t>Wi-Fi </a:t>
            </a:r>
            <a:r>
              <a:rPr lang="en-SG" dirty="0">
                <a:solidFill>
                  <a:schemeClr val="accent6"/>
                </a:solidFill>
              </a:rPr>
              <a:t>devices </a:t>
            </a:r>
            <a:r>
              <a:rPr lang="en-SG" dirty="0"/>
              <a:t>should be </a:t>
            </a:r>
            <a:r>
              <a:rPr lang="en-SG" dirty="0">
                <a:solidFill>
                  <a:srgbClr val="FF0000"/>
                </a:solidFill>
              </a:rPr>
              <a:t>able to join and leave </a:t>
            </a:r>
            <a:r>
              <a:rPr lang="en-SG" dirty="0"/>
              <a:t>the network </a:t>
            </a:r>
            <a:r>
              <a:rPr lang="en-SG" dirty="0">
                <a:solidFill>
                  <a:srgbClr val="FF0000"/>
                </a:solidFill>
              </a:rPr>
              <a:t>easily</a:t>
            </a:r>
            <a:r>
              <a:rPr lang="en-SG" dirty="0"/>
              <a:t>. </a:t>
            </a:r>
          </a:p>
          <a:p>
            <a:pPr marL="0" indent="0">
              <a:buNone/>
            </a:pPr>
            <a:r>
              <a:rPr lang="en-SG" dirty="0"/>
              <a:t>Considering all of the above factors, it makes </a:t>
            </a:r>
            <a:r>
              <a:rPr lang="en-SG" dirty="0">
                <a:solidFill>
                  <a:srgbClr val="FF0000"/>
                </a:solidFill>
              </a:rPr>
              <a:t>TDMA a poor choice for IEEE 802.11 or Wi-Fi</a:t>
            </a:r>
            <a:r>
              <a:rPr lang="en-SG" dirty="0"/>
              <a:t>.</a:t>
            </a:r>
          </a:p>
          <a:p>
            <a:pPr marL="0" indent="0">
              <a:buNone/>
            </a:pPr>
            <a:endParaRPr lang="en-SG" dirty="0">
              <a:solidFill>
                <a:srgbClr val="FF0000"/>
              </a:solidFill>
            </a:endParaRPr>
          </a:p>
        </p:txBody>
      </p:sp>
      <p:sp>
        <p:nvSpPr>
          <p:cNvPr id="4" name="Slide Number Placeholder 3"/>
          <p:cNvSpPr>
            <a:spLocks noGrp="1"/>
          </p:cNvSpPr>
          <p:nvPr>
            <p:ph type="sldNum" sz="quarter" idx="12"/>
          </p:nvPr>
        </p:nvSpPr>
        <p:spPr/>
        <p:txBody>
          <a:bodyPr/>
          <a:lstStyle/>
          <a:p>
            <a:fld id="{C88F3CA0-70E6-4E88-9517-73D00E44FAB1}" type="slidenum">
              <a:rPr lang="en-SG" smtClean="0"/>
              <a:t>6</a:t>
            </a:fld>
            <a:endParaRPr lang="en-SG"/>
          </a:p>
        </p:txBody>
      </p:sp>
      <p:pic>
        <p:nvPicPr>
          <p:cNvPr id="5" name="Picture 4"/>
          <p:cNvPicPr>
            <a:picLocks noChangeAspect="1"/>
          </p:cNvPicPr>
          <p:nvPr/>
        </p:nvPicPr>
        <p:blipFill>
          <a:blip r:embed="rId2"/>
          <a:stretch>
            <a:fillRect/>
          </a:stretch>
        </p:blipFill>
        <p:spPr>
          <a:xfrm>
            <a:off x="3912123" y="4888820"/>
            <a:ext cx="2337174" cy="1832655"/>
          </a:xfrm>
          <a:prstGeom prst="rect">
            <a:avLst/>
          </a:prstGeom>
        </p:spPr>
      </p:pic>
      <p:pic>
        <p:nvPicPr>
          <p:cNvPr id="6" name="Picture 5"/>
          <p:cNvPicPr>
            <a:picLocks noChangeAspect="1"/>
          </p:cNvPicPr>
          <p:nvPr/>
        </p:nvPicPr>
        <p:blipFill>
          <a:blip r:embed="rId3"/>
          <a:stretch>
            <a:fillRect/>
          </a:stretch>
        </p:blipFill>
        <p:spPr>
          <a:xfrm>
            <a:off x="7691185" y="4753814"/>
            <a:ext cx="2544102" cy="1695405"/>
          </a:xfrm>
          <a:prstGeom prst="rect">
            <a:avLst/>
          </a:prstGeom>
        </p:spPr>
      </p:pic>
      <p:pic>
        <p:nvPicPr>
          <p:cNvPr id="7" name="Picture 6"/>
          <p:cNvPicPr>
            <a:picLocks noChangeAspect="1"/>
          </p:cNvPicPr>
          <p:nvPr/>
        </p:nvPicPr>
        <p:blipFill>
          <a:blip r:embed="rId4"/>
          <a:stretch>
            <a:fillRect/>
          </a:stretch>
        </p:blipFill>
        <p:spPr>
          <a:xfrm>
            <a:off x="6147868" y="5502052"/>
            <a:ext cx="1644747" cy="376372"/>
          </a:xfrm>
          <a:prstGeom prst="rect">
            <a:avLst/>
          </a:prstGeom>
        </p:spPr>
      </p:pic>
      <p:sp>
        <p:nvSpPr>
          <p:cNvPr id="8" name="Multiply 7"/>
          <p:cNvSpPr/>
          <p:nvPr/>
        </p:nvSpPr>
        <p:spPr>
          <a:xfrm>
            <a:off x="6249297" y="5027677"/>
            <a:ext cx="1266818" cy="132512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Tree>
    <p:extLst>
      <p:ext uri="{BB962C8B-B14F-4D97-AF65-F5344CB8AC3E}">
        <p14:creationId xmlns:p14="http://schemas.microsoft.com/office/powerpoint/2010/main" val="240684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ppt_w</p:attrName>
                                        </p:attrNameLst>
                                      </p:cBhvr>
                                      <p:tavLst>
                                        <p:tav tm="0">
                                          <p:val>
                                            <p:fltVal val="0"/>
                                          </p:val>
                                        </p:tav>
                                        <p:tav tm="100000">
                                          <p:val>
                                            <p:strVal val="#ppt_w"/>
                                          </p:val>
                                        </p:tav>
                                      </p:tavLst>
                                    </p:anim>
                                    <p:anim calcmode="lin" valueType="num">
                                      <p:cBhvr>
                                        <p:cTn id="40" dur="500" fill="hold"/>
                                        <p:tgtEl>
                                          <p:spTgt spid="8"/>
                                        </p:tgtEl>
                                        <p:attrNameLst>
                                          <p:attrName>ppt_h</p:attrName>
                                        </p:attrNameLst>
                                      </p:cBhvr>
                                      <p:tavLst>
                                        <p:tav tm="0">
                                          <p:val>
                                            <p:fltVal val="0"/>
                                          </p:val>
                                        </p:tav>
                                        <p:tav tm="100000">
                                          <p:val>
                                            <p:strVal val="#ppt_h"/>
                                          </p:val>
                                        </p:tav>
                                      </p:tavLst>
                                    </p:anim>
                                    <p:animEffect transition="in" filter="fade">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944-3533-324A-87F4-AE765F7D87B3}"/>
              </a:ext>
            </a:extLst>
          </p:cNvPr>
          <p:cNvSpPr>
            <a:spLocks noGrp="1"/>
          </p:cNvSpPr>
          <p:nvPr>
            <p:ph type="title"/>
          </p:nvPr>
        </p:nvSpPr>
        <p:spPr>
          <a:xfrm>
            <a:off x="86704" y="133293"/>
            <a:ext cx="12105296" cy="1223924"/>
          </a:xfrm>
        </p:spPr>
        <p:txBody>
          <a:bodyPr>
            <a:normAutofit fontScale="90000"/>
          </a:bodyPr>
          <a:lstStyle/>
          <a:p>
            <a:r>
              <a:rPr lang="en-SG" dirty="0" smtClean="0"/>
              <a:t> </a:t>
            </a:r>
            <a:r>
              <a:rPr lang="en-US" b="1" dirty="0" smtClean="0"/>
              <a:t>Question 1:</a:t>
            </a:r>
            <a:r>
              <a:rPr lang="en-US" dirty="0" smtClean="0"/>
              <a:t> </a:t>
            </a:r>
            <a:br>
              <a:rPr lang="en-US" dirty="0" smtClean="0"/>
            </a:br>
            <a:r>
              <a:rPr lang="en-US" dirty="0" smtClean="0"/>
              <a:t>  Is </a:t>
            </a:r>
            <a:r>
              <a:rPr lang="en-US" dirty="0"/>
              <a:t>TDMA a good choice for IEEE 802.11 (or WiFi)</a:t>
            </a:r>
            <a:r>
              <a:rPr lang="en-SG" dirty="0"/>
              <a:t>? </a:t>
            </a:r>
            <a:endParaRPr lang="en-US" dirty="0"/>
          </a:p>
        </p:txBody>
      </p:sp>
      <p:sp>
        <p:nvSpPr>
          <p:cNvPr id="29" name="Slide Number Placeholder 28">
            <a:extLst>
              <a:ext uri="{FF2B5EF4-FFF2-40B4-BE49-F238E27FC236}">
                <a16:creationId xmlns:a16="http://schemas.microsoft.com/office/drawing/2014/main" id="{E6D6DD9D-355E-714E-8601-E3B36E3A891A}"/>
              </a:ext>
            </a:extLst>
          </p:cNvPr>
          <p:cNvSpPr>
            <a:spLocks noGrp="1"/>
          </p:cNvSpPr>
          <p:nvPr>
            <p:ph type="sldNum" sz="quarter" idx="12"/>
          </p:nvPr>
        </p:nvSpPr>
        <p:spPr/>
        <p:txBody>
          <a:bodyPr/>
          <a:lstStyle/>
          <a:p>
            <a:fld id="{9DD2B9E3-51E9-264D-9F5E-4A02D9B4619F}" type="slidenum">
              <a:rPr lang="en-US" smtClean="0"/>
              <a:t>7</a:t>
            </a:fld>
            <a:endParaRPr lang="en-US"/>
          </a:p>
        </p:txBody>
      </p:sp>
      <p:cxnSp>
        <p:nvCxnSpPr>
          <p:cNvPr id="4" name="Straight Arrow Connector 3">
            <a:extLst>
              <a:ext uri="{FF2B5EF4-FFF2-40B4-BE49-F238E27FC236}">
                <a16:creationId xmlns:a16="http://schemas.microsoft.com/office/drawing/2014/main" id="{EDC3630D-9026-4942-BE11-14E26DD0CFF7}"/>
              </a:ext>
            </a:extLst>
          </p:cNvPr>
          <p:cNvCxnSpPr/>
          <p:nvPr/>
        </p:nvCxnSpPr>
        <p:spPr>
          <a:xfrm flipV="1">
            <a:off x="1131512" y="1866320"/>
            <a:ext cx="0" cy="166153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BF6531C-F666-D54D-B81F-3947D1564780}"/>
              </a:ext>
            </a:extLst>
          </p:cNvPr>
          <p:cNvCxnSpPr/>
          <p:nvPr/>
        </p:nvCxnSpPr>
        <p:spPr>
          <a:xfrm>
            <a:off x="1142663" y="3527852"/>
            <a:ext cx="273204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1989757C-1634-A049-A5BA-4A847B486A89}"/>
              </a:ext>
            </a:extLst>
          </p:cNvPr>
          <p:cNvSpPr/>
          <p:nvPr/>
        </p:nvSpPr>
        <p:spPr>
          <a:xfrm rot="5400000">
            <a:off x="703445" y="2602301"/>
            <a:ext cx="1538867" cy="301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C802F49-60CE-004E-8325-120E7643E80B}"/>
              </a:ext>
            </a:extLst>
          </p:cNvPr>
          <p:cNvSpPr/>
          <p:nvPr/>
        </p:nvSpPr>
        <p:spPr>
          <a:xfrm rot="5400000">
            <a:off x="1004528" y="2596725"/>
            <a:ext cx="1538867" cy="3010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69A8650-5C74-6844-9E60-E70673E87547}"/>
              </a:ext>
            </a:extLst>
          </p:cNvPr>
          <p:cNvSpPr/>
          <p:nvPr/>
        </p:nvSpPr>
        <p:spPr>
          <a:xfrm rot="5400000">
            <a:off x="1305611" y="2607877"/>
            <a:ext cx="1538867" cy="301083"/>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F0F985FB-C1E7-7647-B374-2E07F4B0CD22}"/>
              </a:ext>
            </a:extLst>
          </p:cNvPr>
          <p:cNvSpPr/>
          <p:nvPr/>
        </p:nvSpPr>
        <p:spPr>
          <a:xfrm rot="5400000">
            <a:off x="1607950" y="2596724"/>
            <a:ext cx="1538867" cy="301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E4CE36BF-D57C-D247-A615-CDC1E7428A0B}"/>
              </a:ext>
            </a:extLst>
          </p:cNvPr>
          <p:cNvSpPr/>
          <p:nvPr/>
        </p:nvSpPr>
        <p:spPr>
          <a:xfrm rot="5400000">
            <a:off x="1917673" y="2596723"/>
            <a:ext cx="1538867" cy="3010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F66F36B8-5CBF-ED49-942A-0BEF8B47620B}"/>
              </a:ext>
            </a:extLst>
          </p:cNvPr>
          <p:cNvSpPr txBox="1"/>
          <p:nvPr/>
        </p:nvSpPr>
        <p:spPr>
          <a:xfrm>
            <a:off x="3018577" y="2304671"/>
            <a:ext cx="583814" cy="784830"/>
          </a:xfrm>
          <a:prstGeom prst="rect">
            <a:avLst/>
          </a:prstGeom>
          <a:noFill/>
        </p:spPr>
        <p:txBody>
          <a:bodyPr wrap="none" rtlCol="0">
            <a:spAutoFit/>
          </a:bodyPr>
          <a:lstStyle/>
          <a:p>
            <a:r>
              <a:rPr lang="en-US" sz="4500" dirty="0"/>
              <a:t>…</a:t>
            </a:r>
          </a:p>
        </p:txBody>
      </p:sp>
      <p:sp>
        <p:nvSpPr>
          <p:cNvPr id="8" name="TextBox 7">
            <a:extLst>
              <a:ext uri="{FF2B5EF4-FFF2-40B4-BE49-F238E27FC236}">
                <a16:creationId xmlns:a16="http://schemas.microsoft.com/office/drawing/2014/main" id="{42FAB98F-DFCA-1245-BD4F-8A95DFECC10D}"/>
              </a:ext>
            </a:extLst>
          </p:cNvPr>
          <p:cNvSpPr txBox="1"/>
          <p:nvPr/>
        </p:nvSpPr>
        <p:spPr>
          <a:xfrm>
            <a:off x="3549943" y="3596872"/>
            <a:ext cx="649537" cy="369332"/>
          </a:xfrm>
          <a:prstGeom prst="rect">
            <a:avLst/>
          </a:prstGeom>
          <a:noFill/>
        </p:spPr>
        <p:txBody>
          <a:bodyPr wrap="none" rtlCol="0">
            <a:spAutoFit/>
          </a:bodyPr>
          <a:lstStyle/>
          <a:p>
            <a:r>
              <a:rPr lang="en-US" dirty="0"/>
              <a:t>Time</a:t>
            </a:r>
          </a:p>
        </p:txBody>
      </p:sp>
      <p:sp>
        <p:nvSpPr>
          <p:cNvPr id="37" name="TextBox 36">
            <a:extLst>
              <a:ext uri="{FF2B5EF4-FFF2-40B4-BE49-F238E27FC236}">
                <a16:creationId xmlns:a16="http://schemas.microsoft.com/office/drawing/2014/main" id="{707212E3-8605-B442-BA00-EFFB0C2AE925}"/>
              </a:ext>
            </a:extLst>
          </p:cNvPr>
          <p:cNvSpPr txBox="1"/>
          <p:nvPr/>
        </p:nvSpPr>
        <p:spPr>
          <a:xfrm rot="16200000">
            <a:off x="328676" y="2512419"/>
            <a:ext cx="1165897" cy="369332"/>
          </a:xfrm>
          <a:prstGeom prst="rect">
            <a:avLst/>
          </a:prstGeom>
          <a:noFill/>
        </p:spPr>
        <p:txBody>
          <a:bodyPr wrap="none" rtlCol="0">
            <a:spAutoFit/>
          </a:bodyPr>
          <a:lstStyle/>
          <a:p>
            <a:r>
              <a:rPr lang="en-US" dirty="0"/>
              <a:t>Frequency</a:t>
            </a:r>
          </a:p>
        </p:txBody>
      </p:sp>
      <p:sp>
        <p:nvSpPr>
          <p:cNvPr id="9" name="TextBox 8">
            <a:extLst>
              <a:ext uri="{FF2B5EF4-FFF2-40B4-BE49-F238E27FC236}">
                <a16:creationId xmlns:a16="http://schemas.microsoft.com/office/drawing/2014/main" id="{0B3B88E9-30B1-814F-903D-5B97DAAD766D}"/>
              </a:ext>
            </a:extLst>
          </p:cNvPr>
          <p:cNvSpPr txBox="1"/>
          <p:nvPr/>
        </p:nvSpPr>
        <p:spPr>
          <a:xfrm rot="18504510">
            <a:off x="886023" y="3771384"/>
            <a:ext cx="862737" cy="369332"/>
          </a:xfrm>
          <a:prstGeom prst="rect">
            <a:avLst/>
          </a:prstGeom>
          <a:noFill/>
        </p:spPr>
        <p:txBody>
          <a:bodyPr wrap="none" rtlCol="0">
            <a:spAutoFit/>
          </a:bodyPr>
          <a:lstStyle/>
          <a:p>
            <a:r>
              <a:rPr lang="en-US" dirty="0"/>
              <a:t>Node 1</a:t>
            </a:r>
          </a:p>
        </p:txBody>
      </p:sp>
      <p:sp>
        <p:nvSpPr>
          <p:cNvPr id="38" name="TextBox 37">
            <a:extLst>
              <a:ext uri="{FF2B5EF4-FFF2-40B4-BE49-F238E27FC236}">
                <a16:creationId xmlns:a16="http://schemas.microsoft.com/office/drawing/2014/main" id="{B5CF9727-E3CE-4C48-932A-9C34A8EB6F58}"/>
              </a:ext>
            </a:extLst>
          </p:cNvPr>
          <p:cNvSpPr txBox="1"/>
          <p:nvPr/>
        </p:nvSpPr>
        <p:spPr>
          <a:xfrm rot="18504510">
            <a:off x="1175852" y="3781538"/>
            <a:ext cx="862737" cy="369332"/>
          </a:xfrm>
          <a:prstGeom prst="rect">
            <a:avLst/>
          </a:prstGeom>
          <a:noFill/>
        </p:spPr>
        <p:txBody>
          <a:bodyPr wrap="none" rtlCol="0">
            <a:spAutoFit/>
          </a:bodyPr>
          <a:lstStyle/>
          <a:p>
            <a:r>
              <a:rPr lang="en-US" dirty="0"/>
              <a:t>Node 2</a:t>
            </a:r>
          </a:p>
        </p:txBody>
      </p:sp>
      <p:sp>
        <p:nvSpPr>
          <p:cNvPr id="39" name="TextBox 38">
            <a:extLst>
              <a:ext uri="{FF2B5EF4-FFF2-40B4-BE49-F238E27FC236}">
                <a16:creationId xmlns:a16="http://schemas.microsoft.com/office/drawing/2014/main" id="{2AFCBC65-9782-CE43-8562-897A8D168E80}"/>
              </a:ext>
            </a:extLst>
          </p:cNvPr>
          <p:cNvSpPr txBox="1"/>
          <p:nvPr/>
        </p:nvSpPr>
        <p:spPr>
          <a:xfrm rot="18504510">
            <a:off x="1503457" y="3761229"/>
            <a:ext cx="862737" cy="369332"/>
          </a:xfrm>
          <a:prstGeom prst="rect">
            <a:avLst/>
          </a:prstGeom>
          <a:noFill/>
        </p:spPr>
        <p:txBody>
          <a:bodyPr wrap="none" rtlCol="0">
            <a:spAutoFit/>
          </a:bodyPr>
          <a:lstStyle/>
          <a:p>
            <a:r>
              <a:rPr lang="en-US" dirty="0"/>
              <a:t>Node 3</a:t>
            </a:r>
          </a:p>
        </p:txBody>
      </p:sp>
      <p:sp>
        <p:nvSpPr>
          <p:cNvPr id="40" name="TextBox 39">
            <a:extLst>
              <a:ext uri="{FF2B5EF4-FFF2-40B4-BE49-F238E27FC236}">
                <a16:creationId xmlns:a16="http://schemas.microsoft.com/office/drawing/2014/main" id="{557F240D-7946-D640-A941-A902534063BD}"/>
              </a:ext>
            </a:extLst>
          </p:cNvPr>
          <p:cNvSpPr txBox="1"/>
          <p:nvPr/>
        </p:nvSpPr>
        <p:spPr>
          <a:xfrm rot="18504510">
            <a:off x="1801477" y="3759629"/>
            <a:ext cx="862737" cy="369332"/>
          </a:xfrm>
          <a:prstGeom prst="rect">
            <a:avLst/>
          </a:prstGeom>
          <a:noFill/>
        </p:spPr>
        <p:txBody>
          <a:bodyPr wrap="none" rtlCol="0">
            <a:spAutoFit/>
          </a:bodyPr>
          <a:lstStyle/>
          <a:p>
            <a:r>
              <a:rPr lang="en-US" dirty="0"/>
              <a:t>Node 1</a:t>
            </a:r>
          </a:p>
        </p:txBody>
      </p:sp>
      <p:sp>
        <p:nvSpPr>
          <p:cNvPr id="41" name="TextBox 40">
            <a:extLst>
              <a:ext uri="{FF2B5EF4-FFF2-40B4-BE49-F238E27FC236}">
                <a16:creationId xmlns:a16="http://schemas.microsoft.com/office/drawing/2014/main" id="{08E13F45-DF86-614C-8397-B037D074F197}"/>
              </a:ext>
            </a:extLst>
          </p:cNvPr>
          <p:cNvSpPr txBox="1"/>
          <p:nvPr/>
        </p:nvSpPr>
        <p:spPr>
          <a:xfrm rot="18504510">
            <a:off x="2143803" y="3758028"/>
            <a:ext cx="862737" cy="369332"/>
          </a:xfrm>
          <a:prstGeom prst="rect">
            <a:avLst/>
          </a:prstGeom>
          <a:noFill/>
        </p:spPr>
        <p:txBody>
          <a:bodyPr wrap="none" rtlCol="0">
            <a:spAutoFit/>
          </a:bodyPr>
          <a:lstStyle/>
          <a:p>
            <a:r>
              <a:rPr lang="en-US" dirty="0"/>
              <a:t>Node 2</a:t>
            </a:r>
          </a:p>
        </p:txBody>
      </p:sp>
      <p:sp>
        <p:nvSpPr>
          <p:cNvPr id="11" name="TextBox 10">
            <a:extLst>
              <a:ext uri="{FF2B5EF4-FFF2-40B4-BE49-F238E27FC236}">
                <a16:creationId xmlns:a16="http://schemas.microsoft.com/office/drawing/2014/main" id="{2FDEA8B3-FF63-0D43-873F-A5E158DFBA58}"/>
              </a:ext>
            </a:extLst>
          </p:cNvPr>
          <p:cNvSpPr txBox="1"/>
          <p:nvPr/>
        </p:nvSpPr>
        <p:spPr>
          <a:xfrm>
            <a:off x="4969315" y="2470265"/>
            <a:ext cx="663323" cy="553998"/>
          </a:xfrm>
          <a:prstGeom prst="rect">
            <a:avLst/>
          </a:prstGeom>
          <a:noFill/>
        </p:spPr>
        <p:txBody>
          <a:bodyPr wrap="none" rtlCol="0">
            <a:spAutoFit/>
          </a:bodyPr>
          <a:lstStyle/>
          <a:p>
            <a:r>
              <a:rPr lang="en-US" sz="3000" dirty="0"/>
              <a:t>VS </a:t>
            </a:r>
          </a:p>
        </p:txBody>
      </p:sp>
      <p:sp>
        <p:nvSpPr>
          <p:cNvPr id="12" name="TextBox 11">
            <a:extLst>
              <a:ext uri="{FF2B5EF4-FFF2-40B4-BE49-F238E27FC236}">
                <a16:creationId xmlns:a16="http://schemas.microsoft.com/office/drawing/2014/main" id="{E060C208-FF97-A44A-B081-C64175C2305E}"/>
              </a:ext>
            </a:extLst>
          </p:cNvPr>
          <p:cNvSpPr txBox="1"/>
          <p:nvPr/>
        </p:nvSpPr>
        <p:spPr>
          <a:xfrm>
            <a:off x="8183937" y="1423833"/>
            <a:ext cx="1694695" cy="553998"/>
          </a:xfrm>
          <a:prstGeom prst="rect">
            <a:avLst/>
          </a:prstGeom>
          <a:noFill/>
        </p:spPr>
        <p:txBody>
          <a:bodyPr wrap="none" rtlCol="0">
            <a:spAutoFit/>
          </a:bodyPr>
          <a:lstStyle/>
          <a:p>
            <a:r>
              <a:rPr lang="en-US" sz="3000" dirty="0"/>
              <a:t>CSMA/CA</a:t>
            </a:r>
          </a:p>
        </p:txBody>
      </p:sp>
      <p:pic>
        <p:nvPicPr>
          <p:cNvPr id="14" name="Picture 13" descr="Graphical user interface, application&#10;&#10;Description automatically generated">
            <a:extLst>
              <a:ext uri="{FF2B5EF4-FFF2-40B4-BE49-F238E27FC236}">
                <a16:creationId xmlns:a16="http://schemas.microsoft.com/office/drawing/2014/main" id="{4C15559A-5D18-254D-8D26-42F9692423A5}"/>
              </a:ext>
            </a:extLst>
          </p:cNvPr>
          <p:cNvPicPr>
            <a:picLocks noChangeAspect="1"/>
          </p:cNvPicPr>
          <p:nvPr/>
        </p:nvPicPr>
        <p:blipFill>
          <a:blip r:embed="rId3"/>
          <a:stretch>
            <a:fillRect/>
          </a:stretch>
        </p:blipFill>
        <p:spPr>
          <a:xfrm>
            <a:off x="6093967" y="1977831"/>
            <a:ext cx="5635082" cy="2248481"/>
          </a:xfrm>
          <a:prstGeom prst="rect">
            <a:avLst/>
          </a:prstGeom>
        </p:spPr>
      </p:pic>
      <p:sp>
        <p:nvSpPr>
          <p:cNvPr id="42" name="TextBox 41">
            <a:extLst>
              <a:ext uri="{FF2B5EF4-FFF2-40B4-BE49-F238E27FC236}">
                <a16:creationId xmlns:a16="http://schemas.microsoft.com/office/drawing/2014/main" id="{33199E51-BD7D-A043-B049-042406C2BBAA}"/>
              </a:ext>
            </a:extLst>
          </p:cNvPr>
          <p:cNvSpPr txBox="1"/>
          <p:nvPr/>
        </p:nvSpPr>
        <p:spPr>
          <a:xfrm>
            <a:off x="1761998" y="1419075"/>
            <a:ext cx="1160895" cy="553998"/>
          </a:xfrm>
          <a:prstGeom prst="rect">
            <a:avLst/>
          </a:prstGeom>
          <a:noFill/>
        </p:spPr>
        <p:txBody>
          <a:bodyPr wrap="none" rtlCol="0">
            <a:spAutoFit/>
          </a:bodyPr>
          <a:lstStyle/>
          <a:p>
            <a:r>
              <a:rPr lang="en-US" sz="3000" dirty="0"/>
              <a:t>TDMA</a:t>
            </a:r>
          </a:p>
        </p:txBody>
      </p:sp>
      <p:sp>
        <p:nvSpPr>
          <p:cNvPr id="43" name="TextBox 42">
            <a:extLst>
              <a:ext uri="{FF2B5EF4-FFF2-40B4-BE49-F238E27FC236}">
                <a16:creationId xmlns:a16="http://schemas.microsoft.com/office/drawing/2014/main" id="{7623EF2B-505E-3648-8999-C704065CD303}"/>
              </a:ext>
            </a:extLst>
          </p:cNvPr>
          <p:cNvSpPr txBox="1"/>
          <p:nvPr/>
        </p:nvSpPr>
        <p:spPr>
          <a:xfrm>
            <a:off x="237749" y="4618710"/>
            <a:ext cx="5159441" cy="1631216"/>
          </a:xfrm>
          <a:prstGeom prst="rect">
            <a:avLst/>
          </a:prstGeom>
          <a:noFill/>
        </p:spPr>
        <p:txBody>
          <a:bodyPr wrap="square" rtlCol="0">
            <a:spAutoFit/>
          </a:bodyPr>
          <a:lstStyle/>
          <a:p>
            <a:pPr marL="457200" indent="-457200">
              <a:buFont typeface="Arial" panose="020B0604020202020204" pitchFamily="34" charset="0"/>
              <a:buChar char="•"/>
            </a:pPr>
            <a:r>
              <a:rPr lang="en-US" sz="2500" dirty="0">
                <a:solidFill>
                  <a:schemeClr val="accent6">
                    <a:lumMod val="75000"/>
                  </a:schemeClr>
                </a:solidFill>
              </a:rPr>
              <a:t>Predictable latency – suited for low-latency applications</a:t>
            </a:r>
          </a:p>
          <a:p>
            <a:pPr marL="457200" indent="-457200">
              <a:buFont typeface="Arial" panose="020B0604020202020204" pitchFamily="34" charset="0"/>
              <a:buChar char="•"/>
            </a:pPr>
            <a:r>
              <a:rPr lang="en-US" sz="2500" dirty="0">
                <a:solidFill>
                  <a:schemeClr val="accent6">
                    <a:lumMod val="75000"/>
                  </a:schemeClr>
                </a:solidFill>
              </a:rPr>
              <a:t>Suitable when there’s continuous traffic from multiple nodes</a:t>
            </a:r>
          </a:p>
        </p:txBody>
      </p:sp>
      <p:sp>
        <p:nvSpPr>
          <p:cNvPr id="44" name="TextBox 43">
            <a:extLst>
              <a:ext uri="{FF2B5EF4-FFF2-40B4-BE49-F238E27FC236}">
                <a16:creationId xmlns:a16="http://schemas.microsoft.com/office/drawing/2014/main" id="{6EB97ACB-4A65-5946-9071-C616C0F1A867}"/>
              </a:ext>
            </a:extLst>
          </p:cNvPr>
          <p:cNvSpPr txBox="1"/>
          <p:nvPr/>
        </p:nvSpPr>
        <p:spPr>
          <a:xfrm>
            <a:off x="5632638" y="4592648"/>
            <a:ext cx="6096411" cy="1631216"/>
          </a:xfrm>
          <a:prstGeom prst="rect">
            <a:avLst/>
          </a:prstGeom>
          <a:noFill/>
        </p:spPr>
        <p:txBody>
          <a:bodyPr wrap="square" rtlCol="0">
            <a:spAutoFit/>
          </a:bodyPr>
          <a:lstStyle/>
          <a:p>
            <a:pPr marL="457200" indent="-457200">
              <a:buFont typeface="Arial" panose="020B0604020202020204" pitchFamily="34" charset="0"/>
              <a:buChar char="•"/>
            </a:pPr>
            <a:r>
              <a:rPr lang="en-US" sz="2500" dirty="0">
                <a:solidFill>
                  <a:schemeClr val="accent6">
                    <a:lumMod val="75000"/>
                  </a:schemeClr>
                </a:solidFill>
              </a:rPr>
              <a:t>Can achieve high throughput when not all users are simultaneously transmitting</a:t>
            </a:r>
          </a:p>
          <a:p>
            <a:pPr marL="457200" indent="-457200">
              <a:buFont typeface="Arial" panose="020B0604020202020204" pitchFamily="34" charset="0"/>
              <a:buChar char="•"/>
            </a:pPr>
            <a:r>
              <a:rPr lang="en-US" sz="2500" dirty="0">
                <a:solidFill>
                  <a:schemeClr val="accent6">
                    <a:lumMod val="75000"/>
                  </a:schemeClr>
                </a:solidFill>
              </a:rPr>
              <a:t>Suitable when there are many nodes but only few transmit at a time</a:t>
            </a:r>
          </a:p>
        </p:txBody>
      </p:sp>
    </p:spTree>
    <p:extLst>
      <p:ext uri="{BB962C8B-B14F-4D97-AF65-F5344CB8AC3E}">
        <p14:creationId xmlns:p14="http://schemas.microsoft.com/office/powerpoint/2010/main" val="2392589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3">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35" grpId="0" animBg="1"/>
      <p:bldP spid="36" grpId="0" animBg="1"/>
      <p:bldP spid="7" grpId="0"/>
      <p:bldP spid="8" grpId="0"/>
      <p:bldP spid="37" grpId="0"/>
      <p:bldP spid="9" grpId="0"/>
      <p:bldP spid="38" grpId="0"/>
      <p:bldP spid="39" grpId="0"/>
      <p:bldP spid="40" grpId="0"/>
      <p:bldP spid="41" grpId="0"/>
      <p:bldP spid="11" grpId="0"/>
      <p:bldP spid="12" grpId="0"/>
      <p:bldP spid="42" grpId="0"/>
      <p:bldP spid="43" grpId="0" build="p"/>
      <p:bldP spid="4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Question 2:</a:t>
            </a:r>
            <a:endParaRPr lang="en-SG" b="1" dirty="0"/>
          </a:p>
        </p:txBody>
      </p:sp>
      <p:sp>
        <p:nvSpPr>
          <p:cNvPr id="3" name="Content Placeholder 2"/>
          <p:cNvSpPr>
            <a:spLocks noGrp="1"/>
          </p:cNvSpPr>
          <p:nvPr>
            <p:ph idx="1"/>
          </p:nvPr>
        </p:nvSpPr>
        <p:spPr>
          <a:xfrm>
            <a:off x="372403" y="1505114"/>
            <a:ext cx="11566644" cy="4351338"/>
          </a:xfrm>
        </p:spPr>
        <p:txBody>
          <a:bodyPr>
            <a:normAutofit/>
          </a:bodyPr>
          <a:lstStyle/>
          <a:p>
            <a:pPr marL="0" indent="0">
              <a:buNone/>
            </a:pPr>
            <a:r>
              <a:rPr lang="en-US" sz="3200" dirty="0"/>
              <a:t>Four 802.11 stations share a single channel. The four stations have different link rates, namely 2Mbps, 20Mbps, 50Mbps and 100Mbps. The standard 802.11 CSMA/CA MAC protocol with BEB is used.</a:t>
            </a:r>
          </a:p>
          <a:p>
            <a:r>
              <a:rPr lang="en-US" sz="3200" b="1" dirty="0"/>
              <a:t>What is the average throughput if all four stations always have packets to transmit?</a:t>
            </a:r>
          </a:p>
          <a:p>
            <a:pPr marL="0" indent="0">
              <a:buNone/>
            </a:pPr>
            <a:endParaRPr lang="en-SG" sz="2400" dirty="0"/>
          </a:p>
        </p:txBody>
      </p:sp>
      <p:sp>
        <p:nvSpPr>
          <p:cNvPr id="4" name="TextBox 3">
            <a:extLst>
              <a:ext uri="{FF2B5EF4-FFF2-40B4-BE49-F238E27FC236}">
                <a16:creationId xmlns:a16="http://schemas.microsoft.com/office/drawing/2014/main" id="{1ED4847E-C6A8-5243-80AA-F288B597DFBB}"/>
              </a:ext>
            </a:extLst>
          </p:cNvPr>
          <p:cNvSpPr txBox="1"/>
          <p:nvPr/>
        </p:nvSpPr>
        <p:spPr>
          <a:xfrm>
            <a:off x="438478" y="3969494"/>
            <a:ext cx="10915322" cy="830997"/>
          </a:xfrm>
          <a:prstGeom prst="rect">
            <a:avLst/>
          </a:prstGeom>
          <a:noFill/>
        </p:spPr>
        <p:txBody>
          <a:bodyPr wrap="square" rtlCol="0">
            <a:spAutoFit/>
          </a:bodyPr>
          <a:lstStyle/>
          <a:p>
            <a:pPr>
              <a:spcAft>
                <a:spcPts val="0"/>
              </a:spcAft>
            </a:pPr>
            <a:r>
              <a:rPr lang="en-SG" sz="2400" dirty="0">
                <a:solidFill>
                  <a:schemeClr val="accent6"/>
                </a:solidFill>
              </a:rPr>
              <a:t>Let us assume that the time required to transmit one packet at a data rate of 2 Mbps is one time unit.</a:t>
            </a:r>
          </a:p>
        </p:txBody>
      </p:sp>
      <p:sp>
        <p:nvSpPr>
          <p:cNvPr id="7" name="Slide Number Placeholder 6"/>
          <p:cNvSpPr>
            <a:spLocks noGrp="1"/>
          </p:cNvSpPr>
          <p:nvPr>
            <p:ph type="sldNum" sz="quarter" idx="12"/>
          </p:nvPr>
        </p:nvSpPr>
        <p:spPr/>
        <p:txBody>
          <a:bodyPr/>
          <a:lstStyle/>
          <a:p>
            <a:fld id="{C88F3CA0-70E6-4E88-9517-73D00E44FAB1}" type="slidenum">
              <a:rPr lang="en-SG" smtClean="0"/>
              <a:t>8</a:t>
            </a:fld>
            <a:endParaRPr lang="en-SG"/>
          </a:p>
        </p:txBody>
      </p:sp>
      <p:sp>
        <p:nvSpPr>
          <p:cNvPr id="8" name="TextBox 7"/>
          <p:cNvSpPr txBox="1"/>
          <p:nvPr/>
        </p:nvSpPr>
        <p:spPr>
          <a:xfrm>
            <a:off x="438478" y="4887798"/>
            <a:ext cx="10468466" cy="1579920"/>
          </a:xfrm>
          <a:prstGeom prst="rect">
            <a:avLst/>
          </a:prstGeom>
          <a:noFill/>
        </p:spPr>
        <p:txBody>
          <a:bodyPr wrap="square" rtlCol="0">
            <a:spAutoFit/>
          </a:bodyPr>
          <a:lstStyle/>
          <a:p>
            <a:pPr>
              <a:spcBef>
                <a:spcPts val="750"/>
              </a:spcBef>
              <a:spcAft>
                <a:spcPts val="0"/>
              </a:spcAft>
            </a:pPr>
            <a:r>
              <a:rPr lang="en-SG" sz="2400" dirty="0"/>
              <a:t>Since all the stations have one packet to transmit, we can calculate the total time needed to transmit four packets as follows:</a:t>
            </a:r>
          </a:p>
          <a:p>
            <a:pPr>
              <a:spcBef>
                <a:spcPts val="750"/>
              </a:spcBef>
              <a:spcAft>
                <a:spcPts val="0"/>
              </a:spcAft>
            </a:pPr>
            <a:r>
              <a:rPr lang="en-SG" sz="2400" dirty="0"/>
              <a:t>Total time = 1 + 1/10 + 1/25 + 1/50 = 1.16 time units</a:t>
            </a:r>
          </a:p>
          <a:p>
            <a:endParaRPr lang="en-SG" dirty="0"/>
          </a:p>
        </p:txBody>
      </p:sp>
    </p:spTree>
    <p:extLst>
      <p:ext uri="{BB962C8B-B14F-4D97-AF65-F5344CB8AC3E}">
        <p14:creationId xmlns:p14="http://schemas.microsoft.com/office/powerpoint/2010/main" val="404647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786" y="355698"/>
            <a:ext cx="10515600" cy="1325563"/>
          </a:xfrm>
        </p:spPr>
        <p:txBody>
          <a:bodyPr>
            <a:normAutofit/>
          </a:bodyPr>
          <a:lstStyle/>
          <a:p>
            <a:r>
              <a:rPr lang="en-SG" sz="3200" b="1" dirty="0">
                <a:latin typeface="+mn-lt"/>
                <a:ea typeface="+mn-ea"/>
                <a:cs typeface="+mn-cs"/>
              </a:rPr>
              <a:t>What is the average throughput if all four stations always have packets to transmit? </a:t>
            </a:r>
          </a:p>
        </p:txBody>
      </p:sp>
      <p:sp>
        <p:nvSpPr>
          <p:cNvPr id="4" name="Slide Number Placeholder 3"/>
          <p:cNvSpPr>
            <a:spLocks noGrp="1"/>
          </p:cNvSpPr>
          <p:nvPr>
            <p:ph type="sldNum" sz="quarter" idx="12"/>
          </p:nvPr>
        </p:nvSpPr>
        <p:spPr/>
        <p:txBody>
          <a:bodyPr/>
          <a:lstStyle/>
          <a:p>
            <a:fld id="{C88F3CA0-70E6-4E88-9517-73D00E44FAB1}" type="slidenum">
              <a:rPr lang="en-SG" smtClean="0"/>
              <a:t>9</a:t>
            </a:fld>
            <a:endParaRPr lang="en-SG"/>
          </a:p>
        </p:txBody>
      </p:sp>
      <p:sp>
        <p:nvSpPr>
          <p:cNvPr id="7" name="Rectangle 6"/>
          <p:cNvSpPr/>
          <p:nvPr/>
        </p:nvSpPr>
        <p:spPr>
          <a:xfrm>
            <a:off x="1209772" y="2157849"/>
            <a:ext cx="10144027" cy="2616101"/>
          </a:xfrm>
          <a:prstGeom prst="rect">
            <a:avLst/>
          </a:prstGeom>
        </p:spPr>
        <p:txBody>
          <a:bodyPr wrap="square">
            <a:spAutoFit/>
          </a:bodyPr>
          <a:lstStyle/>
          <a:p>
            <a:pPr>
              <a:spcBef>
                <a:spcPts val="750"/>
              </a:spcBef>
              <a:spcAft>
                <a:spcPts val="0"/>
              </a:spcAft>
            </a:pPr>
            <a:r>
              <a:rPr lang="en-SG" sz="2400" dirty="0"/>
              <a:t>To find the normalized transmission rate (with respect to 2 Mbps), we divide the number of packets by the total time:</a:t>
            </a:r>
          </a:p>
          <a:p>
            <a:pPr>
              <a:spcBef>
                <a:spcPts val="750"/>
              </a:spcBef>
              <a:spcAft>
                <a:spcPts val="0"/>
              </a:spcAft>
            </a:pPr>
            <a:r>
              <a:rPr lang="en-SG" sz="2400" dirty="0"/>
              <a:t>Normalized transmission rate = 4 / 1.16 = 3.448 packets per time unit</a:t>
            </a:r>
          </a:p>
          <a:p>
            <a:pPr>
              <a:spcBef>
                <a:spcPts val="750"/>
              </a:spcBef>
              <a:spcAft>
                <a:spcPts val="0"/>
              </a:spcAft>
            </a:pPr>
            <a:r>
              <a:rPr lang="en-SG" sz="2400" dirty="0"/>
              <a:t>Finally, we can multiply the normalized transmission rate by the data rate to get the average throughput:</a:t>
            </a:r>
          </a:p>
          <a:p>
            <a:pPr>
              <a:spcBef>
                <a:spcPts val="750"/>
              </a:spcBef>
              <a:spcAft>
                <a:spcPts val="0"/>
              </a:spcAft>
            </a:pPr>
            <a:r>
              <a:rPr lang="en-SG" sz="2400" dirty="0">
                <a:solidFill>
                  <a:srgbClr val="FF0000"/>
                </a:solidFill>
              </a:rPr>
              <a:t>Average throughput </a:t>
            </a:r>
            <a:r>
              <a:rPr lang="en-SG" sz="2400" dirty="0"/>
              <a:t>= 2 * 3.448 = </a:t>
            </a:r>
            <a:r>
              <a:rPr lang="en-SG" sz="2400" dirty="0">
                <a:solidFill>
                  <a:srgbClr val="FF0000"/>
                </a:solidFill>
              </a:rPr>
              <a:t>6.897 Mbps</a:t>
            </a:r>
          </a:p>
        </p:txBody>
      </p:sp>
    </p:spTree>
    <p:extLst>
      <p:ext uri="{BB962C8B-B14F-4D97-AF65-F5344CB8AC3E}">
        <p14:creationId xmlns:p14="http://schemas.microsoft.com/office/powerpoint/2010/main" val="392052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TotalTime>
  <Words>1526</Words>
  <Application>Microsoft Office PowerPoint</Application>
  <PresentationFormat>Widescreen</PresentationFormat>
  <Paragraphs>233</Paragraphs>
  <Slides>22</Slides>
  <Notes>10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Wireless Networking CS4222/CS5222 Tutorial 6-Week 10 </vt:lpstr>
      <vt:lpstr>Today’s Plan</vt:lpstr>
      <vt:lpstr>Question 1:    Is TDMA a good choice for IEEE 802.11 (or WiFi)? </vt:lpstr>
      <vt:lpstr>PowerPoint Presentation</vt:lpstr>
      <vt:lpstr>PowerPoint Presentation</vt:lpstr>
      <vt:lpstr>PowerPoint Presentation</vt:lpstr>
      <vt:lpstr> Question 1:    Is TDMA a good choice for IEEE 802.11 (or WiFi)? </vt:lpstr>
      <vt:lpstr>Question 2:</vt:lpstr>
      <vt:lpstr>What is the average throughput if all four stations always have packets to transmit? </vt:lpstr>
      <vt:lpstr>What is the average throughput if the protocol used (not CSMA/CA) ensure that all stations are given same amount of time to transmit? </vt:lpstr>
      <vt:lpstr>Question 3:</vt:lpstr>
      <vt:lpstr>If node A is transmitting to node B, which other pair(s) of nodes can communicate at the same time?</vt:lpstr>
      <vt:lpstr>If node B is transmitting to node C, which other pair(s) of nodes can communicate at the same time?</vt:lpstr>
      <vt:lpstr>Assume that node A is sending data to station E through nodes B, C, and D. All transmissions rates are 11Mbps and RTS/CTS is used. What is maximum throughput achievable? Explain your answer. </vt:lpstr>
      <vt:lpstr>Question 4: </vt:lpstr>
      <vt:lpstr>How long can node A run before the battery is completely depleted? </vt:lpstr>
      <vt:lpstr>How long can node B run before the battery is completely depleted? </vt:lpstr>
      <vt:lpstr>Consider the case where there is an additional node C and node A can transmit to either node B or node C (no change in A’s transmission rate). Will the lifetimes computed (in parts a and b) for nodes A and B change? Explain your answer. </vt:lpstr>
      <vt:lpstr>Question 5:</vt:lpstr>
      <vt:lpstr>PowerPoint Presentation</vt:lpstr>
      <vt:lpstr>For each of the following applications, explain what is the most appropriate MAC protocol that should be used. Explain your choice.  </vt:lpstr>
      <vt:lpstr>Thank you</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Networking CS4222/CS5222 Tutorial 6-Week 10 </dc:title>
  <dc:creator>Ayanga Kalupahana</dc:creator>
  <cp:lastModifiedBy>Ayanga Kalupahana</cp:lastModifiedBy>
  <cp:revision>45</cp:revision>
  <dcterms:created xsi:type="dcterms:W3CDTF">2023-03-12T03:23:38Z</dcterms:created>
  <dcterms:modified xsi:type="dcterms:W3CDTF">2023-03-13T07:15:33Z</dcterms:modified>
</cp:coreProperties>
</file>