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5"/>
  </p:notesMasterIdLst>
  <p:sldIdLst>
    <p:sldId id="258" r:id="rId2"/>
    <p:sldId id="333" r:id="rId3"/>
    <p:sldId id="341" r:id="rId4"/>
    <p:sldId id="342" r:id="rId5"/>
    <p:sldId id="343" r:id="rId6"/>
    <p:sldId id="344" r:id="rId7"/>
    <p:sldId id="345" r:id="rId8"/>
    <p:sldId id="346" r:id="rId9"/>
    <p:sldId id="347" r:id="rId10"/>
    <p:sldId id="355" r:id="rId11"/>
    <p:sldId id="364" r:id="rId12"/>
    <p:sldId id="356" r:id="rId13"/>
    <p:sldId id="357" r:id="rId14"/>
    <p:sldId id="359" r:id="rId15"/>
    <p:sldId id="358" r:id="rId16"/>
    <p:sldId id="360" r:id="rId17"/>
    <p:sldId id="361" r:id="rId18"/>
    <p:sldId id="362" r:id="rId19"/>
    <p:sldId id="363" r:id="rId20"/>
    <p:sldId id="367" r:id="rId21"/>
    <p:sldId id="368" r:id="rId22"/>
    <p:sldId id="366" r:id="rId23"/>
    <p:sldId id="36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28E410-D2F0-4904-B59D-76BFFEA63E91}" type="datetimeFigureOut">
              <a:rPr lang="en-SG" smtClean="0"/>
              <a:t>20/3/2023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8AD43-24DC-4F00-8999-B9FEAC6BED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1359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CAC7FF-E0A1-AF40-A483-17BEB6AA40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6973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CAC7FF-E0A1-AF40-A483-17BEB6AA407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9496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CAC7FF-E0A1-AF40-A483-17BEB6AA407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2889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CAC7FF-E0A1-AF40-A483-17BEB6AA407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5186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CAC7FF-E0A1-AF40-A483-17BEB6AA407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8717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CAC7FF-E0A1-AF40-A483-17BEB6AA407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003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CAC7FF-E0A1-AF40-A483-17BEB6AA407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183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CAC7FF-E0A1-AF40-A483-17BEB6AA407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224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CAC7FF-E0A1-AF40-A483-17BEB6AA407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7188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CAC7FF-E0A1-AF40-A483-17BEB6AA407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772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CAC7FF-E0A1-AF40-A483-17BEB6AA407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092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CAC7FF-E0A1-AF40-A483-17BEB6AA40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9689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CAC7FF-E0A1-AF40-A483-17BEB6AA407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6973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CAC7FF-E0A1-AF40-A483-17BEB6AA407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29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CAC7FF-E0A1-AF40-A483-17BEB6AA407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57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CAC7FF-E0A1-AF40-A483-17BEB6AA40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28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CAC7FF-E0A1-AF40-A483-17BEB6AA40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10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CAC7FF-E0A1-AF40-A483-17BEB6AA40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012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CAC7FF-E0A1-AF40-A483-17BEB6AA40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056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CAC7FF-E0A1-AF40-A483-17BEB6AA40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788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CAC7FF-E0A1-AF40-A483-17BEB6AA407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17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CAC7FF-E0A1-AF40-A483-17BEB6AA407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35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7E6C2-2A8A-4427-941B-582AE1F69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E22179-076D-4C44-A5EF-B2D9DA626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DB412-D396-40E1-8EB0-AB9690EAE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6C5DA-7279-4FEF-A461-644E7ED53A11}" type="datetimeFigureOut">
              <a:rPr lang="en-SG" smtClean="0"/>
              <a:t>20/3/2023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7E5F2-767F-451B-9446-03979AE36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ACFD1-9FD4-4EFB-B32E-4CFCC027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75F4-9281-49F8-A312-0764BDB6379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82718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27E85-A730-4D4D-B388-6BDBDD129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C00688-C50D-4F83-9380-8953AE871B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AFD02-B753-4126-9A56-6C02DA426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6C5DA-7279-4FEF-A461-644E7ED53A11}" type="datetimeFigureOut">
              <a:rPr lang="en-SG" smtClean="0"/>
              <a:t>20/3/2023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C2288-3D00-4F32-86E2-B2C436B9C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F1B5F-6981-4D6F-B72E-DC08D91EB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75F4-9281-49F8-A312-0764BDB6379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9349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8FD99E-276A-4E10-B152-A5C38B19DC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1670D9-FB21-4A7D-8898-9E5E3835DF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798E6-A721-4CB6-B955-B5A20F18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6C5DA-7279-4FEF-A461-644E7ED53A11}" type="datetimeFigureOut">
              <a:rPr lang="en-SG" smtClean="0"/>
              <a:t>20/3/2023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142C4-F482-4256-80C8-CD4CF81F6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EC3BC-2B26-472A-93EC-841BEF45B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75F4-9281-49F8-A312-0764BDB6379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5298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76CDC-6BA8-4B77-AEEC-A492E7843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654D4-BA61-4BF1-BDD6-EB10A9FCD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E7E92-91A3-47C9-B113-B7AF2F71C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6C5DA-7279-4FEF-A461-644E7ED53A11}" type="datetimeFigureOut">
              <a:rPr lang="en-SG" smtClean="0"/>
              <a:t>20/3/2023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5AC59-5083-4A32-A8A3-466A73C1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51551-39A0-4A0D-8606-BC87B0712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75F4-9281-49F8-A312-0764BDB6379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6961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736E9-CF58-4057-B297-742EBFC11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37370-BD72-4625-9FBC-58687D3A2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B014D-4785-4A2E-AC9E-A87FD6AF6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6C5DA-7279-4FEF-A461-644E7ED53A11}" type="datetimeFigureOut">
              <a:rPr lang="en-SG" smtClean="0"/>
              <a:t>20/3/2023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1133E-7698-4EF9-8158-2F0C98FE3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25E42-CFD9-447F-BD62-0F069CBAA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75F4-9281-49F8-A312-0764BDB6379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3109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0049B-350B-44FC-B3BC-D7B92D2D3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EFA7E-FEE3-40CD-B462-C2B4BFDAC9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B11B8D-85C7-497A-8013-6F2CADC8E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F0C51F-067A-42FF-8F33-65E208AE0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6C5DA-7279-4FEF-A461-644E7ED53A11}" type="datetimeFigureOut">
              <a:rPr lang="en-SG" smtClean="0"/>
              <a:t>20/3/2023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30E078-CB21-450B-8F64-12B3DD493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53FD1-A65D-4A76-9FCC-7A9DE03D7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75F4-9281-49F8-A312-0764BDB6379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17403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4994E-D673-496F-ACC9-3CF204130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54484-A3A7-4852-A1BC-427A72531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D53A64-56C7-45BC-967B-AC7E7493E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8426C6-DDBC-4366-9E37-DC2F4EEB18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9E9AAF-9752-4555-B8CD-095A8D6873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442423-0231-41E2-A40C-E2A0E9E32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6C5DA-7279-4FEF-A461-644E7ED53A11}" type="datetimeFigureOut">
              <a:rPr lang="en-SG" smtClean="0"/>
              <a:t>20/3/2023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D6E359-0E87-4AF4-AA88-AE68407D9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591D20-9938-48F0-B550-756CC15C4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75F4-9281-49F8-A312-0764BDB6379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0771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A3ECE-371D-42F7-8424-F5B5732D1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B98002-D4CC-4FC2-BF41-8E2F9FA1D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6C5DA-7279-4FEF-A461-644E7ED53A11}" type="datetimeFigureOut">
              <a:rPr lang="en-SG" smtClean="0"/>
              <a:t>20/3/2023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66CE13-F0AC-442A-8204-B9BEBEC96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45FB4-43E5-4D91-961A-ACC163082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75F4-9281-49F8-A312-0764BDB6379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9059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77159E-C57D-44B3-9BBE-BB9021AD9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6C5DA-7279-4FEF-A461-644E7ED53A11}" type="datetimeFigureOut">
              <a:rPr lang="en-SG" smtClean="0"/>
              <a:t>20/3/2023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F5ADB6-A30A-49A9-ABE5-1DE8B51B5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DB750-B8BB-400F-9E95-D515A23DB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75F4-9281-49F8-A312-0764BDB6379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0829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42AE3-DAF7-430B-A48C-5CC0BE3FB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44315-F1EB-4727-B575-3EC48945D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09F745-ED1E-4861-A448-4175D4FC4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EE19C-15D9-43B9-8CBF-D3FF73C6F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6C5DA-7279-4FEF-A461-644E7ED53A11}" type="datetimeFigureOut">
              <a:rPr lang="en-SG" smtClean="0"/>
              <a:t>20/3/2023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A9B00-9FDC-42EC-9720-671F0405A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32CFC2-9F7D-4904-AD7C-B2AC4596E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75F4-9281-49F8-A312-0764BDB6379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3007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8EA02-FF83-4837-98B1-0552F210A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A354E9-2032-411A-8572-3223BA8EE9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0FEE3A-5621-4D27-9C4B-1F2DF13BEC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8A4D18-3CF0-495D-BB34-FBA6D1FAD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6C5DA-7279-4FEF-A461-644E7ED53A11}" type="datetimeFigureOut">
              <a:rPr lang="en-SG" smtClean="0"/>
              <a:t>20/3/2023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68E205-6E78-4601-B085-040DC7F4A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48F6D-CBEB-47FC-97AE-0C7DB2038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75F4-9281-49F8-A312-0764BDB6379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9344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8C0105-8F7F-4C3D-AE8C-E5669618F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1D0CD-94A8-422A-8C63-43A9F1616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799DA-EE64-400B-BB7B-951E6446F6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6C5DA-7279-4FEF-A461-644E7ED53A11}" type="datetimeFigureOut">
              <a:rPr lang="en-SG" smtClean="0"/>
              <a:t>20/3/2023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5CA48-E10D-496A-A52F-85D028DA58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EB800-87BC-4D28-89F2-F91F1437D4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075F4-9281-49F8-A312-0764BDB6379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052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afra@comp.nus.edu.s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5FDBF-7BF0-4C07-AE63-D103E37087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298"/>
            <a:ext cx="9144000" cy="4304581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Wireless Networking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(CS4222 / 5422)</a:t>
            </a:r>
            <a:br>
              <a:rPr lang="en-US" sz="48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br>
              <a:rPr lang="en-US" sz="48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5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Tutorial - 7</a:t>
            </a:r>
            <a:br>
              <a:rPr lang="en-US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S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42DAC-2291-4A5C-A340-522FE4D605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77108"/>
            <a:ext cx="9144000" cy="2022894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sz="40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TA:   Malaika</a:t>
            </a:r>
          </a:p>
          <a:p>
            <a:pPr lvl="0">
              <a:spcBef>
                <a:spcPts val="0"/>
              </a:spcBef>
            </a:pPr>
            <a:r>
              <a:rPr lang="en-US" sz="40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Email Id:   </a:t>
            </a:r>
            <a:r>
              <a:rPr lang="en-US" sz="4000" dirty="0">
                <a:solidFill>
                  <a:srgbClr val="2683C6">
                    <a:lumMod val="7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mafra@comp.nus.edu.sg</a:t>
            </a:r>
            <a:endParaRPr lang="en-US" sz="4000" dirty="0">
              <a:solidFill>
                <a:srgbClr val="2683C6">
                  <a:lumMod val="75000"/>
                </a:srgb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83064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944-3533-324A-87F4-AE765F7D8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12" y="136525"/>
            <a:ext cx="12164588" cy="278509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Q2</a:t>
            </a:r>
            <a:r>
              <a:rPr lang="en-US" dirty="0"/>
              <a:t>. </a:t>
            </a:r>
            <a:r>
              <a:rPr lang="en-SG" dirty="0"/>
              <a:t>The per-hop packet error rate on a path with four hops are 0.25, 0.1, 0.5, and 0.2. </a:t>
            </a:r>
            <a:br>
              <a:rPr lang="en-SG" dirty="0"/>
            </a:br>
            <a:r>
              <a:rPr lang="en-SG" dirty="0"/>
              <a:t>What is the (a) </a:t>
            </a:r>
            <a:r>
              <a:rPr lang="en-SG" b="1" dirty="0"/>
              <a:t>path ETX </a:t>
            </a:r>
            <a:r>
              <a:rPr lang="en-SG" dirty="0"/>
              <a:t>and (b) the probability that a packet can traverse the path with no error/retransmission?</a:t>
            </a:r>
            <a:endParaRPr lang="en-US" b="1" dirty="0"/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E6D6DD9D-355E-714E-8601-E3B36E3A8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2B9E3-51E9-264D-9F5E-4A02D9B4619F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7BB934F-BEC0-4540-AEA8-2066C8B83A04}"/>
              </a:ext>
            </a:extLst>
          </p:cNvPr>
          <p:cNvSpPr/>
          <p:nvPr/>
        </p:nvSpPr>
        <p:spPr>
          <a:xfrm>
            <a:off x="1746854" y="3188238"/>
            <a:ext cx="1037063" cy="10370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7FE8385-E78B-1443-8FB7-8B833D97456C}"/>
              </a:ext>
            </a:extLst>
          </p:cNvPr>
          <p:cNvSpPr/>
          <p:nvPr/>
        </p:nvSpPr>
        <p:spPr>
          <a:xfrm>
            <a:off x="3850718" y="3188238"/>
            <a:ext cx="1037063" cy="103706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4EADA66-6B28-EE40-91A3-9F5B3583F811}"/>
              </a:ext>
            </a:extLst>
          </p:cNvPr>
          <p:cNvSpPr/>
          <p:nvPr/>
        </p:nvSpPr>
        <p:spPr>
          <a:xfrm>
            <a:off x="5954582" y="3188238"/>
            <a:ext cx="1037063" cy="103706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5EA661E-BDFD-3740-973D-C2483E762CE1}"/>
              </a:ext>
            </a:extLst>
          </p:cNvPr>
          <p:cNvSpPr/>
          <p:nvPr/>
        </p:nvSpPr>
        <p:spPr>
          <a:xfrm>
            <a:off x="8058446" y="3188237"/>
            <a:ext cx="1037063" cy="1037063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84E0FC3-B0D9-3242-9F1A-56789B2BAB7F}"/>
              </a:ext>
            </a:extLst>
          </p:cNvPr>
          <p:cNvSpPr/>
          <p:nvPr/>
        </p:nvSpPr>
        <p:spPr>
          <a:xfrm>
            <a:off x="10192048" y="3188236"/>
            <a:ext cx="1037063" cy="1037063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F32A5D6-9499-1F4B-B1A1-C0CE3F5F7787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2783917" y="3706770"/>
            <a:ext cx="106680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2AC46C7-4AB2-4D44-BE34-01245A15B507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4887781" y="3706770"/>
            <a:ext cx="106680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48F2818-40A1-6340-B073-4666EA63E474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6991645" y="3706769"/>
            <a:ext cx="1066801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55C26E2-E41A-2A46-8E5E-1411B167A967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9095509" y="3706768"/>
            <a:ext cx="1096539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378A169-A7F4-104E-958D-17763987E443}"/>
              </a:ext>
            </a:extLst>
          </p:cNvPr>
          <p:cNvSpPr txBox="1"/>
          <p:nvPr/>
        </p:nvSpPr>
        <p:spPr>
          <a:xfrm>
            <a:off x="291703" y="4003957"/>
            <a:ext cx="14478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Packet </a:t>
            </a:r>
          </a:p>
          <a:p>
            <a:pPr algn="ctr"/>
            <a:r>
              <a:rPr lang="en-US" sz="2400" dirty="0"/>
              <a:t>Error Rate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5C7F1D2-3536-EA48-8637-4F48A35ECC2B}"/>
              </a:ext>
            </a:extLst>
          </p:cNvPr>
          <p:cNvCxnSpPr>
            <a:cxnSpLocks/>
          </p:cNvCxnSpPr>
          <p:nvPr/>
        </p:nvCxnSpPr>
        <p:spPr>
          <a:xfrm>
            <a:off x="27412" y="5043049"/>
            <a:ext cx="1145800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83BEA03-9AC7-2A40-B193-0EA44DA433B8}"/>
              </a:ext>
            </a:extLst>
          </p:cNvPr>
          <p:cNvSpPr txBox="1"/>
          <p:nvPr/>
        </p:nvSpPr>
        <p:spPr>
          <a:xfrm>
            <a:off x="2882742" y="4142457"/>
            <a:ext cx="8691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0.25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044DA9-CAD4-5941-AE50-BB6927125509}"/>
              </a:ext>
            </a:extLst>
          </p:cNvPr>
          <p:cNvSpPr txBox="1"/>
          <p:nvPr/>
        </p:nvSpPr>
        <p:spPr>
          <a:xfrm>
            <a:off x="5084390" y="4142457"/>
            <a:ext cx="6735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0.1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F319D-E4CF-0646-9EAF-7E8480F5CF9A}"/>
              </a:ext>
            </a:extLst>
          </p:cNvPr>
          <p:cNvSpPr txBox="1"/>
          <p:nvPr/>
        </p:nvSpPr>
        <p:spPr>
          <a:xfrm>
            <a:off x="7188254" y="4142457"/>
            <a:ext cx="6735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0.5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CAE3442-143D-9F4C-86AF-21EBADE528C2}"/>
              </a:ext>
            </a:extLst>
          </p:cNvPr>
          <p:cNvSpPr txBox="1"/>
          <p:nvPr/>
        </p:nvSpPr>
        <p:spPr>
          <a:xfrm>
            <a:off x="9309258" y="4142457"/>
            <a:ext cx="6735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0.2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DBF52C5-84B5-A447-8426-A72DCFE01A4A}"/>
              </a:ext>
            </a:extLst>
          </p:cNvPr>
          <p:cNvSpPr txBox="1"/>
          <p:nvPr/>
        </p:nvSpPr>
        <p:spPr>
          <a:xfrm>
            <a:off x="-48691" y="5086297"/>
            <a:ext cx="20744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Packet </a:t>
            </a:r>
          </a:p>
          <a:p>
            <a:pPr algn="ctr"/>
            <a:r>
              <a:rPr lang="en-US" sz="2400" dirty="0"/>
              <a:t>Reception Rate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D7FC75-D001-6D42-8E59-39DDF91AB59F}"/>
              </a:ext>
            </a:extLst>
          </p:cNvPr>
          <p:cNvSpPr txBox="1"/>
          <p:nvPr/>
        </p:nvSpPr>
        <p:spPr>
          <a:xfrm>
            <a:off x="2882742" y="5237204"/>
            <a:ext cx="8691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0.75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88DF22E-C7FE-9541-9B9C-00D30D67862F}"/>
              </a:ext>
            </a:extLst>
          </p:cNvPr>
          <p:cNvSpPr txBox="1"/>
          <p:nvPr/>
        </p:nvSpPr>
        <p:spPr>
          <a:xfrm>
            <a:off x="5084390" y="5237204"/>
            <a:ext cx="6735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0.9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0A937AD-7E3A-3C4D-ABA0-86CABDC6E5F3}"/>
              </a:ext>
            </a:extLst>
          </p:cNvPr>
          <p:cNvSpPr txBox="1"/>
          <p:nvPr/>
        </p:nvSpPr>
        <p:spPr>
          <a:xfrm>
            <a:off x="7188254" y="5237204"/>
            <a:ext cx="6735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0.5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2AD3E04-57DC-3845-8BED-4096759067AC}"/>
              </a:ext>
            </a:extLst>
          </p:cNvPr>
          <p:cNvSpPr txBox="1"/>
          <p:nvPr/>
        </p:nvSpPr>
        <p:spPr>
          <a:xfrm>
            <a:off x="9309258" y="5237204"/>
            <a:ext cx="6735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0.8</a:t>
            </a:r>
          </a:p>
        </p:txBody>
      </p:sp>
    </p:spTree>
    <p:extLst>
      <p:ext uri="{BB962C8B-B14F-4D97-AF65-F5344CB8AC3E}">
        <p14:creationId xmlns:p14="http://schemas.microsoft.com/office/powerpoint/2010/main" val="313296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22" grpId="0"/>
      <p:bldP spid="26" grpId="0"/>
      <p:bldP spid="28" grpId="0"/>
      <p:bldP spid="30" grpId="0"/>
      <p:bldP spid="31" grpId="0"/>
      <p:bldP spid="32" grpId="0"/>
      <p:bldP spid="33" grpId="0"/>
      <p:bldP spid="34" grpId="0"/>
      <p:bldP spid="35" grpId="0"/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944-3533-324A-87F4-AE765F7D8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12" y="136525"/>
            <a:ext cx="12164588" cy="278509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Q2</a:t>
            </a:r>
            <a:r>
              <a:rPr lang="en-US" dirty="0"/>
              <a:t>. </a:t>
            </a:r>
            <a:r>
              <a:rPr lang="en-SG" dirty="0"/>
              <a:t>The per-hop packet error rate on a path with four hops are 0.25, 0.1, 0.5, and 0.2. </a:t>
            </a:r>
            <a:br>
              <a:rPr lang="en-SG" dirty="0"/>
            </a:br>
            <a:r>
              <a:rPr lang="en-SG" dirty="0"/>
              <a:t>What is the (a) </a:t>
            </a:r>
            <a:r>
              <a:rPr lang="en-SG" b="1" dirty="0"/>
              <a:t>path ETX </a:t>
            </a:r>
            <a:r>
              <a:rPr lang="en-SG" dirty="0"/>
              <a:t>and (b) the probability that a packet can traverse the path with no error/retransmission?</a:t>
            </a:r>
            <a:endParaRPr lang="en-US" b="1" dirty="0"/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E6D6DD9D-355E-714E-8601-E3B36E3A8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2B9E3-51E9-264D-9F5E-4A02D9B4619F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7BB934F-BEC0-4540-AEA8-2066C8B83A04}"/>
              </a:ext>
            </a:extLst>
          </p:cNvPr>
          <p:cNvSpPr/>
          <p:nvPr/>
        </p:nvSpPr>
        <p:spPr>
          <a:xfrm>
            <a:off x="1746854" y="3188238"/>
            <a:ext cx="1037063" cy="10370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7FE8385-E78B-1443-8FB7-8B833D97456C}"/>
              </a:ext>
            </a:extLst>
          </p:cNvPr>
          <p:cNvSpPr/>
          <p:nvPr/>
        </p:nvSpPr>
        <p:spPr>
          <a:xfrm>
            <a:off x="3850718" y="3188238"/>
            <a:ext cx="1037063" cy="103706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4EADA66-6B28-EE40-91A3-9F5B3583F811}"/>
              </a:ext>
            </a:extLst>
          </p:cNvPr>
          <p:cNvSpPr/>
          <p:nvPr/>
        </p:nvSpPr>
        <p:spPr>
          <a:xfrm>
            <a:off x="5954582" y="3188238"/>
            <a:ext cx="1037063" cy="103706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5EA661E-BDFD-3740-973D-C2483E762CE1}"/>
              </a:ext>
            </a:extLst>
          </p:cNvPr>
          <p:cNvSpPr/>
          <p:nvPr/>
        </p:nvSpPr>
        <p:spPr>
          <a:xfrm>
            <a:off x="8058446" y="3188237"/>
            <a:ext cx="1037063" cy="1037063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84E0FC3-B0D9-3242-9F1A-56789B2BAB7F}"/>
              </a:ext>
            </a:extLst>
          </p:cNvPr>
          <p:cNvSpPr/>
          <p:nvPr/>
        </p:nvSpPr>
        <p:spPr>
          <a:xfrm>
            <a:off x="10192048" y="3188236"/>
            <a:ext cx="1037063" cy="1037063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F32A5D6-9499-1F4B-B1A1-C0CE3F5F7787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2783917" y="3706770"/>
            <a:ext cx="106680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2AC46C7-4AB2-4D44-BE34-01245A15B507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4887781" y="3706770"/>
            <a:ext cx="106680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48F2818-40A1-6340-B073-4666EA63E474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6991645" y="3706769"/>
            <a:ext cx="1066801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55C26E2-E41A-2A46-8E5E-1411B167A967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9095509" y="3706768"/>
            <a:ext cx="1096539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5C7F1D2-3536-EA48-8637-4F48A35ECC2B}"/>
              </a:ext>
            </a:extLst>
          </p:cNvPr>
          <p:cNvCxnSpPr>
            <a:cxnSpLocks/>
          </p:cNvCxnSpPr>
          <p:nvPr/>
        </p:nvCxnSpPr>
        <p:spPr>
          <a:xfrm>
            <a:off x="27412" y="5043049"/>
            <a:ext cx="1145800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DBF52C5-84B5-A447-8426-A72DCFE01A4A}"/>
              </a:ext>
            </a:extLst>
          </p:cNvPr>
          <p:cNvSpPr txBox="1"/>
          <p:nvPr/>
        </p:nvSpPr>
        <p:spPr>
          <a:xfrm>
            <a:off x="-71421" y="4033347"/>
            <a:ext cx="21199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Packet </a:t>
            </a:r>
          </a:p>
          <a:p>
            <a:pPr algn="ctr"/>
            <a:r>
              <a:rPr lang="en-US" sz="2400" b="1" dirty="0"/>
              <a:t>Reception Rate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D7FC75-D001-6D42-8E59-39DDF91AB59F}"/>
              </a:ext>
            </a:extLst>
          </p:cNvPr>
          <p:cNvSpPr txBox="1"/>
          <p:nvPr/>
        </p:nvSpPr>
        <p:spPr>
          <a:xfrm>
            <a:off x="2882742" y="4184254"/>
            <a:ext cx="8691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0.75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88DF22E-C7FE-9541-9B9C-00D30D67862F}"/>
              </a:ext>
            </a:extLst>
          </p:cNvPr>
          <p:cNvSpPr txBox="1"/>
          <p:nvPr/>
        </p:nvSpPr>
        <p:spPr>
          <a:xfrm>
            <a:off x="5084390" y="4184254"/>
            <a:ext cx="6735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0.9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0A937AD-7E3A-3C4D-ABA0-86CABDC6E5F3}"/>
              </a:ext>
            </a:extLst>
          </p:cNvPr>
          <p:cNvSpPr txBox="1"/>
          <p:nvPr/>
        </p:nvSpPr>
        <p:spPr>
          <a:xfrm>
            <a:off x="7188254" y="4184254"/>
            <a:ext cx="6735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0.5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2AD3E04-57DC-3845-8BED-4096759067AC}"/>
              </a:ext>
            </a:extLst>
          </p:cNvPr>
          <p:cNvSpPr txBox="1"/>
          <p:nvPr/>
        </p:nvSpPr>
        <p:spPr>
          <a:xfrm>
            <a:off x="9309258" y="4184254"/>
            <a:ext cx="6735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0.8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A1055C-64E1-C24B-8391-F8744E3E6EC7}"/>
              </a:ext>
            </a:extLst>
          </p:cNvPr>
          <p:cNvSpPr txBox="1"/>
          <p:nvPr/>
        </p:nvSpPr>
        <p:spPr>
          <a:xfrm>
            <a:off x="332886" y="5274203"/>
            <a:ext cx="89763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ETX 	= (1/0.75) + (1/0.9) + (1/0.5) + (1/0.8)</a:t>
            </a:r>
          </a:p>
          <a:p>
            <a:r>
              <a:rPr lang="en-US" sz="3000" dirty="0"/>
              <a:t>	=</a:t>
            </a:r>
            <a:r>
              <a:rPr lang="en-US" sz="3000" b="1" dirty="0">
                <a:solidFill>
                  <a:srgbClr val="FF0000"/>
                </a:solidFill>
              </a:rPr>
              <a:t>  5.69</a:t>
            </a:r>
          </a:p>
        </p:txBody>
      </p:sp>
    </p:spTree>
    <p:extLst>
      <p:ext uri="{BB962C8B-B14F-4D97-AF65-F5344CB8AC3E}">
        <p14:creationId xmlns:p14="http://schemas.microsoft.com/office/powerpoint/2010/main" val="3232783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944-3533-324A-87F4-AE765F7D8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12" y="136525"/>
            <a:ext cx="12164588" cy="278509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Q2</a:t>
            </a:r>
            <a:r>
              <a:rPr lang="en-US" dirty="0"/>
              <a:t>. </a:t>
            </a:r>
            <a:r>
              <a:rPr lang="en-SG" dirty="0"/>
              <a:t>The per-hop packet error rate on a path with four hops are 0.25, 0.1, 0.5, and 0.2. </a:t>
            </a:r>
            <a:br>
              <a:rPr lang="en-SG" dirty="0"/>
            </a:br>
            <a:r>
              <a:rPr lang="en-SG" dirty="0"/>
              <a:t>What is the (a) path ETX and (b) </a:t>
            </a:r>
            <a:r>
              <a:rPr lang="en-SG" b="1" dirty="0"/>
              <a:t>the probability that a packet can traverse the path with no error/retransmission</a:t>
            </a:r>
            <a:r>
              <a:rPr lang="en-SG" dirty="0"/>
              <a:t>?</a:t>
            </a:r>
            <a:endParaRPr lang="en-US" b="1" dirty="0"/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E6D6DD9D-355E-714E-8601-E3B36E3A8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2B9E3-51E9-264D-9F5E-4A02D9B4619F}" type="slidenum">
              <a:rPr lang="en-US" smtClean="0"/>
              <a:t>12</a:t>
            </a:fld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DCBC6D8-BB58-564D-88DA-7AA956F47282}"/>
              </a:ext>
            </a:extLst>
          </p:cNvPr>
          <p:cNvSpPr/>
          <p:nvPr/>
        </p:nvSpPr>
        <p:spPr>
          <a:xfrm>
            <a:off x="1746854" y="3188238"/>
            <a:ext cx="1037063" cy="10370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92947B2-657D-AC4D-B391-E3D34089E4E4}"/>
              </a:ext>
            </a:extLst>
          </p:cNvPr>
          <p:cNvSpPr/>
          <p:nvPr/>
        </p:nvSpPr>
        <p:spPr>
          <a:xfrm>
            <a:off x="3850718" y="3188238"/>
            <a:ext cx="1037063" cy="103706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DD93AD2-4624-E448-BF30-033365D63B19}"/>
              </a:ext>
            </a:extLst>
          </p:cNvPr>
          <p:cNvSpPr/>
          <p:nvPr/>
        </p:nvSpPr>
        <p:spPr>
          <a:xfrm>
            <a:off x="5954582" y="3188238"/>
            <a:ext cx="1037063" cy="103706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1B680DF-41B7-7E4B-B949-977288391CFF}"/>
              </a:ext>
            </a:extLst>
          </p:cNvPr>
          <p:cNvSpPr/>
          <p:nvPr/>
        </p:nvSpPr>
        <p:spPr>
          <a:xfrm>
            <a:off x="8058446" y="3188237"/>
            <a:ext cx="1037063" cy="1037063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73C3EFB-3FDA-DE4B-BAA0-F2D44F739AE8}"/>
              </a:ext>
            </a:extLst>
          </p:cNvPr>
          <p:cNvSpPr/>
          <p:nvPr/>
        </p:nvSpPr>
        <p:spPr>
          <a:xfrm>
            <a:off x="10192048" y="3188236"/>
            <a:ext cx="1037063" cy="1037063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BA9DF9A-A9E3-754D-A00D-90060E1EEAA6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2783917" y="3706770"/>
            <a:ext cx="106680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6FA812F-1121-8A4B-BBCB-33D96B430728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4887781" y="3706770"/>
            <a:ext cx="106680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A9CCA87-A51B-754A-8CBA-B1A3358B685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6991645" y="3706769"/>
            <a:ext cx="1066801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2CB5A75-E569-C645-AE1C-5A2F65B38AC9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9095509" y="3706768"/>
            <a:ext cx="1096539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C5E25B0-FE2C-AE46-BAC3-427B4A4B9B63}"/>
              </a:ext>
            </a:extLst>
          </p:cNvPr>
          <p:cNvCxnSpPr>
            <a:cxnSpLocks/>
          </p:cNvCxnSpPr>
          <p:nvPr/>
        </p:nvCxnSpPr>
        <p:spPr>
          <a:xfrm>
            <a:off x="27412" y="5043049"/>
            <a:ext cx="1145800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59E606F-EBD9-A84D-B352-8C839794E5C0}"/>
              </a:ext>
            </a:extLst>
          </p:cNvPr>
          <p:cNvSpPr txBox="1"/>
          <p:nvPr/>
        </p:nvSpPr>
        <p:spPr>
          <a:xfrm>
            <a:off x="-71421" y="4033347"/>
            <a:ext cx="21199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Packet </a:t>
            </a:r>
          </a:p>
          <a:p>
            <a:pPr algn="ctr"/>
            <a:r>
              <a:rPr lang="en-US" sz="2400" b="1" dirty="0"/>
              <a:t>Reception Rate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26764C-A962-5941-8D70-89E41EB5B4FC}"/>
              </a:ext>
            </a:extLst>
          </p:cNvPr>
          <p:cNvSpPr txBox="1"/>
          <p:nvPr/>
        </p:nvSpPr>
        <p:spPr>
          <a:xfrm>
            <a:off x="2882742" y="4184254"/>
            <a:ext cx="8691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0.75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7F9FDE-B96D-E44A-AB28-4783B86BAF5F}"/>
              </a:ext>
            </a:extLst>
          </p:cNvPr>
          <p:cNvSpPr txBox="1"/>
          <p:nvPr/>
        </p:nvSpPr>
        <p:spPr>
          <a:xfrm>
            <a:off x="5084390" y="4184254"/>
            <a:ext cx="6735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0.9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FB9FE5-6AAF-6D4D-9822-4410F1394EA0}"/>
              </a:ext>
            </a:extLst>
          </p:cNvPr>
          <p:cNvSpPr txBox="1"/>
          <p:nvPr/>
        </p:nvSpPr>
        <p:spPr>
          <a:xfrm>
            <a:off x="7188254" y="4184254"/>
            <a:ext cx="6735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0.5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9AE5B5-59F2-AE49-96F4-C32431755480}"/>
              </a:ext>
            </a:extLst>
          </p:cNvPr>
          <p:cNvSpPr txBox="1"/>
          <p:nvPr/>
        </p:nvSpPr>
        <p:spPr>
          <a:xfrm>
            <a:off x="9309258" y="4184254"/>
            <a:ext cx="6735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0.8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640737-1AE4-0742-B774-9F4D4524848E}"/>
              </a:ext>
            </a:extLst>
          </p:cNvPr>
          <p:cNvSpPr txBox="1"/>
          <p:nvPr/>
        </p:nvSpPr>
        <p:spPr>
          <a:xfrm>
            <a:off x="399595" y="5269512"/>
            <a:ext cx="89763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No error </a:t>
            </a:r>
            <a:r>
              <a:rPr lang="en-US" sz="3200" dirty="0">
                <a:sym typeface="Wingdings" pitchFamily="2" charset="2"/>
              </a:rPr>
              <a:t> Successful transmission in every hop</a:t>
            </a:r>
            <a:endParaRPr lang="en-US" sz="3200" dirty="0"/>
          </a:p>
          <a:p>
            <a:r>
              <a:rPr lang="en-US" sz="3200" dirty="0"/>
              <a:t>P(no error) = 0.75 x 0.9 x 0.5 x 0.8 = </a:t>
            </a:r>
            <a:r>
              <a:rPr lang="en-US" sz="3200" b="1" dirty="0">
                <a:solidFill>
                  <a:srgbClr val="FF0000"/>
                </a:solidFill>
              </a:rPr>
              <a:t>0.27</a:t>
            </a:r>
          </a:p>
        </p:txBody>
      </p:sp>
    </p:spTree>
    <p:extLst>
      <p:ext uri="{BB962C8B-B14F-4D97-AF65-F5344CB8AC3E}">
        <p14:creationId xmlns:p14="http://schemas.microsoft.com/office/powerpoint/2010/main" val="968504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944-3533-324A-87F4-AE765F7D8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12" y="2710"/>
            <a:ext cx="12164588" cy="278509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Q3</a:t>
            </a:r>
            <a:r>
              <a:rPr lang="en-US" dirty="0"/>
              <a:t>. </a:t>
            </a:r>
            <a:r>
              <a:rPr lang="en-SG" dirty="0"/>
              <a:t>In the figure below, nodes indicate IoT devices and two nodes can communicate if there is a link between them. The number associated with each link is the link quality measured in expected packet delivery ratio.</a:t>
            </a:r>
            <a:endParaRPr lang="en-US" b="1" dirty="0"/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E6D6DD9D-355E-714E-8601-E3B36E3A8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2B9E3-51E9-264D-9F5E-4A02D9B4619F}" type="slidenum">
              <a:rPr lang="en-US" smtClean="0"/>
              <a:t>13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9B6FCC8-5B2A-574B-8360-8F370D8D2B0E}"/>
              </a:ext>
            </a:extLst>
          </p:cNvPr>
          <p:cNvGrpSpPr/>
          <p:nvPr/>
        </p:nvGrpSpPr>
        <p:grpSpPr>
          <a:xfrm>
            <a:off x="578468" y="2787804"/>
            <a:ext cx="3264949" cy="3486303"/>
            <a:chOff x="1357290" y="1357298"/>
            <a:chExt cx="3000396" cy="385765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B567261-E654-BD4D-8009-9F68B8C89EDA}"/>
                </a:ext>
              </a:extLst>
            </p:cNvPr>
            <p:cNvSpPr/>
            <p:nvPr/>
          </p:nvSpPr>
          <p:spPr>
            <a:xfrm>
              <a:off x="2285984" y="1357298"/>
              <a:ext cx="571504" cy="5715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kern="1200">
                  <a:solidFill>
                    <a:srgbClr val="000000"/>
                  </a:solidFill>
                  <a:effectLst/>
                  <a:ea typeface="DengXian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lang="en-SG">
                <a:effectLst/>
                <a:latin typeface="Times New Roman" panose="02020603050405020304" pitchFamily="18" charset="0"/>
                <a:ea typeface="DengXian" panose="02010600030101010101" pitchFamily="2" charset="-122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C9A19D6-E598-BF4B-AC5A-9216C29310FB}"/>
                </a:ext>
              </a:extLst>
            </p:cNvPr>
            <p:cNvSpPr/>
            <p:nvPr/>
          </p:nvSpPr>
          <p:spPr>
            <a:xfrm>
              <a:off x="1357290" y="2357430"/>
              <a:ext cx="571504" cy="5715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kern="1200">
                  <a:solidFill>
                    <a:srgbClr val="000000"/>
                  </a:solidFill>
                  <a:effectLst/>
                  <a:ea typeface="DengXian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en-SG">
                <a:effectLst/>
                <a:latin typeface="Times New Roman" panose="02020603050405020304" pitchFamily="18" charset="0"/>
                <a:ea typeface="DengXian" panose="02010600030101010101" pitchFamily="2" charset="-122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72695A4-0D54-3044-A4FA-D8AC43BA6D3C}"/>
                </a:ext>
              </a:extLst>
            </p:cNvPr>
            <p:cNvCxnSpPr>
              <a:stCxn id="5" idx="3"/>
              <a:endCxn id="6" idx="7"/>
            </p:cNvCxnSpPr>
            <p:nvPr/>
          </p:nvCxnSpPr>
          <p:spPr>
            <a:xfrm rot="5400000">
              <a:off x="1809380" y="1880826"/>
              <a:ext cx="596018" cy="524580"/>
            </a:xfrm>
            <a:prstGeom prst="straightConnector1">
              <a:avLst/>
            </a:prstGeom>
            <a:ln w="28575">
              <a:solidFill>
                <a:srgbClr val="00206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A4EFB82-598E-DB44-90DF-0AB6E5071BE6}"/>
                </a:ext>
              </a:extLst>
            </p:cNvPr>
            <p:cNvSpPr/>
            <p:nvPr/>
          </p:nvSpPr>
          <p:spPr>
            <a:xfrm>
              <a:off x="3143240" y="2357430"/>
              <a:ext cx="571504" cy="5715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kern="1200">
                  <a:solidFill>
                    <a:srgbClr val="000000"/>
                  </a:solidFill>
                  <a:effectLst/>
                  <a:ea typeface="DengXian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en-SG">
                <a:effectLst/>
                <a:latin typeface="Times New Roman" panose="02020603050405020304" pitchFamily="18" charset="0"/>
                <a:ea typeface="DengXian" panose="02010600030101010101" pitchFamily="2" charset="-122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D7A4961-C987-004C-A326-E8CF54986B60}"/>
                </a:ext>
              </a:extLst>
            </p:cNvPr>
            <p:cNvSpPr/>
            <p:nvPr/>
          </p:nvSpPr>
          <p:spPr>
            <a:xfrm>
              <a:off x="2214546" y="3357562"/>
              <a:ext cx="571504" cy="5715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kern="1200">
                  <a:solidFill>
                    <a:srgbClr val="000000"/>
                  </a:solidFill>
                  <a:effectLst/>
                  <a:ea typeface="DengXian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en-SG">
                <a:effectLst/>
                <a:latin typeface="Times New Roman" panose="02020603050405020304" pitchFamily="18" charset="0"/>
                <a:ea typeface="DengXian" panose="02010600030101010101" pitchFamily="2" charset="-122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E48CAD8-BBAE-B24B-8AE4-48CE5BDEC9EF}"/>
                </a:ext>
              </a:extLst>
            </p:cNvPr>
            <p:cNvSpPr/>
            <p:nvPr/>
          </p:nvSpPr>
          <p:spPr>
            <a:xfrm>
              <a:off x="3786182" y="3429000"/>
              <a:ext cx="571504" cy="5715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kern="1200">
                  <a:solidFill>
                    <a:srgbClr val="000000"/>
                  </a:solidFill>
                  <a:effectLst/>
                  <a:ea typeface="DengXian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en-SG">
                <a:effectLst/>
                <a:latin typeface="Times New Roman" panose="02020603050405020304" pitchFamily="18" charset="0"/>
                <a:ea typeface="DengXian" panose="02010600030101010101" pitchFamily="2" charset="-122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47AD016-F482-6F42-BD3E-5BE99876D17A}"/>
                </a:ext>
              </a:extLst>
            </p:cNvPr>
            <p:cNvSpPr/>
            <p:nvPr/>
          </p:nvSpPr>
          <p:spPr>
            <a:xfrm>
              <a:off x="2214546" y="4643446"/>
              <a:ext cx="571504" cy="5715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kern="1200">
                  <a:solidFill>
                    <a:srgbClr val="000000"/>
                  </a:solidFill>
                  <a:effectLst/>
                  <a:ea typeface="DengXian" panose="02010600030101010101" pitchFamily="2" charset="-122"/>
                  <a:cs typeface="Times New Roman" panose="02020603050405020304" pitchFamily="18" charset="0"/>
                </a:rPr>
                <a:t>5</a:t>
              </a:r>
              <a:endParaRPr lang="en-SG">
                <a:effectLst/>
                <a:latin typeface="Times New Roman" panose="02020603050405020304" pitchFamily="18" charset="0"/>
                <a:ea typeface="DengXian" panose="02010600030101010101" pitchFamily="2" charset="-122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BFAEA4-D25F-4149-90CB-3CB3E5230600}"/>
                </a:ext>
              </a:extLst>
            </p:cNvPr>
            <p:cNvCxnSpPr/>
            <p:nvPr/>
          </p:nvCxnSpPr>
          <p:spPr>
            <a:xfrm rot="5400000">
              <a:off x="2654379" y="2893215"/>
              <a:ext cx="596018" cy="524580"/>
            </a:xfrm>
            <a:prstGeom prst="straightConnector1">
              <a:avLst/>
            </a:prstGeom>
            <a:ln w="28575">
              <a:solidFill>
                <a:srgbClr val="00206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4422ACD-513A-454F-9381-03BE582270CA}"/>
                </a:ext>
              </a:extLst>
            </p:cNvPr>
            <p:cNvCxnSpPr>
              <a:stCxn id="5" idx="5"/>
              <a:endCxn id="8" idx="1"/>
            </p:cNvCxnSpPr>
            <p:nvPr/>
          </p:nvCxnSpPr>
          <p:spPr>
            <a:xfrm rot="16200000" flipH="1">
              <a:off x="2702355" y="1916545"/>
              <a:ext cx="596018" cy="453142"/>
            </a:xfrm>
            <a:prstGeom prst="straightConnector1">
              <a:avLst/>
            </a:prstGeom>
            <a:ln w="28575">
              <a:solidFill>
                <a:srgbClr val="00206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BE691B1-60DC-AF49-AE74-4EFBE2A292D9}"/>
                </a:ext>
              </a:extLst>
            </p:cNvPr>
            <p:cNvCxnSpPr/>
            <p:nvPr/>
          </p:nvCxnSpPr>
          <p:spPr>
            <a:xfrm rot="16200000" flipH="1">
              <a:off x="3500430" y="2928935"/>
              <a:ext cx="596018" cy="453142"/>
            </a:xfrm>
            <a:prstGeom prst="straightConnector1">
              <a:avLst/>
            </a:prstGeom>
            <a:ln w="28575">
              <a:solidFill>
                <a:srgbClr val="00206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167F29A-1501-7A41-935D-089D02603F3A}"/>
                </a:ext>
              </a:extLst>
            </p:cNvPr>
            <p:cNvCxnSpPr>
              <a:stCxn id="9" idx="4"/>
              <a:endCxn id="11" idx="0"/>
            </p:cNvCxnSpPr>
            <p:nvPr/>
          </p:nvCxnSpPr>
          <p:spPr>
            <a:xfrm rot="5400000">
              <a:off x="2143108" y="4286256"/>
              <a:ext cx="714380" cy="1588"/>
            </a:xfrm>
            <a:prstGeom prst="straightConnector1">
              <a:avLst/>
            </a:prstGeom>
            <a:ln w="28575">
              <a:solidFill>
                <a:srgbClr val="00206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83B5CC2-36B0-9C4F-AF11-382A70F822F9}"/>
                </a:ext>
              </a:extLst>
            </p:cNvPr>
            <p:cNvCxnSpPr/>
            <p:nvPr/>
          </p:nvCxnSpPr>
          <p:spPr>
            <a:xfrm rot="16200000" flipH="1">
              <a:off x="1785918" y="2928934"/>
              <a:ext cx="596018" cy="453142"/>
            </a:xfrm>
            <a:prstGeom prst="straightConnector1">
              <a:avLst/>
            </a:prstGeom>
            <a:ln w="28575">
              <a:solidFill>
                <a:srgbClr val="00206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EB46D6D-1001-584B-958E-3A06EAC6F981}"/>
                </a:ext>
              </a:extLst>
            </p:cNvPr>
            <p:cNvCxnSpPr>
              <a:stCxn id="10" idx="3"/>
              <a:endCxn id="11" idx="7"/>
            </p:cNvCxnSpPr>
            <p:nvPr/>
          </p:nvCxnSpPr>
          <p:spPr>
            <a:xfrm rot="5400000">
              <a:off x="2880950" y="3738214"/>
              <a:ext cx="810332" cy="1167522"/>
            </a:xfrm>
            <a:prstGeom prst="straightConnector1">
              <a:avLst/>
            </a:prstGeom>
            <a:ln w="28575">
              <a:solidFill>
                <a:srgbClr val="00206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43">
              <a:extLst>
                <a:ext uri="{FF2B5EF4-FFF2-40B4-BE49-F238E27FC236}">
                  <a16:creationId xmlns:a16="http://schemas.microsoft.com/office/drawing/2014/main" id="{D842F9B8-4AEE-C84D-BED7-60D2DEE4DE02}"/>
                </a:ext>
              </a:extLst>
            </p:cNvPr>
            <p:cNvSpPr txBox="1"/>
            <p:nvPr/>
          </p:nvSpPr>
          <p:spPr>
            <a:xfrm>
              <a:off x="1571584" y="1785926"/>
              <a:ext cx="437809" cy="408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0.9</a:t>
              </a:r>
              <a:endParaRPr lang="en-SG">
                <a:effectLst/>
                <a:latin typeface="Times New Roman" panose="02020603050405020304" pitchFamily="18" charset="0"/>
                <a:ea typeface="DengXian" panose="02010600030101010101" pitchFamily="2" charset="-122"/>
              </a:endParaRPr>
            </a:p>
          </p:txBody>
        </p:sp>
        <p:sp>
          <p:nvSpPr>
            <p:cNvPr id="19" name="TextBox 44">
              <a:extLst>
                <a:ext uri="{FF2B5EF4-FFF2-40B4-BE49-F238E27FC236}">
                  <a16:creationId xmlns:a16="http://schemas.microsoft.com/office/drawing/2014/main" id="{A3032207-745B-D64E-BCCE-C450D41D4C11}"/>
                </a:ext>
              </a:extLst>
            </p:cNvPr>
            <p:cNvSpPr txBox="1"/>
            <p:nvPr/>
          </p:nvSpPr>
          <p:spPr>
            <a:xfrm>
              <a:off x="2009393" y="2786058"/>
              <a:ext cx="437809" cy="408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0.8</a:t>
              </a:r>
              <a:endParaRPr lang="en-SG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endParaRPr>
            </a:p>
          </p:txBody>
        </p:sp>
        <p:sp>
          <p:nvSpPr>
            <p:cNvPr id="20" name="TextBox 45">
              <a:extLst>
                <a:ext uri="{FF2B5EF4-FFF2-40B4-BE49-F238E27FC236}">
                  <a16:creationId xmlns:a16="http://schemas.microsoft.com/office/drawing/2014/main" id="{25942A57-34C5-C64F-AD5E-993E730372B8}"/>
                </a:ext>
              </a:extLst>
            </p:cNvPr>
            <p:cNvSpPr txBox="1"/>
            <p:nvPr/>
          </p:nvSpPr>
          <p:spPr>
            <a:xfrm>
              <a:off x="3023860" y="1857364"/>
              <a:ext cx="437809" cy="408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0.9</a:t>
              </a:r>
              <a:endParaRPr lang="en-SG">
                <a:effectLst/>
                <a:latin typeface="Times New Roman" panose="02020603050405020304" pitchFamily="18" charset="0"/>
                <a:ea typeface="DengXian" panose="02010600030101010101" pitchFamily="2" charset="-122"/>
              </a:endParaRPr>
            </a:p>
          </p:txBody>
        </p:sp>
        <p:sp>
          <p:nvSpPr>
            <p:cNvPr id="21" name="TextBox 46">
              <a:extLst>
                <a:ext uri="{FF2B5EF4-FFF2-40B4-BE49-F238E27FC236}">
                  <a16:creationId xmlns:a16="http://schemas.microsoft.com/office/drawing/2014/main" id="{ED76EFBA-1085-AD44-8973-361C0A7063AD}"/>
                </a:ext>
              </a:extLst>
            </p:cNvPr>
            <p:cNvSpPr txBox="1"/>
            <p:nvPr/>
          </p:nvSpPr>
          <p:spPr>
            <a:xfrm>
              <a:off x="2597746" y="2786058"/>
              <a:ext cx="437809" cy="408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1.0</a:t>
              </a:r>
              <a:endParaRPr lang="en-SG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endParaRPr>
            </a:p>
          </p:txBody>
        </p:sp>
        <p:sp>
          <p:nvSpPr>
            <p:cNvPr id="22" name="TextBox 47">
              <a:extLst>
                <a:ext uri="{FF2B5EF4-FFF2-40B4-BE49-F238E27FC236}">
                  <a16:creationId xmlns:a16="http://schemas.microsoft.com/office/drawing/2014/main" id="{73617BBE-E92B-0644-A5CA-AD6423FA1726}"/>
                </a:ext>
              </a:extLst>
            </p:cNvPr>
            <p:cNvSpPr txBox="1"/>
            <p:nvPr/>
          </p:nvSpPr>
          <p:spPr>
            <a:xfrm>
              <a:off x="3738173" y="2857497"/>
              <a:ext cx="437809" cy="408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0.9</a:t>
              </a:r>
              <a:endParaRPr lang="en-SG">
                <a:effectLst/>
                <a:latin typeface="Times New Roman" panose="02020603050405020304" pitchFamily="18" charset="0"/>
                <a:ea typeface="DengXian" panose="02010600030101010101" pitchFamily="2" charset="-122"/>
              </a:endParaRPr>
            </a:p>
          </p:txBody>
        </p:sp>
        <p:sp>
          <p:nvSpPr>
            <p:cNvPr id="23" name="TextBox 48">
              <a:extLst>
                <a:ext uri="{FF2B5EF4-FFF2-40B4-BE49-F238E27FC236}">
                  <a16:creationId xmlns:a16="http://schemas.microsoft.com/office/drawing/2014/main" id="{27940C9E-BA27-E942-B10F-4F6C249EDABE}"/>
                </a:ext>
              </a:extLst>
            </p:cNvPr>
            <p:cNvSpPr txBox="1"/>
            <p:nvPr/>
          </p:nvSpPr>
          <p:spPr>
            <a:xfrm>
              <a:off x="3714520" y="4071942"/>
              <a:ext cx="437809" cy="408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0.9</a:t>
              </a:r>
              <a:endParaRPr lang="en-SG">
                <a:effectLst/>
                <a:latin typeface="Times New Roman" panose="02020603050405020304" pitchFamily="18" charset="0"/>
                <a:ea typeface="DengXian" panose="02010600030101010101" pitchFamily="2" charset="-122"/>
              </a:endParaRPr>
            </a:p>
          </p:txBody>
        </p:sp>
        <p:sp>
          <p:nvSpPr>
            <p:cNvPr id="24" name="TextBox 49">
              <a:extLst>
                <a:ext uri="{FF2B5EF4-FFF2-40B4-BE49-F238E27FC236}">
                  <a16:creationId xmlns:a16="http://schemas.microsoft.com/office/drawing/2014/main" id="{11DD19A3-9D34-6140-B4A3-F9D9F593794E}"/>
                </a:ext>
              </a:extLst>
            </p:cNvPr>
            <p:cNvSpPr txBox="1"/>
            <p:nvPr/>
          </p:nvSpPr>
          <p:spPr>
            <a:xfrm>
              <a:off x="2523841" y="4000504"/>
              <a:ext cx="437809" cy="408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0.8</a:t>
              </a:r>
              <a:endParaRPr lang="en-SG">
                <a:effectLst/>
                <a:latin typeface="Times New Roman" panose="02020603050405020304" pitchFamily="18" charset="0"/>
                <a:ea typeface="DengXian" panose="02010600030101010101" pitchFamily="2" charset="-122"/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4A9E386-F897-E84C-BA03-1760439BEA39}"/>
                </a:ext>
              </a:extLst>
            </p:cNvPr>
            <p:cNvCxnSpPr/>
            <p:nvPr/>
          </p:nvCxnSpPr>
          <p:spPr>
            <a:xfrm rot="16200000" flipH="1">
              <a:off x="1059280" y="3500438"/>
              <a:ext cx="1798207" cy="655199"/>
            </a:xfrm>
            <a:prstGeom prst="straightConnector1">
              <a:avLst/>
            </a:prstGeom>
            <a:ln w="28575">
              <a:solidFill>
                <a:srgbClr val="00206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59">
              <a:extLst>
                <a:ext uri="{FF2B5EF4-FFF2-40B4-BE49-F238E27FC236}">
                  <a16:creationId xmlns:a16="http://schemas.microsoft.com/office/drawing/2014/main" id="{9FD0D9D4-598F-A14A-9558-F13B5B1647D1}"/>
                </a:ext>
              </a:extLst>
            </p:cNvPr>
            <p:cNvSpPr txBox="1"/>
            <p:nvPr/>
          </p:nvSpPr>
          <p:spPr>
            <a:xfrm>
              <a:off x="1452373" y="3559734"/>
              <a:ext cx="437809" cy="408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0.6</a:t>
              </a:r>
              <a:endParaRPr lang="en-SG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1512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944-3533-324A-87F4-AE765F7D8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12" y="2710"/>
            <a:ext cx="12164588" cy="1892314"/>
          </a:xfrm>
        </p:spPr>
        <p:txBody>
          <a:bodyPr>
            <a:normAutofit/>
          </a:bodyPr>
          <a:lstStyle/>
          <a:p>
            <a:r>
              <a:rPr lang="en-US" b="1" dirty="0"/>
              <a:t>Q3(a) </a:t>
            </a:r>
            <a:r>
              <a:rPr lang="en-SG" dirty="0"/>
              <a:t>Find the shortest path from node 5 to node 0 using two different routing metric: </a:t>
            </a:r>
            <a:r>
              <a:rPr lang="en-SG" b="1" dirty="0"/>
              <a:t>Hop count</a:t>
            </a:r>
            <a:endParaRPr lang="en-US" b="1" dirty="0"/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E6D6DD9D-355E-714E-8601-E3B36E3A8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2B9E3-51E9-264D-9F5E-4A02D9B4619F}" type="slidenum">
              <a:rPr lang="en-US" smtClean="0"/>
              <a:t>14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9B6FCC8-5B2A-574B-8360-8F370D8D2B0E}"/>
              </a:ext>
            </a:extLst>
          </p:cNvPr>
          <p:cNvGrpSpPr/>
          <p:nvPr/>
        </p:nvGrpSpPr>
        <p:grpSpPr>
          <a:xfrm>
            <a:off x="589620" y="2419814"/>
            <a:ext cx="3264949" cy="3486303"/>
            <a:chOff x="1357290" y="1357298"/>
            <a:chExt cx="3000396" cy="385765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B567261-E654-BD4D-8009-9F68B8C89EDA}"/>
                </a:ext>
              </a:extLst>
            </p:cNvPr>
            <p:cNvSpPr/>
            <p:nvPr/>
          </p:nvSpPr>
          <p:spPr>
            <a:xfrm>
              <a:off x="2285984" y="1357298"/>
              <a:ext cx="571504" cy="57150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kern="1200">
                  <a:solidFill>
                    <a:srgbClr val="000000"/>
                  </a:solidFill>
                  <a:effectLst/>
                  <a:ea typeface="DengXian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lang="en-SG">
                <a:effectLst/>
                <a:latin typeface="Times New Roman" panose="02020603050405020304" pitchFamily="18" charset="0"/>
                <a:ea typeface="DengXian" panose="02010600030101010101" pitchFamily="2" charset="-122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C9A19D6-E598-BF4B-AC5A-9216C29310FB}"/>
                </a:ext>
              </a:extLst>
            </p:cNvPr>
            <p:cNvSpPr/>
            <p:nvPr/>
          </p:nvSpPr>
          <p:spPr>
            <a:xfrm>
              <a:off x="1357290" y="2357430"/>
              <a:ext cx="571504" cy="5715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kern="1200">
                  <a:solidFill>
                    <a:srgbClr val="000000"/>
                  </a:solidFill>
                  <a:effectLst/>
                  <a:ea typeface="DengXian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en-SG">
                <a:effectLst/>
                <a:latin typeface="Times New Roman" panose="02020603050405020304" pitchFamily="18" charset="0"/>
                <a:ea typeface="DengXian" panose="02010600030101010101" pitchFamily="2" charset="-122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72695A4-0D54-3044-A4FA-D8AC43BA6D3C}"/>
                </a:ext>
              </a:extLst>
            </p:cNvPr>
            <p:cNvCxnSpPr>
              <a:stCxn id="5" idx="3"/>
              <a:endCxn id="6" idx="7"/>
            </p:cNvCxnSpPr>
            <p:nvPr/>
          </p:nvCxnSpPr>
          <p:spPr>
            <a:xfrm rot="5400000">
              <a:off x="1809380" y="1880826"/>
              <a:ext cx="596018" cy="524580"/>
            </a:xfrm>
            <a:prstGeom prst="straightConnector1">
              <a:avLst/>
            </a:prstGeom>
            <a:ln w="28575">
              <a:solidFill>
                <a:srgbClr val="00206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A4EFB82-598E-DB44-90DF-0AB6E5071BE6}"/>
                </a:ext>
              </a:extLst>
            </p:cNvPr>
            <p:cNvSpPr/>
            <p:nvPr/>
          </p:nvSpPr>
          <p:spPr>
            <a:xfrm>
              <a:off x="3143240" y="2357430"/>
              <a:ext cx="571504" cy="5715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kern="1200">
                  <a:solidFill>
                    <a:srgbClr val="000000"/>
                  </a:solidFill>
                  <a:effectLst/>
                  <a:ea typeface="DengXian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en-SG">
                <a:effectLst/>
                <a:latin typeface="Times New Roman" panose="02020603050405020304" pitchFamily="18" charset="0"/>
                <a:ea typeface="DengXian" panose="02010600030101010101" pitchFamily="2" charset="-122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D7A4961-C987-004C-A326-E8CF54986B60}"/>
                </a:ext>
              </a:extLst>
            </p:cNvPr>
            <p:cNvSpPr/>
            <p:nvPr/>
          </p:nvSpPr>
          <p:spPr>
            <a:xfrm>
              <a:off x="2214546" y="3357562"/>
              <a:ext cx="571504" cy="5715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kern="1200">
                  <a:solidFill>
                    <a:srgbClr val="000000"/>
                  </a:solidFill>
                  <a:effectLst/>
                  <a:ea typeface="DengXian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en-SG">
                <a:effectLst/>
                <a:latin typeface="Times New Roman" panose="02020603050405020304" pitchFamily="18" charset="0"/>
                <a:ea typeface="DengXian" panose="02010600030101010101" pitchFamily="2" charset="-122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E48CAD8-BBAE-B24B-8AE4-48CE5BDEC9EF}"/>
                </a:ext>
              </a:extLst>
            </p:cNvPr>
            <p:cNvSpPr/>
            <p:nvPr/>
          </p:nvSpPr>
          <p:spPr>
            <a:xfrm>
              <a:off x="3786182" y="3429000"/>
              <a:ext cx="571504" cy="5715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kern="1200">
                  <a:solidFill>
                    <a:srgbClr val="000000"/>
                  </a:solidFill>
                  <a:effectLst/>
                  <a:ea typeface="DengXian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en-SG">
                <a:effectLst/>
                <a:latin typeface="Times New Roman" panose="02020603050405020304" pitchFamily="18" charset="0"/>
                <a:ea typeface="DengXian" panose="02010600030101010101" pitchFamily="2" charset="-122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47AD016-F482-6F42-BD3E-5BE99876D17A}"/>
                </a:ext>
              </a:extLst>
            </p:cNvPr>
            <p:cNvSpPr/>
            <p:nvPr/>
          </p:nvSpPr>
          <p:spPr>
            <a:xfrm>
              <a:off x="2214546" y="4643446"/>
              <a:ext cx="571504" cy="57150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kern="1200">
                  <a:solidFill>
                    <a:srgbClr val="000000"/>
                  </a:solidFill>
                  <a:effectLst/>
                  <a:ea typeface="DengXian" panose="02010600030101010101" pitchFamily="2" charset="-122"/>
                  <a:cs typeface="Times New Roman" panose="02020603050405020304" pitchFamily="18" charset="0"/>
                </a:rPr>
                <a:t>5</a:t>
              </a:r>
              <a:endParaRPr lang="en-SG">
                <a:effectLst/>
                <a:latin typeface="Times New Roman" panose="02020603050405020304" pitchFamily="18" charset="0"/>
                <a:ea typeface="DengXian" panose="02010600030101010101" pitchFamily="2" charset="-122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BFAEA4-D25F-4149-90CB-3CB3E5230600}"/>
                </a:ext>
              </a:extLst>
            </p:cNvPr>
            <p:cNvCxnSpPr/>
            <p:nvPr/>
          </p:nvCxnSpPr>
          <p:spPr>
            <a:xfrm rot="5400000">
              <a:off x="2654379" y="2893215"/>
              <a:ext cx="596018" cy="524580"/>
            </a:xfrm>
            <a:prstGeom prst="straightConnector1">
              <a:avLst/>
            </a:prstGeom>
            <a:ln w="28575">
              <a:solidFill>
                <a:srgbClr val="00206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4422ACD-513A-454F-9381-03BE582270CA}"/>
                </a:ext>
              </a:extLst>
            </p:cNvPr>
            <p:cNvCxnSpPr>
              <a:stCxn id="5" idx="5"/>
              <a:endCxn id="8" idx="1"/>
            </p:cNvCxnSpPr>
            <p:nvPr/>
          </p:nvCxnSpPr>
          <p:spPr>
            <a:xfrm rot="16200000" flipH="1">
              <a:off x="2702355" y="1916545"/>
              <a:ext cx="596018" cy="453142"/>
            </a:xfrm>
            <a:prstGeom prst="straightConnector1">
              <a:avLst/>
            </a:prstGeom>
            <a:ln w="28575">
              <a:solidFill>
                <a:srgbClr val="00206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BE691B1-60DC-AF49-AE74-4EFBE2A292D9}"/>
                </a:ext>
              </a:extLst>
            </p:cNvPr>
            <p:cNvCxnSpPr/>
            <p:nvPr/>
          </p:nvCxnSpPr>
          <p:spPr>
            <a:xfrm rot="16200000" flipH="1">
              <a:off x="3500430" y="2928935"/>
              <a:ext cx="596018" cy="453142"/>
            </a:xfrm>
            <a:prstGeom prst="straightConnector1">
              <a:avLst/>
            </a:prstGeom>
            <a:ln w="28575">
              <a:solidFill>
                <a:srgbClr val="00206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167F29A-1501-7A41-935D-089D02603F3A}"/>
                </a:ext>
              </a:extLst>
            </p:cNvPr>
            <p:cNvCxnSpPr>
              <a:stCxn id="9" idx="4"/>
              <a:endCxn id="11" idx="0"/>
            </p:cNvCxnSpPr>
            <p:nvPr/>
          </p:nvCxnSpPr>
          <p:spPr>
            <a:xfrm rot="5400000">
              <a:off x="2143108" y="4286256"/>
              <a:ext cx="714380" cy="1588"/>
            </a:xfrm>
            <a:prstGeom prst="straightConnector1">
              <a:avLst/>
            </a:prstGeom>
            <a:ln w="28575">
              <a:solidFill>
                <a:srgbClr val="00206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83B5CC2-36B0-9C4F-AF11-382A70F822F9}"/>
                </a:ext>
              </a:extLst>
            </p:cNvPr>
            <p:cNvCxnSpPr/>
            <p:nvPr/>
          </p:nvCxnSpPr>
          <p:spPr>
            <a:xfrm rot="16200000" flipH="1">
              <a:off x="1785918" y="2928934"/>
              <a:ext cx="596018" cy="453142"/>
            </a:xfrm>
            <a:prstGeom prst="straightConnector1">
              <a:avLst/>
            </a:prstGeom>
            <a:ln w="28575">
              <a:solidFill>
                <a:srgbClr val="00206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EB46D6D-1001-584B-958E-3A06EAC6F981}"/>
                </a:ext>
              </a:extLst>
            </p:cNvPr>
            <p:cNvCxnSpPr>
              <a:stCxn id="10" idx="3"/>
              <a:endCxn id="11" idx="7"/>
            </p:cNvCxnSpPr>
            <p:nvPr/>
          </p:nvCxnSpPr>
          <p:spPr>
            <a:xfrm rot="5400000">
              <a:off x="2880950" y="3738214"/>
              <a:ext cx="810332" cy="1167522"/>
            </a:xfrm>
            <a:prstGeom prst="straightConnector1">
              <a:avLst/>
            </a:prstGeom>
            <a:ln w="28575">
              <a:solidFill>
                <a:srgbClr val="00206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43">
              <a:extLst>
                <a:ext uri="{FF2B5EF4-FFF2-40B4-BE49-F238E27FC236}">
                  <a16:creationId xmlns:a16="http://schemas.microsoft.com/office/drawing/2014/main" id="{D842F9B8-4AEE-C84D-BED7-60D2DEE4DE02}"/>
                </a:ext>
              </a:extLst>
            </p:cNvPr>
            <p:cNvSpPr txBox="1"/>
            <p:nvPr/>
          </p:nvSpPr>
          <p:spPr>
            <a:xfrm>
              <a:off x="1571584" y="1785926"/>
              <a:ext cx="437809" cy="408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0.9</a:t>
              </a:r>
              <a:endParaRPr lang="en-SG">
                <a:effectLst/>
                <a:latin typeface="Times New Roman" panose="02020603050405020304" pitchFamily="18" charset="0"/>
                <a:ea typeface="DengXian" panose="02010600030101010101" pitchFamily="2" charset="-122"/>
              </a:endParaRPr>
            </a:p>
          </p:txBody>
        </p:sp>
        <p:sp>
          <p:nvSpPr>
            <p:cNvPr id="19" name="TextBox 44">
              <a:extLst>
                <a:ext uri="{FF2B5EF4-FFF2-40B4-BE49-F238E27FC236}">
                  <a16:creationId xmlns:a16="http://schemas.microsoft.com/office/drawing/2014/main" id="{A3032207-745B-D64E-BCCE-C450D41D4C11}"/>
                </a:ext>
              </a:extLst>
            </p:cNvPr>
            <p:cNvSpPr txBox="1"/>
            <p:nvPr/>
          </p:nvSpPr>
          <p:spPr>
            <a:xfrm>
              <a:off x="2009393" y="2786058"/>
              <a:ext cx="437809" cy="408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0.8</a:t>
              </a:r>
              <a:endParaRPr lang="en-SG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endParaRPr>
            </a:p>
          </p:txBody>
        </p:sp>
        <p:sp>
          <p:nvSpPr>
            <p:cNvPr id="20" name="TextBox 45">
              <a:extLst>
                <a:ext uri="{FF2B5EF4-FFF2-40B4-BE49-F238E27FC236}">
                  <a16:creationId xmlns:a16="http://schemas.microsoft.com/office/drawing/2014/main" id="{25942A57-34C5-C64F-AD5E-993E730372B8}"/>
                </a:ext>
              </a:extLst>
            </p:cNvPr>
            <p:cNvSpPr txBox="1"/>
            <p:nvPr/>
          </p:nvSpPr>
          <p:spPr>
            <a:xfrm>
              <a:off x="3023860" y="1857364"/>
              <a:ext cx="437809" cy="408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0.9</a:t>
              </a:r>
              <a:endParaRPr lang="en-SG">
                <a:effectLst/>
                <a:latin typeface="Times New Roman" panose="02020603050405020304" pitchFamily="18" charset="0"/>
                <a:ea typeface="DengXian" panose="02010600030101010101" pitchFamily="2" charset="-122"/>
              </a:endParaRPr>
            </a:p>
          </p:txBody>
        </p:sp>
        <p:sp>
          <p:nvSpPr>
            <p:cNvPr id="21" name="TextBox 46">
              <a:extLst>
                <a:ext uri="{FF2B5EF4-FFF2-40B4-BE49-F238E27FC236}">
                  <a16:creationId xmlns:a16="http://schemas.microsoft.com/office/drawing/2014/main" id="{ED76EFBA-1085-AD44-8973-361C0A7063AD}"/>
                </a:ext>
              </a:extLst>
            </p:cNvPr>
            <p:cNvSpPr txBox="1"/>
            <p:nvPr/>
          </p:nvSpPr>
          <p:spPr>
            <a:xfrm>
              <a:off x="2597746" y="2786058"/>
              <a:ext cx="437809" cy="408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1.0</a:t>
              </a:r>
              <a:endParaRPr lang="en-SG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endParaRPr>
            </a:p>
          </p:txBody>
        </p:sp>
        <p:sp>
          <p:nvSpPr>
            <p:cNvPr id="22" name="TextBox 47">
              <a:extLst>
                <a:ext uri="{FF2B5EF4-FFF2-40B4-BE49-F238E27FC236}">
                  <a16:creationId xmlns:a16="http://schemas.microsoft.com/office/drawing/2014/main" id="{73617BBE-E92B-0644-A5CA-AD6423FA1726}"/>
                </a:ext>
              </a:extLst>
            </p:cNvPr>
            <p:cNvSpPr txBox="1"/>
            <p:nvPr/>
          </p:nvSpPr>
          <p:spPr>
            <a:xfrm>
              <a:off x="3738173" y="2857497"/>
              <a:ext cx="437809" cy="408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0.9</a:t>
              </a:r>
              <a:endParaRPr lang="en-SG">
                <a:effectLst/>
                <a:latin typeface="Times New Roman" panose="02020603050405020304" pitchFamily="18" charset="0"/>
                <a:ea typeface="DengXian" panose="02010600030101010101" pitchFamily="2" charset="-122"/>
              </a:endParaRPr>
            </a:p>
          </p:txBody>
        </p:sp>
        <p:sp>
          <p:nvSpPr>
            <p:cNvPr id="23" name="TextBox 48">
              <a:extLst>
                <a:ext uri="{FF2B5EF4-FFF2-40B4-BE49-F238E27FC236}">
                  <a16:creationId xmlns:a16="http://schemas.microsoft.com/office/drawing/2014/main" id="{27940C9E-BA27-E942-B10F-4F6C249EDABE}"/>
                </a:ext>
              </a:extLst>
            </p:cNvPr>
            <p:cNvSpPr txBox="1"/>
            <p:nvPr/>
          </p:nvSpPr>
          <p:spPr>
            <a:xfrm>
              <a:off x="3714520" y="4071942"/>
              <a:ext cx="437809" cy="408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0.9</a:t>
              </a:r>
              <a:endParaRPr lang="en-SG">
                <a:effectLst/>
                <a:latin typeface="Times New Roman" panose="02020603050405020304" pitchFamily="18" charset="0"/>
                <a:ea typeface="DengXian" panose="02010600030101010101" pitchFamily="2" charset="-122"/>
              </a:endParaRPr>
            </a:p>
          </p:txBody>
        </p:sp>
        <p:sp>
          <p:nvSpPr>
            <p:cNvPr id="24" name="TextBox 49">
              <a:extLst>
                <a:ext uri="{FF2B5EF4-FFF2-40B4-BE49-F238E27FC236}">
                  <a16:creationId xmlns:a16="http://schemas.microsoft.com/office/drawing/2014/main" id="{11DD19A3-9D34-6140-B4A3-F9D9F593794E}"/>
                </a:ext>
              </a:extLst>
            </p:cNvPr>
            <p:cNvSpPr txBox="1"/>
            <p:nvPr/>
          </p:nvSpPr>
          <p:spPr>
            <a:xfrm>
              <a:off x="2523841" y="4000504"/>
              <a:ext cx="437809" cy="408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0.8</a:t>
              </a:r>
              <a:endParaRPr lang="en-SG">
                <a:effectLst/>
                <a:latin typeface="Times New Roman" panose="02020603050405020304" pitchFamily="18" charset="0"/>
                <a:ea typeface="DengXian" panose="02010600030101010101" pitchFamily="2" charset="-122"/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4A9E386-F897-E84C-BA03-1760439BEA39}"/>
                </a:ext>
              </a:extLst>
            </p:cNvPr>
            <p:cNvCxnSpPr/>
            <p:nvPr/>
          </p:nvCxnSpPr>
          <p:spPr>
            <a:xfrm rot="16200000" flipH="1">
              <a:off x="1059280" y="3500438"/>
              <a:ext cx="1798207" cy="655199"/>
            </a:xfrm>
            <a:prstGeom prst="straightConnector1">
              <a:avLst/>
            </a:prstGeom>
            <a:ln w="28575">
              <a:solidFill>
                <a:srgbClr val="00206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59">
              <a:extLst>
                <a:ext uri="{FF2B5EF4-FFF2-40B4-BE49-F238E27FC236}">
                  <a16:creationId xmlns:a16="http://schemas.microsoft.com/office/drawing/2014/main" id="{9FD0D9D4-598F-A14A-9558-F13B5B1647D1}"/>
                </a:ext>
              </a:extLst>
            </p:cNvPr>
            <p:cNvSpPr txBox="1"/>
            <p:nvPr/>
          </p:nvSpPr>
          <p:spPr>
            <a:xfrm>
              <a:off x="1452373" y="3559734"/>
              <a:ext cx="437809" cy="408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0.6</a:t>
              </a:r>
              <a:endParaRPr lang="en-SG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8B4BE3A-431D-5648-B5BB-25CFD20A7A86}"/>
              </a:ext>
            </a:extLst>
          </p:cNvPr>
          <p:cNvSpPr txBox="1"/>
          <p:nvPr/>
        </p:nvSpPr>
        <p:spPr>
          <a:xfrm>
            <a:off x="5033961" y="2423346"/>
            <a:ext cx="49020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Path with hop count = 1?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0000"/>
                </a:solidFill>
              </a:rPr>
              <a:t>Does not exist!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Path with hop count = 2?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0000"/>
                </a:solidFill>
              </a:rPr>
              <a:t>Exists! 5 </a:t>
            </a:r>
            <a:r>
              <a:rPr lang="en-US" sz="3000" dirty="0">
                <a:solidFill>
                  <a:srgbClr val="FF0000"/>
                </a:solidFill>
                <a:sym typeface="Wingdings" pitchFamily="2" charset="2"/>
              </a:rPr>
              <a:t> 1  0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34AB182D-4C10-EB4B-B5E7-1B9DD29BFD8D}"/>
              </a:ext>
            </a:extLst>
          </p:cNvPr>
          <p:cNvSpPr/>
          <p:nvPr/>
        </p:nvSpPr>
        <p:spPr>
          <a:xfrm>
            <a:off x="340284" y="2397512"/>
            <a:ext cx="1254340" cy="3646449"/>
          </a:xfrm>
          <a:custGeom>
            <a:avLst/>
            <a:gdLst>
              <a:gd name="connsiteX0" fmla="*/ 886350 w 1254340"/>
              <a:gd name="connsiteY0" fmla="*/ 3646449 h 3646449"/>
              <a:gd name="connsiteX1" fmla="*/ 5404 w 1254340"/>
              <a:gd name="connsiteY1" fmla="*/ 1103971 h 3646449"/>
              <a:gd name="connsiteX2" fmla="*/ 1254340 w 1254340"/>
              <a:gd name="connsiteY2" fmla="*/ 0 h 3646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4340" h="3646449">
                <a:moveTo>
                  <a:pt x="886350" y="3646449"/>
                </a:moveTo>
                <a:cubicBezTo>
                  <a:pt x="415211" y="2679080"/>
                  <a:pt x="-55928" y="1711712"/>
                  <a:pt x="5404" y="1103971"/>
                </a:cubicBezTo>
                <a:cubicBezTo>
                  <a:pt x="66736" y="496229"/>
                  <a:pt x="660538" y="248114"/>
                  <a:pt x="1254340" y="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"/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19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2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944-3533-324A-87F4-AE765F7D8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12" y="2710"/>
            <a:ext cx="12164588" cy="1892314"/>
          </a:xfrm>
        </p:spPr>
        <p:txBody>
          <a:bodyPr>
            <a:normAutofit/>
          </a:bodyPr>
          <a:lstStyle/>
          <a:p>
            <a:r>
              <a:rPr lang="en-US" b="1" dirty="0"/>
              <a:t>Q3(b) </a:t>
            </a:r>
            <a:r>
              <a:rPr lang="en-SG" dirty="0"/>
              <a:t>Find the shortest path from node 5 to node 0 using two different routing metric: </a:t>
            </a:r>
            <a:r>
              <a:rPr lang="en-SG" b="1" dirty="0"/>
              <a:t>ETX</a:t>
            </a:r>
            <a:endParaRPr lang="en-US" b="1" dirty="0"/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E6D6DD9D-355E-714E-8601-E3B36E3A8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2B9E3-51E9-264D-9F5E-4A02D9B4619F}" type="slidenum">
              <a:rPr lang="en-US" smtClean="0"/>
              <a:t>15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9B6FCC8-5B2A-574B-8360-8F370D8D2B0E}"/>
              </a:ext>
            </a:extLst>
          </p:cNvPr>
          <p:cNvGrpSpPr/>
          <p:nvPr/>
        </p:nvGrpSpPr>
        <p:grpSpPr>
          <a:xfrm>
            <a:off x="589620" y="2419814"/>
            <a:ext cx="3264949" cy="3486303"/>
            <a:chOff x="1357290" y="1357298"/>
            <a:chExt cx="3000396" cy="385765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B567261-E654-BD4D-8009-9F68B8C89EDA}"/>
                </a:ext>
              </a:extLst>
            </p:cNvPr>
            <p:cNvSpPr/>
            <p:nvPr/>
          </p:nvSpPr>
          <p:spPr>
            <a:xfrm>
              <a:off x="2285984" y="1357298"/>
              <a:ext cx="571504" cy="57150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kern="1200">
                  <a:solidFill>
                    <a:srgbClr val="000000"/>
                  </a:solidFill>
                  <a:effectLst/>
                  <a:ea typeface="DengXian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lang="en-SG">
                <a:effectLst/>
                <a:latin typeface="Times New Roman" panose="02020603050405020304" pitchFamily="18" charset="0"/>
                <a:ea typeface="DengXian" panose="02010600030101010101" pitchFamily="2" charset="-122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C9A19D6-E598-BF4B-AC5A-9216C29310FB}"/>
                </a:ext>
              </a:extLst>
            </p:cNvPr>
            <p:cNvSpPr/>
            <p:nvPr/>
          </p:nvSpPr>
          <p:spPr>
            <a:xfrm>
              <a:off x="1357290" y="2357430"/>
              <a:ext cx="571504" cy="5715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kern="1200">
                  <a:solidFill>
                    <a:srgbClr val="000000"/>
                  </a:solidFill>
                  <a:effectLst/>
                  <a:ea typeface="DengXian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en-SG">
                <a:effectLst/>
                <a:latin typeface="Times New Roman" panose="02020603050405020304" pitchFamily="18" charset="0"/>
                <a:ea typeface="DengXian" panose="02010600030101010101" pitchFamily="2" charset="-122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72695A4-0D54-3044-A4FA-D8AC43BA6D3C}"/>
                </a:ext>
              </a:extLst>
            </p:cNvPr>
            <p:cNvCxnSpPr>
              <a:stCxn id="5" idx="3"/>
              <a:endCxn id="6" idx="7"/>
            </p:cNvCxnSpPr>
            <p:nvPr/>
          </p:nvCxnSpPr>
          <p:spPr>
            <a:xfrm rot="5400000">
              <a:off x="1809380" y="1880826"/>
              <a:ext cx="596018" cy="524580"/>
            </a:xfrm>
            <a:prstGeom prst="straightConnector1">
              <a:avLst/>
            </a:prstGeom>
            <a:ln w="28575">
              <a:solidFill>
                <a:srgbClr val="00206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A4EFB82-598E-DB44-90DF-0AB6E5071BE6}"/>
                </a:ext>
              </a:extLst>
            </p:cNvPr>
            <p:cNvSpPr/>
            <p:nvPr/>
          </p:nvSpPr>
          <p:spPr>
            <a:xfrm>
              <a:off x="3143240" y="2357430"/>
              <a:ext cx="571504" cy="5715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kern="1200">
                  <a:solidFill>
                    <a:srgbClr val="000000"/>
                  </a:solidFill>
                  <a:effectLst/>
                  <a:ea typeface="DengXian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en-SG">
                <a:effectLst/>
                <a:latin typeface="Times New Roman" panose="02020603050405020304" pitchFamily="18" charset="0"/>
                <a:ea typeface="DengXian" panose="02010600030101010101" pitchFamily="2" charset="-122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D7A4961-C987-004C-A326-E8CF54986B60}"/>
                </a:ext>
              </a:extLst>
            </p:cNvPr>
            <p:cNvSpPr/>
            <p:nvPr/>
          </p:nvSpPr>
          <p:spPr>
            <a:xfrm>
              <a:off x="2214546" y="3357562"/>
              <a:ext cx="571504" cy="5715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kern="1200">
                  <a:solidFill>
                    <a:srgbClr val="000000"/>
                  </a:solidFill>
                  <a:effectLst/>
                  <a:ea typeface="DengXian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en-SG">
                <a:effectLst/>
                <a:latin typeface="Times New Roman" panose="02020603050405020304" pitchFamily="18" charset="0"/>
                <a:ea typeface="DengXian" panose="02010600030101010101" pitchFamily="2" charset="-122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E48CAD8-BBAE-B24B-8AE4-48CE5BDEC9EF}"/>
                </a:ext>
              </a:extLst>
            </p:cNvPr>
            <p:cNvSpPr/>
            <p:nvPr/>
          </p:nvSpPr>
          <p:spPr>
            <a:xfrm>
              <a:off x="3786182" y="3429000"/>
              <a:ext cx="571504" cy="5715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kern="1200">
                  <a:solidFill>
                    <a:srgbClr val="000000"/>
                  </a:solidFill>
                  <a:effectLst/>
                  <a:ea typeface="DengXian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en-SG">
                <a:effectLst/>
                <a:latin typeface="Times New Roman" panose="02020603050405020304" pitchFamily="18" charset="0"/>
                <a:ea typeface="DengXian" panose="02010600030101010101" pitchFamily="2" charset="-122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47AD016-F482-6F42-BD3E-5BE99876D17A}"/>
                </a:ext>
              </a:extLst>
            </p:cNvPr>
            <p:cNvSpPr/>
            <p:nvPr/>
          </p:nvSpPr>
          <p:spPr>
            <a:xfrm>
              <a:off x="2214546" y="4643446"/>
              <a:ext cx="571504" cy="57150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kern="1200">
                  <a:solidFill>
                    <a:srgbClr val="000000"/>
                  </a:solidFill>
                  <a:effectLst/>
                  <a:ea typeface="DengXian" panose="02010600030101010101" pitchFamily="2" charset="-122"/>
                  <a:cs typeface="Times New Roman" panose="02020603050405020304" pitchFamily="18" charset="0"/>
                </a:rPr>
                <a:t>5</a:t>
              </a:r>
              <a:endParaRPr lang="en-SG">
                <a:effectLst/>
                <a:latin typeface="Times New Roman" panose="02020603050405020304" pitchFamily="18" charset="0"/>
                <a:ea typeface="DengXian" panose="02010600030101010101" pitchFamily="2" charset="-122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BFAEA4-D25F-4149-90CB-3CB3E5230600}"/>
                </a:ext>
              </a:extLst>
            </p:cNvPr>
            <p:cNvCxnSpPr/>
            <p:nvPr/>
          </p:nvCxnSpPr>
          <p:spPr>
            <a:xfrm rot="5400000">
              <a:off x="2654379" y="2893215"/>
              <a:ext cx="596018" cy="524580"/>
            </a:xfrm>
            <a:prstGeom prst="straightConnector1">
              <a:avLst/>
            </a:prstGeom>
            <a:ln w="28575">
              <a:solidFill>
                <a:srgbClr val="00206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4422ACD-513A-454F-9381-03BE582270CA}"/>
                </a:ext>
              </a:extLst>
            </p:cNvPr>
            <p:cNvCxnSpPr>
              <a:stCxn id="5" idx="5"/>
              <a:endCxn id="8" idx="1"/>
            </p:cNvCxnSpPr>
            <p:nvPr/>
          </p:nvCxnSpPr>
          <p:spPr>
            <a:xfrm rot="16200000" flipH="1">
              <a:off x="2702355" y="1916545"/>
              <a:ext cx="596018" cy="453142"/>
            </a:xfrm>
            <a:prstGeom prst="straightConnector1">
              <a:avLst/>
            </a:prstGeom>
            <a:ln w="28575">
              <a:solidFill>
                <a:srgbClr val="00206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BE691B1-60DC-AF49-AE74-4EFBE2A292D9}"/>
                </a:ext>
              </a:extLst>
            </p:cNvPr>
            <p:cNvCxnSpPr/>
            <p:nvPr/>
          </p:nvCxnSpPr>
          <p:spPr>
            <a:xfrm rot="16200000" flipH="1">
              <a:off x="3500430" y="2928935"/>
              <a:ext cx="596018" cy="453142"/>
            </a:xfrm>
            <a:prstGeom prst="straightConnector1">
              <a:avLst/>
            </a:prstGeom>
            <a:ln w="28575">
              <a:solidFill>
                <a:srgbClr val="00206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167F29A-1501-7A41-935D-089D02603F3A}"/>
                </a:ext>
              </a:extLst>
            </p:cNvPr>
            <p:cNvCxnSpPr>
              <a:stCxn id="9" idx="4"/>
              <a:endCxn id="11" idx="0"/>
            </p:cNvCxnSpPr>
            <p:nvPr/>
          </p:nvCxnSpPr>
          <p:spPr>
            <a:xfrm rot="5400000">
              <a:off x="2143108" y="4286256"/>
              <a:ext cx="714380" cy="1588"/>
            </a:xfrm>
            <a:prstGeom prst="straightConnector1">
              <a:avLst/>
            </a:prstGeom>
            <a:ln w="28575">
              <a:solidFill>
                <a:srgbClr val="00206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83B5CC2-36B0-9C4F-AF11-382A70F822F9}"/>
                </a:ext>
              </a:extLst>
            </p:cNvPr>
            <p:cNvCxnSpPr/>
            <p:nvPr/>
          </p:nvCxnSpPr>
          <p:spPr>
            <a:xfrm rot="16200000" flipH="1">
              <a:off x="1785918" y="2928934"/>
              <a:ext cx="596018" cy="453142"/>
            </a:xfrm>
            <a:prstGeom prst="straightConnector1">
              <a:avLst/>
            </a:prstGeom>
            <a:ln w="28575">
              <a:solidFill>
                <a:srgbClr val="00206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EB46D6D-1001-584B-958E-3A06EAC6F981}"/>
                </a:ext>
              </a:extLst>
            </p:cNvPr>
            <p:cNvCxnSpPr>
              <a:stCxn id="10" idx="3"/>
              <a:endCxn id="11" idx="7"/>
            </p:cNvCxnSpPr>
            <p:nvPr/>
          </p:nvCxnSpPr>
          <p:spPr>
            <a:xfrm rot="5400000">
              <a:off x="2880950" y="3738214"/>
              <a:ext cx="810332" cy="1167522"/>
            </a:xfrm>
            <a:prstGeom prst="straightConnector1">
              <a:avLst/>
            </a:prstGeom>
            <a:ln w="28575">
              <a:solidFill>
                <a:srgbClr val="00206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43">
              <a:extLst>
                <a:ext uri="{FF2B5EF4-FFF2-40B4-BE49-F238E27FC236}">
                  <a16:creationId xmlns:a16="http://schemas.microsoft.com/office/drawing/2014/main" id="{D842F9B8-4AEE-C84D-BED7-60D2DEE4DE02}"/>
                </a:ext>
              </a:extLst>
            </p:cNvPr>
            <p:cNvSpPr txBox="1"/>
            <p:nvPr/>
          </p:nvSpPr>
          <p:spPr>
            <a:xfrm>
              <a:off x="1571584" y="1785926"/>
              <a:ext cx="437809" cy="408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0.9</a:t>
              </a:r>
              <a:endParaRPr lang="en-SG">
                <a:effectLst/>
                <a:latin typeface="Times New Roman" panose="02020603050405020304" pitchFamily="18" charset="0"/>
                <a:ea typeface="DengXian" panose="02010600030101010101" pitchFamily="2" charset="-122"/>
              </a:endParaRPr>
            </a:p>
          </p:txBody>
        </p:sp>
        <p:sp>
          <p:nvSpPr>
            <p:cNvPr id="19" name="TextBox 44">
              <a:extLst>
                <a:ext uri="{FF2B5EF4-FFF2-40B4-BE49-F238E27FC236}">
                  <a16:creationId xmlns:a16="http://schemas.microsoft.com/office/drawing/2014/main" id="{A3032207-745B-D64E-BCCE-C450D41D4C11}"/>
                </a:ext>
              </a:extLst>
            </p:cNvPr>
            <p:cNvSpPr txBox="1"/>
            <p:nvPr/>
          </p:nvSpPr>
          <p:spPr>
            <a:xfrm>
              <a:off x="2009393" y="2786058"/>
              <a:ext cx="437809" cy="408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0.8</a:t>
              </a:r>
              <a:endParaRPr lang="en-SG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endParaRPr>
            </a:p>
          </p:txBody>
        </p:sp>
        <p:sp>
          <p:nvSpPr>
            <p:cNvPr id="20" name="TextBox 45">
              <a:extLst>
                <a:ext uri="{FF2B5EF4-FFF2-40B4-BE49-F238E27FC236}">
                  <a16:creationId xmlns:a16="http://schemas.microsoft.com/office/drawing/2014/main" id="{25942A57-34C5-C64F-AD5E-993E730372B8}"/>
                </a:ext>
              </a:extLst>
            </p:cNvPr>
            <p:cNvSpPr txBox="1"/>
            <p:nvPr/>
          </p:nvSpPr>
          <p:spPr>
            <a:xfrm>
              <a:off x="3023860" y="1857364"/>
              <a:ext cx="437809" cy="408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0.9</a:t>
              </a:r>
              <a:endParaRPr lang="en-SG">
                <a:effectLst/>
                <a:latin typeface="Times New Roman" panose="02020603050405020304" pitchFamily="18" charset="0"/>
                <a:ea typeface="DengXian" panose="02010600030101010101" pitchFamily="2" charset="-122"/>
              </a:endParaRPr>
            </a:p>
          </p:txBody>
        </p:sp>
        <p:sp>
          <p:nvSpPr>
            <p:cNvPr id="21" name="TextBox 46">
              <a:extLst>
                <a:ext uri="{FF2B5EF4-FFF2-40B4-BE49-F238E27FC236}">
                  <a16:creationId xmlns:a16="http://schemas.microsoft.com/office/drawing/2014/main" id="{ED76EFBA-1085-AD44-8973-361C0A7063AD}"/>
                </a:ext>
              </a:extLst>
            </p:cNvPr>
            <p:cNvSpPr txBox="1"/>
            <p:nvPr/>
          </p:nvSpPr>
          <p:spPr>
            <a:xfrm>
              <a:off x="2597746" y="2786058"/>
              <a:ext cx="437809" cy="408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1.0</a:t>
              </a:r>
              <a:endParaRPr lang="en-SG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endParaRPr>
            </a:p>
          </p:txBody>
        </p:sp>
        <p:sp>
          <p:nvSpPr>
            <p:cNvPr id="22" name="TextBox 47">
              <a:extLst>
                <a:ext uri="{FF2B5EF4-FFF2-40B4-BE49-F238E27FC236}">
                  <a16:creationId xmlns:a16="http://schemas.microsoft.com/office/drawing/2014/main" id="{73617BBE-E92B-0644-A5CA-AD6423FA1726}"/>
                </a:ext>
              </a:extLst>
            </p:cNvPr>
            <p:cNvSpPr txBox="1"/>
            <p:nvPr/>
          </p:nvSpPr>
          <p:spPr>
            <a:xfrm>
              <a:off x="3738173" y="2857497"/>
              <a:ext cx="437809" cy="408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0.9</a:t>
              </a:r>
              <a:endParaRPr lang="en-SG">
                <a:effectLst/>
                <a:latin typeface="Times New Roman" panose="02020603050405020304" pitchFamily="18" charset="0"/>
                <a:ea typeface="DengXian" panose="02010600030101010101" pitchFamily="2" charset="-122"/>
              </a:endParaRPr>
            </a:p>
          </p:txBody>
        </p:sp>
        <p:sp>
          <p:nvSpPr>
            <p:cNvPr id="23" name="TextBox 48">
              <a:extLst>
                <a:ext uri="{FF2B5EF4-FFF2-40B4-BE49-F238E27FC236}">
                  <a16:creationId xmlns:a16="http://schemas.microsoft.com/office/drawing/2014/main" id="{27940C9E-BA27-E942-B10F-4F6C249EDABE}"/>
                </a:ext>
              </a:extLst>
            </p:cNvPr>
            <p:cNvSpPr txBox="1"/>
            <p:nvPr/>
          </p:nvSpPr>
          <p:spPr>
            <a:xfrm>
              <a:off x="3714520" y="4071942"/>
              <a:ext cx="437809" cy="408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0.9</a:t>
              </a:r>
              <a:endParaRPr lang="en-SG">
                <a:effectLst/>
                <a:latin typeface="Times New Roman" panose="02020603050405020304" pitchFamily="18" charset="0"/>
                <a:ea typeface="DengXian" panose="02010600030101010101" pitchFamily="2" charset="-122"/>
              </a:endParaRPr>
            </a:p>
          </p:txBody>
        </p:sp>
        <p:sp>
          <p:nvSpPr>
            <p:cNvPr id="24" name="TextBox 49">
              <a:extLst>
                <a:ext uri="{FF2B5EF4-FFF2-40B4-BE49-F238E27FC236}">
                  <a16:creationId xmlns:a16="http://schemas.microsoft.com/office/drawing/2014/main" id="{11DD19A3-9D34-6140-B4A3-F9D9F593794E}"/>
                </a:ext>
              </a:extLst>
            </p:cNvPr>
            <p:cNvSpPr txBox="1"/>
            <p:nvPr/>
          </p:nvSpPr>
          <p:spPr>
            <a:xfrm>
              <a:off x="2523841" y="4000504"/>
              <a:ext cx="437809" cy="408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0.8</a:t>
              </a:r>
              <a:endParaRPr lang="en-SG">
                <a:effectLst/>
                <a:latin typeface="Times New Roman" panose="02020603050405020304" pitchFamily="18" charset="0"/>
                <a:ea typeface="DengXian" panose="02010600030101010101" pitchFamily="2" charset="-122"/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4A9E386-F897-E84C-BA03-1760439BEA39}"/>
                </a:ext>
              </a:extLst>
            </p:cNvPr>
            <p:cNvCxnSpPr/>
            <p:nvPr/>
          </p:nvCxnSpPr>
          <p:spPr>
            <a:xfrm rot="16200000" flipH="1">
              <a:off x="1059280" y="3500438"/>
              <a:ext cx="1798207" cy="655199"/>
            </a:xfrm>
            <a:prstGeom prst="straightConnector1">
              <a:avLst/>
            </a:prstGeom>
            <a:ln w="28575">
              <a:solidFill>
                <a:srgbClr val="00206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59">
              <a:extLst>
                <a:ext uri="{FF2B5EF4-FFF2-40B4-BE49-F238E27FC236}">
                  <a16:creationId xmlns:a16="http://schemas.microsoft.com/office/drawing/2014/main" id="{9FD0D9D4-598F-A14A-9558-F13B5B1647D1}"/>
                </a:ext>
              </a:extLst>
            </p:cNvPr>
            <p:cNvSpPr txBox="1"/>
            <p:nvPr/>
          </p:nvSpPr>
          <p:spPr>
            <a:xfrm>
              <a:off x="1452373" y="3559734"/>
              <a:ext cx="437809" cy="408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0.6</a:t>
              </a:r>
              <a:endParaRPr lang="en-SG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605A6530-F3AF-2247-A791-C5319444CA5D}"/>
              </a:ext>
            </a:extLst>
          </p:cNvPr>
          <p:cNvSpPr txBox="1"/>
          <p:nvPr/>
        </p:nvSpPr>
        <p:spPr>
          <a:xfrm>
            <a:off x="5080137" y="1821211"/>
            <a:ext cx="70844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Path 5 </a:t>
            </a:r>
            <a:r>
              <a:rPr lang="en-US" sz="3000" dirty="0">
                <a:sym typeface="Wingdings" pitchFamily="2" charset="2"/>
              </a:rPr>
              <a:t> 1  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0000"/>
                </a:solidFill>
                <a:sym typeface="Wingdings" pitchFamily="2" charset="2"/>
              </a:rPr>
              <a:t>ETX = (1/0.6) + (1/0.9) = 2.77</a:t>
            </a: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858C5AF4-8EA8-D040-97FF-35D2D46203F5}"/>
              </a:ext>
            </a:extLst>
          </p:cNvPr>
          <p:cNvSpPr/>
          <p:nvPr/>
        </p:nvSpPr>
        <p:spPr>
          <a:xfrm>
            <a:off x="340284" y="2397512"/>
            <a:ext cx="1254340" cy="3646449"/>
          </a:xfrm>
          <a:custGeom>
            <a:avLst/>
            <a:gdLst>
              <a:gd name="connsiteX0" fmla="*/ 886350 w 1254340"/>
              <a:gd name="connsiteY0" fmla="*/ 3646449 h 3646449"/>
              <a:gd name="connsiteX1" fmla="*/ 5404 w 1254340"/>
              <a:gd name="connsiteY1" fmla="*/ 1103971 h 3646449"/>
              <a:gd name="connsiteX2" fmla="*/ 1254340 w 1254340"/>
              <a:gd name="connsiteY2" fmla="*/ 0 h 3646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4340" h="3646449">
                <a:moveTo>
                  <a:pt x="886350" y="3646449"/>
                </a:moveTo>
                <a:cubicBezTo>
                  <a:pt x="415211" y="2679080"/>
                  <a:pt x="-55928" y="1711712"/>
                  <a:pt x="5404" y="1103971"/>
                </a:cubicBezTo>
                <a:cubicBezTo>
                  <a:pt x="66736" y="496229"/>
                  <a:pt x="660538" y="248114"/>
                  <a:pt x="1254340" y="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"/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50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uiExpand="1" build="p" bldLvl="2"/>
      <p:bldP spid="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944-3533-324A-87F4-AE765F7D8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12" y="2710"/>
            <a:ext cx="12164588" cy="1892314"/>
          </a:xfrm>
        </p:spPr>
        <p:txBody>
          <a:bodyPr>
            <a:normAutofit/>
          </a:bodyPr>
          <a:lstStyle/>
          <a:p>
            <a:r>
              <a:rPr lang="en-US" b="1" dirty="0"/>
              <a:t>Q3(b) </a:t>
            </a:r>
            <a:r>
              <a:rPr lang="en-SG" dirty="0"/>
              <a:t>Find the shortest path from node 5 to node 0 using two different routing metric: ETX</a:t>
            </a:r>
            <a:endParaRPr lang="en-US" b="1" dirty="0"/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E6D6DD9D-355E-714E-8601-E3B36E3A8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2B9E3-51E9-264D-9F5E-4A02D9B4619F}" type="slidenum">
              <a:rPr lang="en-US" smtClean="0"/>
              <a:t>16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9B6FCC8-5B2A-574B-8360-8F370D8D2B0E}"/>
              </a:ext>
            </a:extLst>
          </p:cNvPr>
          <p:cNvGrpSpPr/>
          <p:nvPr/>
        </p:nvGrpSpPr>
        <p:grpSpPr>
          <a:xfrm>
            <a:off x="589620" y="2419814"/>
            <a:ext cx="3264949" cy="3486303"/>
            <a:chOff x="1357290" y="1357298"/>
            <a:chExt cx="3000396" cy="385765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B567261-E654-BD4D-8009-9F68B8C89EDA}"/>
                </a:ext>
              </a:extLst>
            </p:cNvPr>
            <p:cNvSpPr/>
            <p:nvPr/>
          </p:nvSpPr>
          <p:spPr>
            <a:xfrm>
              <a:off x="2285984" y="1357298"/>
              <a:ext cx="571504" cy="57150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kern="1200">
                  <a:solidFill>
                    <a:srgbClr val="000000"/>
                  </a:solidFill>
                  <a:effectLst/>
                  <a:ea typeface="DengXian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lang="en-SG">
                <a:effectLst/>
                <a:latin typeface="Times New Roman" panose="02020603050405020304" pitchFamily="18" charset="0"/>
                <a:ea typeface="DengXian" panose="02010600030101010101" pitchFamily="2" charset="-122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C9A19D6-E598-BF4B-AC5A-9216C29310FB}"/>
                </a:ext>
              </a:extLst>
            </p:cNvPr>
            <p:cNvSpPr/>
            <p:nvPr/>
          </p:nvSpPr>
          <p:spPr>
            <a:xfrm>
              <a:off x="1357290" y="2357430"/>
              <a:ext cx="571504" cy="5715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kern="1200">
                  <a:solidFill>
                    <a:srgbClr val="000000"/>
                  </a:solidFill>
                  <a:effectLst/>
                  <a:ea typeface="DengXian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en-SG">
                <a:effectLst/>
                <a:latin typeface="Times New Roman" panose="02020603050405020304" pitchFamily="18" charset="0"/>
                <a:ea typeface="DengXian" panose="02010600030101010101" pitchFamily="2" charset="-122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72695A4-0D54-3044-A4FA-D8AC43BA6D3C}"/>
                </a:ext>
              </a:extLst>
            </p:cNvPr>
            <p:cNvCxnSpPr>
              <a:stCxn id="5" idx="3"/>
              <a:endCxn id="6" idx="7"/>
            </p:cNvCxnSpPr>
            <p:nvPr/>
          </p:nvCxnSpPr>
          <p:spPr>
            <a:xfrm rot="5400000">
              <a:off x="1809380" y="1880826"/>
              <a:ext cx="596018" cy="524580"/>
            </a:xfrm>
            <a:prstGeom prst="straightConnector1">
              <a:avLst/>
            </a:prstGeom>
            <a:ln w="28575">
              <a:solidFill>
                <a:srgbClr val="00206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A4EFB82-598E-DB44-90DF-0AB6E5071BE6}"/>
                </a:ext>
              </a:extLst>
            </p:cNvPr>
            <p:cNvSpPr/>
            <p:nvPr/>
          </p:nvSpPr>
          <p:spPr>
            <a:xfrm>
              <a:off x="3143240" y="2357430"/>
              <a:ext cx="571504" cy="5715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kern="1200">
                  <a:solidFill>
                    <a:srgbClr val="000000"/>
                  </a:solidFill>
                  <a:effectLst/>
                  <a:ea typeface="DengXian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en-SG">
                <a:effectLst/>
                <a:latin typeface="Times New Roman" panose="02020603050405020304" pitchFamily="18" charset="0"/>
                <a:ea typeface="DengXian" panose="02010600030101010101" pitchFamily="2" charset="-122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D7A4961-C987-004C-A326-E8CF54986B60}"/>
                </a:ext>
              </a:extLst>
            </p:cNvPr>
            <p:cNvSpPr/>
            <p:nvPr/>
          </p:nvSpPr>
          <p:spPr>
            <a:xfrm>
              <a:off x="2214546" y="3357562"/>
              <a:ext cx="571504" cy="5715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kern="1200">
                  <a:solidFill>
                    <a:srgbClr val="000000"/>
                  </a:solidFill>
                  <a:effectLst/>
                  <a:ea typeface="DengXian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en-SG">
                <a:effectLst/>
                <a:latin typeface="Times New Roman" panose="02020603050405020304" pitchFamily="18" charset="0"/>
                <a:ea typeface="DengXian" panose="02010600030101010101" pitchFamily="2" charset="-122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E48CAD8-BBAE-B24B-8AE4-48CE5BDEC9EF}"/>
                </a:ext>
              </a:extLst>
            </p:cNvPr>
            <p:cNvSpPr/>
            <p:nvPr/>
          </p:nvSpPr>
          <p:spPr>
            <a:xfrm>
              <a:off x="3786182" y="3429000"/>
              <a:ext cx="571504" cy="5715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kern="1200">
                  <a:solidFill>
                    <a:srgbClr val="000000"/>
                  </a:solidFill>
                  <a:effectLst/>
                  <a:ea typeface="DengXian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en-SG">
                <a:effectLst/>
                <a:latin typeface="Times New Roman" panose="02020603050405020304" pitchFamily="18" charset="0"/>
                <a:ea typeface="DengXian" panose="02010600030101010101" pitchFamily="2" charset="-122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47AD016-F482-6F42-BD3E-5BE99876D17A}"/>
                </a:ext>
              </a:extLst>
            </p:cNvPr>
            <p:cNvSpPr/>
            <p:nvPr/>
          </p:nvSpPr>
          <p:spPr>
            <a:xfrm>
              <a:off x="2214546" y="4643446"/>
              <a:ext cx="571504" cy="57150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kern="1200">
                  <a:solidFill>
                    <a:srgbClr val="000000"/>
                  </a:solidFill>
                  <a:effectLst/>
                  <a:ea typeface="DengXian" panose="02010600030101010101" pitchFamily="2" charset="-122"/>
                  <a:cs typeface="Times New Roman" panose="02020603050405020304" pitchFamily="18" charset="0"/>
                </a:rPr>
                <a:t>5</a:t>
              </a:r>
              <a:endParaRPr lang="en-SG">
                <a:effectLst/>
                <a:latin typeface="Times New Roman" panose="02020603050405020304" pitchFamily="18" charset="0"/>
                <a:ea typeface="DengXian" panose="02010600030101010101" pitchFamily="2" charset="-122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BFAEA4-D25F-4149-90CB-3CB3E5230600}"/>
                </a:ext>
              </a:extLst>
            </p:cNvPr>
            <p:cNvCxnSpPr/>
            <p:nvPr/>
          </p:nvCxnSpPr>
          <p:spPr>
            <a:xfrm rot="5400000">
              <a:off x="2654379" y="2893215"/>
              <a:ext cx="596018" cy="524580"/>
            </a:xfrm>
            <a:prstGeom prst="straightConnector1">
              <a:avLst/>
            </a:prstGeom>
            <a:ln w="28575">
              <a:solidFill>
                <a:srgbClr val="00206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4422ACD-513A-454F-9381-03BE582270CA}"/>
                </a:ext>
              </a:extLst>
            </p:cNvPr>
            <p:cNvCxnSpPr>
              <a:stCxn id="5" idx="5"/>
              <a:endCxn id="8" idx="1"/>
            </p:cNvCxnSpPr>
            <p:nvPr/>
          </p:nvCxnSpPr>
          <p:spPr>
            <a:xfrm rot="16200000" flipH="1">
              <a:off x="2702355" y="1916545"/>
              <a:ext cx="596018" cy="453142"/>
            </a:xfrm>
            <a:prstGeom prst="straightConnector1">
              <a:avLst/>
            </a:prstGeom>
            <a:ln w="28575">
              <a:solidFill>
                <a:srgbClr val="00206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BE691B1-60DC-AF49-AE74-4EFBE2A292D9}"/>
                </a:ext>
              </a:extLst>
            </p:cNvPr>
            <p:cNvCxnSpPr/>
            <p:nvPr/>
          </p:nvCxnSpPr>
          <p:spPr>
            <a:xfrm rot="16200000" flipH="1">
              <a:off x="3500430" y="2928935"/>
              <a:ext cx="596018" cy="453142"/>
            </a:xfrm>
            <a:prstGeom prst="straightConnector1">
              <a:avLst/>
            </a:prstGeom>
            <a:ln w="28575">
              <a:solidFill>
                <a:srgbClr val="00206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167F29A-1501-7A41-935D-089D02603F3A}"/>
                </a:ext>
              </a:extLst>
            </p:cNvPr>
            <p:cNvCxnSpPr>
              <a:stCxn id="9" idx="4"/>
              <a:endCxn id="11" idx="0"/>
            </p:cNvCxnSpPr>
            <p:nvPr/>
          </p:nvCxnSpPr>
          <p:spPr>
            <a:xfrm rot="5400000">
              <a:off x="2143108" y="4286256"/>
              <a:ext cx="714380" cy="1588"/>
            </a:xfrm>
            <a:prstGeom prst="straightConnector1">
              <a:avLst/>
            </a:prstGeom>
            <a:ln w="28575">
              <a:solidFill>
                <a:srgbClr val="00206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83B5CC2-36B0-9C4F-AF11-382A70F822F9}"/>
                </a:ext>
              </a:extLst>
            </p:cNvPr>
            <p:cNvCxnSpPr/>
            <p:nvPr/>
          </p:nvCxnSpPr>
          <p:spPr>
            <a:xfrm rot="16200000" flipH="1">
              <a:off x="1785918" y="2928934"/>
              <a:ext cx="596018" cy="453142"/>
            </a:xfrm>
            <a:prstGeom prst="straightConnector1">
              <a:avLst/>
            </a:prstGeom>
            <a:ln w="28575">
              <a:solidFill>
                <a:srgbClr val="00206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EB46D6D-1001-584B-958E-3A06EAC6F981}"/>
                </a:ext>
              </a:extLst>
            </p:cNvPr>
            <p:cNvCxnSpPr>
              <a:stCxn id="10" idx="3"/>
              <a:endCxn id="11" idx="7"/>
            </p:cNvCxnSpPr>
            <p:nvPr/>
          </p:nvCxnSpPr>
          <p:spPr>
            <a:xfrm rot="5400000">
              <a:off x="2880950" y="3738214"/>
              <a:ext cx="810332" cy="1167522"/>
            </a:xfrm>
            <a:prstGeom prst="straightConnector1">
              <a:avLst/>
            </a:prstGeom>
            <a:ln w="28575">
              <a:solidFill>
                <a:srgbClr val="00206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43">
              <a:extLst>
                <a:ext uri="{FF2B5EF4-FFF2-40B4-BE49-F238E27FC236}">
                  <a16:creationId xmlns:a16="http://schemas.microsoft.com/office/drawing/2014/main" id="{D842F9B8-4AEE-C84D-BED7-60D2DEE4DE02}"/>
                </a:ext>
              </a:extLst>
            </p:cNvPr>
            <p:cNvSpPr txBox="1"/>
            <p:nvPr/>
          </p:nvSpPr>
          <p:spPr>
            <a:xfrm>
              <a:off x="1571584" y="1785926"/>
              <a:ext cx="437809" cy="408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0.9</a:t>
              </a:r>
              <a:endParaRPr lang="en-SG">
                <a:effectLst/>
                <a:latin typeface="Times New Roman" panose="02020603050405020304" pitchFamily="18" charset="0"/>
                <a:ea typeface="DengXian" panose="02010600030101010101" pitchFamily="2" charset="-122"/>
              </a:endParaRPr>
            </a:p>
          </p:txBody>
        </p:sp>
        <p:sp>
          <p:nvSpPr>
            <p:cNvPr id="19" name="TextBox 44">
              <a:extLst>
                <a:ext uri="{FF2B5EF4-FFF2-40B4-BE49-F238E27FC236}">
                  <a16:creationId xmlns:a16="http://schemas.microsoft.com/office/drawing/2014/main" id="{A3032207-745B-D64E-BCCE-C450D41D4C11}"/>
                </a:ext>
              </a:extLst>
            </p:cNvPr>
            <p:cNvSpPr txBox="1"/>
            <p:nvPr/>
          </p:nvSpPr>
          <p:spPr>
            <a:xfrm>
              <a:off x="2009393" y="2786058"/>
              <a:ext cx="437809" cy="408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0.8</a:t>
              </a:r>
              <a:endParaRPr lang="en-SG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endParaRPr>
            </a:p>
          </p:txBody>
        </p:sp>
        <p:sp>
          <p:nvSpPr>
            <p:cNvPr id="20" name="TextBox 45">
              <a:extLst>
                <a:ext uri="{FF2B5EF4-FFF2-40B4-BE49-F238E27FC236}">
                  <a16:creationId xmlns:a16="http://schemas.microsoft.com/office/drawing/2014/main" id="{25942A57-34C5-C64F-AD5E-993E730372B8}"/>
                </a:ext>
              </a:extLst>
            </p:cNvPr>
            <p:cNvSpPr txBox="1"/>
            <p:nvPr/>
          </p:nvSpPr>
          <p:spPr>
            <a:xfrm>
              <a:off x="3023860" y="1857364"/>
              <a:ext cx="437809" cy="408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0.9</a:t>
              </a:r>
              <a:endParaRPr lang="en-SG">
                <a:effectLst/>
                <a:latin typeface="Times New Roman" panose="02020603050405020304" pitchFamily="18" charset="0"/>
                <a:ea typeface="DengXian" panose="02010600030101010101" pitchFamily="2" charset="-122"/>
              </a:endParaRPr>
            </a:p>
          </p:txBody>
        </p:sp>
        <p:sp>
          <p:nvSpPr>
            <p:cNvPr id="21" name="TextBox 46">
              <a:extLst>
                <a:ext uri="{FF2B5EF4-FFF2-40B4-BE49-F238E27FC236}">
                  <a16:creationId xmlns:a16="http://schemas.microsoft.com/office/drawing/2014/main" id="{ED76EFBA-1085-AD44-8973-361C0A7063AD}"/>
                </a:ext>
              </a:extLst>
            </p:cNvPr>
            <p:cNvSpPr txBox="1"/>
            <p:nvPr/>
          </p:nvSpPr>
          <p:spPr>
            <a:xfrm>
              <a:off x="2597746" y="2786058"/>
              <a:ext cx="437809" cy="408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1.0</a:t>
              </a:r>
              <a:endParaRPr lang="en-SG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endParaRPr>
            </a:p>
          </p:txBody>
        </p:sp>
        <p:sp>
          <p:nvSpPr>
            <p:cNvPr id="22" name="TextBox 47">
              <a:extLst>
                <a:ext uri="{FF2B5EF4-FFF2-40B4-BE49-F238E27FC236}">
                  <a16:creationId xmlns:a16="http://schemas.microsoft.com/office/drawing/2014/main" id="{73617BBE-E92B-0644-A5CA-AD6423FA1726}"/>
                </a:ext>
              </a:extLst>
            </p:cNvPr>
            <p:cNvSpPr txBox="1"/>
            <p:nvPr/>
          </p:nvSpPr>
          <p:spPr>
            <a:xfrm>
              <a:off x="3738173" y="2857497"/>
              <a:ext cx="437809" cy="408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0.9</a:t>
              </a:r>
              <a:endParaRPr lang="en-SG">
                <a:effectLst/>
                <a:latin typeface="Times New Roman" panose="02020603050405020304" pitchFamily="18" charset="0"/>
                <a:ea typeface="DengXian" panose="02010600030101010101" pitchFamily="2" charset="-122"/>
              </a:endParaRPr>
            </a:p>
          </p:txBody>
        </p:sp>
        <p:sp>
          <p:nvSpPr>
            <p:cNvPr id="23" name="TextBox 48">
              <a:extLst>
                <a:ext uri="{FF2B5EF4-FFF2-40B4-BE49-F238E27FC236}">
                  <a16:creationId xmlns:a16="http://schemas.microsoft.com/office/drawing/2014/main" id="{27940C9E-BA27-E942-B10F-4F6C249EDABE}"/>
                </a:ext>
              </a:extLst>
            </p:cNvPr>
            <p:cNvSpPr txBox="1"/>
            <p:nvPr/>
          </p:nvSpPr>
          <p:spPr>
            <a:xfrm>
              <a:off x="3714520" y="4071942"/>
              <a:ext cx="437809" cy="408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0.9</a:t>
              </a:r>
              <a:endParaRPr lang="en-SG">
                <a:effectLst/>
                <a:latin typeface="Times New Roman" panose="02020603050405020304" pitchFamily="18" charset="0"/>
                <a:ea typeface="DengXian" panose="02010600030101010101" pitchFamily="2" charset="-122"/>
              </a:endParaRPr>
            </a:p>
          </p:txBody>
        </p:sp>
        <p:sp>
          <p:nvSpPr>
            <p:cNvPr id="24" name="TextBox 49">
              <a:extLst>
                <a:ext uri="{FF2B5EF4-FFF2-40B4-BE49-F238E27FC236}">
                  <a16:creationId xmlns:a16="http://schemas.microsoft.com/office/drawing/2014/main" id="{11DD19A3-9D34-6140-B4A3-F9D9F593794E}"/>
                </a:ext>
              </a:extLst>
            </p:cNvPr>
            <p:cNvSpPr txBox="1"/>
            <p:nvPr/>
          </p:nvSpPr>
          <p:spPr>
            <a:xfrm>
              <a:off x="2523841" y="4000504"/>
              <a:ext cx="437809" cy="408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0.8</a:t>
              </a:r>
              <a:endParaRPr lang="en-SG">
                <a:effectLst/>
                <a:latin typeface="Times New Roman" panose="02020603050405020304" pitchFamily="18" charset="0"/>
                <a:ea typeface="DengXian" panose="02010600030101010101" pitchFamily="2" charset="-122"/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4A9E386-F897-E84C-BA03-1760439BEA39}"/>
                </a:ext>
              </a:extLst>
            </p:cNvPr>
            <p:cNvCxnSpPr/>
            <p:nvPr/>
          </p:nvCxnSpPr>
          <p:spPr>
            <a:xfrm rot="16200000" flipH="1">
              <a:off x="1059280" y="3500438"/>
              <a:ext cx="1798207" cy="655199"/>
            </a:xfrm>
            <a:prstGeom prst="straightConnector1">
              <a:avLst/>
            </a:prstGeom>
            <a:ln w="28575">
              <a:solidFill>
                <a:srgbClr val="00206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59">
              <a:extLst>
                <a:ext uri="{FF2B5EF4-FFF2-40B4-BE49-F238E27FC236}">
                  <a16:creationId xmlns:a16="http://schemas.microsoft.com/office/drawing/2014/main" id="{9FD0D9D4-598F-A14A-9558-F13B5B1647D1}"/>
                </a:ext>
              </a:extLst>
            </p:cNvPr>
            <p:cNvSpPr txBox="1"/>
            <p:nvPr/>
          </p:nvSpPr>
          <p:spPr>
            <a:xfrm>
              <a:off x="1452373" y="3559734"/>
              <a:ext cx="437809" cy="408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0.6</a:t>
              </a:r>
              <a:endParaRPr lang="en-SG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605A6530-F3AF-2247-A791-C5319444CA5D}"/>
              </a:ext>
            </a:extLst>
          </p:cNvPr>
          <p:cNvSpPr txBox="1"/>
          <p:nvPr/>
        </p:nvSpPr>
        <p:spPr>
          <a:xfrm>
            <a:off x="5080137" y="1821211"/>
            <a:ext cx="70844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Path 5 </a:t>
            </a:r>
            <a:r>
              <a:rPr lang="en-US" sz="3000" dirty="0">
                <a:sym typeface="Wingdings" pitchFamily="2" charset="2"/>
              </a:rPr>
              <a:t> 1  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0000"/>
                </a:solidFill>
                <a:sym typeface="Wingdings" pitchFamily="2" charset="2"/>
              </a:rPr>
              <a:t>ETX = (1/0.6) + (1/0.9) = 2.77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>
                <a:sym typeface="Wingdings" pitchFamily="2" charset="2"/>
              </a:rPr>
              <a:t>Path 5  3  1  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0000"/>
                </a:solidFill>
                <a:sym typeface="Wingdings" pitchFamily="2" charset="2"/>
              </a:rPr>
              <a:t>ETX = (1/0.8) + (1/0.8) + (1/0.9) = 3.61</a:t>
            </a: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C77F7B2D-EBC2-4E42-B47E-F629D8979D80}"/>
              </a:ext>
            </a:extLst>
          </p:cNvPr>
          <p:cNvSpPr/>
          <p:nvPr/>
        </p:nvSpPr>
        <p:spPr>
          <a:xfrm>
            <a:off x="1390652" y="3059404"/>
            <a:ext cx="1067665" cy="2810108"/>
          </a:xfrm>
          <a:custGeom>
            <a:avLst/>
            <a:gdLst>
              <a:gd name="connsiteX0" fmla="*/ 952215 w 1067665"/>
              <a:gd name="connsiteY0" fmla="*/ 2810108 h 2810108"/>
              <a:gd name="connsiteX1" fmla="*/ 985669 w 1067665"/>
              <a:gd name="connsiteY1" fmla="*/ 1405054 h 2810108"/>
              <a:gd name="connsiteX2" fmla="*/ 26664 w 1067665"/>
              <a:gd name="connsiteY2" fmla="*/ 501805 h 2810108"/>
              <a:gd name="connsiteX3" fmla="*/ 361201 w 1067665"/>
              <a:gd name="connsiteY3" fmla="*/ 0 h 2810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7665" h="2810108">
                <a:moveTo>
                  <a:pt x="952215" y="2810108"/>
                </a:moveTo>
                <a:cubicBezTo>
                  <a:pt x="1046071" y="2299939"/>
                  <a:pt x="1139927" y="1789771"/>
                  <a:pt x="985669" y="1405054"/>
                </a:cubicBezTo>
                <a:cubicBezTo>
                  <a:pt x="831411" y="1020337"/>
                  <a:pt x="130742" y="735981"/>
                  <a:pt x="26664" y="501805"/>
                </a:cubicBezTo>
                <a:cubicBezTo>
                  <a:pt x="-77414" y="267629"/>
                  <a:pt x="141893" y="133814"/>
                  <a:pt x="361201" y="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"/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73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944-3533-324A-87F4-AE765F7D8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12" y="2710"/>
            <a:ext cx="12164588" cy="1892314"/>
          </a:xfrm>
        </p:spPr>
        <p:txBody>
          <a:bodyPr>
            <a:normAutofit/>
          </a:bodyPr>
          <a:lstStyle/>
          <a:p>
            <a:r>
              <a:rPr lang="en-US" b="1" dirty="0"/>
              <a:t>Q3(b) </a:t>
            </a:r>
            <a:r>
              <a:rPr lang="en-SG" dirty="0"/>
              <a:t>Find the shortest path from node 5 to node 0 using two different routing metric: ETX</a:t>
            </a:r>
            <a:endParaRPr lang="en-US" b="1" dirty="0"/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E6D6DD9D-355E-714E-8601-E3B36E3A8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2B9E3-51E9-264D-9F5E-4A02D9B4619F}" type="slidenum">
              <a:rPr lang="en-US" smtClean="0"/>
              <a:t>17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9B6FCC8-5B2A-574B-8360-8F370D8D2B0E}"/>
              </a:ext>
            </a:extLst>
          </p:cNvPr>
          <p:cNvGrpSpPr/>
          <p:nvPr/>
        </p:nvGrpSpPr>
        <p:grpSpPr>
          <a:xfrm>
            <a:off x="589620" y="2419814"/>
            <a:ext cx="3264949" cy="3486303"/>
            <a:chOff x="1357290" y="1357298"/>
            <a:chExt cx="3000396" cy="385765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B567261-E654-BD4D-8009-9F68B8C89EDA}"/>
                </a:ext>
              </a:extLst>
            </p:cNvPr>
            <p:cNvSpPr/>
            <p:nvPr/>
          </p:nvSpPr>
          <p:spPr>
            <a:xfrm>
              <a:off x="2285984" y="1357298"/>
              <a:ext cx="571504" cy="57150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kern="1200">
                  <a:solidFill>
                    <a:srgbClr val="000000"/>
                  </a:solidFill>
                  <a:effectLst/>
                  <a:ea typeface="DengXian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lang="en-SG">
                <a:effectLst/>
                <a:latin typeface="Times New Roman" panose="02020603050405020304" pitchFamily="18" charset="0"/>
                <a:ea typeface="DengXian" panose="02010600030101010101" pitchFamily="2" charset="-122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C9A19D6-E598-BF4B-AC5A-9216C29310FB}"/>
                </a:ext>
              </a:extLst>
            </p:cNvPr>
            <p:cNvSpPr/>
            <p:nvPr/>
          </p:nvSpPr>
          <p:spPr>
            <a:xfrm>
              <a:off x="1357290" y="2357430"/>
              <a:ext cx="571504" cy="5715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kern="1200">
                  <a:solidFill>
                    <a:srgbClr val="000000"/>
                  </a:solidFill>
                  <a:effectLst/>
                  <a:ea typeface="DengXian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en-SG">
                <a:effectLst/>
                <a:latin typeface="Times New Roman" panose="02020603050405020304" pitchFamily="18" charset="0"/>
                <a:ea typeface="DengXian" panose="02010600030101010101" pitchFamily="2" charset="-122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72695A4-0D54-3044-A4FA-D8AC43BA6D3C}"/>
                </a:ext>
              </a:extLst>
            </p:cNvPr>
            <p:cNvCxnSpPr>
              <a:stCxn id="5" idx="3"/>
              <a:endCxn id="6" idx="7"/>
            </p:cNvCxnSpPr>
            <p:nvPr/>
          </p:nvCxnSpPr>
          <p:spPr>
            <a:xfrm rot="5400000">
              <a:off x="1809380" y="1880826"/>
              <a:ext cx="596018" cy="524580"/>
            </a:xfrm>
            <a:prstGeom prst="straightConnector1">
              <a:avLst/>
            </a:prstGeom>
            <a:ln w="28575">
              <a:solidFill>
                <a:srgbClr val="00206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A4EFB82-598E-DB44-90DF-0AB6E5071BE6}"/>
                </a:ext>
              </a:extLst>
            </p:cNvPr>
            <p:cNvSpPr/>
            <p:nvPr/>
          </p:nvSpPr>
          <p:spPr>
            <a:xfrm>
              <a:off x="3143240" y="2357430"/>
              <a:ext cx="571504" cy="5715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kern="1200">
                  <a:solidFill>
                    <a:srgbClr val="000000"/>
                  </a:solidFill>
                  <a:effectLst/>
                  <a:ea typeface="DengXian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en-SG">
                <a:effectLst/>
                <a:latin typeface="Times New Roman" panose="02020603050405020304" pitchFamily="18" charset="0"/>
                <a:ea typeface="DengXian" panose="02010600030101010101" pitchFamily="2" charset="-122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D7A4961-C987-004C-A326-E8CF54986B60}"/>
                </a:ext>
              </a:extLst>
            </p:cNvPr>
            <p:cNvSpPr/>
            <p:nvPr/>
          </p:nvSpPr>
          <p:spPr>
            <a:xfrm>
              <a:off x="2214546" y="3357562"/>
              <a:ext cx="571504" cy="5715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kern="1200">
                  <a:solidFill>
                    <a:srgbClr val="000000"/>
                  </a:solidFill>
                  <a:effectLst/>
                  <a:ea typeface="DengXian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en-SG">
                <a:effectLst/>
                <a:latin typeface="Times New Roman" panose="02020603050405020304" pitchFamily="18" charset="0"/>
                <a:ea typeface="DengXian" panose="02010600030101010101" pitchFamily="2" charset="-122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E48CAD8-BBAE-B24B-8AE4-48CE5BDEC9EF}"/>
                </a:ext>
              </a:extLst>
            </p:cNvPr>
            <p:cNvSpPr/>
            <p:nvPr/>
          </p:nvSpPr>
          <p:spPr>
            <a:xfrm>
              <a:off x="3786182" y="3429000"/>
              <a:ext cx="571504" cy="5715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kern="1200">
                  <a:solidFill>
                    <a:srgbClr val="000000"/>
                  </a:solidFill>
                  <a:effectLst/>
                  <a:ea typeface="DengXian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en-SG">
                <a:effectLst/>
                <a:latin typeface="Times New Roman" panose="02020603050405020304" pitchFamily="18" charset="0"/>
                <a:ea typeface="DengXian" panose="02010600030101010101" pitchFamily="2" charset="-122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47AD016-F482-6F42-BD3E-5BE99876D17A}"/>
                </a:ext>
              </a:extLst>
            </p:cNvPr>
            <p:cNvSpPr/>
            <p:nvPr/>
          </p:nvSpPr>
          <p:spPr>
            <a:xfrm>
              <a:off x="2214546" y="4643446"/>
              <a:ext cx="571504" cy="57150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kern="1200">
                  <a:solidFill>
                    <a:srgbClr val="000000"/>
                  </a:solidFill>
                  <a:effectLst/>
                  <a:ea typeface="DengXian" panose="02010600030101010101" pitchFamily="2" charset="-122"/>
                  <a:cs typeface="Times New Roman" panose="02020603050405020304" pitchFamily="18" charset="0"/>
                </a:rPr>
                <a:t>5</a:t>
              </a:r>
              <a:endParaRPr lang="en-SG">
                <a:effectLst/>
                <a:latin typeface="Times New Roman" panose="02020603050405020304" pitchFamily="18" charset="0"/>
                <a:ea typeface="DengXian" panose="02010600030101010101" pitchFamily="2" charset="-122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BFAEA4-D25F-4149-90CB-3CB3E5230600}"/>
                </a:ext>
              </a:extLst>
            </p:cNvPr>
            <p:cNvCxnSpPr/>
            <p:nvPr/>
          </p:nvCxnSpPr>
          <p:spPr>
            <a:xfrm rot="5400000">
              <a:off x="2654379" y="2893215"/>
              <a:ext cx="596018" cy="524580"/>
            </a:xfrm>
            <a:prstGeom prst="straightConnector1">
              <a:avLst/>
            </a:prstGeom>
            <a:ln w="28575">
              <a:solidFill>
                <a:srgbClr val="00206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4422ACD-513A-454F-9381-03BE582270CA}"/>
                </a:ext>
              </a:extLst>
            </p:cNvPr>
            <p:cNvCxnSpPr>
              <a:stCxn id="5" idx="5"/>
              <a:endCxn id="8" idx="1"/>
            </p:cNvCxnSpPr>
            <p:nvPr/>
          </p:nvCxnSpPr>
          <p:spPr>
            <a:xfrm rot="16200000" flipH="1">
              <a:off x="2702355" y="1916545"/>
              <a:ext cx="596018" cy="453142"/>
            </a:xfrm>
            <a:prstGeom prst="straightConnector1">
              <a:avLst/>
            </a:prstGeom>
            <a:ln w="28575">
              <a:solidFill>
                <a:srgbClr val="00206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BE691B1-60DC-AF49-AE74-4EFBE2A292D9}"/>
                </a:ext>
              </a:extLst>
            </p:cNvPr>
            <p:cNvCxnSpPr/>
            <p:nvPr/>
          </p:nvCxnSpPr>
          <p:spPr>
            <a:xfrm rot="16200000" flipH="1">
              <a:off x="3500430" y="2928935"/>
              <a:ext cx="596018" cy="453142"/>
            </a:xfrm>
            <a:prstGeom prst="straightConnector1">
              <a:avLst/>
            </a:prstGeom>
            <a:ln w="28575">
              <a:solidFill>
                <a:srgbClr val="00206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167F29A-1501-7A41-935D-089D02603F3A}"/>
                </a:ext>
              </a:extLst>
            </p:cNvPr>
            <p:cNvCxnSpPr>
              <a:stCxn id="9" idx="4"/>
              <a:endCxn id="11" idx="0"/>
            </p:cNvCxnSpPr>
            <p:nvPr/>
          </p:nvCxnSpPr>
          <p:spPr>
            <a:xfrm rot="5400000">
              <a:off x="2143108" y="4286256"/>
              <a:ext cx="714380" cy="1588"/>
            </a:xfrm>
            <a:prstGeom prst="straightConnector1">
              <a:avLst/>
            </a:prstGeom>
            <a:ln w="28575">
              <a:solidFill>
                <a:srgbClr val="00206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83B5CC2-36B0-9C4F-AF11-382A70F822F9}"/>
                </a:ext>
              </a:extLst>
            </p:cNvPr>
            <p:cNvCxnSpPr/>
            <p:nvPr/>
          </p:nvCxnSpPr>
          <p:spPr>
            <a:xfrm rot="16200000" flipH="1">
              <a:off x="1785918" y="2928934"/>
              <a:ext cx="596018" cy="453142"/>
            </a:xfrm>
            <a:prstGeom prst="straightConnector1">
              <a:avLst/>
            </a:prstGeom>
            <a:ln w="28575">
              <a:solidFill>
                <a:srgbClr val="00206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EB46D6D-1001-584B-958E-3A06EAC6F981}"/>
                </a:ext>
              </a:extLst>
            </p:cNvPr>
            <p:cNvCxnSpPr>
              <a:stCxn id="10" idx="3"/>
              <a:endCxn id="11" idx="7"/>
            </p:cNvCxnSpPr>
            <p:nvPr/>
          </p:nvCxnSpPr>
          <p:spPr>
            <a:xfrm rot="5400000">
              <a:off x="2880950" y="3738214"/>
              <a:ext cx="810332" cy="1167522"/>
            </a:xfrm>
            <a:prstGeom prst="straightConnector1">
              <a:avLst/>
            </a:prstGeom>
            <a:ln w="28575">
              <a:solidFill>
                <a:srgbClr val="00206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43">
              <a:extLst>
                <a:ext uri="{FF2B5EF4-FFF2-40B4-BE49-F238E27FC236}">
                  <a16:creationId xmlns:a16="http://schemas.microsoft.com/office/drawing/2014/main" id="{D842F9B8-4AEE-C84D-BED7-60D2DEE4DE02}"/>
                </a:ext>
              </a:extLst>
            </p:cNvPr>
            <p:cNvSpPr txBox="1"/>
            <p:nvPr/>
          </p:nvSpPr>
          <p:spPr>
            <a:xfrm>
              <a:off x="1571584" y="1785926"/>
              <a:ext cx="437809" cy="408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0.9</a:t>
              </a:r>
              <a:endParaRPr lang="en-SG">
                <a:effectLst/>
                <a:latin typeface="Times New Roman" panose="02020603050405020304" pitchFamily="18" charset="0"/>
                <a:ea typeface="DengXian" panose="02010600030101010101" pitchFamily="2" charset="-122"/>
              </a:endParaRPr>
            </a:p>
          </p:txBody>
        </p:sp>
        <p:sp>
          <p:nvSpPr>
            <p:cNvPr id="19" name="TextBox 44">
              <a:extLst>
                <a:ext uri="{FF2B5EF4-FFF2-40B4-BE49-F238E27FC236}">
                  <a16:creationId xmlns:a16="http://schemas.microsoft.com/office/drawing/2014/main" id="{A3032207-745B-D64E-BCCE-C450D41D4C11}"/>
                </a:ext>
              </a:extLst>
            </p:cNvPr>
            <p:cNvSpPr txBox="1"/>
            <p:nvPr/>
          </p:nvSpPr>
          <p:spPr>
            <a:xfrm>
              <a:off x="2009393" y="2786058"/>
              <a:ext cx="437809" cy="408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0.8</a:t>
              </a:r>
              <a:endParaRPr lang="en-SG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endParaRPr>
            </a:p>
          </p:txBody>
        </p:sp>
        <p:sp>
          <p:nvSpPr>
            <p:cNvPr id="20" name="TextBox 45">
              <a:extLst>
                <a:ext uri="{FF2B5EF4-FFF2-40B4-BE49-F238E27FC236}">
                  <a16:creationId xmlns:a16="http://schemas.microsoft.com/office/drawing/2014/main" id="{25942A57-34C5-C64F-AD5E-993E730372B8}"/>
                </a:ext>
              </a:extLst>
            </p:cNvPr>
            <p:cNvSpPr txBox="1"/>
            <p:nvPr/>
          </p:nvSpPr>
          <p:spPr>
            <a:xfrm>
              <a:off x="3023860" y="1857364"/>
              <a:ext cx="437809" cy="408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0.9</a:t>
              </a:r>
              <a:endParaRPr lang="en-SG">
                <a:effectLst/>
                <a:latin typeface="Times New Roman" panose="02020603050405020304" pitchFamily="18" charset="0"/>
                <a:ea typeface="DengXian" panose="02010600030101010101" pitchFamily="2" charset="-122"/>
              </a:endParaRPr>
            </a:p>
          </p:txBody>
        </p:sp>
        <p:sp>
          <p:nvSpPr>
            <p:cNvPr id="21" name="TextBox 46">
              <a:extLst>
                <a:ext uri="{FF2B5EF4-FFF2-40B4-BE49-F238E27FC236}">
                  <a16:creationId xmlns:a16="http://schemas.microsoft.com/office/drawing/2014/main" id="{ED76EFBA-1085-AD44-8973-361C0A7063AD}"/>
                </a:ext>
              </a:extLst>
            </p:cNvPr>
            <p:cNvSpPr txBox="1"/>
            <p:nvPr/>
          </p:nvSpPr>
          <p:spPr>
            <a:xfrm>
              <a:off x="2597746" y="2786058"/>
              <a:ext cx="437809" cy="408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1.0</a:t>
              </a:r>
              <a:endParaRPr lang="en-SG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endParaRPr>
            </a:p>
          </p:txBody>
        </p:sp>
        <p:sp>
          <p:nvSpPr>
            <p:cNvPr id="22" name="TextBox 47">
              <a:extLst>
                <a:ext uri="{FF2B5EF4-FFF2-40B4-BE49-F238E27FC236}">
                  <a16:creationId xmlns:a16="http://schemas.microsoft.com/office/drawing/2014/main" id="{73617BBE-E92B-0644-A5CA-AD6423FA1726}"/>
                </a:ext>
              </a:extLst>
            </p:cNvPr>
            <p:cNvSpPr txBox="1"/>
            <p:nvPr/>
          </p:nvSpPr>
          <p:spPr>
            <a:xfrm>
              <a:off x="3738173" y="2857497"/>
              <a:ext cx="437809" cy="408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0.9</a:t>
              </a:r>
              <a:endParaRPr lang="en-SG">
                <a:effectLst/>
                <a:latin typeface="Times New Roman" panose="02020603050405020304" pitchFamily="18" charset="0"/>
                <a:ea typeface="DengXian" panose="02010600030101010101" pitchFamily="2" charset="-122"/>
              </a:endParaRPr>
            </a:p>
          </p:txBody>
        </p:sp>
        <p:sp>
          <p:nvSpPr>
            <p:cNvPr id="23" name="TextBox 48">
              <a:extLst>
                <a:ext uri="{FF2B5EF4-FFF2-40B4-BE49-F238E27FC236}">
                  <a16:creationId xmlns:a16="http://schemas.microsoft.com/office/drawing/2014/main" id="{27940C9E-BA27-E942-B10F-4F6C249EDABE}"/>
                </a:ext>
              </a:extLst>
            </p:cNvPr>
            <p:cNvSpPr txBox="1"/>
            <p:nvPr/>
          </p:nvSpPr>
          <p:spPr>
            <a:xfrm>
              <a:off x="3714520" y="4071942"/>
              <a:ext cx="437809" cy="408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0.9</a:t>
              </a:r>
              <a:endParaRPr lang="en-SG">
                <a:effectLst/>
                <a:latin typeface="Times New Roman" panose="02020603050405020304" pitchFamily="18" charset="0"/>
                <a:ea typeface="DengXian" panose="02010600030101010101" pitchFamily="2" charset="-122"/>
              </a:endParaRPr>
            </a:p>
          </p:txBody>
        </p:sp>
        <p:sp>
          <p:nvSpPr>
            <p:cNvPr id="24" name="TextBox 49">
              <a:extLst>
                <a:ext uri="{FF2B5EF4-FFF2-40B4-BE49-F238E27FC236}">
                  <a16:creationId xmlns:a16="http://schemas.microsoft.com/office/drawing/2014/main" id="{11DD19A3-9D34-6140-B4A3-F9D9F593794E}"/>
                </a:ext>
              </a:extLst>
            </p:cNvPr>
            <p:cNvSpPr txBox="1"/>
            <p:nvPr/>
          </p:nvSpPr>
          <p:spPr>
            <a:xfrm>
              <a:off x="2523841" y="4000504"/>
              <a:ext cx="437809" cy="408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0.8</a:t>
              </a:r>
              <a:endParaRPr lang="en-SG">
                <a:effectLst/>
                <a:latin typeface="Times New Roman" panose="02020603050405020304" pitchFamily="18" charset="0"/>
                <a:ea typeface="DengXian" panose="02010600030101010101" pitchFamily="2" charset="-122"/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4A9E386-F897-E84C-BA03-1760439BEA39}"/>
                </a:ext>
              </a:extLst>
            </p:cNvPr>
            <p:cNvCxnSpPr/>
            <p:nvPr/>
          </p:nvCxnSpPr>
          <p:spPr>
            <a:xfrm rot="16200000" flipH="1">
              <a:off x="1059280" y="3500438"/>
              <a:ext cx="1798207" cy="655199"/>
            </a:xfrm>
            <a:prstGeom prst="straightConnector1">
              <a:avLst/>
            </a:prstGeom>
            <a:ln w="28575">
              <a:solidFill>
                <a:srgbClr val="00206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59">
              <a:extLst>
                <a:ext uri="{FF2B5EF4-FFF2-40B4-BE49-F238E27FC236}">
                  <a16:creationId xmlns:a16="http://schemas.microsoft.com/office/drawing/2014/main" id="{9FD0D9D4-598F-A14A-9558-F13B5B1647D1}"/>
                </a:ext>
              </a:extLst>
            </p:cNvPr>
            <p:cNvSpPr txBox="1"/>
            <p:nvPr/>
          </p:nvSpPr>
          <p:spPr>
            <a:xfrm>
              <a:off x="1452373" y="3559734"/>
              <a:ext cx="437809" cy="408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0.6</a:t>
              </a:r>
              <a:endParaRPr lang="en-SG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605A6530-F3AF-2247-A791-C5319444CA5D}"/>
              </a:ext>
            </a:extLst>
          </p:cNvPr>
          <p:cNvSpPr txBox="1"/>
          <p:nvPr/>
        </p:nvSpPr>
        <p:spPr>
          <a:xfrm>
            <a:off x="5080137" y="1821211"/>
            <a:ext cx="70844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Path 5 </a:t>
            </a:r>
            <a:r>
              <a:rPr lang="en-US" sz="3000" dirty="0">
                <a:sym typeface="Wingdings" pitchFamily="2" charset="2"/>
              </a:rPr>
              <a:t> 1  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0000"/>
                </a:solidFill>
                <a:sym typeface="Wingdings" pitchFamily="2" charset="2"/>
              </a:rPr>
              <a:t>ETX = (1/0.6) + (1/0.9) = 2.77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>
                <a:sym typeface="Wingdings" pitchFamily="2" charset="2"/>
              </a:rPr>
              <a:t>Path 5  3  1  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0000"/>
                </a:solidFill>
                <a:sym typeface="Wingdings" pitchFamily="2" charset="2"/>
              </a:rPr>
              <a:t>ETX = (1/0.8) + (1/0.8) + (1/0.9) = 3.61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>
                <a:sym typeface="Wingdings" pitchFamily="2" charset="2"/>
              </a:rPr>
              <a:t>Path 5  3  2  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0000"/>
                </a:solidFill>
                <a:sym typeface="Wingdings" pitchFamily="2" charset="2"/>
              </a:rPr>
              <a:t>ETX = (1/0.8) + (1/1) + (1/0.9) = 3.36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8424A2C5-E6E7-1F45-8640-C2B1C3276D27}"/>
              </a:ext>
            </a:extLst>
          </p:cNvPr>
          <p:cNvSpPr/>
          <p:nvPr/>
        </p:nvSpPr>
        <p:spPr>
          <a:xfrm>
            <a:off x="2233701" y="2578184"/>
            <a:ext cx="1395387" cy="3133493"/>
          </a:xfrm>
          <a:custGeom>
            <a:avLst/>
            <a:gdLst>
              <a:gd name="connsiteX0" fmla="*/ 146414 w 1395387"/>
              <a:gd name="connsiteY0" fmla="*/ 3133493 h 3133493"/>
              <a:gd name="connsiteX1" fmla="*/ 112961 w 1395387"/>
              <a:gd name="connsiteY1" fmla="*/ 1884556 h 3133493"/>
              <a:gd name="connsiteX2" fmla="*/ 1395351 w 1395387"/>
              <a:gd name="connsiteY2" fmla="*/ 936703 h 3133493"/>
              <a:gd name="connsiteX3" fmla="*/ 146414 w 1395387"/>
              <a:gd name="connsiteY3" fmla="*/ 0 h 3133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5387" h="3133493">
                <a:moveTo>
                  <a:pt x="146414" y="3133493"/>
                </a:moveTo>
                <a:cubicBezTo>
                  <a:pt x="25609" y="2692090"/>
                  <a:pt x="-95195" y="2250688"/>
                  <a:pt x="112961" y="1884556"/>
                </a:cubicBezTo>
                <a:cubicBezTo>
                  <a:pt x="321117" y="1518424"/>
                  <a:pt x="1389776" y="1250796"/>
                  <a:pt x="1395351" y="936703"/>
                </a:cubicBezTo>
                <a:cubicBezTo>
                  <a:pt x="1400926" y="622610"/>
                  <a:pt x="773670" y="311305"/>
                  <a:pt x="146414" y="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"/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805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944-3533-324A-87F4-AE765F7D8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12" y="2710"/>
            <a:ext cx="12164588" cy="1892314"/>
          </a:xfrm>
        </p:spPr>
        <p:txBody>
          <a:bodyPr>
            <a:normAutofit/>
          </a:bodyPr>
          <a:lstStyle/>
          <a:p>
            <a:r>
              <a:rPr lang="en-US" b="1" dirty="0"/>
              <a:t>Q3(b) </a:t>
            </a:r>
            <a:r>
              <a:rPr lang="en-SG" dirty="0"/>
              <a:t>Find the shortest path from node 5 to node 0 using two different routing metric: ETX</a:t>
            </a:r>
            <a:endParaRPr lang="en-US" b="1" dirty="0"/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E6D6DD9D-355E-714E-8601-E3B36E3A8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2B9E3-51E9-264D-9F5E-4A02D9B4619F}" type="slidenum">
              <a:rPr lang="en-US" smtClean="0"/>
              <a:t>18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9B6FCC8-5B2A-574B-8360-8F370D8D2B0E}"/>
              </a:ext>
            </a:extLst>
          </p:cNvPr>
          <p:cNvGrpSpPr/>
          <p:nvPr/>
        </p:nvGrpSpPr>
        <p:grpSpPr>
          <a:xfrm>
            <a:off x="589620" y="2419814"/>
            <a:ext cx="3264949" cy="3486303"/>
            <a:chOff x="1357290" y="1357298"/>
            <a:chExt cx="3000396" cy="385765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B567261-E654-BD4D-8009-9F68B8C89EDA}"/>
                </a:ext>
              </a:extLst>
            </p:cNvPr>
            <p:cNvSpPr/>
            <p:nvPr/>
          </p:nvSpPr>
          <p:spPr>
            <a:xfrm>
              <a:off x="2285984" y="1357298"/>
              <a:ext cx="571504" cy="57150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kern="1200">
                  <a:solidFill>
                    <a:srgbClr val="000000"/>
                  </a:solidFill>
                  <a:effectLst/>
                  <a:ea typeface="DengXian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lang="en-SG">
                <a:effectLst/>
                <a:latin typeface="Times New Roman" panose="02020603050405020304" pitchFamily="18" charset="0"/>
                <a:ea typeface="DengXian" panose="02010600030101010101" pitchFamily="2" charset="-122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C9A19D6-E598-BF4B-AC5A-9216C29310FB}"/>
                </a:ext>
              </a:extLst>
            </p:cNvPr>
            <p:cNvSpPr/>
            <p:nvPr/>
          </p:nvSpPr>
          <p:spPr>
            <a:xfrm>
              <a:off x="1357290" y="2357430"/>
              <a:ext cx="571504" cy="5715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kern="1200">
                  <a:solidFill>
                    <a:srgbClr val="000000"/>
                  </a:solidFill>
                  <a:effectLst/>
                  <a:ea typeface="DengXian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en-SG">
                <a:effectLst/>
                <a:latin typeface="Times New Roman" panose="02020603050405020304" pitchFamily="18" charset="0"/>
                <a:ea typeface="DengXian" panose="02010600030101010101" pitchFamily="2" charset="-122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72695A4-0D54-3044-A4FA-D8AC43BA6D3C}"/>
                </a:ext>
              </a:extLst>
            </p:cNvPr>
            <p:cNvCxnSpPr>
              <a:stCxn id="5" idx="3"/>
              <a:endCxn id="6" idx="7"/>
            </p:cNvCxnSpPr>
            <p:nvPr/>
          </p:nvCxnSpPr>
          <p:spPr>
            <a:xfrm rot="5400000">
              <a:off x="1809380" y="1880826"/>
              <a:ext cx="596018" cy="524580"/>
            </a:xfrm>
            <a:prstGeom prst="straightConnector1">
              <a:avLst/>
            </a:prstGeom>
            <a:ln w="28575">
              <a:solidFill>
                <a:srgbClr val="00206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A4EFB82-598E-DB44-90DF-0AB6E5071BE6}"/>
                </a:ext>
              </a:extLst>
            </p:cNvPr>
            <p:cNvSpPr/>
            <p:nvPr/>
          </p:nvSpPr>
          <p:spPr>
            <a:xfrm>
              <a:off x="3143240" y="2357430"/>
              <a:ext cx="571504" cy="5715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kern="1200">
                  <a:solidFill>
                    <a:srgbClr val="000000"/>
                  </a:solidFill>
                  <a:effectLst/>
                  <a:ea typeface="DengXian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en-SG">
                <a:effectLst/>
                <a:latin typeface="Times New Roman" panose="02020603050405020304" pitchFamily="18" charset="0"/>
                <a:ea typeface="DengXian" panose="02010600030101010101" pitchFamily="2" charset="-122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D7A4961-C987-004C-A326-E8CF54986B60}"/>
                </a:ext>
              </a:extLst>
            </p:cNvPr>
            <p:cNvSpPr/>
            <p:nvPr/>
          </p:nvSpPr>
          <p:spPr>
            <a:xfrm>
              <a:off x="2214546" y="3357562"/>
              <a:ext cx="571504" cy="5715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kern="1200">
                  <a:solidFill>
                    <a:srgbClr val="000000"/>
                  </a:solidFill>
                  <a:effectLst/>
                  <a:ea typeface="DengXian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en-SG">
                <a:effectLst/>
                <a:latin typeface="Times New Roman" panose="02020603050405020304" pitchFamily="18" charset="0"/>
                <a:ea typeface="DengXian" panose="02010600030101010101" pitchFamily="2" charset="-122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E48CAD8-BBAE-B24B-8AE4-48CE5BDEC9EF}"/>
                </a:ext>
              </a:extLst>
            </p:cNvPr>
            <p:cNvSpPr/>
            <p:nvPr/>
          </p:nvSpPr>
          <p:spPr>
            <a:xfrm>
              <a:off x="3786182" y="3429000"/>
              <a:ext cx="571504" cy="5715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kern="1200">
                  <a:solidFill>
                    <a:srgbClr val="000000"/>
                  </a:solidFill>
                  <a:effectLst/>
                  <a:ea typeface="DengXian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en-SG">
                <a:effectLst/>
                <a:latin typeface="Times New Roman" panose="02020603050405020304" pitchFamily="18" charset="0"/>
                <a:ea typeface="DengXian" panose="02010600030101010101" pitchFamily="2" charset="-122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47AD016-F482-6F42-BD3E-5BE99876D17A}"/>
                </a:ext>
              </a:extLst>
            </p:cNvPr>
            <p:cNvSpPr/>
            <p:nvPr/>
          </p:nvSpPr>
          <p:spPr>
            <a:xfrm>
              <a:off x="2214546" y="4643446"/>
              <a:ext cx="571504" cy="57150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kern="1200">
                  <a:solidFill>
                    <a:srgbClr val="000000"/>
                  </a:solidFill>
                  <a:effectLst/>
                  <a:ea typeface="DengXian" panose="02010600030101010101" pitchFamily="2" charset="-122"/>
                  <a:cs typeface="Times New Roman" panose="02020603050405020304" pitchFamily="18" charset="0"/>
                </a:rPr>
                <a:t>5</a:t>
              </a:r>
              <a:endParaRPr lang="en-SG">
                <a:effectLst/>
                <a:latin typeface="Times New Roman" panose="02020603050405020304" pitchFamily="18" charset="0"/>
                <a:ea typeface="DengXian" panose="02010600030101010101" pitchFamily="2" charset="-122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BFAEA4-D25F-4149-90CB-3CB3E5230600}"/>
                </a:ext>
              </a:extLst>
            </p:cNvPr>
            <p:cNvCxnSpPr/>
            <p:nvPr/>
          </p:nvCxnSpPr>
          <p:spPr>
            <a:xfrm rot="5400000">
              <a:off x="2654379" y="2893215"/>
              <a:ext cx="596018" cy="524580"/>
            </a:xfrm>
            <a:prstGeom prst="straightConnector1">
              <a:avLst/>
            </a:prstGeom>
            <a:ln w="28575">
              <a:solidFill>
                <a:srgbClr val="00206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4422ACD-513A-454F-9381-03BE582270CA}"/>
                </a:ext>
              </a:extLst>
            </p:cNvPr>
            <p:cNvCxnSpPr>
              <a:stCxn id="5" idx="5"/>
              <a:endCxn id="8" idx="1"/>
            </p:cNvCxnSpPr>
            <p:nvPr/>
          </p:nvCxnSpPr>
          <p:spPr>
            <a:xfrm rot="16200000" flipH="1">
              <a:off x="2702355" y="1916545"/>
              <a:ext cx="596018" cy="453142"/>
            </a:xfrm>
            <a:prstGeom prst="straightConnector1">
              <a:avLst/>
            </a:prstGeom>
            <a:ln w="28575">
              <a:solidFill>
                <a:srgbClr val="00206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BE691B1-60DC-AF49-AE74-4EFBE2A292D9}"/>
                </a:ext>
              </a:extLst>
            </p:cNvPr>
            <p:cNvCxnSpPr/>
            <p:nvPr/>
          </p:nvCxnSpPr>
          <p:spPr>
            <a:xfrm rot="16200000" flipH="1">
              <a:off x="3500430" y="2928935"/>
              <a:ext cx="596018" cy="453142"/>
            </a:xfrm>
            <a:prstGeom prst="straightConnector1">
              <a:avLst/>
            </a:prstGeom>
            <a:ln w="28575">
              <a:solidFill>
                <a:srgbClr val="00206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167F29A-1501-7A41-935D-089D02603F3A}"/>
                </a:ext>
              </a:extLst>
            </p:cNvPr>
            <p:cNvCxnSpPr>
              <a:stCxn id="9" idx="4"/>
              <a:endCxn id="11" idx="0"/>
            </p:cNvCxnSpPr>
            <p:nvPr/>
          </p:nvCxnSpPr>
          <p:spPr>
            <a:xfrm rot="5400000">
              <a:off x="2143108" y="4286256"/>
              <a:ext cx="714380" cy="1588"/>
            </a:xfrm>
            <a:prstGeom prst="straightConnector1">
              <a:avLst/>
            </a:prstGeom>
            <a:ln w="28575">
              <a:solidFill>
                <a:srgbClr val="00206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83B5CC2-36B0-9C4F-AF11-382A70F822F9}"/>
                </a:ext>
              </a:extLst>
            </p:cNvPr>
            <p:cNvCxnSpPr/>
            <p:nvPr/>
          </p:nvCxnSpPr>
          <p:spPr>
            <a:xfrm rot="16200000" flipH="1">
              <a:off x="1785918" y="2928934"/>
              <a:ext cx="596018" cy="453142"/>
            </a:xfrm>
            <a:prstGeom prst="straightConnector1">
              <a:avLst/>
            </a:prstGeom>
            <a:ln w="28575">
              <a:solidFill>
                <a:srgbClr val="00206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EB46D6D-1001-584B-958E-3A06EAC6F981}"/>
                </a:ext>
              </a:extLst>
            </p:cNvPr>
            <p:cNvCxnSpPr>
              <a:stCxn id="10" idx="3"/>
              <a:endCxn id="11" idx="7"/>
            </p:cNvCxnSpPr>
            <p:nvPr/>
          </p:nvCxnSpPr>
          <p:spPr>
            <a:xfrm rot="5400000">
              <a:off x="2880950" y="3738214"/>
              <a:ext cx="810332" cy="1167522"/>
            </a:xfrm>
            <a:prstGeom prst="straightConnector1">
              <a:avLst/>
            </a:prstGeom>
            <a:ln w="28575">
              <a:solidFill>
                <a:srgbClr val="00206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43">
              <a:extLst>
                <a:ext uri="{FF2B5EF4-FFF2-40B4-BE49-F238E27FC236}">
                  <a16:creationId xmlns:a16="http://schemas.microsoft.com/office/drawing/2014/main" id="{D842F9B8-4AEE-C84D-BED7-60D2DEE4DE02}"/>
                </a:ext>
              </a:extLst>
            </p:cNvPr>
            <p:cNvSpPr txBox="1"/>
            <p:nvPr/>
          </p:nvSpPr>
          <p:spPr>
            <a:xfrm>
              <a:off x="1571584" y="1785926"/>
              <a:ext cx="437809" cy="408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0.9</a:t>
              </a:r>
              <a:endParaRPr lang="en-SG">
                <a:effectLst/>
                <a:latin typeface="Times New Roman" panose="02020603050405020304" pitchFamily="18" charset="0"/>
                <a:ea typeface="DengXian" panose="02010600030101010101" pitchFamily="2" charset="-122"/>
              </a:endParaRPr>
            </a:p>
          </p:txBody>
        </p:sp>
        <p:sp>
          <p:nvSpPr>
            <p:cNvPr id="19" name="TextBox 44">
              <a:extLst>
                <a:ext uri="{FF2B5EF4-FFF2-40B4-BE49-F238E27FC236}">
                  <a16:creationId xmlns:a16="http://schemas.microsoft.com/office/drawing/2014/main" id="{A3032207-745B-D64E-BCCE-C450D41D4C11}"/>
                </a:ext>
              </a:extLst>
            </p:cNvPr>
            <p:cNvSpPr txBox="1"/>
            <p:nvPr/>
          </p:nvSpPr>
          <p:spPr>
            <a:xfrm>
              <a:off x="2009393" y="2786058"/>
              <a:ext cx="437809" cy="408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0.8</a:t>
              </a:r>
              <a:endParaRPr lang="en-SG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endParaRPr>
            </a:p>
          </p:txBody>
        </p:sp>
        <p:sp>
          <p:nvSpPr>
            <p:cNvPr id="20" name="TextBox 45">
              <a:extLst>
                <a:ext uri="{FF2B5EF4-FFF2-40B4-BE49-F238E27FC236}">
                  <a16:creationId xmlns:a16="http://schemas.microsoft.com/office/drawing/2014/main" id="{25942A57-34C5-C64F-AD5E-993E730372B8}"/>
                </a:ext>
              </a:extLst>
            </p:cNvPr>
            <p:cNvSpPr txBox="1"/>
            <p:nvPr/>
          </p:nvSpPr>
          <p:spPr>
            <a:xfrm>
              <a:off x="3023860" y="1857364"/>
              <a:ext cx="437809" cy="408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0.9</a:t>
              </a:r>
              <a:endParaRPr lang="en-SG">
                <a:effectLst/>
                <a:latin typeface="Times New Roman" panose="02020603050405020304" pitchFamily="18" charset="0"/>
                <a:ea typeface="DengXian" panose="02010600030101010101" pitchFamily="2" charset="-122"/>
              </a:endParaRPr>
            </a:p>
          </p:txBody>
        </p:sp>
        <p:sp>
          <p:nvSpPr>
            <p:cNvPr id="21" name="TextBox 46">
              <a:extLst>
                <a:ext uri="{FF2B5EF4-FFF2-40B4-BE49-F238E27FC236}">
                  <a16:creationId xmlns:a16="http://schemas.microsoft.com/office/drawing/2014/main" id="{ED76EFBA-1085-AD44-8973-361C0A7063AD}"/>
                </a:ext>
              </a:extLst>
            </p:cNvPr>
            <p:cNvSpPr txBox="1"/>
            <p:nvPr/>
          </p:nvSpPr>
          <p:spPr>
            <a:xfrm>
              <a:off x="2597746" y="2786058"/>
              <a:ext cx="437809" cy="408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1.0</a:t>
              </a:r>
              <a:endParaRPr lang="en-SG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endParaRPr>
            </a:p>
          </p:txBody>
        </p:sp>
        <p:sp>
          <p:nvSpPr>
            <p:cNvPr id="22" name="TextBox 47">
              <a:extLst>
                <a:ext uri="{FF2B5EF4-FFF2-40B4-BE49-F238E27FC236}">
                  <a16:creationId xmlns:a16="http://schemas.microsoft.com/office/drawing/2014/main" id="{73617BBE-E92B-0644-A5CA-AD6423FA1726}"/>
                </a:ext>
              </a:extLst>
            </p:cNvPr>
            <p:cNvSpPr txBox="1"/>
            <p:nvPr/>
          </p:nvSpPr>
          <p:spPr>
            <a:xfrm>
              <a:off x="3738173" y="2857497"/>
              <a:ext cx="437809" cy="408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0.9</a:t>
              </a:r>
              <a:endParaRPr lang="en-SG">
                <a:effectLst/>
                <a:latin typeface="Times New Roman" panose="02020603050405020304" pitchFamily="18" charset="0"/>
                <a:ea typeface="DengXian" panose="02010600030101010101" pitchFamily="2" charset="-122"/>
              </a:endParaRPr>
            </a:p>
          </p:txBody>
        </p:sp>
        <p:sp>
          <p:nvSpPr>
            <p:cNvPr id="23" name="TextBox 48">
              <a:extLst>
                <a:ext uri="{FF2B5EF4-FFF2-40B4-BE49-F238E27FC236}">
                  <a16:creationId xmlns:a16="http://schemas.microsoft.com/office/drawing/2014/main" id="{27940C9E-BA27-E942-B10F-4F6C249EDABE}"/>
                </a:ext>
              </a:extLst>
            </p:cNvPr>
            <p:cNvSpPr txBox="1"/>
            <p:nvPr/>
          </p:nvSpPr>
          <p:spPr>
            <a:xfrm>
              <a:off x="3714520" y="4071942"/>
              <a:ext cx="437809" cy="408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0.9</a:t>
              </a:r>
              <a:endParaRPr lang="en-SG">
                <a:effectLst/>
                <a:latin typeface="Times New Roman" panose="02020603050405020304" pitchFamily="18" charset="0"/>
                <a:ea typeface="DengXian" panose="02010600030101010101" pitchFamily="2" charset="-122"/>
              </a:endParaRPr>
            </a:p>
          </p:txBody>
        </p:sp>
        <p:sp>
          <p:nvSpPr>
            <p:cNvPr id="24" name="TextBox 49">
              <a:extLst>
                <a:ext uri="{FF2B5EF4-FFF2-40B4-BE49-F238E27FC236}">
                  <a16:creationId xmlns:a16="http://schemas.microsoft.com/office/drawing/2014/main" id="{11DD19A3-9D34-6140-B4A3-F9D9F593794E}"/>
                </a:ext>
              </a:extLst>
            </p:cNvPr>
            <p:cNvSpPr txBox="1"/>
            <p:nvPr/>
          </p:nvSpPr>
          <p:spPr>
            <a:xfrm>
              <a:off x="2523841" y="4000504"/>
              <a:ext cx="437809" cy="408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0.8</a:t>
              </a:r>
              <a:endParaRPr lang="en-SG">
                <a:effectLst/>
                <a:latin typeface="Times New Roman" panose="02020603050405020304" pitchFamily="18" charset="0"/>
                <a:ea typeface="DengXian" panose="02010600030101010101" pitchFamily="2" charset="-122"/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4A9E386-F897-E84C-BA03-1760439BEA39}"/>
                </a:ext>
              </a:extLst>
            </p:cNvPr>
            <p:cNvCxnSpPr/>
            <p:nvPr/>
          </p:nvCxnSpPr>
          <p:spPr>
            <a:xfrm rot="16200000" flipH="1">
              <a:off x="1059280" y="3500438"/>
              <a:ext cx="1798207" cy="655199"/>
            </a:xfrm>
            <a:prstGeom prst="straightConnector1">
              <a:avLst/>
            </a:prstGeom>
            <a:ln w="28575">
              <a:solidFill>
                <a:srgbClr val="00206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59">
              <a:extLst>
                <a:ext uri="{FF2B5EF4-FFF2-40B4-BE49-F238E27FC236}">
                  <a16:creationId xmlns:a16="http://schemas.microsoft.com/office/drawing/2014/main" id="{9FD0D9D4-598F-A14A-9558-F13B5B1647D1}"/>
                </a:ext>
              </a:extLst>
            </p:cNvPr>
            <p:cNvSpPr txBox="1"/>
            <p:nvPr/>
          </p:nvSpPr>
          <p:spPr>
            <a:xfrm>
              <a:off x="1452373" y="3559734"/>
              <a:ext cx="437809" cy="408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0.6</a:t>
              </a:r>
              <a:endParaRPr lang="en-SG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605A6530-F3AF-2247-A791-C5319444CA5D}"/>
              </a:ext>
            </a:extLst>
          </p:cNvPr>
          <p:cNvSpPr txBox="1"/>
          <p:nvPr/>
        </p:nvSpPr>
        <p:spPr>
          <a:xfrm>
            <a:off x="5080137" y="1821211"/>
            <a:ext cx="708445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Path 5 </a:t>
            </a:r>
            <a:r>
              <a:rPr lang="en-US" sz="3000" dirty="0">
                <a:sym typeface="Wingdings" pitchFamily="2" charset="2"/>
              </a:rPr>
              <a:t> 1  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0000"/>
                </a:solidFill>
                <a:sym typeface="Wingdings" pitchFamily="2" charset="2"/>
              </a:rPr>
              <a:t>ETX = (1/0.6) + (1/0.9) = 2.77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>
                <a:sym typeface="Wingdings" pitchFamily="2" charset="2"/>
              </a:rPr>
              <a:t>Path 5  3  1  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0000"/>
                </a:solidFill>
                <a:sym typeface="Wingdings" pitchFamily="2" charset="2"/>
              </a:rPr>
              <a:t>ETX = (1/0.8) + (1/0.8) + (1/0.9) = 3.61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>
                <a:sym typeface="Wingdings" pitchFamily="2" charset="2"/>
              </a:rPr>
              <a:t>Path 5  3  2  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0000"/>
                </a:solidFill>
                <a:sym typeface="Wingdings" pitchFamily="2" charset="2"/>
              </a:rPr>
              <a:t>ETX = (1/0.8) + (1/1) + (1/0.9) = 3.36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>
                <a:sym typeface="Wingdings" pitchFamily="2" charset="2"/>
              </a:rPr>
              <a:t>Path 5  4  2  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0000"/>
                </a:solidFill>
                <a:sym typeface="Wingdings" pitchFamily="2" charset="2"/>
              </a:rPr>
              <a:t>ETX = (3/0.9) = 3.33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22CAC0CF-E6FD-DF4E-AD2E-A1AE229E25A8}"/>
              </a:ext>
            </a:extLst>
          </p:cNvPr>
          <p:cNvSpPr/>
          <p:nvPr/>
        </p:nvSpPr>
        <p:spPr>
          <a:xfrm>
            <a:off x="1995055" y="2549236"/>
            <a:ext cx="2248812" cy="3532909"/>
          </a:xfrm>
          <a:custGeom>
            <a:avLst/>
            <a:gdLst>
              <a:gd name="connsiteX0" fmla="*/ 0 w 2248812"/>
              <a:gd name="connsiteY0" fmla="*/ 3532909 h 3532909"/>
              <a:gd name="connsiteX1" fmla="*/ 2244436 w 2248812"/>
              <a:gd name="connsiteY1" fmla="*/ 2313709 h 3532909"/>
              <a:gd name="connsiteX2" fmla="*/ 457200 w 2248812"/>
              <a:gd name="connsiteY2" fmla="*/ 0 h 3532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48812" h="3532909">
                <a:moveTo>
                  <a:pt x="0" y="3532909"/>
                </a:moveTo>
                <a:cubicBezTo>
                  <a:pt x="1084118" y="3217718"/>
                  <a:pt x="2168236" y="2902527"/>
                  <a:pt x="2244436" y="2313709"/>
                </a:cubicBezTo>
                <a:cubicBezTo>
                  <a:pt x="2320636" y="1724891"/>
                  <a:pt x="1388918" y="862445"/>
                  <a:pt x="457200" y="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"/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04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944-3533-324A-87F4-AE765F7D8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12" y="2710"/>
            <a:ext cx="12164588" cy="1892314"/>
          </a:xfrm>
        </p:spPr>
        <p:txBody>
          <a:bodyPr>
            <a:normAutofit/>
          </a:bodyPr>
          <a:lstStyle/>
          <a:p>
            <a:r>
              <a:rPr lang="en-US" b="1" dirty="0"/>
              <a:t>Q3(b) </a:t>
            </a:r>
            <a:r>
              <a:rPr lang="en-SG" dirty="0"/>
              <a:t>Find the shortest path from node 5 to node 0 using two different routing metric: ETX</a:t>
            </a:r>
            <a:endParaRPr lang="en-US" b="1" dirty="0"/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E6D6DD9D-355E-714E-8601-E3B36E3A8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2B9E3-51E9-264D-9F5E-4A02D9B4619F}" type="slidenum">
              <a:rPr lang="en-US" smtClean="0"/>
              <a:t>19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9B6FCC8-5B2A-574B-8360-8F370D8D2B0E}"/>
              </a:ext>
            </a:extLst>
          </p:cNvPr>
          <p:cNvGrpSpPr/>
          <p:nvPr/>
        </p:nvGrpSpPr>
        <p:grpSpPr>
          <a:xfrm>
            <a:off x="589620" y="2419814"/>
            <a:ext cx="3264949" cy="3486303"/>
            <a:chOff x="1357290" y="1357298"/>
            <a:chExt cx="3000396" cy="385765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B567261-E654-BD4D-8009-9F68B8C89EDA}"/>
                </a:ext>
              </a:extLst>
            </p:cNvPr>
            <p:cNvSpPr/>
            <p:nvPr/>
          </p:nvSpPr>
          <p:spPr>
            <a:xfrm>
              <a:off x="2285984" y="1357298"/>
              <a:ext cx="571504" cy="57150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kern="1200">
                  <a:solidFill>
                    <a:srgbClr val="000000"/>
                  </a:solidFill>
                  <a:effectLst/>
                  <a:ea typeface="DengXian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lang="en-SG">
                <a:effectLst/>
                <a:latin typeface="Times New Roman" panose="02020603050405020304" pitchFamily="18" charset="0"/>
                <a:ea typeface="DengXian" panose="02010600030101010101" pitchFamily="2" charset="-122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C9A19D6-E598-BF4B-AC5A-9216C29310FB}"/>
                </a:ext>
              </a:extLst>
            </p:cNvPr>
            <p:cNvSpPr/>
            <p:nvPr/>
          </p:nvSpPr>
          <p:spPr>
            <a:xfrm>
              <a:off x="1357290" y="2357430"/>
              <a:ext cx="571504" cy="5715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kern="1200">
                  <a:solidFill>
                    <a:srgbClr val="000000"/>
                  </a:solidFill>
                  <a:effectLst/>
                  <a:ea typeface="DengXian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en-SG">
                <a:effectLst/>
                <a:latin typeface="Times New Roman" panose="02020603050405020304" pitchFamily="18" charset="0"/>
                <a:ea typeface="DengXian" panose="02010600030101010101" pitchFamily="2" charset="-122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72695A4-0D54-3044-A4FA-D8AC43BA6D3C}"/>
                </a:ext>
              </a:extLst>
            </p:cNvPr>
            <p:cNvCxnSpPr>
              <a:stCxn id="5" idx="3"/>
              <a:endCxn id="6" idx="7"/>
            </p:cNvCxnSpPr>
            <p:nvPr/>
          </p:nvCxnSpPr>
          <p:spPr>
            <a:xfrm rot="5400000">
              <a:off x="1809380" y="1880826"/>
              <a:ext cx="596018" cy="524580"/>
            </a:xfrm>
            <a:prstGeom prst="straightConnector1">
              <a:avLst/>
            </a:prstGeom>
            <a:ln w="28575">
              <a:solidFill>
                <a:srgbClr val="00206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A4EFB82-598E-DB44-90DF-0AB6E5071BE6}"/>
                </a:ext>
              </a:extLst>
            </p:cNvPr>
            <p:cNvSpPr/>
            <p:nvPr/>
          </p:nvSpPr>
          <p:spPr>
            <a:xfrm>
              <a:off x="3143240" y="2357430"/>
              <a:ext cx="571504" cy="5715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kern="1200">
                  <a:solidFill>
                    <a:srgbClr val="000000"/>
                  </a:solidFill>
                  <a:effectLst/>
                  <a:ea typeface="DengXian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en-SG">
                <a:effectLst/>
                <a:latin typeface="Times New Roman" panose="02020603050405020304" pitchFamily="18" charset="0"/>
                <a:ea typeface="DengXian" panose="02010600030101010101" pitchFamily="2" charset="-122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D7A4961-C987-004C-A326-E8CF54986B60}"/>
                </a:ext>
              </a:extLst>
            </p:cNvPr>
            <p:cNvSpPr/>
            <p:nvPr/>
          </p:nvSpPr>
          <p:spPr>
            <a:xfrm>
              <a:off x="2214546" y="3357562"/>
              <a:ext cx="571504" cy="5715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kern="1200">
                  <a:solidFill>
                    <a:srgbClr val="000000"/>
                  </a:solidFill>
                  <a:effectLst/>
                  <a:ea typeface="DengXian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en-SG">
                <a:effectLst/>
                <a:latin typeface="Times New Roman" panose="02020603050405020304" pitchFamily="18" charset="0"/>
                <a:ea typeface="DengXian" panose="02010600030101010101" pitchFamily="2" charset="-122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E48CAD8-BBAE-B24B-8AE4-48CE5BDEC9EF}"/>
                </a:ext>
              </a:extLst>
            </p:cNvPr>
            <p:cNvSpPr/>
            <p:nvPr/>
          </p:nvSpPr>
          <p:spPr>
            <a:xfrm>
              <a:off x="3786182" y="3429000"/>
              <a:ext cx="571504" cy="5715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kern="1200">
                  <a:solidFill>
                    <a:srgbClr val="000000"/>
                  </a:solidFill>
                  <a:effectLst/>
                  <a:ea typeface="DengXian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en-SG">
                <a:effectLst/>
                <a:latin typeface="Times New Roman" panose="02020603050405020304" pitchFamily="18" charset="0"/>
                <a:ea typeface="DengXian" panose="02010600030101010101" pitchFamily="2" charset="-122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47AD016-F482-6F42-BD3E-5BE99876D17A}"/>
                </a:ext>
              </a:extLst>
            </p:cNvPr>
            <p:cNvSpPr/>
            <p:nvPr/>
          </p:nvSpPr>
          <p:spPr>
            <a:xfrm>
              <a:off x="2214546" y="4643446"/>
              <a:ext cx="571504" cy="57150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kern="1200">
                  <a:solidFill>
                    <a:srgbClr val="000000"/>
                  </a:solidFill>
                  <a:effectLst/>
                  <a:ea typeface="DengXian" panose="02010600030101010101" pitchFamily="2" charset="-122"/>
                  <a:cs typeface="Times New Roman" panose="02020603050405020304" pitchFamily="18" charset="0"/>
                </a:rPr>
                <a:t>5</a:t>
              </a:r>
              <a:endParaRPr lang="en-SG">
                <a:effectLst/>
                <a:latin typeface="Times New Roman" panose="02020603050405020304" pitchFamily="18" charset="0"/>
                <a:ea typeface="DengXian" panose="02010600030101010101" pitchFamily="2" charset="-122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BFAEA4-D25F-4149-90CB-3CB3E5230600}"/>
                </a:ext>
              </a:extLst>
            </p:cNvPr>
            <p:cNvCxnSpPr/>
            <p:nvPr/>
          </p:nvCxnSpPr>
          <p:spPr>
            <a:xfrm rot="5400000">
              <a:off x="2654379" y="2893215"/>
              <a:ext cx="596018" cy="524580"/>
            </a:xfrm>
            <a:prstGeom prst="straightConnector1">
              <a:avLst/>
            </a:prstGeom>
            <a:ln w="28575">
              <a:solidFill>
                <a:srgbClr val="00206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4422ACD-513A-454F-9381-03BE582270CA}"/>
                </a:ext>
              </a:extLst>
            </p:cNvPr>
            <p:cNvCxnSpPr>
              <a:stCxn id="5" idx="5"/>
              <a:endCxn id="8" idx="1"/>
            </p:cNvCxnSpPr>
            <p:nvPr/>
          </p:nvCxnSpPr>
          <p:spPr>
            <a:xfrm rot="16200000" flipH="1">
              <a:off x="2702355" y="1916545"/>
              <a:ext cx="596018" cy="453142"/>
            </a:xfrm>
            <a:prstGeom prst="straightConnector1">
              <a:avLst/>
            </a:prstGeom>
            <a:ln w="28575">
              <a:solidFill>
                <a:srgbClr val="00206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BE691B1-60DC-AF49-AE74-4EFBE2A292D9}"/>
                </a:ext>
              </a:extLst>
            </p:cNvPr>
            <p:cNvCxnSpPr/>
            <p:nvPr/>
          </p:nvCxnSpPr>
          <p:spPr>
            <a:xfrm rot="16200000" flipH="1">
              <a:off x="3500430" y="2928935"/>
              <a:ext cx="596018" cy="453142"/>
            </a:xfrm>
            <a:prstGeom prst="straightConnector1">
              <a:avLst/>
            </a:prstGeom>
            <a:ln w="28575">
              <a:solidFill>
                <a:srgbClr val="00206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167F29A-1501-7A41-935D-089D02603F3A}"/>
                </a:ext>
              </a:extLst>
            </p:cNvPr>
            <p:cNvCxnSpPr>
              <a:stCxn id="9" idx="4"/>
              <a:endCxn id="11" idx="0"/>
            </p:cNvCxnSpPr>
            <p:nvPr/>
          </p:nvCxnSpPr>
          <p:spPr>
            <a:xfrm rot="5400000">
              <a:off x="2143108" y="4286256"/>
              <a:ext cx="714380" cy="1588"/>
            </a:xfrm>
            <a:prstGeom prst="straightConnector1">
              <a:avLst/>
            </a:prstGeom>
            <a:ln w="28575">
              <a:solidFill>
                <a:srgbClr val="00206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83B5CC2-36B0-9C4F-AF11-382A70F822F9}"/>
                </a:ext>
              </a:extLst>
            </p:cNvPr>
            <p:cNvCxnSpPr/>
            <p:nvPr/>
          </p:nvCxnSpPr>
          <p:spPr>
            <a:xfrm rot="16200000" flipH="1">
              <a:off x="1785918" y="2928934"/>
              <a:ext cx="596018" cy="453142"/>
            </a:xfrm>
            <a:prstGeom prst="straightConnector1">
              <a:avLst/>
            </a:prstGeom>
            <a:ln w="28575">
              <a:solidFill>
                <a:srgbClr val="00206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EB46D6D-1001-584B-958E-3A06EAC6F981}"/>
                </a:ext>
              </a:extLst>
            </p:cNvPr>
            <p:cNvCxnSpPr>
              <a:stCxn id="10" idx="3"/>
              <a:endCxn id="11" idx="7"/>
            </p:cNvCxnSpPr>
            <p:nvPr/>
          </p:nvCxnSpPr>
          <p:spPr>
            <a:xfrm rot="5400000">
              <a:off x="2880950" y="3738214"/>
              <a:ext cx="810332" cy="1167522"/>
            </a:xfrm>
            <a:prstGeom prst="straightConnector1">
              <a:avLst/>
            </a:prstGeom>
            <a:ln w="28575">
              <a:solidFill>
                <a:srgbClr val="00206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43">
              <a:extLst>
                <a:ext uri="{FF2B5EF4-FFF2-40B4-BE49-F238E27FC236}">
                  <a16:creationId xmlns:a16="http://schemas.microsoft.com/office/drawing/2014/main" id="{D842F9B8-4AEE-C84D-BED7-60D2DEE4DE02}"/>
                </a:ext>
              </a:extLst>
            </p:cNvPr>
            <p:cNvSpPr txBox="1"/>
            <p:nvPr/>
          </p:nvSpPr>
          <p:spPr>
            <a:xfrm>
              <a:off x="1571584" y="1785926"/>
              <a:ext cx="437809" cy="408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0.9</a:t>
              </a:r>
              <a:endParaRPr lang="en-SG">
                <a:effectLst/>
                <a:latin typeface="Times New Roman" panose="02020603050405020304" pitchFamily="18" charset="0"/>
                <a:ea typeface="DengXian" panose="02010600030101010101" pitchFamily="2" charset="-122"/>
              </a:endParaRPr>
            </a:p>
          </p:txBody>
        </p:sp>
        <p:sp>
          <p:nvSpPr>
            <p:cNvPr id="19" name="TextBox 44">
              <a:extLst>
                <a:ext uri="{FF2B5EF4-FFF2-40B4-BE49-F238E27FC236}">
                  <a16:creationId xmlns:a16="http://schemas.microsoft.com/office/drawing/2014/main" id="{A3032207-745B-D64E-BCCE-C450D41D4C11}"/>
                </a:ext>
              </a:extLst>
            </p:cNvPr>
            <p:cNvSpPr txBox="1"/>
            <p:nvPr/>
          </p:nvSpPr>
          <p:spPr>
            <a:xfrm>
              <a:off x="2009393" y="2786058"/>
              <a:ext cx="437809" cy="408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0.8</a:t>
              </a:r>
              <a:endParaRPr lang="en-SG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endParaRPr>
            </a:p>
          </p:txBody>
        </p:sp>
        <p:sp>
          <p:nvSpPr>
            <p:cNvPr id="20" name="TextBox 45">
              <a:extLst>
                <a:ext uri="{FF2B5EF4-FFF2-40B4-BE49-F238E27FC236}">
                  <a16:creationId xmlns:a16="http://schemas.microsoft.com/office/drawing/2014/main" id="{25942A57-34C5-C64F-AD5E-993E730372B8}"/>
                </a:ext>
              </a:extLst>
            </p:cNvPr>
            <p:cNvSpPr txBox="1"/>
            <p:nvPr/>
          </p:nvSpPr>
          <p:spPr>
            <a:xfrm>
              <a:off x="3023860" y="1857364"/>
              <a:ext cx="437809" cy="408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0.9</a:t>
              </a:r>
              <a:endParaRPr lang="en-SG">
                <a:effectLst/>
                <a:latin typeface="Times New Roman" panose="02020603050405020304" pitchFamily="18" charset="0"/>
                <a:ea typeface="DengXian" panose="02010600030101010101" pitchFamily="2" charset="-122"/>
              </a:endParaRPr>
            </a:p>
          </p:txBody>
        </p:sp>
        <p:sp>
          <p:nvSpPr>
            <p:cNvPr id="21" name="TextBox 46">
              <a:extLst>
                <a:ext uri="{FF2B5EF4-FFF2-40B4-BE49-F238E27FC236}">
                  <a16:creationId xmlns:a16="http://schemas.microsoft.com/office/drawing/2014/main" id="{ED76EFBA-1085-AD44-8973-361C0A7063AD}"/>
                </a:ext>
              </a:extLst>
            </p:cNvPr>
            <p:cNvSpPr txBox="1"/>
            <p:nvPr/>
          </p:nvSpPr>
          <p:spPr>
            <a:xfrm>
              <a:off x="2597746" y="2786058"/>
              <a:ext cx="437809" cy="408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1.0</a:t>
              </a:r>
              <a:endParaRPr lang="en-SG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endParaRPr>
            </a:p>
          </p:txBody>
        </p:sp>
        <p:sp>
          <p:nvSpPr>
            <p:cNvPr id="22" name="TextBox 47">
              <a:extLst>
                <a:ext uri="{FF2B5EF4-FFF2-40B4-BE49-F238E27FC236}">
                  <a16:creationId xmlns:a16="http://schemas.microsoft.com/office/drawing/2014/main" id="{73617BBE-E92B-0644-A5CA-AD6423FA1726}"/>
                </a:ext>
              </a:extLst>
            </p:cNvPr>
            <p:cNvSpPr txBox="1"/>
            <p:nvPr/>
          </p:nvSpPr>
          <p:spPr>
            <a:xfrm>
              <a:off x="3738173" y="2857497"/>
              <a:ext cx="437809" cy="408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0.9</a:t>
              </a:r>
              <a:endParaRPr lang="en-SG">
                <a:effectLst/>
                <a:latin typeface="Times New Roman" panose="02020603050405020304" pitchFamily="18" charset="0"/>
                <a:ea typeface="DengXian" panose="02010600030101010101" pitchFamily="2" charset="-122"/>
              </a:endParaRPr>
            </a:p>
          </p:txBody>
        </p:sp>
        <p:sp>
          <p:nvSpPr>
            <p:cNvPr id="23" name="TextBox 48">
              <a:extLst>
                <a:ext uri="{FF2B5EF4-FFF2-40B4-BE49-F238E27FC236}">
                  <a16:creationId xmlns:a16="http://schemas.microsoft.com/office/drawing/2014/main" id="{27940C9E-BA27-E942-B10F-4F6C249EDABE}"/>
                </a:ext>
              </a:extLst>
            </p:cNvPr>
            <p:cNvSpPr txBox="1"/>
            <p:nvPr/>
          </p:nvSpPr>
          <p:spPr>
            <a:xfrm>
              <a:off x="3714520" y="4071942"/>
              <a:ext cx="437809" cy="408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0.9</a:t>
              </a:r>
              <a:endParaRPr lang="en-SG">
                <a:effectLst/>
                <a:latin typeface="Times New Roman" panose="02020603050405020304" pitchFamily="18" charset="0"/>
                <a:ea typeface="DengXian" panose="02010600030101010101" pitchFamily="2" charset="-122"/>
              </a:endParaRPr>
            </a:p>
          </p:txBody>
        </p:sp>
        <p:sp>
          <p:nvSpPr>
            <p:cNvPr id="24" name="TextBox 49">
              <a:extLst>
                <a:ext uri="{FF2B5EF4-FFF2-40B4-BE49-F238E27FC236}">
                  <a16:creationId xmlns:a16="http://schemas.microsoft.com/office/drawing/2014/main" id="{11DD19A3-9D34-6140-B4A3-F9D9F593794E}"/>
                </a:ext>
              </a:extLst>
            </p:cNvPr>
            <p:cNvSpPr txBox="1"/>
            <p:nvPr/>
          </p:nvSpPr>
          <p:spPr>
            <a:xfrm>
              <a:off x="2523841" y="4000504"/>
              <a:ext cx="437809" cy="408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0.8</a:t>
              </a:r>
              <a:endParaRPr lang="en-SG">
                <a:effectLst/>
                <a:latin typeface="Times New Roman" panose="02020603050405020304" pitchFamily="18" charset="0"/>
                <a:ea typeface="DengXian" panose="02010600030101010101" pitchFamily="2" charset="-122"/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4A9E386-F897-E84C-BA03-1760439BEA39}"/>
                </a:ext>
              </a:extLst>
            </p:cNvPr>
            <p:cNvCxnSpPr/>
            <p:nvPr/>
          </p:nvCxnSpPr>
          <p:spPr>
            <a:xfrm rot="16200000" flipH="1">
              <a:off x="1059280" y="3500438"/>
              <a:ext cx="1798207" cy="655199"/>
            </a:xfrm>
            <a:prstGeom prst="straightConnector1">
              <a:avLst/>
            </a:prstGeom>
            <a:ln w="28575">
              <a:solidFill>
                <a:srgbClr val="00206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59">
              <a:extLst>
                <a:ext uri="{FF2B5EF4-FFF2-40B4-BE49-F238E27FC236}">
                  <a16:creationId xmlns:a16="http://schemas.microsoft.com/office/drawing/2014/main" id="{9FD0D9D4-598F-A14A-9558-F13B5B1647D1}"/>
                </a:ext>
              </a:extLst>
            </p:cNvPr>
            <p:cNvSpPr txBox="1"/>
            <p:nvPr/>
          </p:nvSpPr>
          <p:spPr>
            <a:xfrm>
              <a:off x="1452373" y="3559734"/>
              <a:ext cx="437809" cy="408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0.6</a:t>
              </a:r>
              <a:endParaRPr lang="en-SG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605A6530-F3AF-2247-A791-C5319444CA5D}"/>
              </a:ext>
            </a:extLst>
          </p:cNvPr>
          <p:cNvSpPr txBox="1"/>
          <p:nvPr/>
        </p:nvSpPr>
        <p:spPr>
          <a:xfrm>
            <a:off x="5080137" y="1821211"/>
            <a:ext cx="708445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Path 5 </a:t>
            </a:r>
            <a:r>
              <a:rPr lang="en-US" sz="3000" dirty="0">
                <a:sym typeface="Wingdings" pitchFamily="2" charset="2"/>
              </a:rPr>
              <a:t> 1  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0000"/>
                </a:solidFill>
                <a:sym typeface="Wingdings" pitchFamily="2" charset="2"/>
              </a:rPr>
              <a:t>ETX = (1/0.6) + (1/0.9) = 2.77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>
                <a:sym typeface="Wingdings" pitchFamily="2" charset="2"/>
              </a:rPr>
              <a:t>Path 5  3  1  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0000"/>
                </a:solidFill>
                <a:sym typeface="Wingdings" pitchFamily="2" charset="2"/>
              </a:rPr>
              <a:t>ETX = (1/0.8) + (1/0.8) + (1/0.9) = 3.61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>
                <a:sym typeface="Wingdings" pitchFamily="2" charset="2"/>
              </a:rPr>
              <a:t>Path 5  3  2  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0000"/>
                </a:solidFill>
                <a:sym typeface="Wingdings" pitchFamily="2" charset="2"/>
              </a:rPr>
              <a:t>ETX = (1/0.8) + (1/1) + (1/0.9) = 3.36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>
                <a:sym typeface="Wingdings" pitchFamily="2" charset="2"/>
              </a:rPr>
              <a:t>Path 5  4  2  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0000"/>
                </a:solidFill>
                <a:sym typeface="Wingdings" pitchFamily="2" charset="2"/>
              </a:rPr>
              <a:t>ETX = (3/0.9) = 3.33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>
                <a:sym typeface="Wingdings" pitchFamily="2" charset="2"/>
              </a:rPr>
              <a:t>Path 5  4  2  3  1  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0000"/>
                </a:solidFill>
              </a:rPr>
              <a:t>ETX = (3/0.9) + 1/0.8 + 1/1 = 5.58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A98550D9-6913-3941-96B7-23FDC14BAAC2}"/>
              </a:ext>
            </a:extLst>
          </p:cNvPr>
          <p:cNvSpPr/>
          <p:nvPr/>
        </p:nvSpPr>
        <p:spPr>
          <a:xfrm>
            <a:off x="1329574" y="3048000"/>
            <a:ext cx="2887918" cy="3200400"/>
          </a:xfrm>
          <a:custGeom>
            <a:avLst/>
            <a:gdLst>
              <a:gd name="connsiteX0" fmla="*/ 540790 w 2887918"/>
              <a:gd name="connsiteY0" fmla="*/ 3200400 h 3200400"/>
              <a:gd name="connsiteX1" fmla="*/ 2854499 w 2887918"/>
              <a:gd name="connsiteY1" fmla="*/ 1828800 h 3200400"/>
              <a:gd name="connsiteX2" fmla="*/ 1815408 w 2887918"/>
              <a:gd name="connsiteY2" fmla="*/ 83127 h 3200400"/>
              <a:gd name="connsiteX3" fmla="*/ 471517 w 2887918"/>
              <a:gd name="connsiteY3" fmla="*/ 997527 h 3200400"/>
              <a:gd name="connsiteX4" fmla="*/ 462 w 2887918"/>
              <a:gd name="connsiteY4" fmla="*/ 512618 h 3200400"/>
              <a:gd name="connsiteX5" fmla="*/ 402244 w 2887918"/>
              <a:gd name="connsiteY5" fmla="*/ 0 h 320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7918" h="3200400">
                <a:moveTo>
                  <a:pt x="540790" y="3200400"/>
                </a:moveTo>
                <a:cubicBezTo>
                  <a:pt x="1591426" y="2774372"/>
                  <a:pt x="2642063" y="2348345"/>
                  <a:pt x="2854499" y="1828800"/>
                </a:cubicBezTo>
                <a:cubicBezTo>
                  <a:pt x="3066935" y="1309255"/>
                  <a:pt x="2212572" y="221672"/>
                  <a:pt x="1815408" y="83127"/>
                </a:cubicBezTo>
                <a:cubicBezTo>
                  <a:pt x="1418244" y="-55419"/>
                  <a:pt x="774008" y="925945"/>
                  <a:pt x="471517" y="997527"/>
                </a:cubicBezTo>
                <a:cubicBezTo>
                  <a:pt x="169026" y="1069109"/>
                  <a:pt x="12007" y="678872"/>
                  <a:pt x="462" y="512618"/>
                </a:cubicBezTo>
                <a:cubicBezTo>
                  <a:pt x="-11083" y="346364"/>
                  <a:pt x="195580" y="173182"/>
                  <a:pt x="402244" y="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"/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7B9C7682-41F2-854D-8065-1A48F944A467}"/>
              </a:ext>
            </a:extLst>
          </p:cNvPr>
          <p:cNvSpPr/>
          <p:nvPr/>
        </p:nvSpPr>
        <p:spPr>
          <a:xfrm>
            <a:off x="4807527" y="1912276"/>
            <a:ext cx="5832764" cy="912157"/>
          </a:xfrm>
          <a:prstGeom prst="roundRect">
            <a:avLst/>
          </a:prstGeom>
          <a:noFill/>
          <a:ln w="28575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1FBBF86-3724-0842-BBD8-BAC55378EB3D}"/>
              </a:ext>
            </a:extLst>
          </p:cNvPr>
          <p:cNvSpPr txBox="1"/>
          <p:nvPr/>
        </p:nvSpPr>
        <p:spPr>
          <a:xfrm>
            <a:off x="9167490" y="1352929"/>
            <a:ext cx="16294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BEST ETX</a:t>
            </a:r>
          </a:p>
        </p:txBody>
      </p:sp>
    </p:spTree>
    <p:extLst>
      <p:ext uri="{BB962C8B-B14F-4D97-AF65-F5344CB8AC3E}">
        <p14:creationId xmlns:p14="http://schemas.microsoft.com/office/powerpoint/2010/main" val="240380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944-3533-324A-87F4-AE765F7D8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46" y="376092"/>
            <a:ext cx="12164588" cy="278509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Q1</a:t>
            </a:r>
            <a:r>
              <a:rPr lang="en-US" dirty="0"/>
              <a:t>. </a:t>
            </a:r>
            <a:r>
              <a:rPr lang="en-SG" dirty="0"/>
              <a:t>A node running BMAC spends its time in 4 states –</a:t>
            </a:r>
            <a:br>
              <a:rPr lang="en-SG" dirty="0"/>
            </a:br>
            <a:r>
              <a:rPr lang="en-SG" dirty="0"/>
              <a:t>(1) sleeping, (2) idle listening (3) receiving and (4) transmission. By default, it wakes up every 250ms to sample the channel for a duration of 5ms. Every 5s, each node transmits/receives with equal probability. Packet transmission or reception duration is always 5ms. </a:t>
            </a:r>
            <a:endParaRPr lang="en-US" b="1" dirty="0"/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E6D6DD9D-355E-714E-8601-E3B36E3A8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2B9E3-51E9-264D-9F5E-4A02D9B4619F}" type="slidenum">
              <a:rPr lang="en-US" smtClean="0"/>
              <a:t>2</a:t>
            </a:fld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4101244-8024-8A47-AE89-B735828EBE2B}"/>
              </a:ext>
            </a:extLst>
          </p:cNvPr>
          <p:cNvCxnSpPr>
            <a:cxnSpLocks/>
          </p:cNvCxnSpPr>
          <p:nvPr/>
        </p:nvCxnSpPr>
        <p:spPr>
          <a:xfrm>
            <a:off x="1864114" y="5788272"/>
            <a:ext cx="828535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9483263-8102-494B-8235-CA12748C55B7}"/>
              </a:ext>
            </a:extLst>
          </p:cNvPr>
          <p:cNvSpPr/>
          <p:nvPr/>
        </p:nvSpPr>
        <p:spPr>
          <a:xfrm>
            <a:off x="1864114" y="5219560"/>
            <a:ext cx="245327" cy="568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D09B7E8-C62F-1144-BF99-ED0F3BC29CCA}"/>
              </a:ext>
            </a:extLst>
          </p:cNvPr>
          <p:cNvSpPr/>
          <p:nvPr/>
        </p:nvSpPr>
        <p:spPr>
          <a:xfrm>
            <a:off x="2875158" y="5219560"/>
            <a:ext cx="245327" cy="568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C61202B-DA64-3246-8FE2-5154BDF8EA93}"/>
              </a:ext>
            </a:extLst>
          </p:cNvPr>
          <p:cNvSpPr/>
          <p:nvPr/>
        </p:nvSpPr>
        <p:spPr>
          <a:xfrm>
            <a:off x="3886202" y="5219560"/>
            <a:ext cx="245327" cy="568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9082B29-20B4-5847-BAF7-3D66807EBDBC}"/>
              </a:ext>
            </a:extLst>
          </p:cNvPr>
          <p:cNvSpPr txBox="1"/>
          <p:nvPr/>
        </p:nvSpPr>
        <p:spPr>
          <a:xfrm>
            <a:off x="1248719" y="4547191"/>
            <a:ext cx="1440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Idle Listening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4D86812-5075-B94D-B147-03C4D9F9238D}"/>
              </a:ext>
            </a:extLst>
          </p:cNvPr>
          <p:cNvSpPr/>
          <p:nvPr/>
        </p:nvSpPr>
        <p:spPr>
          <a:xfrm>
            <a:off x="8524846" y="5219560"/>
            <a:ext cx="856785" cy="5687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3CEF79E-52C6-C74D-8824-F5D8BBC42F6C}"/>
              </a:ext>
            </a:extLst>
          </p:cNvPr>
          <p:cNvSpPr txBox="1"/>
          <p:nvPr/>
        </p:nvSpPr>
        <p:spPr>
          <a:xfrm>
            <a:off x="4197710" y="5025374"/>
            <a:ext cx="538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…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6A4017B-CFBA-F247-9B13-91CACBECFEEB}"/>
              </a:ext>
            </a:extLst>
          </p:cNvPr>
          <p:cNvSpPr txBox="1"/>
          <p:nvPr/>
        </p:nvSpPr>
        <p:spPr>
          <a:xfrm>
            <a:off x="8407293" y="4553366"/>
            <a:ext cx="1381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Transmitting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5949E4D-A253-5649-B965-98F029AEE629}"/>
              </a:ext>
            </a:extLst>
          </p:cNvPr>
          <p:cNvSpPr/>
          <p:nvPr/>
        </p:nvSpPr>
        <p:spPr>
          <a:xfrm>
            <a:off x="9393186" y="5215689"/>
            <a:ext cx="176210" cy="5687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E24CDD6-27FA-DD47-800E-54E3D9ED73C1}"/>
              </a:ext>
            </a:extLst>
          </p:cNvPr>
          <p:cNvSpPr txBox="1"/>
          <p:nvPr/>
        </p:nvSpPr>
        <p:spPr>
          <a:xfrm rot="20012335">
            <a:off x="8109414" y="5903758"/>
            <a:ext cx="1099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Preamble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F818A7-75F0-454B-9E6A-003C53A56C7E}"/>
              </a:ext>
            </a:extLst>
          </p:cNvPr>
          <p:cNvSpPr txBox="1"/>
          <p:nvPr/>
        </p:nvSpPr>
        <p:spPr>
          <a:xfrm rot="19674936">
            <a:off x="9147832" y="5866942"/>
            <a:ext cx="633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8998513-6BB6-944A-992B-DCCA80A73983}"/>
              </a:ext>
            </a:extLst>
          </p:cNvPr>
          <p:cNvCxnSpPr>
            <a:cxnSpLocks/>
          </p:cNvCxnSpPr>
          <p:nvPr/>
        </p:nvCxnSpPr>
        <p:spPr>
          <a:xfrm>
            <a:off x="1955183" y="5972321"/>
            <a:ext cx="925553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A7FC7A0-9E15-B849-806F-EB559766272F}"/>
              </a:ext>
            </a:extLst>
          </p:cNvPr>
          <p:cNvSpPr txBox="1"/>
          <p:nvPr/>
        </p:nvSpPr>
        <p:spPr>
          <a:xfrm>
            <a:off x="2089183" y="5925566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250 </a:t>
            </a:r>
            <a:r>
              <a:rPr lang="en-US" dirty="0" err="1"/>
              <a:t>ms</a:t>
            </a:r>
            <a:endParaRPr lang="en-US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268528E-B18B-9F43-BE4F-783BD36BB54A}"/>
              </a:ext>
            </a:extLst>
          </p:cNvPr>
          <p:cNvCxnSpPr>
            <a:cxnSpLocks/>
          </p:cNvCxnSpPr>
          <p:nvPr/>
        </p:nvCxnSpPr>
        <p:spPr>
          <a:xfrm>
            <a:off x="2822097" y="5072643"/>
            <a:ext cx="351448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12312D1-E123-9F47-8256-0F1628FBDEFE}"/>
              </a:ext>
            </a:extLst>
          </p:cNvPr>
          <p:cNvSpPr txBox="1"/>
          <p:nvPr/>
        </p:nvSpPr>
        <p:spPr>
          <a:xfrm>
            <a:off x="2689563" y="4672564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ms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8E36C37-5ABE-D849-B59A-545877360831}"/>
              </a:ext>
            </a:extLst>
          </p:cNvPr>
          <p:cNvCxnSpPr>
            <a:cxnSpLocks/>
          </p:cNvCxnSpPr>
          <p:nvPr/>
        </p:nvCxnSpPr>
        <p:spPr>
          <a:xfrm>
            <a:off x="8515839" y="6522865"/>
            <a:ext cx="1053557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E90E4B2-063C-6A43-83E7-AE587B708B20}"/>
              </a:ext>
            </a:extLst>
          </p:cNvPr>
          <p:cNvSpPr txBox="1"/>
          <p:nvPr/>
        </p:nvSpPr>
        <p:spPr>
          <a:xfrm>
            <a:off x="8407293" y="6567484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(250 + 5)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30D48A94-ACB4-CD4B-AD4C-E8E1C2E9A61A}"/>
              </a:ext>
            </a:extLst>
          </p:cNvPr>
          <p:cNvSpPr/>
          <p:nvPr/>
        </p:nvSpPr>
        <p:spPr>
          <a:xfrm>
            <a:off x="1843672" y="4860046"/>
            <a:ext cx="284547" cy="28432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2347333-CDD3-1F42-BE69-6E6DB10A3B77}"/>
              </a:ext>
            </a:extLst>
          </p:cNvPr>
          <p:cNvSpPr txBox="1"/>
          <p:nvPr/>
        </p:nvSpPr>
        <p:spPr>
          <a:xfrm>
            <a:off x="3003276" y="6062844"/>
            <a:ext cx="99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Sleeping</a:t>
            </a:r>
          </a:p>
        </p:txBody>
      </p:sp>
      <p:sp>
        <p:nvSpPr>
          <p:cNvPr id="51" name="Down Arrow 50">
            <a:extLst>
              <a:ext uri="{FF2B5EF4-FFF2-40B4-BE49-F238E27FC236}">
                <a16:creationId xmlns:a16="http://schemas.microsoft.com/office/drawing/2014/main" id="{1F6A0F5A-745E-6348-BCF7-AB12AA16066D}"/>
              </a:ext>
            </a:extLst>
          </p:cNvPr>
          <p:cNvSpPr/>
          <p:nvPr/>
        </p:nvSpPr>
        <p:spPr>
          <a:xfrm rot="10800000">
            <a:off x="3363233" y="5822924"/>
            <a:ext cx="284547" cy="28432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714D721-A744-4E4E-9AAE-8A93402755BE}"/>
              </a:ext>
            </a:extLst>
          </p:cNvPr>
          <p:cNvSpPr/>
          <p:nvPr/>
        </p:nvSpPr>
        <p:spPr>
          <a:xfrm>
            <a:off x="4954216" y="5215689"/>
            <a:ext cx="425352" cy="5687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460ABB6-0848-4546-80EE-8338F30AA30D}"/>
              </a:ext>
            </a:extLst>
          </p:cNvPr>
          <p:cNvSpPr txBox="1"/>
          <p:nvPr/>
        </p:nvSpPr>
        <p:spPr>
          <a:xfrm>
            <a:off x="4929475" y="4524405"/>
            <a:ext cx="1091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Receiving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7EF677C-5F96-B447-AA23-6720A5E637FE}"/>
              </a:ext>
            </a:extLst>
          </p:cNvPr>
          <p:cNvSpPr/>
          <p:nvPr/>
        </p:nvSpPr>
        <p:spPr>
          <a:xfrm>
            <a:off x="5391123" y="5211818"/>
            <a:ext cx="176210" cy="5687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63551AE-2EA4-514E-BB7A-ECDE12C64CEB}"/>
              </a:ext>
            </a:extLst>
          </p:cNvPr>
          <p:cNvSpPr txBox="1"/>
          <p:nvPr/>
        </p:nvSpPr>
        <p:spPr>
          <a:xfrm rot="19674936">
            <a:off x="5223826" y="5863071"/>
            <a:ext cx="633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8BB7D5B-BC94-7445-91A5-1F533674C73C}"/>
              </a:ext>
            </a:extLst>
          </p:cNvPr>
          <p:cNvCxnSpPr>
            <a:cxnSpLocks/>
          </p:cNvCxnSpPr>
          <p:nvPr/>
        </p:nvCxnSpPr>
        <p:spPr>
          <a:xfrm>
            <a:off x="4954216" y="6518994"/>
            <a:ext cx="613117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F21E0E2-775A-524C-8CE9-ED84A858379D}"/>
              </a:ext>
            </a:extLst>
          </p:cNvPr>
          <p:cNvSpPr txBox="1"/>
          <p:nvPr/>
        </p:nvSpPr>
        <p:spPr>
          <a:xfrm>
            <a:off x="5703267" y="5022665"/>
            <a:ext cx="538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…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5220BC5-275A-F74A-AEDC-D2D2B5644067}"/>
              </a:ext>
            </a:extLst>
          </p:cNvPr>
          <p:cNvSpPr/>
          <p:nvPr/>
        </p:nvSpPr>
        <p:spPr>
          <a:xfrm>
            <a:off x="6583523" y="5215689"/>
            <a:ext cx="245327" cy="568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832E14C-E2B3-1444-8068-0BB7E23019D3}"/>
              </a:ext>
            </a:extLst>
          </p:cNvPr>
          <p:cNvSpPr/>
          <p:nvPr/>
        </p:nvSpPr>
        <p:spPr>
          <a:xfrm>
            <a:off x="7594567" y="5215689"/>
            <a:ext cx="245327" cy="568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Down Arrow 60">
            <a:extLst>
              <a:ext uri="{FF2B5EF4-FFF2-40B4-BE49-F238E27FC236}">
                <a16:creationId xmlns:a16="http://schemas.microsoft.com/office/drawing/2014/main" id="{7BD34758-10AA-FD41-9769-4AC297EAF095}"/>
              </a:ext>
            </a:extLst>
          </p:cNvPr>
          <p:cNvSpPr/>
          <p:nvPr/>
        </p:nvSpPr>
        <p:spPr>
          <a:xfrm>
            <a:off x="5330371" y="4857230"/>
            <a:ext cx="284547" cy="28432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Down Arrow 61">
            <a:extLst>
              <a:ext uri="{FF2B5EF4-FFF2-40B4-BE49-F238E27FC236}">
                <a16:creationId xmlns:a16="http://schemas.microsoft.com/office/drawing/2014/main" id="{95FD42FC-87CD-CD4C-82FD-3C3FE6DFC52E}"/>
              </a:ext>
            </a:extLst>
          </p:cNvPr>
          <p:cNvSpPr/>
          <p:nvPr/>
        </p:nvSpPr>
        <p:spPr>
          <a:xfrm>
            <a:off x="8912457" y="4864421"/>
            <a:ext cx="284547" cy="28432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D3908A1-E98F-DE45-93B0-2C5A1F1B3693}"/>
              </a:ext>
            </a:extLst>
          </p:cNvPr>
          <p:cNvSpPr txBox="1"/>
          <p:nvPr/>
        </p:nvSpPr>
        <p:spPr>
          <a:xfrm>
            <a:off x="4572040" y="6570945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~ (125 + 5)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DE1F4AD-0B16-534B-97EB-12F69E719270}"/>
              </a:ext>
            </a:extLst>
          </p:cNvPr>
          <p:cNvSpPr txBox="1"/>
          <p:nvPr/>
        </p:nvSpPr>
        <p:spPr>
          <a:xfrm>
            <a:off x="110646" y="3778590"/>
            <a:ext cx="103002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000" b="1" dirty="0">
                <a:solidFill>
                  <a:srgbClr val="7030A0"/>
                </a:solidFill>
              </a:rPr>
              <a:t>a) On average, what % of the energy is spent in the four states?</a:t>
            </a:r>
            <a:endParaRPr lang="en-US" sz="3000" dirty="0">
              <a:solidFill>
                <a:srgbClr val="7030A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2B2191E-49A4-254D-8A71-7A73606FC90B}"/>
              </a:ext>
            </a:extLst>
          </p:cNvPr>
          <p:cNvSpPr txBox="1"/>
          <p:nvPr/>
        </p:nvSpPr>
        <p:spPr>
          <a:xfrm rot="20012335">
            <a:off x="4434412" y="5876915"/>
            <a:ext cx="1099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Preamble</a:t>
            </a:r>
          </a:p>
        </p:txBody>
      </p:sp>
    </p:spTree>
    <p:extLst>
      <p:ext uri="{BB962C8B-B14F-4D97-AF65-F5344CB8AC3E}">
        <p14:creationId xmlns:p14="http://schemas.microsoft.com/office/powerpoint/2010/main" val="1011823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2" grpId="0" animBg="1"/>
      <p:bldP spid="33" grpId="0" animBg="1"/>
      <p:bldP spid="36" grpId="0"/>
      <p:bldP spid="37" grpId="0" animBg="1"/>
      <p:bldP spid="38" grpId="0"/>
      <p:bldP spid="40" grpId="0"/>
      <p:bldP spid="41" grpId="0" animBg="1"/>
      <p:bldP spid="42" grpId="0"/>
      <p:bldP spid="43" grpId="0"/>
      <p:bldP spid="45" grpId="0"/>
      <p:bldP spid="47" grpId="0"/>
      <p:bldP spid="49" grpId="0"/>
      <p:bldP spid="4" grpId="0" animBg="1"/>
      <p:bldP spid="50" grpId="0"/>
      <p:bldP spid="51" grpId="0" animBg="1"/>
      <p:bldP spid="52" grpId="0" animBg="1"/>
      <p:bldP spid="53" grpId="0"/>
      <p:bldP spid="54" grpId="0" animBg="1"/>
      <p:bldP spid="56" grpId="0"/>
      <p:bldP spid="58" grpId="0"/>
      <p:bldP spid="59" grpId="0" animBg="1"/>
      <p:bldP spid="60" grpId="0" animBg="1"/>
      <p:bldP spid="61" grpId="0" animBg="1"/>
      <p:bldP spid="62" grpId="0" animBg="1"/>
      <p:bldP spid="63" grpId="0"/>
      <p:bldP spid="64" grpId="0"/>
      <p:bldP spid="3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944-3533-324A-87F4-AE765F7D8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12" y="2710"/>
            <a:ext cx="12164588" cy="189231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Q3(c) </a:t>
            </a:r>
            <a:r>
              <a:rPr lang="en-SG" dirty="0"/>
              <a:t>Let the minimum usable link quality be set to 0.6. If the shortest hop count is X, what is the ETX in terms of X?</a:t>
            </a:r>
            <a:endParaRPr lang="en-US" b="1" dirty="0"/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E6D6DD9D-355E-714E-8601-E3B36E3A8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2B9E3-51E9-264D-9F5E-4A02D9B4619F}" type="slidenum">
              <a:rPr lang="en-US" smtClean="0"/>
              <a:t>20</a:t>
            </a:fld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346E625-CBF1-4A4D-BFA4-97AE8A69FAFD}"/>
              </a:ext>
            </a:extLst>
          </p:cNvPr>
          <p:cNvSpPr/>
          <p:nvPr/>
        </p:nvSpPr>
        <p:spPr>
          <a:xfrm>
            <a:off x="1871543" y="1752894"/>
            <a:ext cx="1037063" cy="10370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A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BA37705-05D7-5B4F-A92C-C116D293B984}"/>
              </a:ext>
            </a:extLst>
          </p:cNvPr>
          <p:cNvSpPr/>
          <p:nvPr/>
        </p:nvSpPr>
        <p:spPr>
          <a:xfrm>
            <a:off x="3975407" y="1752894"/>
            <a:ext cx="1037063" cy="103706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B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442ADBE-6EBE-2C47-8F7C-DBA882D5E077}"/>
              </a:ext>
            </a:extLst>
          </p:cNvPr>
          <p:cNvSpPr/>
          <p:nvPr/>
        </p:nvSpPr>
        <p:spPr>
          <a:xfrm>
            <a:off x="6079271" y="1752894"/>
            <a:ext cx="1037063" cy="103706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8E81750-AB10-7E4E-8EDA-21BB687FA1C8}"/>
              </a:ext>
            </a:extLst>
          </p:cNvPr>
          <p:cNvSpPr/>
          <p:nvPr/>
        </p:nvSpPr>
        <p:spPr>
          <a:xfrm>
            <a:off x="8183135" y="1752893"/>
            <a:ext cx="1037063" cy="1037063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D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0ED0AE4-72B7-A24E-AAA2-429C28507961}"/>
              </a:ext>
            </a:extLst>
          </p:cNvPr>
          <p:cNvSpPr/>
          <p:nvPr/>
        </p:nvSpPr>
        <p:spPr>
          <a:xfrm>
            <a:off x="10316737" y="1752892"/>
            <a:ext cx="1037063" cy="1037063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588E8BA-8A76-F44C-838A-B26F6C87E96C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>
            <a:off x="2908606" y="2271426"/>
            <a:ext cx="106680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C3539DD-C234-2244-A5D9-D5F6F535DA89}"/>
              </a:ext>
            </a:extLst>
          </p:cNvPr>
          <p:cNvCxnSpPr>
            <a:cxnSpLocks/>
            <a:stCxn id="34" idx="6"/>
            <a:endCxn id="35" idx="2"/>
          </p:cNvCxnSpPr>
          <p:nvPr/>
        </p:nvCxnSpPr>
        <p:spPr>
          <a:xfrm>
            <a:off x="5012470" y="2271426"/>
            <a:ext cx="106680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E25E3E2-75A0-1841-B2AA-A3F1E01A9101}"/>
              </a:ext>
            </a:extLst>
          </p:cNvPr>
          <p:cNvCxnSpPr>
            <a:cxnSpLocks/>
            <a:stCxn id="35" idx="6"/>
            <a:endCxn id="36" idx="2"/>
          </p:cNvCxnSpPr>
          <p:nvPr/>
        </p:nvCxnSpPr>
        <p:spPr>
          <a:xfrm flipV="1">
            <a:off x="7116334" y="2271425"/>
            <a:ext cx="1066801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815F720-75BC-5448-BC2A-F4963238361B}"/>
              </a:ext>
            </a:extLst>
          </p:cNvPr>
          <p:cNvCxnSpPr>
            <a:cxnSpLocks/>
            <a:stCxn id="36" idx="6"/>
            <a:endCxn id="37" idx="2"/>
          </p:cNvCxnSpPr>
          <p:nvPr/>
        </p:nvCxnSpPr>
        <p:spPr>
          <a:xfrm flipV="1">
            <a:off x="9220198" y="2271424"/>
            <a:ext cx="1096539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E6547F-A637-EC4F-970F-043668645738}"/>
              </a:ext>
            </a:extLst>
          </p:cNvPr>
          <p:cNvCxnSpPr>
            <a:cxnSpLocks/>
          </p:cNvCxnSpPr>
          <p:nvPr/>
        </p:nvCxnSpPr>
        <p:spPr>
          <a:xfrm>
            <a:off x="152101" y="3607705"/>
            <a:ext cx="1145800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C2415E8-5B17-5742-A73C-9444211E3927}"/>
              </a:ext>
            </a:extLst>
          </p:cNvPr>
          <p:cNvSpPr txBox="1"/>
          <p:nvPr/>
        </p:nvSpPr>
        <p:spPr>
          <a:xfrm>
            <a:off x="53268" y="2598003"/>
            <a:ext cx="21199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Packet </a:t>
            </a:r>
          </a:p>
          <a:p>
            <a:pPr algn="ctr"/>
            <a:r>
              <a:rPr lang="en-US" sz="2400" b="1" dirty="0"/>
              <a:t>Reception Rate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3FF036A-80F3-0C4F-810D-9989D46C5DB0}"/>
              </a:ext>
            </a:extLst>
          </p:cNvPr>
          <p:cNvSpPr txBox="1"/>
          <p:nvPr/>
        </p:nvSpPr>
        <p:spPr>
          <a:xfrm>
            <a:off x="2841172" y="2748910"/>
            <a:ext cx="11448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&gt;= 0.6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02FFAE2-2FB2-F940-9958-9841606AB76E}"/>
              </a:ext>
            </a:extLst>
          </p:cNvPr>
          <p:cNvSpPr txBox="1"/>
          <p:nvPr/>
        </p:nvSpPr>
        <p:spPr>
          <a:xfrm>
            <a:off x="4973438" y="2748910"/>
            <a:ext cx="11448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&gt;= 0.6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8241130-6B5B-124B-8939-A69F417DAE4F}"/>
              </a:ext>
            </a:extLst>
          </p:cNvPr>
          <p:cNvSpPr txBox="1"/>
          <p:nvPr/>
        </p:nvSpPr>
        <p:spPr>
          <a:xfrm>
            <a:off x="7045106" y="2748910"/>
            <a:ext cx="11448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&gt;= 0.6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BD4B928-85F0-954A-BF85-DB0DFAAA4186}"/>
              </a:ext>
            </a:extLst>
          </p:cNvPr>
          <p:cNvSpPr txBox="1"/>
          <p:nvPr/>
        </p:nvSpPr>
        <p:spPr>
          <a:xfrm>
            <a:off x="9220198" y="2748910"/>
            <a:ext cx="11448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&gt;= 0.6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494D9B4-072B-0D43-8598-272F9B46DD4B}"/>
              </a:ext>
            </a:extLst>
          </p:cNvPr>
          <p:cNvSpPr txBox="1"/>
          <p:nvPr/>
        </p:nvSpPr>
        <p:spPr>
          <a:xfrm>
            <a:off x="360595" y="4282886"/>
            <a:ext cx="89763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ETX 	= (1/0.6) + (1/0.6) + … X times</a:t>
            </a:r>
          </a:p>
          <a:p>
            <a:r>
              <a:rPr lang="en-US" sz="3200" dirty="0"/>
              <a:t>			= X/0.6</a:t>
            </a:r>
            <a:r>
              <a:rPr lang="en-US" sz="3200" dirty="0">
                <a:solidFill>
                  <a:srgbClr val="FF0000"/>
                </a:solidFill>
              </a:rPr>
              <a:t> = 5X/3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17263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944-3533-324A-87F4-AE765F7D8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46" y="376092"/>
            <a:ext cx="12164588" cy="278509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Q4</a:t>
            </a:r>
            <a:r>
              <a:rPr lang="en-US" dirty="0"/>
              <a:t>. </a:t>
            </a:r>
            <a:r>
              <a:rPr lang="en-SG" dirty="0"/>
              <a:t>What are (1) wireless mesh network, (2) mobile ad hoc network and (3) delay/disruption tolerant network? What are the differences in the design of the respective routing protocols for each of these 3 different types of networks? </a:t>
            </a:r>
            <a:endParaRPr lang="en-US" b="1" dirty="0"/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E6D6DD9D-355E-714E-8601-E3B36E3A8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2B9E3-51E9-264D-9F5E-4A02D9B4619F}" type="slidenum">
              <a:rPr lang="en-US" smtClean="0"/>
              <a:t>21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893BBB-A8F5-C246-9432-EE87EACC23DE}"/>
              </a:ext>
            </a:extLst>
          </p:cNvPr>
          <p:cNvSpPr txBox="1"/>
          <p:nvPr/>
        </p:nvSpPr>
        <p:spPr>
          <a:xfrm>
            <a:off x="282361" y="3333368"/>
            <a:ext cx="1042281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Wireless Mesh Network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7030A0"/>
                </a:solidFill>
                <a:sym typeface="Wingdings" pitchFamily="2" charset="2"/>
              </a:rPr>
              <a:t>Constraints : </a:t>
            </a:r>
            <a:r>
              <a:rPr lang="en-US" sz="3000" dirty="0">
                <a:solidFill>
                  <a:srgbClr val="FF0000"/>
                </a:solidFill>
                <a:sym typeface="Wingdings" pitchFamily="2" charset="2"/>
              </a:rPr>
              <a:t>Static nodes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7030A0"/>
                </a:solidFill>
                <a:sym typeface="Wingdings" pitchFamily="2" charset="2"/>
              </a:rPr>
              <a:t>Routing protocols : </a:t>
            </a:r>
            <a:r>
              <a:rPr lang="en-US" sz="3000" dirty="0">
                <a:solidFill>
                  <a:srgbClr val="FF0000"/>
                </a:solidFill>
                <a:sym typeface="Wingdings" pitchFamily="2" charset="2"/>
              </a:rPr>
              <a:t>Select routes that minimize interference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7030A0"/>
                </a:solidFill>
                <a:sym typeface="Wingdings" pitchFamily="2" charset="2"/>
              </a:rPr>
              <a:t>Advantages : </a:t>
            </a:r>
            <a:r>
              <a:rPr lang="en-US" sz="3000" dirty="0">
                <a:solidFill>
                  <a:srgbClr val="FF0000"/>
                </a:solidFill>
                <a:sym typeface="Wingdings" pitchFamily="2" charset="2"/>
              </a:rPr>
              <a:t>Offers redundancy in case of node failures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7030A0"/>
                </a:solidFill>
                <a:sym typeface="Wingdings" pitchFamily="2" charset="2"/>
              </a:rPr>
              <a:t>Examples : </a:t>
            </a:r>
            <a:r>
              <a:rPr lang="en-US" sz="3000" dirty="0">
                <a:solidFill>
                  <a:srgbClr val="FF0000"/>
                </a:solidFill>
                <a:sym typeface="Wingdings" pitchFamily="2" charset="2"/>
              </a:rPr>
              <a:t>Electric smart meters </a:t>
            </a:r>
          </a:p>
        </p:txBody>
      </p:sp>
    </p:spTree>
    <p:extLst>
      <p:ext uri="{BB962C8B-B14F-4D97-AF65-F5344CB8AC3E}">
        <p14:creationId xmlns:p14="http://schemas.microsoft.com/office/powerpoint/2010/main" val="3343668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944-3533-324A-87F4-AE765F7D8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46" y="376092"/>
            <a:ext cx="12164588" cy="278509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Q4</a:t>
            </a:r>
            <a:r>
              <a:rPr lang="en-US" dirty="0"/>
              <a:t>. </a:t>
            </a:r>
            <a:r>
              <a:rPr lang="en-SG" dirty="0"/>
              <a:t>What are (1) wireless mesh network, (2) mobile ad hoc network and (3) delay/disruption tolerant network? What are the differences in the design of the respective routing protocols for each of these 3 different types of networks? </a:t>
            </a:r>
            <a:endParaRPr lang="en-US" b="1" dirty="0"/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E6D6DD9D-355E-714E-8601-E3B36E3A8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2B9E3-51E9-264D-9F5E-4A02D9B4619F}" type="slidenum">
              <a:rPr lang="en-US" smtClean="0"/>
              <a:t>22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893BBB-A8F5-C246-9432-EE87EACC23DE}"/>
              </a:ext>
            </a:extLst>
          </p:cNvPr>
          <p:cNvSpPr txBox="1"/>
          <p:nvPr/>
        </p:nvSpPr>
        <p:spPr>
          <a:xfrm>
            <a:off x="282360" y="3333368"/>
            <a:ext cx="1182115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Mobile Ad-hoc Network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7030A0"/>
                </a:solidFill>
                <a:sym typeface="Wingdings" pitchFamily="2" charset="2"/>
              </a:rPr>
              <a:t>Challenges : </a:t>
            </a:r>
            <a:r>
              <a:rPr lang="en-US" sz="3000" dirty="0">
                <a:solidFill>
                  <a:srgbClr val="FF0000"/>
                </a:solidFill>
                <a:sym typeface="Wingdings" pitchFamily="2" charset="2"/>
              </a:rPr>
              <a:t>nodes are mobile, no pre-existing infrastructure,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7030A0"/>
                </a:solidFill>
                <a:sym typeface="Wingdings" pitchFamily="2" charset="2"/>
              </a:rPr>
              <a:t>Routing protocols : </a:t>
            </a:r>
            <a:r>
              <a:rPr lang="en-US" sz="3000" dirty="0">
                <a:solidFill>
                  <a:srgbClr val="FF0000"/>
                </a:solidFill>
                <a:sym typeface="Wingdings" pitchFamily="2" charset="2"/>
              </a:rPr>
              <a:t>Every node participates in routing - Proactive / Reactive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7030A0"/>
                </a:solidFill>
                <a:sym typeface="Wingdings" pitchFamily="2" charset="2"/>
              </a:rPr>
              <a:t>Examples : </a:t>
            </a:r>
            <a:r>
              <a:rPr lang="en-US" sz="3000" dirty="0">
                <a:solidFill>
                  <a:srgbClr val="FF0000"/>
                </a:solidFill>
                <a:sym typeface="Wingdings" pitchFamily="2" charset="2"/>
              </a:rPr>
              <a:t>sensor networks</a:t>
            </a:r>
          </a:p>
        </p:txBody>
      </p:sp>
    </p:spTree>
    <p:extLst>
      <p:ext uri="{BB962C8B-B14F-4D97-AF65-F5344CB8AC3E}">
        <p14:creationId xmlns:p14="http://schemas.microsoft.com/office/powerpoint/2010/main" val="3019150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944-3533-324A-87F4-AE765F7D8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46" y="376092"/>
            <a:ext cx="12164588" cy="278509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Q4</a:t>
            </a:r>
            <a:r>
              <a:rPr lang="en-US" dirty="0"/>
              <a:t>. </a:t>
            </a:r>
            <a:r>
              <a:rPr lang="en-SG" dirty="0"/>
              <a:t>What are (1) wireless mesh network, (2) mobile ad hoc network and (3) delay/disruption tolerant network? What are the differences in the design of the respective routing protocols for each of these 3 different types of networks? </a:t>
            </a:r>
            <a:endParaRPr lang="en-US" b="1" dirty="0"/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E6D6DD9D-355E-714E-8601-E3B36E3A8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2B9E3-51E9-264D-9F5E-4A02D9B4619F}" type="slidenum">
              <a:rPr lang="en-US" smtClean="0"/>
              <a:t>23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893BBB-A8F5-C246-9432-EE87EACC23DE}"/>
              </a:ext>
            </a:extLst>
          </p:cNvPr>
          <p:cNvSpPr txBox="1"/>
          <p:nvPr/>
        </p:nvSpPr>
        <p:spPr>
          <a:xfrm>
            <a:off x="282360" y="3333368"/>
            <a:ext cx="118211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Delay-tolerant network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7030A0"/>
                </a:solidFill>
                <a:sym typeface="Wingdings" pitchFamily="2" charset="2"/>
              </a:rPr>
              <a:t>Challenges : </a:t>
            </a:r>
            <a:r>
              <a:rPr lang="en-US" sz="3000" dirty="0">
                <a:solidFill>
                  <a:srgbClr val="FF0000"/>
                </a:solidFill>
                <a:sym typeface="Wingdings" pitchFamily="2" charset="2"/>
              </a:rPr>
              <a:t>lack of continuous end-to-end connectivity, sparsity of nodes, limited radio range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7030A0"/>
                </a:solidFill>
                <a:sym typeface="Wingdings" pitchFamily="2" charset="2"/>
              </a:rPr>
              <a:t>Routing protocols : </a:t>
            </a:r>
            <a:r>
              <a:rPr lang="en-US" sz="3000" dirty="0">
                <a:solidFill>
                  <a:srgbClr val="FF0000"/>
                </a:solidFill>
                <a:sym typeface="Wingdings" pitchFamily="2" charset="2"/>
              </a:rPr>
              <a:t>store-and-forward approach, requires sufficient local storage at nodes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7030A0"/>
                </a:solidFill>
                <a:sym typeface="Wingdings" pitchFamily="2" charset="2"/>
              </a:rPr>
              <a:t>Examples :  </a:t>
            </a:r>
            <a:r>
              <a:rPr lang="en-US" sz="3000" dirty="0">
                <a:solidFill>
                  <a:srgbClr val="FF0000"/>
                </a:solidFill>
                <a:sym typeface="Wingdings" pitchFamily="2" charset="2"/>
              </a:rPr>
              <a:t> Military Ad-hoc network</a:t>
            </a:r>
          </a:p>
        </p:txBody>
      </p:sp>
    </p:spTree>
    <p:extLst>
      <p:ext uri="{BB962C8B-B14F-4D97-AF65-F5344CB8AC3E}">
        <p14:creationId xmlns:p14="http://schemas.microsoft.com/office/powerpoint/2010/main" val="72383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E6D6DD9D-355E-714E-8601-E3B36E3A8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2B9E3-51E9-264D-9F5E-4A02D9B4619F}" type="slidenum">
              <a:rPr lang="en-US" smtClean="0"/>
              <a:t>3</a:t>
            </a:fld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4101244-8024-8A47-AE89-B735828EBE2B}"/>
              </a:ext>
            </a:extLst>
          </p:cNvPr>
          <p:cNvCxnSpPr>
            <a:cxnSpLocks/>
          </p:cNvCxnSpPr>
          <p:nvPr/>
        </p:nvCxnSpPr>
        <p:spPr>
          <a:xfrm>
            <a:off x="726039" y="2150344"/>
            <a:ext cx="828535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9483263-8102-494B-8235-CA12748C55B7}"/>
              </a:ext>
            </a:extLst>
          </p:cNvPr>
          <p:cNvSpPr/>
          <p:nvPr/>
        </p:nvSpPr>
        <p:spPr>
          <a:xfrm>
            <a:off x="726039" y="1581632"/>
            <a:ext cx="245327" cy="568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D09B7E8-C62F-1144-BF99-ED0F3BC29CCA}"/>
              </a:ext>
            </a:extLst>
          </p:cNvPr>
          <p:cNvSpPr/>
          <p:nvPr/>
        </p:nvSpPr>
        <p:spPr>
          <a:xfrm>
            <a:off x="1737083" y="1581632"/>
            <a:ext cx="245327" cy="568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C61202B-DA64-3246-8FE2-5154BDF8EA93}"/>
              </a:ext>
            </a:extLst>
          </p:cNvPr>
          <p:cNvSpPr/>
          <p:nvPr/>
        </p:nvSpPr>
        <p:spPr>
          <a:xfrm>
            <a:off x="2748127" y="1581632"/>
            <a:ext cx="245327" cy="568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9082B29-20B4-5847-BAF7-3D66807EBDBC}"/>
              </a:ext>
            </a:extLst>
          </p:cNvPr>
          <p:cNvSpPr txBox="1"/>
          <p:nvPr/>
        </p:nvSpPr>
        <p:spPr>
          <a:xfrm>
            <a:off x="373001" y="585653"/>
            <a:ext cx="1440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Idle Listening</a:t>
            </a:r>
          </a:p>
          <a:p>
            <a:pPr algn="ctr"/>
            <a:r>
              <a:rPr lang="en-US" b="1" dirty="0"/>
              <a:t>Cycle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4D86812-5075-B94D-B147-03C4D9F9238D}"/>
              </a:ext>
            </a:extLst>
          </p:cNvPr>
          <p:cNvSpPr/>
          <p:nvPr/>
        </p:nvSpPr>
        <p:spPr>
          <a:xfrm>
            <a:off x="7386771" y="1581632"/>
            <a:ext cx="856785" cy="5687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3CEF79E-52C6-C74D-8824-F5D8BBC42F6C}"/>
              </a:ext>
            </a:extLst>
          </p:cNvPr>
          <p:cNvSpPr txBox="1"/>
          <p:nvPr/>
        </p:nvSpPr>
        <p:spPr>
          <a:xfrm>
            <a:off x="3059635" y="1387446"/>
            <a:ext cx="538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…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6A4017B-CFBA-F247-9B13-91CACBECFEEB}"/>
              </a:ext>
            </a:extLst>
          </p:cNvPr>
          <p:cNvSpPr txBox="1"/>
          <p:nvPr/>
        </p:nvSpPr>
        <p:spPr>
          <a:xfrm>
            <a:off x="7199552" y="570575"/>
            <a:ext cx="1381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Transmitting</a:t>
            </a:r>
          </a:p>
          <a:p>
            <a:pPr algn="ctr"/>
            <a:r>
              <a:rPr lang="en-US" b="1" dirty="0"/>
              <a:t>Cycle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5949E4D-A253-5649-B965-98F029AEE629}"/>
              </a:ext>
            </a:extLst>
          </p:cNvPr>
          <p:cNvSpPr/>
          <p:nvPr/>
        </p:nvSpPr>
        <p:spPr>
          <a:xfrm>
            <a:off x="8255111" y="1577761"/>
            <a:ext cx="176210" cy="5687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E24CDD6-27FA-DD47-800E-54E3D9ED73C1}"/>
              </a:ext>
            </a:extLst>
          </p:cNvPr>
          <p:cNvSpPr txBox="1"/>
          <p:nvPr/>
        </p:nvSpPr>
        <p:spPr>
          <a:xfrm rot="20012335">
            <a:off x="6971339" y="2265830"/>
            <a:ext cx="1099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Preamble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F818A7-75F0-454B-9E6A-003C53A56C7E}"/>
              </a:ext>
            </a:extLst>
          </p:cNvPr>
          <p:cNvSpPr txBox="1"/>
          <p:nvPr/>
        </p:nvSpPr>
        <p:spPr>
          <a:xfrm rot="19674936">
            <a:off x="8009757" y="2229014"/>
            <a:ext cx="633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8998513-6BB6-944A-992B-DCCA80A73983}"/>
              </a:ext>
            </a:extLst>
          </p:cNvPr>
          <p:cNvCxnSpPr>
            <a:cxnSpLocks/>
          </p:cNvCxnSpPr>
          <p:nvPr/>
        </p:nvCxnSpPr>
        <p:spPr>
          <a:xfrm>
            <a:off x="817108" y="2334393"/>
            <a:ext cx="925553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A7FC7A0-9E15-B849-806F-EB559766272F}"/>
              </a:ext>
            </a:extLst>
          </p:cNvPr>
          <p:cNvSpPr txBox="1"/>
          <p:nvPr/>
        </p:nvSpPr>
        <p:spPr>
          <a:xfrm>
            <a:off x="951108" y="2287638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250 </a:t>
            </a:r>
            <a:r>
              <a:rPr lang="en-US" dirty="0" err="1"/>
              <a:t>ms</a:t>
            </a:r>
            <a:endParaRPr lang="en-US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268528E-B18B-9F43-BE4F-783BD36BB54A}"/>
              </a:ext>
            </a:extLst>
          </p:cNvPr>
          <p:cNvCxnSpPr>
            <a:cxnSpLocks/>
          </p:cNvCxnSpPr>
          <p:nvPr/>
        </p:nvCxnSpPr>
        <p:spPr>
          <a:xfrm>
            <a:off x="1684022" y="1434715"/>
            <a:ext cx="351448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12312D1-E123-9F47-8256-0F1628FBDEFE}"/>
              </a:ext>
            </a:extLst>
          </p:cNvPr>
          <p:cNvSpPr txBox="1"/>
          <p:nvPr/>
        </p:nvSpPr>
        <p:spPr>
          <a:xfrm>
            <a:off x="1551488" y="1034636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ms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8E36C37-5ABE-D849-B59A-545877360831}"/>
              </a:ext>
            </a:extLst>
          </p:cNvPr>
          <p:cNvCxnSpPr>
            <a:cxnSpLocks/>
          </p:cNvCxnSpPr>
          <p:nvPr/>
        </p:nvCxnSpPr>
        <p:spPr>
          <a:xfrm>
            <a:off x="7377764" y="2884937"/>
            <a:ext cx="1053557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E90E4B2-063C-6A43-83E7-AE587B708B20}"/>
              </a:ext>
            </a:extLst>
          </p:cNvPr>
          <p:cNvSpPr txBox="1"/>
          <p:nvPr/>
        </p:nvSpPr>
        <p:spPr>
          <a:xfrm>
            <a:off x="7269218" y="2929556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(250 + 5)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2347333-CDD3-1F42-BE69-6E6DB10A3B77}"/>
              </a:ext>
            </a:extLst>
          </p:cNvPr>
          <p:cNvSpPr txBox="1"/>
          <p:nvPr/>
        </p:nvSpPr>
        <p:spPr>
          <a:xfrm>
            <a:off x="1865201" y="2424916"/>
            <a:ext cx="99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Sleeping</a:t>
            </a:r>
          </a:p>
        </p:txBody>
      </p:sp>
      <p:sp>
        <p:nvSpPr>
          <p:cNvPr id="51" name="Down Arrow 50">
            <a:extLst>
              <a:ext uri="{FF2B5EF4-FFF2-40B4-BE49-F238E27FC236}">
                <a16:creationId xmlns:a16="http://schemas.microsoft.com/office/drawing/2014/main" id="{1F6A0F5A-745E-6348-BCF7-AB12AA16066D}"/>
              </a:ext>
            </a:extLst>
          </p:cNvPr>
          <p:cNvSpPr/>
          <p:nvPr/>
        </p:nvSpPr>
        <p:spPr>
          <a:xfrm rot="10800000">
            <a:off x="2225158" y="2184996"/>
            <a:ext cx="284547" cy="28432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714D721-A744-4E4E-9AAE-8A93402755BE}"/>
              </a:ext>
            </a:extLst>
          </p:cNvPr>
          <p:cNvSpPr/>
          <p:nvPr/>
        </p:nvSpPr>
        <p:spPr>
          <a:xfrm>
            <a:off x="3816141" y="1577761"/>
            <a:ext cx="425352" cy="5687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460ABB6-0848-4546-80EE-8338F30AA30D}"/>
              </a:ext>
            </a:extLst>
          </p:cNvPr>
          <p:cNvSpPr txBox="1"/>
          <p:nvPr/>
        </p:nvSpPr>
        <p:spPr>
          <a:xfrm>
            <a:off x="3453146" y="585065"/>
            <a:ext cx="1091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Receiving</a:t>
            </a:r>
          </a:p>
          <a:p>
            <a:pPr algn="ctr"/>
            <a:r>
              <a:rPr lang="en-US" b="1" dirty="0"/>
              <a:t>Cycle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7EF677C-5F96-B447-AA23-6720A5E637FE}"/>
              </a:ext>
            </a:extLst>
          </p:cNvPr>
          <p:cNvSpPr/>
          <p:nvPr/>
        </p:nvSpPr>
        <p:spPr>
          <a:xfrm>
            <a:off x="4253048" y="1573890"/>
            <a:ext cx="176210" cy="5687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58DC195-8E84-A544-8432-3F11AC10DD3E}"/>
              </a:ext>
            </a:extLst>
          </p:cNvPr>
          <p:cNvSpPr txBox="1"/>
          <p:nvPr/>
        </p:nvSpPr>
        <p:spPr>
          <a:xfrm rot="20012335">
            <a:off x="3047333" y="2261959"/>
            <a:ext cx="1099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Preamble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63551AE-2EA4-514E-BB7A-ECDE12C64CEB}"/>
              </a:ext>
            </a:extLst>
          </p:cNvPr>
          <p:cNvSpPr txBox="1"/>
          <p:nvPr/>
        </p:nvSpPr>
        <p:spPr>
          <a:xfrm rot="19674936">
            <a:off x="4085751" y="2225143"/>
            <a:ext cx="633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8BB7D5B-BC94-7445-91A5-1F533674C73C}"/>
              </a:ext>
            </a:extLst>
          </p:cNvPr>
          <p:cNvCxnSpPr>
            <a:cxnSpLocks/>
          </p:cNvCxnSpPr>
          <p:nvPr/>
        </p:nvCxnSpPr>
        <p:spPr>
          <a:xfrm>
            <a:off x="3816141" y="2881066"/>
            <a:ext cx="613117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F21E0E2-775A-524C-8CE9-ED84A858379D}"/>
              </a:ext>
            </a:extLst>
          </p:cNvPr>
          <p:cNvSpPr txBox="1"/>
          <p:nvPr/>
        </p:nvSpPr>
        <p:spPr>
          <a:xfrm>
            <a:off x="4565192" y="1384737"/>
            <a:ext cx="538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…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5220BC5-275A-F74A-AEDC-D2D2B5644067}"/>
              </a:ext>
            </a:extLst>
          </p:cNvPr>
          <p:cNvSpPr/>
          <p:nvPr/>
        </p:nvSpPr>
        <p:spPr>
          <a:xfrm>
            <a:off x="5445448" y="1577761"/>
            <a:ext cx="245327" cy="568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832E14C-E2B3-1444-8068-0BB7E23019D3}"/>
              </a:ext>
            </a:extLst>
          </p:cNvPr>
          <p:cNvSpPr/>
          <p:nvPr/>
        </p:nvSpPr>
        <p:spPr>
          <a:xfrm>
            <a:off x="6456492" y="1577761"/>
            <a:ext cx="245327" cy="568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D3908A1-E98F-DE45-93B0-2C5A1F1B3693}"/>
              </a:ext>
            </a:extLst>
          </p:cNvPr>
          <p:cNvSpPr txBox="1"/>
          <p:nvPr/>
        </p:nvSpPr>
        <p:spPr>
          <a:xfrm>
            <a:off x="3433965" y="2933017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~ (125 + 5)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DE1F4AD-0B16-534B-97EB-12F69E719270}"/>
              </a:ext>
            </a:extLst>
          </p:cNvPr>
          <p:cNvSpPr txBox="1"/>
          <p:nvPr/>
        </p:nvSpPr>
        <p:spPr>
          <a:xfrm>
            <a:off x="110644" y="136525"/>
            <a:ext cx="103002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000" b="1" dirty="0">
                <a:solidFill>
                  <a:srgbClr val="7030A0"/>
                </a:solidFill>
              </a:rPr>
              <a:t>a) On average, what % of the energy is spent in the four states?</a:t>
            </a:r>
            <a:endParaRPr lang="en-US" sz="3000" dirty="0">
              <a:solidFill>
                <a:srgbClr val="7030A0"/>
              </a:solidFill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083AF7F-4DCB-584D-8031-7CACE76423D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648368" y="909122"/>
          <a:ext cx="236917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4589">
                  <a:extLst>
                    <a:ext uri="{9D8B030D-6E8A-4147-A177-3AD203B41FA5}">
                      <a16:colId xmlns:a16="http://schemas.microsoft.com/office/drawing/2014/main" val="3989569208"/>
                    </a:ext>
                  </a:extLst>
                </a:gridCol>
                <a:gridCol w="1184589">
                  <a:extLst>
                    <a:ext uri="{9D8B030D-6E8A-4147-A177-3AD203B41FA5}">
                      <a16:colId xmlns:a16="http://schemas.microsoft.com/office/drawing/2014/main" val="34365259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147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Sleep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1mW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43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Idle Listen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10mW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548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Receive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20mW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819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20mW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31903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41B5733-21F9-D246-B33F-95DA4E96BF64}"/>
              </a:ext>
            </a:extLst>
          </p:cNvPr>
          <p:cNvSpPr txBox="1"/>
          <p:nvPr/>
        </p:nvSpPr>
        <p:spPr>
          <a:xfrm>
            <a:off x="366148" y="3306568"/>
            <a:ext cx="850726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/>
              <a:t>Idle Listening Cycle Duration = 245ms (sleep) + 5ms (idle listen)</a:t>
            </a:r>
          </a:p>
          <a:p>
            <a:r>
              <a:rPr lang="en-US" sz="2500" b="1" dirty="0"/>
              <a:t>Receiving Cycle Duration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AD97ADC-D05B-9947-96AB-4566901E5F02}"/>
              </a:ext>
            </a:extLst>
          </p:cNvPr>
          <p:cNvSpPr txBox="1"/>
          <p:nvPr/>
        </p:nvSpPr>
        <p:spPr>
          <a:xfrm>
            <a:off x="4171070" y="3682439"/>
            <a:ext cx="708597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/>
              <a:t>= 125ms (sleep) + 125ms (idle listen) + 5ms (receive)</a:t>
            </a:r>
          </a:p>
          <a:p>
            <a:r>
              <a:rPr lang="en-US" sz="2500" b="1" dirty="0"/>
              <a:t>= 255ms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6AD8B55-8805-8449-9B50-4CB2DFF83F4B}"/>
              </a:ext>
            </a:extLst>
          </p:cNvPr>
          <p:cNvSpPr txBox="1"/>
          <p:nvPr/>
        </p:nvSpPr>
        <p:spPr>
          <a:xfrm>
            <a:off x="366148" y="4409825"/>
            <a:ext cx="385913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/>
              <a:t>Transmitting Cycle Duration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30E40C4-5830-CE4C-A289-E84D4E668C9A}"/>
              </a:ext>
            </a:extLst>
          </p:cNvPr>
          <p:cNvSpPr txBox="1"/>
          <p:nvPr/>
        </p:nvSpPr>
        <p:spPr>
          <a:xfrm>
            <a:off x="4166549" y="4417032"/>
            <a:ext cx="354552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/>
              <a:t>= 250ms + 5ms (transmit)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7787944-F5BC-D34B-B4C4-4DA0925ED949}"/>
              </a:ext>
            </a:extLst>
          </p:cNvPr>
          <p:cNvSpPr txBox="1"/>
          <p:nvPr/>
        </p:nvSpPr>
        <p:spPr>
          <a:xfrm>
            <a:off x="411506" y="5112382"/>
            <a:ext cx="929395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/>
              <a:t>What % of all cycles are in idle listening, receive and transmit cycles?</a:t>
            </a:r>
          </a:p>
          <a:p>
            <a:r>
              <a:rPr lang="en-US" sz="2500" b="1" dirty="0">
                <a:solidFill>
                  <a:srgbClr val="FF0000"/>
                </a:solidFill>
              </a:rPr>
              <a:t>In 5.005s, we have a total of 20 cycles (i.e., 5s/250ms)</a:t>
            </a:r>
          </a:p>
          <a:p>
            <a:pPr marL="342900" indent="-342900">
              <a:buFont typeface="Wingdings" pitchFamily="2" charset="2"/>
              <a:buChar char="è"/>
            </a:pPr>
            <a:r>
              <a:rPr lang="en-US" sz="2500" b="1" dirty="0">
                <a:solidFill>
                  <a:srgbClr val="FF0000"/>
                </a:solidFill>
                <a:sym typeface="Wingdings" pitchFamily="2" charset="2"/>
              </a:rPr>
              <a:t>19 cycles in idle listening, 1 cycle in TX/RX</a:t>
            </a:r>
          </a:p>
          <a:p>
            <a:pPr marL="342900" indent="-342900">
              <a:buFont typeface="Wingdings" pitchFamily="2" charset="2"/>
              <a:buChar char="è"/>
            </a:pPr>
            <a:r>
              <a:rPr lang="en-US" sz="2500" b="1" dirty="0">
                <a:solidFill>
                  <a:srgbClr val="FF0000"/>
                </a:solidFill>
                <a:sym typeface="Wingdings" pitchFamily="2" charset="2"/>
              </a:rPr>
              <a:t>95% idle, 2.5% TX, 2.5% RX</a:t>
            </a:r>
            <a:endParaRPr lang="en-US" sz="2500" b="1" dirty="0">
              <a:solidFill>
                <a:srgbClr val="FF0000"/>
              </a:solidFill>
            </a:endParaRP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49869CDA-0437-6B4D-A2F3-057CB2C33379}"/>
              </a:ext>
            </a:extLst>
          </p:cNvPr>
          <p:cNvSpPr/>
          <p:nvPr/>
        </p:nvSpPr>
        <p:spPr>
          <a:xfrm rot="16200000">
            <a:off x="868802" y="937332"/>
            <a:ext cx="367990" cy="992458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ight Brace 68">
            <a:extLst>
              <a:ext uri="{FF2B5EF4-FFF2-40B4-BE49-F238E27FC236}">
                <a16:creationId xmlns:a16="http://schemas.microsoft.com/office/drawing/2014/main" id="{37CD327E-3889-5245-B1B2-2595C9A7EE28}"/>
              </a:ext>
            </a:extLst>
          </p:cNvPr>
          <p:cNvSpPr/>
          <p:nvPr/>
        </p:nvSpPr>
        <p:spPr>
          <a:xfrm rot="16200000">
            <a:off x="3797790" y="821501"/>
            <a:ext cx="367990" cy="992458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ight Brace 69">
            <a:extLst>
              <a:ext uri="{FF2B5EF4-FFF2-40B4-BE49-F238E27FC236}">
                <a16:creationId xmlns:a16="http://schemas.microsoft.com/office/drawing/2014/main" id="{4D98C6CA-1113-6D4F-9FC4-74CC92219F21}"/>
              </a:ext>
            </a:extLst>
          </p:cNvPr>
          <p:cNvSpPr/>
          <p:nvPr/>
        </p:nvSpPr>
        <p:spPr>
          <a:xfrm rot="16200000">
            <a:off x="7695269" y="818287"/>
            <a:ext cx="367990" cy="992458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53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65" grpId="0" build="p" bldLvl="2"/>
      <p:bldP spid="66" grpId="0"/>
      <p:bldP spid="67" grpId="0"/>
      <p:bldP spid="68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E6D6DD9D-355E-714E-8601-E3B36E3A8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2B9E3-51E9-264D-9F5E-4A02D9B4619F}" type="slidenum">
              <a:rPr lang="en-US" smtClean="0"/>
              <a:t>4</a:t>
            </a:fld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4101244-8024-8A47-AE89-B735828EBE2B}"/>
              </a:ext>
            </a:extLst>
          </p:cNvPr>
          <p:cNvCxnSpPr>
            <a:cxnSpLocks/>
          </p:cNvCxnSpPr>
          <p:nvPr/>
        </p:nvCxnSpPr>
        <p:spPr>
          <a:xfrm>
            <a:off x="726039" y="2150344"/>
            <a:ext cx="828535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9483263-8102-494B-8235-CA12748C55B7}"/>
              </a:ext>
            </a:extLst>
          </p:cNvPr>
          <p:cNvSpPr/>
          <p:nvPr/>
        </p:nvSpPr>
        <p:spPr>
          <a:xfrm>
            <a:off x="726039" y="1581632"/>
            <a:ext cx="245327" cy="568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D09B7E8-C62F-1144-BF99-ED0F3BC29CCA}"/>
              </a:ext>
            </a:extLst>
          </p:cNvPr>
          <p:cNvSpPr/>
          <p:nvPr/>
        </p:nvSpPr>
        <p:spPr>
          <a:xfrm>
            <a:off x="1737083" y="1581632"/>
            <a:ext cx="245327" cy="568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C61202B-DA64-3246-8FE2-5154BDF8EA93}"/>
              </a:ext>
            </a:extLst>
          </p:cNvPr>
          <p:cNvSpPr/>
          <p:nvPr/>
        </p:nvSpPr>
        <p:spPr>
          <a:xfrm>
            <a:off x="2748127" y="1581632"/>
            <a:ext cx="245327" cy="568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9082B29-20B4-5847-BAF7-3D66807EBDBC}"/>
              </a:ext>
            </a:extLst>
          </p:cNvPr>
          <p:cNvSpPr txBox="1"/>
          <p:nvPr/>
        </p:nvSpPr>
        <p:spPr>
          <a:xfrm>
            <a:off x="373001" y="585653"/>
            <a:ext cx="1440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Idle Listening</a:t>
            </a:r>
          </a:p>
          <a:p>
            <a:pPr algn="ctr"/>
            <a:r>
              <a:rPr lang="en-US" b="1" dirty="0"/>
              <a:t>Cycle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4D86812-5075-B94D-B147-03C4D9F9238D}"/>
              </a:ext>
            </a:extLst>
          </p:cNvPr>
          <p:cNvSpPr/>
          <p:nvPr/>
        </p:nvSpPr>
        <p:spPr>
          <a:xfrm>
            <a:off x="7386771" y="1581632"/>
            <a:ext cx="856785" cy="5687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3CEF79E-52C6-C74D-8824-F5D8BBC42F6C}"/>
              </a:ext>
            </a:extLst>
          </p:cNvPr>
          <p:cNvSpPr txBox="1"/>
          <p:nvPr/>
        </p:nvSpPr>
        <p:spPr>
          <a:xfrm>
            <a:off x="3059635" y="1387446"/>
            <a:ext cx="538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…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6A4017B-CFBA-F247-9B13-91CACBECFEEB}"/>
              </a:ext>
            </a:extLst>
          </p:cNvPr>
          <p:cNvSpPr txBox="1"/>
          <p:nvPr/>
        </p:nvSpPr>
        <p:spPr>
          <a:xfrm>
            <a:off x="7199552" y="570575"/>
            <a:ext cx="1381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Transmitting</a:t>
            </a:r>
          </a:p>
          <a:p>
            <a:pPr algn="ctr"/>
            <a:r>
              <a:rPr lang="en-US" b="1" dirty="0"/>
              <a:t>Cycle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5949E4D-A253-5649-B965-98F029AEE629}"/>
              </a:ext>
            </a:extLst>
          </p:cNvPr>
          <p:cNvSpPr/>
          <p:nvPr/>
        </p:nvSpPr>
        <p:spPr>
          <a:xfrm>
            <a:off x="8255111" y="1577761"/>
            <a:ext cx="176210" cy="5687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E24CDD6-27FA-DD47-800E-54E3D9ED73C1}"/>
              </a:ext>
            </a:extLst>
          </p:cNvPr>
          <p:cNvSpPr txBox="1"/>
          <p:nvPr/>
        </p:nvSpPr>
        <p:spPr>
          <a:xfrm rot="20012335">
            <a:off x="6971339" y="2265830"/>
            <a:ext cx="1099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Preamble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F818A7-75F0-454B-9E6A-003C53A56C7E}"/>
              </a:ext>
            </a:extLst>
          </p:cNvPr>
          <p:cNvSpPr txBox="1"/>
          <p:nvPr/>
        </p:nvSpPr>
        <p:spPr>
          <a:xfrm rot="19674936">
            <a:off x="8009757" y="2229014"/>
            <a:ext cx="633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8998513-6BB6-944A-992B-DCCA80A73983}"/>
              </a:ext>
            </a:extLst>
          </p:cNvPr>
          <p:cNvCxnSpPr>
            <a:cxnSpLocks/>
          </p:cNvCxnSpPr>
          <p:nvPr/>
        </p:nvCxnSpPr>
        <p:spPr>
          <a:xfrm>
            <a:off x="817108" y="2334393"/>
            <a:ext cx="925553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A7FC7A0-9E15-B849-806F-EB559766272F}"/>
              </a:ext>
            </a:extLst>
          </p:cNvPr>
          <p:cNvSpPr txBox="1"/>
          <p:nvPr/>
        </p:nvSpPr>
        <p:spPr>
          <a:xfrm>
            <a:off x="951108" y="2287638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250 </a:t>
            </a:r>
            <a:r>
              <a:rPr lang="en-US" dirty="0" err="1"/>
              <a:t>ms</a:t>
            </a:r>
            <a:endParaRPr lang="en-US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268528E-B18B-9F43-BE4F-783BD36BB54A}"/>
              </a:ext>
            </a:extLst>
          </p:cNvPr>
          <p:cNvCxnSpPr>
            <a:cxnSpLocks/>
          </p:cNvCxnSpPr>
          <p:nvPr/>
        </p:nvCxnSpPr>
        <p:spPr>
          <a:xfrm>
            <a:off x="1684022" y="1434715"/>
            <a:ext cx="351448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12312D1-E123-9F47-8256-0F1628FBDEFE}"/>
              </a:ext>
            </a:extLst>
          </p:cNvPr>
          <p:cNvSpPr txBox="1"/>
          <p:nvPr/>
        </p:nvSpPr>
        <p:spPr>
          <a:xfrm>
            <a:off x="1551488" y="1034636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ms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8E36C37-5ABE-D849-B59A-545877360831}"/>
              </a:ext>
            </a:extLst>
          </p:cNvPr>
          <p:cNvCxnSpPr>
            <a:cxnSpLocks/>
          </p:cNvCxnSpPr>
          <p:nvPr/>
        </p:nvCxnSpPr>
        <p:spPr>
          <a:xfrm>
            <a:off x="7377764" y="2884937"/>
            <a:ext cx="1053557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E90E4B2-063C-6A43-83E7-AE587B708B20}"/>
              </a:ext>
            </a:extLst>
          </p:cNvPr>
          <p:cNvSpPr txBox="1"/>
          <p:nvPr/>
        </p:nvSpPr>
        <p:spPr>
          <a:xfrm>
            <a:off x="7269218" y="2929556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(250 + 5)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2347333-CDD3-1F42-BE69-6E6DB10A3B77}"/>
              </a:ext>
            </a:extLst>
          </p:cNvPr>
          <p:cNvSpPr txBox="1"/>
          <p:nvPr/>
        </p:nvSpPr>
        <p:spPr>
          <a:xfrm>
            <a:off x="1865201" y="2424916"/>
            <a:ext cx="99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Sleeping</a:t>
            </a:r>
          </a:p>
        </p:txBody>
      </p:sp>
      <p:sp>
        <p:nvSpPr>
          <p:cNvPr id="51" name="Down Arrow 50">
            <a:extLst>
              <a:ext uri="{FF2B5EF4-FFF2-40B4-BE49-F238E27FC236}">
                <a16:creationId xmlns:a16="http://schemas.microsoft.com/office/drawing/2014/main" id="{1F6A0F5A-745E-6348-BCF7-AB12AA16066D}"/>
              </a:ext>
            </a:extLst>
          </p:cNvPr>
          <p:cNvSpPr/>
          <p:nvPr/>
        </p:nvSpPr>
        <p:spPr>
          <a:xfrm rot="10800000">
            <a:off x="2225158" y="2184996"/>
            <a:ext cx="284547" cy="28432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714D721-A744-4E4E-9AAE-8A93402755BE}"/>
              </a:ext>
            </a:extLst>
          </p:cNvPr>
          <p:cNvSpPr/>
          <p:nvPr/>
        </p:nvSpPr>
        <p:spPr>
          <a:xfrm>
            <a:off x="3816141" y="1577761"/>
            <a:ext cx="425352" cy="5687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460ABB6-0848-4546-80EE-8338F30AA30D}"/>
              </a:ext>
            </a:extLst>
          </p:cNvPr>
          <p:cNvSpPr txBox="1"/>
          <p:nvPr/>
        </p:nvSpPr>
        <p:spPr>
          <a:xfrm>
            <a:off x="3453146" y="585065"/>
            <a:ext cx="1091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Receiving</a:t>
            </a:r>
          </a:p>
          <a:p>
            <a:pPr algn="ctr"/>
            <a:r>
              <a:rPr lang="en-US" b="1" dirty="0"/>
              <a:t>Cycle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7EF677C-5F96-B447-AA23-6720A5E637FE}"/>
              </a:ext>
            </a:extLst>
          </p:cNvPr>
          <p:cNvSpPr/>
          <p:nvPr/>
        </p:nvSpPr>
        <p:spPr>
          <a:xfrm>
            <a:off x="4253048" y="1573890"/>
            <a:ext cx="176210" cy="5687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58DC195-8E84-A544-8432-3F11AC10DD3E}"/>
              </a:ext>
            </a:extLst>
          </p:cNvPr>
          <p:cNvSpPr txBox="1"/>
          <p:nvPr/>
        </p:nvSpPr>
        <p:spPr>
          <a:xfrm rot="20012335">
            <a:off x="3047333" y="2261959"/>
            <a:ext cx="1099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Preamble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63551AE-2EA4-514E-BB7A-ECDE12C64CEB}"/>
              </a:ext>
            </a:extLst>
          </p:cNvPr>
          <p:cNvSpPr txBox="1"/>
          <p:nvPr/>
        </p:nvSpPr>
        <p:spPr>
          <a:xfrm rot="19674936">
            <a:off x="4085751" y="2225143"/>
            <a:ext cx="633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8BB7D5B-BC94-7445-91A5-1F533674C73C}"/>
              </a:ext>
            </a:extLst>
          </p:cNvPr>
          <p:cNvCxnSpPr>
            <a:cxnSpLocks/>
          </p:cNvCxnSpPr>
          <p:nvPr/>
        </p:nvCxnSpPr>
        <p:spPr>
          <a:xfrm>
            <a:off x="3816141" y="2881066"/>
            <a:ext cx="613117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F21E0E2-775A-524C-8CE9-ED84A858379D}"/>
              </a:ext>
            </a:extLst>
          </p:cNvPr>
          <p:cNvSpPr txBox="1"/>
          <p:nvPr/>
        </p:nvSpPr>
        <p:spPr>
          <a:xfrm>
            <a:off x="4565192" y="1384737"/>
            <a:ext cx="538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…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5220BC5-275A-F74A-AEDC-D2D2B5644067}"/>
              </a:ext>
            </a:extLst>
          </p:cNvPr>
          <p:cNvSpPr/>
          <p:nvPr/>
        </p:nvSpPr>
        <p:spPr>
          <a:xfrm>
            <a:off x="5445448" y="1577761"/>
            <a:ext cx="245327" cy="568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832E14C-E2B3-1444-8068-0BB7E23019D3}"/>
              </a:ext>
            </a:extLst>
          </p:cNvPr>
          <p:cNvSpPr/>
          <p:nvPr/>
        </p:nvSpPr>
        <p:spPr>
          <a:xfrm>
            <a:off x="6456492" y="1577761"/>
            <a:ext cx="245327" cy="568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D3908A1-E98F-DE45-93B0-2C5A1F1B3693}"/>
              </a:ext>
            </a:extLst>
          </p:cNvPr>
          <p:cNvSpPr txBox="1"/>
          <p:nvPr/>
        </p:nvSpPr>
        <p:spPr>
          <a:xfrm>
            <a:off x="3433965" y="2933017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~ (125 + 5)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DE1F4AD-0B16-534B-97EB-12F69E719270}"/>
              </a:ext>
            </a:extLst>
          </p:cNvPr>
          <p:cNvSpPr txBox="1"/>
          <p:nvPr/>
        </p:nvSpPr>
        <p:spPr>
          <a:xfrm>
            <a:off x="110644" y="136525"/>
            <a:ext cx="103002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000" b="1" dirty="0">
                <a:solidFill>
                  <a:srgbClr val="7030A0"/>
                </a:solidFill>
              </a:rPr>
              <a:t>a) On average, what % of the energy is spent in the four states?</a:t>
            </a:r>
            <a:endParaRPr lang="en-US" sz="3000" dirty="0">
              <a:solidFill>
                <a:srgbClr val="7030A0"/>
              </a:solidFill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083AF7F-4DCB-584D-8031-7CACE76423DE}"/>
              </a:ext>
            </a:extLst>
          </p:cNvPr>
          <p:cNvGraphicFramePr>
            <a:graphicFrameLocks noGrp="1"/>
          </p:cNvGraphicFramePr>
          <p:nvPr/>
        </p:nvGraphicFramePr>
        <p:xfrm>
          <a:off x="9648368" y="909122"/>
          <a:ext cx="236917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4589">
                  <a:extLst>
                    <a:ext uri="{9D8B030D-6E8A-4147-A177-3AD203B41FA5}">
                      <a16:colId xmlns:a16="http://schemas.microsoft.com/office/drawing/2014/main" val="3989569208"/>
                    </a:ext>
                  </a:extLst>
                </a:gridCol>
                <a:gridCol w="1184589">
                  <a:extLst>
                    <a:ext uri="{9D8B030D-6E8A-4147-A177-3AD203B41FA5}">
                      <a16:colId xmlns:a16="http://schemas.microsoft.com/office/drawing/2014/main" val="34365259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147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Sleep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1mW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43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Idle Listen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10mW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548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Receive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20mW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819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20mW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319037"/>
                  </a:ext>
                </a:extLst>
              </a:tr>
            </a:tbl>
          </a:graphicData>
        </a:graphic>
      </p:graphicFrame>
      <p:sp>
        <p:nvSpPr>
          <p:cNvPr id="9" name="Right Brace 8">
            <a:extLst>
              <a:ext uri="{FF2B5EF4-FFF2-40B4-BE49-F238E27FC236}">
                <a16:creationId xmlns:a16="http://schemas.microsoft.com/office/drawing/2014/main" id="{49869CDA-0437-6B4D-A2F3-057CB2C33379}"/>
              </a:ext>
            </a:extLst>
          </p:cNvPr>
          <p:cNvSpPr/>
          <p:nvPr/>
        </p:nvSpPr>
        <p:spPr>
          <a:xfrm rot="16200000">
            <a:off x="868802" y="937332"/>
            <a:ext cx="367990" cy="992458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ight Brace 68">
            <a:extLst>
              <a:ext uri="{FF2B5EF4-FFF2-40B4-BE49-F238E27FC236}">
                <a16:creationId xmlns:a16="http://schemas.microsoft.com/office/drawing/2014/main" id="{37CD327E-3889-5245-B1B2-2595C9A7EE28}"/>
              </a:ext>
            </a:extLst>
          </p:cNvPr>
          <p:cNvSpPr/>
          <p:nvPr/>
        </p:nvSpPr>
        <p:spPr>
          <a:xfrm rot="16200000">
            <a:off x="3797790" y="821501"/>
            <a:ext cx="367990" cy="992458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ight Brace 69">
            <a:extLst>
              <a:ext uri="{FF2B5EF4-FFF2-40B4-BE49-F238E27FC236}">
                <a16:creationId xmlns:a16="http://schemas.microsoft.com/office/drawing/2014/main" id="{4D98C6CA-1113-6D4F-9FC4-74CC92219F21}"/>
              </a:ext>
            </a:extLst>
          </p:cNvPr>
          <p:cNvSpPr/>
          <p:nvPr/>
        </p:nvSpPr>
        <p:spPr>
          <a:xfrm rot="16200000">
            <a:off x="7695269" y="818287"/>
            <a:ext cx="367990" cy="992458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12BC12E-28BC-9641-8231-5D6E45E2806A}"/>
              </a:ext>
            </a:extLst>
          </p:cNvPr>
          <p:cNvSpPr txBox="1"/>
          <p:nvPr/>
        </p:nvSpPr>
        <p:spPr>
          <a:xfrm>
            <a:off x="368905" y="3380686"/>
            <a:ext cx="7319824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/>
              <a:t>Energy spent in sleep state during Idle Listening Cycle </a:t>
            </a:r>
          </a:p>
          <a:p>
            <a:r>
              <a:rPr lang="en-US" sz="2500" b="1" dirty="0"/>
              <a:t>= 245ms X 1mW = 245e-3 </a:t>
            </a:r>
            <a:r>
              <a:rPr lang="en-US" sz="2500" b="1" dirty="0" err="1"/>
              <a:t>mJ</a:t>
            </a:r>
            <a:endParaRPr lang="en-US" sz="2500" b="1" dirty="0"/>
          </a:p>
          <a:p>
            <a:endParaRPr lang="en-US" sz="2500" b="1" dirty="0"/>
          </a:p>
          <a:p>
            <a:r>
              <a:rPr lang="en-US" sz="2500" b="1" dirty="0"/>
              <a:t>Energy spent in sleep state during RX Cycle </a:t>
            </a:r>
          </a:p>
          <a:p>
            <a:r>
              <a:rPr lang="en-US" sz="2500" b="1" dirty="0"/>
              <a:t>= 125ms X 1mW = 125e-3 </a:t>
            </a:r>
            <a:r>
              <a:rPr lang="en-US" sz="2500" b="1" dirty="0" err="1"/>
              <a:t>mJ</a:t>
            </a:r>
            <a:endParaRPr lang="en-US" sz="2500" b="1" dirty="0"/>
          </a:p>
          <a:p>
            <a:endParaRPr lang="en-US" sz="2500" b="1" dirty="0"/>
          </a:p>
          <a:p>
            <a:r>
              <a:rPr lang="en-US" sz="2500" b="1" dirty="0"/>
              <a:t>Energy spent in sleep state during TX Cycle </a:t>
            </a:r>
          </a:p>
          <a:p>
            <a:r>
              <a:rPr lang="en-US" sz="2500" b="1" dirty="0"/>
              <a:t>= 0 J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71BE930-861D-4C49-A239-24FC730D1AA0}"/>
              </a:ext>
            </a:extLst>
          </p:cNvPr>
          <p:cNvSpPr/>
          <p:nvPr/>
        </p:nvSpPr>
        <p:spPr>
          <a:xfrm>
            <a:off x="7686839" y="3785541"/>
            <a:ext cx="4231919" cy="216333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/>
              <a:t>Total Energy/cycle in Sleep State </a:t>
            </a:r>
            <a:br>
              <a:rPr lang="en-US" sz="2500" b="1" dirty="0"/>
            </a:br>
            <a:endParaRPr lang="en-US" sz="2500" b="1" dirty="0"/>
          </a:p>
          <a:p>
            <a:pPr algn="ctr"/>
            <a:r>
              <a:rPr lang="en-US" sz="2500" b="1" dirty="0"/>
              <a:t>= 0.95 X 245e-3 + 0.025 X 125e-3 + 0.025 X 0</a:t>
            </a:r>
          </a:p>
          <a:p>
            <a:pPr algn="ctr"/>
            <a:r>
              <a:rPr lang="en-US" sz="2500" b="1" dirty="0"/>
              <a:t>= 0.2358 </a:t>
            </a:r>
            <a:r>
              <a:rPr lang="en-US" sz="2500" b="1" dirty="0" err="1"/>
              <a:t>mJ</a:t>
            </a:r>
            <a:r>
              <a:rPr lang="en-US" sz="2500" b="1" dirty="0"/>
              <a:t>/cycle</a:t>
            </a:r>
          </a:p>
        </p:txBody>
      </p:sp>
    </p:spTree>
    <p:extLst>
      <p:ext uri="{BB962C8B-B14F-4D97-AF65-F5344CB8AC3E}">
        <p14:creationId xmlns:p14="http://schemas.microsoft.com/office/powerpoint/2010/main" val="3142580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build="p"/>
      <p:bldP spid="2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E6D6DD9D-355E-714E-8601-E3B36E3A8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2B9E3-51E9-264D-9F5E-4A02D9B4619F}" type="slidenum">
              <a:rPr lang="en-US" smtClean="0"/>
              <a:t>5</a:t>
            </a:fld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4101244-8024-8A47-AE89-B735828EBE2B}"/>
              </a:ext>
            </a:extLst>
          </p:cNvPr>
          <p:cNvCxnSpPr>
            <a:cxnSpLocks/>
          </p:cNvCxnSpPr>
          <p:nvPr/>
        </p:nvCxnSpPr>
        <p:spPr>
          <a:xfrm>
            <a:off x="726039" y="2150344"/>
            <a:ext cx="828535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9483263-8102-494B-8235-CA12748C55B7}"/>
              </a:ext>
            </a:extLst>
          </p:cNvPr>
          <p:cNvSpPr/>
          <p:nvPr/>
        </p:nvSpPr>
        <p:spPr>
          <a:xfrm>
            <a:off x="726039" y="1581632"/>
            <a:ext cx="245327" cy="568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D09B7E8-C62F-1144-BF99-ED0F3BC29CCA}"/>
              </a:ext>
            </a:extLst>
          </p:cNvPr>
          <p:cNvSpPr/>
          <p:nvPr/>
        </p:nvSpPr>
        <p:spPr>
          <a:xfrm>
            <a:off x="1737083" y="1581632"/>
            <a:ext cx="245327" cy="568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C61202B-DA64-3246-8FE2-5154BDF8EA93}"/>
              </a:ext>
            </a:extLst>
          </p:cNvPr>
          <p:cNvSpPr/>
          <p:nvPr/>
        </p:nvSpPr>
        <p:spPr>
          <a:xfrm>
            <a:off x="2748127" y="1581632"/>
            <a:ext cx="245327" cy="568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9082B29-20B4-5847-BAF7-3D66807EBDBC}"/>
              </a:ext>
            </a:extLst>
          </p:cNvPr>
          <p:cNvSpPr txBox="1"/>
          <p:nvPr/>
        </p:nvSpPr>
        <p:spPr>
          <a:xfrm>
            <a:off x="373001" y="585653"/>
            <a:ext cx="1440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Idle Listening</a:t>
            </a:r>
          </a:p>
          <a:p>
            <a:pPr algn="ctr"/>
            <a:r>
              <a:rPr lang="en-US" b="1" dirty="0"/>
              <a:t>Cycle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4D86812-5075-B94D-B147-03C4D9F9238D}"/>
              </a:ext>
            </a:extLst>
          </p:cNvPr>
          <p:cNvSpPr/>
          <p:nvPr/>
        </p:nvSpPr>
        <p:spPr>
          <a:xfrm>
            <a:off x="7386771" y="1581632"/>
            <a:ext cx="856785" cy="5687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3CEF79E-52C6-C74D-8824-F5D8BBC42F6C}"/>
              </a:ext>
            </a:extLst>
          </p:cNvPr>
          <p:cNvSpPr txBox="1"/>
          <p:nvPr/>
        </p:nvSpPr>
        <p:spPr>
          <a:xfrm>
            <a:off x="3059635" y="1387446"/>
            <a:ext cx="538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…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6A4017B-CFBA-F247-9B13-91CACBECFEEB}"/>
              </a:ext>
            </a:extLst>
          </p:cNvPr>
          <p:cNvSpPr txBox="1"/>
          <p:nvPr/>
        </p:nvSpPr>
        <p:spPr>
          <a:xfrm>
            <a:off x="7199552" y="570575"/>
            <a:ext cx="1381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Transmitting</a:t>
            </a:r>
          </a:p>
          <a:p>
            <a:pPr algn="ctr"/>
            <a:r>
              <a:rPr lang="en-US" b="1" dirty="0"/>
              <a:t>Cycle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5949E4D-A253-5649-B965-98F029AEE629}"/>
              </a:ext>
            </a:extLst>
          </p:cNvPr>
          <p:cNvSpPr/>
          <p:nvPr/>
        </p:nvSpPr>
        <p:spPr>
          <a:xfrm>
            <a:off x="8255111" y="1577761"/>
            <a:ext cx="176210" cy="5687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E24CDD6-27FA-DD47-800E-54E3D9ED73C1}"/>
              </a:ext>
            </a:extLst>
          </p:cNvPr>
          <p:cNvSpPr txBox="1"/>
          <p:nvPr/>
        </p:nvSpPr>
        <p:spPr>
          <a:xfrm rot="20012335">
            <a:off x="6971339" y="2265830"/>
            <a:ext cx="1099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Preamble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F818A7-75F0-454B-9E6A-003C53A56C7E}"/>
              </a:ext>
            </a:extLst>
          </p:cNvPr>
          <p:cNvSpPr txBox="1"/>
          <p:nvPr/>
        </p:nvSpPr>
        <p:spPr>
          <a:xfrm rot="19674936">
            <a:off x="8009757" y="2229014"/>
            <a:ext cx="633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8998513-6BB6-944A-992B-DCCA80A73983}"/>
              </a:ext>
            </a:extLst>
          </p:cNvPr>
          <p:cNvCxnSpPr>
            <a:cxnSpLocks/>
          </p:cNvCxnSpPr>
          <p:nvPr/>
        </p:nvCxnSpPr>
        <p:spPr>
          <a:xfrm>
            <a:off x="817108" y="2334393"/>
            <a:ext cx="925553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A7FC7A0-9E15-B849-806F-EB559766272F}"/>
              </a:ext>
            </a:extLst>
          </p:cNvPr>
          <p:cNvSpPr txBox="1"/>
          <p:nvPr/>
        </p:nvSpPr>
        <p:spPr>
          <a:xfrm>
            <a:off x="951108" y="2287638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250 </a:t>
            </a:r>
            <a:r>
              <a:rPr lang="en-US" dirty="0" err="1"/>
              <a:t>ms</a:t>
            </a:r>
            <a:endParaRPr lang="en-US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268528E-B18B-9F43-BE4F-783BD36BB54A}"/>
              </a:ext>
            </a:extLst>
          </p:cNvPr>
          <p:cNvCxnSpPr>
            <a:cxnSpLocks/>
          </p:cNvCxnSpPr>
          <p:nvPr/>
        </p:nvCxnSpPr>
        <p:spPr>
          <a:xfrm>
            <a:off x="1684022" y="1434715"/>
            <a:ext cx="351448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12312D1-E123-9F47-8256-0F1628FBDEFE}"/>
              </a:ext>
            </a:extLst>
          </p:cNvPr>
          <p:cNvSpPr txBox="1"/>
          <p:nvPr/>
        </p:nvSpPr>
        <p:spPr>
          <a:xfrm>
            <a:off x="1551488" y="1034636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ms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8E36C37-5ABE-D849-B59A-545877360831}"/>
              </a:ext>
            </a:extLst>
          </p:cNvPr>
          <p:cNvCxnSpPr>
            <a:cxnSpLocks/>
          </p:cNvCxnSpPr>
          <p:nvPr/>
        </p:nvCxnSpPr>
        <p:spPr>
          <a:xfrm>
            <a:off x="7377764" y="2884937"/>
            <a:ext cx="1053557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E90E4B2-063C-6A43-83E7-AE587B708B20}"/>
              </a:ext>
            </a:extLst>
          </p:cNvPr>
          <p:cNvSpPr txBox="1"/>
          <p:nvPr/>
        </p:nvSpPr>
        <p:spPr>
          <a:xfrm>
            <a:off x="7269218" y="2929556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(250 + 5)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2347333-CDD3-1F42-BE69-6E6DB10A3B77}"/>
              </a:ext>
            </a:extLst>
          </p:cNvPr>
          <p:cNvSpPr txBox="1"/>
          <p:nvPr/>
        </p:nvSpPr>
        <p:spPr>
          <a:xfrm>
            <a:off x="1865201" y="2424916"/>
            <a:ext cx="99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Sleeping</a:t>
            </a:r>
          </a:p>
        </p:txBody>
      </p:sp>
      <p:sp>
        <p:nvSpPr>
          <p:cNvPr id="51" name="Down Arrow 50">
            <a:extLst>
              <a:ext uri="{FF2B5EF4-FFF2-40B4-BE49-F238E27FC236}">
                <a16:creationId xmlns:a16="http://schemas.microsoft.com/office/drawing/2014/main" id="{1F6A0F5A-745E-6348-BCF7-AB12AA16066D}"/>
              </a:ext>
            </a:extLst>
          </p:cNvPr>
          <p:cNvSpPr/>
          <p:nvPr/>
        </p:nvSpPr>
        <p:spPr>
          <a:xfrm rot="10800000">
            <a:off x="2225158" y="2184996"/>
            <a:ext cx="284547" cy="28432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714D721-A744-4E4E-9AAE-8A93402755BE}"/>
              </a:ext>
            </a:extLst>
          </p:cNvPr>
          <p:cNvSpPr/>
          <p:nvPr/>
        </p:nvSpPr>
        <p:spPr>
          <a:xfrm>
            <a:off x="3816141" y="1577761"/>
            <a:ext cx="425352" cy="5687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460ABB6-0848-4546-80EE-8338F30AA30D}"/>
              </a:ext>
            </a:extLst>
          </p:cNvPr>
          <p:cNvSpPr txBox="1"/>
          <p:nvPr/>
        </p:nvSpPr>
        <p:spPr>
          <a:xfrm>
            <a:off x="3453146" y="585065"/>
            <a:ext cx="1091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Receiving</a:t>
            </a:r>
          </a:p>
          <a:p>
            <a:pPr algn="ctr"/>
            <a:r>
              <a:rPr lang="en-US" b="1" dirty="0"/>
              <a:t>Cycle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7EF677C-5F96-B447-AA23-6720A5E637FE}"/>
              </a:ext>
            </a:extLst>
          </p:cNvPr>
          <p:cNvSpPr/>
          <p:nvPr/>
        </p:nvSpPr>
        <p:spPr>
          <a:xfrm>
            <a:off x="4253048" y="1573890"/>
            <a:ext cx="176210" cy="5687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58DC195-8E84-A544-8432-3F11AC10DD3E}"/>
              </a:ext>
            </a:extLst>
          </p:cNvPr>
          <p:cNvSpPr txBox="1"/>
          <p:nvPr/>
        </p:nvSpPr>
        <p:spPr>
          <a:xfrm rot="20012335">
            <a:off x="3047333" y="2261959"/>
            <a:ext cx="1099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Preamble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63551AE-2EA4-514E-BB7A-ECDE12C64CEB}"/>
              </a:ext>
            </a:extLst>
          </p:cNvPr>
          <p:cNvSpPr txBox="1"/>
          <p:nvPr/>
        </p:nvSpPr>
        <p:spPr>
          <a:xfrm rot="19674936">
            <a:off x="4085751" y="2225143"/>
            <a:ext cx="633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8BB7D5B-BC94-7445-91A5-1F533674C73C}"/>
              </a:ext>
            </a:extLst>
          </p:cNvPr>
          <p:cNvCxnSpPr>
            <a:cxnSpLocks/>
          </p:cNvCxnSpPr>
          <p:nvPr/>
        </p:nvCxnSpPr>
        <p:spPr>
          <a:xfrm>
            <a:off x="3816141" y="2881066"/>
            <a:ext cx="613117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F21E0E2-775A-524C-8CE9-ED84A858379D}"/>
              </a:ext>
            </a:extLst>
          </p:cNvPr>
          <p:cNvSpPr txBox="1"/>
          <p:nvPr/>
        </p:nvSpPr>
        <p:spPr>
          <a:xfrm>
            <a:off x="4565192" y="1384737"/>
            <a:ext cx="538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…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5220BC5-275A-F74A-AEDC-D2D2B5644067}"/>
              </a:ext>
            </a:extLst>
          </p:cNvPr>
          <p:cNvSpPr/>
          <p:nvPr/>
        </p:nvSpPr>
        <p:spPr>
          <a:xfrm>
            <a:off x="5445448" y="1577761"/>
            <a:ext cx="245327" cy="568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832E14C-E2B3-1444-8068-0BB7E23019D3}"/>
              </a:ext>
            </a:extLst>
          </p:cNvPr>
          <p:cNvSpPr/>
          <p:nvPr/>
        </p:nvSpPr>
        <p:spPr>
          <a:xfrm>
            <a:off x="6456492" y="1577761"/>
            <a:ext cx="245327" cy="568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D3908A1-E98F-DE45-93B0-2C5A1F1B3693}"/>
              </a:ext>
            </a:extLst>
          </p:cNvPr>
          <p:cNvSpPr txBox="1"/>
          <p:nvPr/>
        </p:nvSpPr>
        <p:spPr>
          <a:xfrm>
            <a:off x="3433965" y="2933017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~ (125 + 5)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DE1F4AD-0B16-534B-97EB-12F69E719270}"/>
              </a:ext>
            </a:extLst>
          </p:cNvPr>
          <p:cNvSpPr txBox="1"/>
          <p:nvPr/>
        </p:nvSpPr>
        <p:spPr>
          <a:xfrm>
            <a:off x="110644" y="136525"/>
            <a:ext cx="103002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000" b="1" dirty="0">
                <a:solidFill>
                  <a:srgbClr val="7030A0"/>
                </a:solidFill>
              </a:rPr>
              <a:t>a) On average, what % of the energy is spent in the four states?</a:t>
            </a:r>
            <a:endParaRPr lang="en-US" sz="3000" dirty="0">
              <a:solidFill>
                <a:srgbClr val="7030A0"/>
              </a:solidFill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083AF7F-4DCB-584D-8031-7CACE76423DE}"/>
              </a:ext>
            </a:extLst>
          </p:cNvPr>
          <p:cNvGraphicFramePr>
            <a:graphicFrameLocks noGrp="1"/>
          </p:cNvGraphicFramePr>
          <p:nvPr/>
        </p:nvGraphicFramePr>
        <p:xfrm>
          <a:off x="9648368" y="909122"/>
          <a:ext cx="236917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4589">
                  <a:extLst>
                    <a:ext uri="{9D8B030D-6E8A-4147-A177-3AD203B41FA5}">
                      <a16:colId xmlns:a16="http://schemas.microsoft.com/office/drawing/2014/main" val="3989569208"/>
                    </a:ext>
                  </a:extLst>
                </a:gridCol>
                <a:gridCol w="1184589">
                  <a:extLst>
                    <a:ext uri="{9D8B030D-6E8A-4147-A177-3AD203B41FA5}">
                      <a16:colId xmlns:a16="http://schemas.microsoft.com/office/drawing/2014/main" val="34365259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147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Sleep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1mW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43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Idle Listen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10mW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548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Receive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20mW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819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20mW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319037"/>
                  </a:ext>
                </a:extLst>
              </a:tr>
            </a:tbl>
          </a:graphicData>
        </a:graphic>
      </p:graphicFrame>
      <p:sp>
        <p:nvSpPr>
          <p:cNvPr id="9" name="Right Brace 8">
            <a:extLst>
              <a:ext uri="{FF2B5EF4-FFF2-40B4-BE49-F238E27FC236}">
                <a16:creationId xmlns:a16="http://schemas.microsoft.com/office/drawing/2014/main" id="{49869CDA-0437-6B4D-A2F3-057CB2C33379}"/>
              </a:ext>
            </a:extLst>
          </p:cNvPr>
          <p:cNvSpPr/>
          <p:nvPr/>
        </p:nvSpPr>
        <p:spPr>
          <a:xfrm rot="16200000">
            <a:off x="868802" y="937332"/>
            <a:ext cx="367990" cy="992458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ight Brace 68">
            <a:extLst>
              <a:ext uri="{FF2B5EF4-FFF2-40B4-BE49-F238E27FC236}">
                <a16:creationId xmlns:a16="http://schemas.microsoft.com/office/drawing/2014/main" id="{37CD327E-3889-5245-B1B2-2595C9A7EE28}"/>
              </a:ext>
            </a:extLst>
          </p:cNvPr>
          <p:cNvSpPr/>
          <p:nvPr/>
        </p:nvSpPr>
        <p:spPr>
          <a:xfrm rot="16200000">
            <a:off x="3797790" y="821501"/>
            <a:ext cx="367990" cy="992458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ight Brace 69">
            <a:extLst>
              <a:ext uri="{FF2B5EF4-FFF2-40B4-BE49-F238E27FC236}">
                <a16:creationId xmlns:a16="http://schemas.microsoft.com/office/drawing/2014/main" id="{4D98C6CA-1113-6D4F-9FC4-74CC92219F21}"/>
              </a:ext>
            </a:extLst>
          </p:cNvPr>
          <p:cNvSpPr/>
          <p:nvPr/>
        </p:nvSpPr>
        <p:spPr>
          <a:xfrm rot="16200000">
            <a:off x="7695269" y="818287"/>
            <a:ext cx="367990" cy="992458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12BC12E-28BC-9641-8231-5D6E45E2806A}"/>
              </a:ext>
            </a:extLst>
          </p:cNvPr>
          <p:cNvSpPr txBox="1"/>
          <p:nvPr/>
        </p:nvSpPr>
        <p:spPr>
          <a:xfrm>
            <a:off x="368905" y="3380686"/>
            <a:ext cx="7108228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/>
              <a:t>Energy spent in idle state during Idle Listening Cycle </a:t>
            </a:r>
          </a:p>
          <a:p>
            <a:r>
              <a:rPr lang="en-US" sz="2500" b="1" dirty="0"/>
              <a:t>= 5ms X 10mW = 50e-3 </a:t>
            </a:r>
            <a:r>
              <a:rPr lang="en-US" sz="2500" b="1" dirty="0" err="1"/>
              <a:t>mJ</a:t>
            </a:r>
            <a:endParaRPr lang="en-US" sz="2500" b="1" dirty="0"/>
          </a:p>
          <a:p>
            <a:endParaRPr lang="en-US" sz="2500" b="1" dirty="0"/>
          </a:p>
          <a:p>
            <a:r>
              <a:rPr lang="en-US" sz="2500" b="1" dirty="0"/>
              <a:t>Energy spent in idle state during RX Cycle </a:t>
            </a:r>
          </a:p>
          <a:p>
            <a:r>
              <a:rPr lang="en-US" sz="2500" b="1" dirty="0"/>
              <a:t>= 125ms X 10mW = 1.25 </a:t>
            </a:r>
            <a:r>
              <a:rPr lang="en-US" sz="2500" b="1" dirty="0" err="1"/>
              <a:t>mJ</a:t>
            </a:r>
            <a:endParaRPr lang="en-US" sz="2500" b="1" dirty="0"/>
          </a:p>
          <a:p>
            <a:endParaRPr lang="en-US" sz="2500" b="1" dirty="0"/>
          </a:p>
          <a:p>
            <a:r>
              <a:rPr lang="en-US" sz="2500" b="1" dirty="0"/>
              <a:t>Energy spent in idle state during TX Cycle </a:t>
            </a:r>
          </a:p>
          <a:p>
            <a:r>
              <a:rPr lang="en-US" sz="2500" b="1" dirty="0"/>
              <a:t>= 0 J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71BE930-861D-4C49-A239-24FC730D1AA0}"/>
              </a:ext>
            </a:extLst>
          </p:cNvPr>
          <p:cNvSpPr/>
          <p:nvPr/>
        </p:nvSpPr>
        <p:spPr>
          <a:xfrm>
            <a:off x="7686839" y="3785541"/>
            <a:ext cx="4231919" cy="216333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/>
              <a:t>Total Energy in Idle State </a:t>
            </a:r>
            <a:br>
              <a:rPr lang="en-US" sz="2500" b="1" dirty="0"/>
            </a:br>
            <a:r>
              <a:rPr lang="en-US" sz="2500" b="1" dirty="0"/>
              <a:t>(</a:t>
            </a:r>
            <a:r>
              <a:rPr lang="en-US" sz="2500" b="1" dirty="0" err="1"/>
              <a:t>mJ</a:t>
            </a:r>
            <a:r>
              <a:rPr lang="en-US" sz="2500" b="1" dirty="0"/>
              <a:t>/cycle )</a:t>
            </a:r>
          </a:p>
          <a:p>
            <a:pPr algn="ctr"/>
            <a:r>
              <a:rPr lang="en-US" sz="2500" b="1" dirty="0"/>
              <a:t>= 0.95 X 50e-3 + 0.025 X 1.25 + 0.025 X 0</a:t>
            </a:r>
          </a:p>
          <a:p>
            <a:pPr algn="ctr"/>
            <a:r>
              <a:rPr lang="en-US" sz="2500" b="1" dirty="0"/>
              <a:t>= 0.07875 </a:t>
            </a:r>
            <a:r>
              <a:rPr lang="en-US" sz="2500" b="1" dirty="0" err="1"/>
              <a:t>mJ</a:t>
            </a:r>
            <a:r>
              <a:rPr lang="en-US" sz="2500" b="1" dirty="0"/>
              <a:t>/cycle</a:t>
            </a:r>
          </a:p>
        </p:txBody>
      </p:sp>
    </p:spTree>
    <p:extLst>
      <p:ext uri="{BB962C8B-B14F-4D97-AF65-F5344CB8AC3E}">
        <p14:creationId xmlns:p14="http://schemas.microsoft.com/office/powerpoint/2010/main" val="153665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build="p"/>
      <p:bldP spid="2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E6D6DD9D-355E-714E-8601-E3B36E3A8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2B9E3-51E9-264D-9F5E-4A02D9B4619F}" type="slidenum">
              <a:rPr lang="en-US" smtClean="0"/>
              <a:t>6</a:t>
            </a:fld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4101244-8024-8A47-AE89-B735828EBE2B}"/>
              </a:ext>
            </a:extLst>
          </p:cNvPr>
          <p:cNvCxnSpPr>
            <a:cxnSpLocks/>
          </p:cNvCxnSpPr>
          <p:nvPr/>
        </p:nvCxnSpPr>
        <p:spPr>
          <a:xfrm>
            <a:off x="726039" y="2150344"/>
            <a:ext cx="828535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9483263-8102-494B-8235-CA12748C55B7}"/>
              </a:ext>
            </a:extLst>
          </p:cNvPr>
          <p:cNvSpPr/>
          <p:nvPr/>
        </p:nvSpPr>
        <p:spPr>
          <a:xfrm>
            <a:off x="726039" y="1581632"/>
            <a:ext cx="245327" cy="568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D09B7E8-C62F-1144-BF99-ED0F3BC29CCA}"/>
              </a:ext>
            </a:extLst>
          </p:cNvPr>
          <p:cNvSpPr/>
          <p:nvPr/>
        </p:nvSpPr>
        <p:spPr>
          <a:xfrm>
            <a:off x="1737083" y="1581632"/>
            <a:ext cx="245327" cy="568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C61202B-DA64-3246-8FE2-5154BDF8EA93}"/>
              </a:ext>
            </a:extLst>
          </p:cNvPr>
          <p:cNvSpPr/>
          <p:nvPr/>
        </p:nvSpPr>
        <p:spPr>
          <a:xfrm>
            <a:off x="2748127" y="1581632"/>
            <a:ext cx="245327" cy="568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9082B29-20B4-5847-BAF7-3D66807EBDBC}"/>
              </a:ext>
            </a:extLst>
          </p:cNvPr>
          <p:cNvSpPr txBox="1"/>
          <p:nvPr/>
        </p:nvSpPr>
        <p:spPr>
          <a:xfrm>
            <a:off x="373001" y="585653"/>
            <a:ext cx="1440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Idle Listening</a:t>
            </a:r>
          </a:p>
          <a:p>
            <a:pPr algn="ctr"/>
            <a:r>
              <a:rPr lang="en-US" b="1" dirty="0"/>
              <a:t>Cycle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4D86812-5075-B94D-B147-03C4D9F9238D}"/>
              </a:ext>
            </a:extLst>
          </p:cNvPr>
          <p:cNvSpPr/>
          <p:nvPr/>
        </p:nvSpPr>
        <p:spPr>
          <a:xfrm>
            <a:off x="7386771" y="1581632"/>
            <a:ext cx="856785" cy="5687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3CEF79E-52C6-C74D-8824-F5D8BBC42F6C}"/>
              </a:ext>
            </a:extLst>
          </p:cNvPr>
          <p:cNvSpPr txBox="1"/>
          <p:nvPr/>
        </p:nvSpPr>
        <p:spPr>
          <a:xfrm>
            <a:off x="3059635" y="1387446"/>
            <a:ext cx="538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…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6A4017B-CFBA-F247-9B13-91CACBECFEEB}"/>
              </a:ext>
            </a:extLst>
          </p:cNvPr>
          <p:cNvSpPr txBox="1"/>
          <p:nvPr/>
        </p:nvSpPr>
        <p:spPr>
          <a:xfrm>
            <a:off x="7199552" y="570575"/>
            <a:ext cx="1381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Transmitting</a:t>
            </a:r>
          </a:p>
          <a:p>
            <a:pPr algn="ctr"/>
            <a:r>
              <a:rPr lang="en-US" b="1" dirty="0"/>
              <a:t>Cycle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5949E4D-A253-5649-B965-98F029AEE629}"/>
              </a:ext>
            </a:extLst>
          </p:cNvPr>
          <p:cNvSpPr/>
          <p:nvPr/>
        </p:nvSpPr>
        <p:spPr>
          <a:xfrm>
            <a:off x="8255111" y="1577761"/>
            <a:ext cx="176210" cy="5687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E24CDD6-27FA-DD47-800E-54E3D9ED73C1}"/>
              </a:ext>
            </a:extLst>
          </p:cNvPr>
          <p:cNvSpPr txBox="1"/>
          <p:nvPr/>
        </p:nvSpPr>
        <p:spPr>
          <a:xfrm rot="20012335">
            <a:off x="6971339" y="2265830"/>
            <a:ext cx="1099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Preamble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F818A7-75F0-454B-9E6A-003C53A56C7E}"/>
              </a:ext>
            </a:extLst>
          </p:cNvPr>
          <p:cNvSpPr txBox="1"/>
          <p:nvPr/>
        </p:nvSpPr>
        <p:spPr>
          <a:xfrm rot="19674936">
            <a:off x="8009757" y="2229014"/>
            <a:ext cx="633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8998513-6BB6-944A-992B-DCCA80A73983}"/>
              </a:ext>
            </a:extLst>
          </p:cNvPr>
          <p:cNvCxnSpPr>
            <a:cxnSpLocks/>
          </p:cNvCxnSpPr>
          <p:nvPr/>
        </p:nvCxnSpPr>
        <p:spPr>
          <a:xfrm>
            <a:off x="817108" y="2334393"/>
            <a:ext cx="925553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A7FC7A0-9E15-B849-806F-EB559766272F}"/>
              </a:ext>
            </a:extLst>
          </p:cNvPr>
          <p:cNvSpPr txBox="1"/>
          <p:nvPr/>
        </p:nvSpPr>
        <p:spPr>
          <a:xfrm>
            <a:off x="951108" y="2287638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250 </a:t>
            </a:r>
            <a:r>
              <a:rPr lang="en-US" dirty="0" err="1"/>
              <a:t>ms</a:t>
            </a:r>
            <a:endParaRPr lang="en-US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268528E-B18B-9F43-BE4F-783BD36BB54A}"/>
              </a:ext>
            </a:extLst>
          </p:cNvPr>
          <p:cNvCxnSpPr>
            <a:cxnSpLocks/>
          </p:cNvCxnSpPr>
          <p:nvPr/>
        </p:nvCxnSpPr>
        <p:spPr>
          <a:xfrm>
            <a:off x="1684022" y="1434715"/>
            <a:ext cx="351448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12312D1-E123-9F47-8256-0F1628FBDEFE}"/>
              </a:ext>
            </a:extLst>
          </p:cNvPr>
          <p:cNvSpPr txBox="1"/>
          <p:nvPr/>
        </p:nvSpPr>
        <p:spPr>
          <a:xfrm>
            <a:off x="1551488" y="1034636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ms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8E36C37-5ABE-D849-B59A-545877360831}"/>
              </a:ext>
            </a:extLst>
          </p:cNvPr>
          <p:cNvCxnSpPr>
            <a:cxnSpLocks/>
          </p:cNvCxnSpPr>
          <p:nvPr/>
        </p:nvCxnSpPr>
        <p:spPr>
          <a:xfrm>
            <a:off x="7377764" y="2884937"/>
            <a:ext cx="1053557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E90E4B2-063C-6A43-83E7-AE587B708B20}"/>
              </a:ext>
            </a:extLst>
          </p:cNvPr>
          <p:cNvSpPr txBox="1"/>
          <p:nvPr/>
        </p:nvSpPr>
        <p:spPr>
          <a:xfrm>
            <a:off x="7269218" y="2929556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(250 + 5)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2347333-CDD3-1F42-BE69-6E6DB10A3B77}"/>
              </a:ext>
            </a:extLst>
          </p:cNvPr>
          <p:cNvSpPr txBox="1"/>
          <p:nvPr/>
        </p:nvSpPr>
        <p:spPr>
          <a:xfrm>
            <a:off x="1865201" y="2424916"/>
            <a:ext cx="99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Sleeping</a:t>
            </a:r>
          </a:p>
        </p:txBody>
      </p:sp>
      <p:sp>
        <p:nvSpPr>
          <p:cNvPr id="51" name="Down Arrow 50">
            <a:extLst>
              <a:ext uri="{FF2B5EF4-FFF2-40B4-BE49-F238E27FC236}">
                <a16:creationId xmlns:a16="http://schemas.microsoft.com/office/drawing/2014/main" id="{1F6A0F5A-745E-6348-BCF7-AB12AA16066D}"/>
              </a:ext>
            </a:extLst>
          </p:cNvPr>
          <p:cNvSpPr/>
          <p:nvPr/>
        </p:nvSpPr>
        <p:spPr>
          <a:xfrm rot="10800000">
            <a:off x="2225158" y="2184996"/>
            <a:ext cx="284547" cy="28432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714D721-A744-4E4E-9AAE-8A93402755BE}"/>
              </a:ext>
            </a:extLst>
          </p:cNvPr>
          <p:cNvSpPr/>
          <p:nvPr/>
        </p:nvSpPr>
        <p:spPr>
          <a:xfrm>
            <a:off x="3816141" y="1577761"/>
            <a:ext cx="425352" cy="5687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460ABB6-0848-4546-80EE-8338F30AA30D}"/>
              </a:ext>
            </a:extLst>
          </p:cNvPr>
          <p:cNvSpPr txBox="1"/>
          <p:nvPr/>
        </p:nvSpPr>
        <p:spPr>
          <a:xfrm>
            <a:off x="3453146" y="585065"/>
            <a:ext cx="1091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Receiving</a:t>
            </a:r>
          </a:p>
          <a:p>
            <a:pPr algn="ctr"/>
            <a:r>
              <a:rPr lang="en-US" b="1" dirty="0"/>
              <a:t>Cycle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7EF677C-5F96-B447-AA23-6720A5E637FE}"/>
              </a:ext>
            </a:extLst>
          </p:cNvPr>
          <p:cNvSpPr/>
          <p:nvPr/>
        </p:nvSpPr>
        <p:spPr>
          <a:xfrm>
            <a:off x="4253048" y="1573890"/>
            <a:ext cx="176210" cy="5687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58DC195-8E84-A544-8432-3F11AC10DD3E}"/>
              </a:ext>
            </a:extLst>
          </p:cNvPr>
          <p:cNvSpPr txBox="1"/>
          <p:nvPr/>
        </p:nvSpPr>
        <p:spPr>
          <a:xfrm rot="20012335">
            <a:off x="3047333" y="2261959"/>
            <a:ext cx="1099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Preamble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63551AE-2EA4-514E-BB7A-ECDE12C64CEB}"/>
              </a:ext>
            </a:extLst>
          </p:cNvPr>
          <p:cNvSpPr txBox="1"/>
          <p:nvPr/>
        </p:nvSpPr>
        <p:spPr>
          <a:xfrm rot="19674936">
            <a:off x="4085751" y="2225143"/>
            <a:ext cx="633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8BB7D5B-BC94-7445-91A5-1F533674C73C}"/>
              </a:ext>
            </a:extLst>
          </p:cNvPr>
          <p:cNvCxnSpPr>
            <a:cxnSpLocks/>
          </p:cNvCxnSpPr>
          <p:nvPr/>
        </p:nvCxnSpPr>
        <p:spPr>
          <a:xfrm>
            <a:off x="3816141" y="2881066"/>
            <a:ext cx="613117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F21E0E2-775A-524C-8CE9-ED84A858379D}"/>
              </a:ext>
            </a:extLst>
          </p:cNvPr>
          <p:cNvSpPr txBox="1"/>
          <p:nvPr/>
        </p:nvSpPr>
        <p:spPr>
          <a:xfrm>
            <a:off x="4565192" y="1384737"/>
            <a:ext cx="538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…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5220BC5-275A-F74A-AEDC-D2D2B5644067}"/>
              </a:ext>
            </a:extLst>
          </p:cNvPr>
          <p:cNvSpPr/>
          <p:nvPr/>
        </p:nvSpPr>
        <p:spPr>
          <a:xfrm>
            <a:off x="5445448" y="1577761"/>
            <a:ext cx="245327" cy="568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832E14C-E2B3-1444-8068-0BB7E23019D3}"/>
              </a:ext>
            </a:extLst>
          </p:cNvPr>
          <p:cNvSpPr/>
          <p:nvPr/>
        </p:nvSpPr>
        <p:spPr>
          <a:xfrm>
            <a:off x="6456492" y="1577761"/>
            <a:ext cx="245327" cy="568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D3908A1-E98F-DE45-93B0-2C5A1F1B3693}"/>
              </a:ext>
            </a:extLst>
          </p:cNvPr>
          <p:cNvSpPr txBox="1"/>
          <p:nvPr/>
        </p:nvSpPr>
        <p:spPr>
          <a:xfrm>
            <a:off x="3433965" y="2933017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~ (125 + 5)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DE1F4AD-0B16-534B-97EB-12F69E719270}"/>
              </a:ext>
            </a:extLst>
          </p:cNvPr>
          <p:cNvSpPr txBox="1"/>
          <p:nvPr/>
        </p:nvSpPr>
        <p:spPr>
          <a:xfrm>
            <a:off x="110644" y="136525"/>
            <a:ext cx="103002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000" b="1" dirty="0">
                <a:solidFill>
                  <a:srgbClr val="7030A0"/>
                </a:solidFill>
              </a:rPr>
              <a:t>a) On average, what % of the energy is spent in the four states?</a:t>
            </a:r>
            <a:endParaRPr lang="en-US" sz="3000" dirty="0">
              <a:solidFill>
                <a:srgbClr val="7030A0"/>
              </a:solidFill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083AF7F-4DCB-584D-8031-7CACE76423DE}"/>
              </a:ext>
            </a:extLst>
          </p:cNvPr>
          <p:cNvGraphicFramePr>
            <a:graphicFrameLocks noGrp="1"/>
          </p:cNvGraphicFramePr>
          <p:nvPr/>
        </p:nvGraphicFramePr>
        <p:xfrm>
          <a:off x="9648368" y="909122"/>
          <a:ext cx="236917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4589">
                  <a:extLst>
                    <a:ext uri="{9D8B030D-6E8A-4147-A177-3AD203B41FA5}">
                      <a16:colId xmlns:a16="http://schemas.microsoft.com/office/drawing/2014/main" val="3989569208"/>
                    </a:ext>
                  </a:extLst>
                </a:gridCol>
                <a:gridCol w="1184589">
                  <a:extLst>
                    <a:ext uri="{9D8B030D-6E8A-4147-A177-3AD203B41FA5}">
                      <a16:colId xmlns:a16="http://schemas.microsoft.com/office/drawing/2014/main" val="34365259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147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Sleep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1mW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43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Idle Listen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10mW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548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Receive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20mW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819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20mW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319037"/>
                  </a:ext>
                </a:extLst>
              </a:tr>
            </a:tbl>
          </a:graphicData>
        </a:graphic>
      </p:graphicFrame>
      <p:sp>
        <p:nvSpPr>
          <p:cNvPr id="9" name="Right Brace 8">
            <a:extLst>
              <a:ext uri="{FF2B5EF4-FFF2-40B4-BE49-F238E27FC236}">
                <a16:creationId xmlns:a16="http://schemas.microsoft.com/office/drawing/2014/main" id="{49869CDA-0437-6B4D-A2F3-057CB2C33379}"/>
              </a:ext>
            </a:extLst>
          </p:cNvPr>
          <p:cNvSpPr/>
          <p:nvPr/>
        </p:nvSpPr>
        <p:spPr>
          <a:xfrm rot="16200000">
            <a:off x="868802" y="937332"/>
            <a:ext cx="367990" cy="992458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ight Brace 68">
            <a:extLst>
              <a:ext uri="{FF2B5EF4-FFF2-40B4-BE49-F238E27FC236}">
                <a16:creationId xmlns:a16="http://schemas.microsoft.com/office/drawing/2014/main" id="{37CD327E-3889-5245-B1B2-2595C9A7EE28}"/>
              </a:ext>
            </a:extLst>
          </p:cNvPr>
          <p:cNvSpPr/>
          <p:nvPr/>
        </p:nvSpPr>
        <p:spPr>
          <a:xfrm rot="16200000">
            <a:off x="3797790" y="821501"/>
            <a:ext cx="367990" cy="992458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ight Brace 69">
            <a:extLst>
              <a:ext uri="{FF2B5EF4-FFF2-40B4-BE49-F238E27FC236}">
                <a16:creationId xmlns:a16="http://schemas.microsoft.com/office/drawing/2014/main" id="{4D98C6CA-1113-6D4F-9FC4-74CC92219F21}"/>
              </a:ext>
            </a:extLst>
          </p:cNvPr>
          <p:cNvSpPr/>
          <p:nvPr/>
        </p:nvSpPr>
        <p:spPr>
          <a:xfrm rot="16200000">
            <a:off x="7695269" y="818287"/>
            <a:ext cx="367990" cy="992458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12BC12E-28BC-9641-8231-5D6E45E2806A}"/>
              </a:ext>
            </a:extLst>
          </p:cNvPr>
          <p:cNvSpPr txBox="1"/>
          <p:nvPr/>
        </p:nvSpPr>
        <p:spPr>
          <a:xfrm>
            <a:off x="368905" y="3380686"/>
            <a:ext cx="697517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/>
              <a:t>Energy spent in RX state during Idle Listening Cycle </a:t>
            </a:r>
          </a:p>
          <a:p>
            <a:r>
              <a:rPr lang="en-US" sz="2500" b="1" dirty="0"/>
              <a:t>= 0 J</a:t>
            </a:r>
          </a:p>
          <a:p>
            <a:endParaRPr lang="en-US" sz="2500" b="1" dirty="0"/>
          </a:p>
          <a:p>
            <a:r>
              <a:rPr lang="en-US" sz="2500" b="1" dirty="0"/>
              <a:t>Energy spent in RX state during RX Cycle </a:t>
            </a:r>
          </a:p>
          <a:p>
            <a:r>
              <a:rPr lang="en-US" sz="2500" b="1" dirty="0"/>
              <a:t>= 5ms X 20mW = 100e-3 </a:t>
            </a:r>
            <a:r>
              <a:rPr lang="en-US" sz="2500" b="1" dirty="0" err="1"/>
              <a:t>mJ</a:t>
            </a:r>
            <a:endParaRPr lang="en-US" sz="2500" b="1" dirty="0"/>
          </a:p>
          <a:p>
            <a:endParaRPr lang="en-US" sz="2500" b="1" dirty="0"/>
          </a:p>
          <a:p>
            <a:r>
              <a:rPr lang="en-US" sz="2500" b="1" dirty="0"/>
              <a:t>Energy spent in RX during TX Cycle </a:t>
            </a:r>
          </a:p>
          <a:p>
            <a:r>
              <a:rPr lang="en-US" sz="2500" b="1" dirty="0"/>
              <a:t>= 0 J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71BE930-861D-4C49-A239-24FC730D1AA0}"/>
              </a:ext>
            </a:extLst>
          </p:cNvPr>
          <p:cNvSpPr/>
          <p:nvPr/>
        </p:nvSpPr>
        <p:spPr>
          <a:xfrm>
            <a:off x="7686839" y="3785541"/>
            <a:ext cx="4231919" cy="216333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/>
              <a:t>Total Energy in Rx State </a:t>
            </a:r>
            <a:br>
              <a:rPr lang="en-US" sz="2500" b="1" dirty="0"/>
            </a:br>
            <a:r>
              <a:rPr lang="en-US" sz="2500" b="1" dirty="0"/>
              <a:t>(</a:t>
            </a:r>
            <a:r>
              <a:rPr lang="en-US" sz="2500" b="1" dirty="0" err="1"/>
              <a:t>mJ</a:t>
            </a:r>
            <a:r>
              <a:rPr lang="en-US" sz="2500" b="1" dirty="0"/>
              <a:t>/cycle)</a:t>
            </a:r>
          </a:p>
          <a:p>
            <a:pPr algn="ctr"/>
            <a:r>
              <a:rPr lang="en-US" sz="2500" b="1" dirty="0"/>
              <a:t>= 0.025 X 0.1 </a:t>
            </a:r>
          </a:p>
          <a:p>
            <a:pPr algn="ctr"/>
            <a:r>
              <a:rPr lang="en-US" sz="2500" b="1" dirty="0"/>
              <a:t>= 0.0025 </a:t>
            </a:r>
            <a:r>
              <a:rPr lang="en-US" sz="2500" b="1" dirty="0" err="1"/>
              <a:t>mJ</a:t>
            </a:r>
            <a:r>
              <a:rPr lang="en-US" sz="2500" b="1" dirty="0"/>
              <a:t>/cycle</a:t>
            </a:r>
          </a:p>
        </p:txBody>
      </p:sp>
    </p:spTree>
    <p:extLst>
      <p:ext uri="{BB962C8B-B14F-4D97-AF65-F5344CB8AC3E}">
        <p14:creationId xmlns:p14="http://schemas.microsoft.com/office/powerpoint/2010/main" val="329071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2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E6D6DD9D-355E-714E-8601-E3B36E3A8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2B9E3-51E9-264D-9F5E-4A02D9B4619F}" type="slidenum">
              <a:rPr lang="en-US" smtClean="0"/>
              <a:t>7</a:t>
            </a:fld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4101244-8024-8A47-AE89-B735828EBE2B}"/>
              </a:ext>
            </a:extLst>
          </p:cNvPr>
          <p:cNvCxnSpPr>
            <a:cxnSpLocks/>
          </p:cNvCxnSpPr>
          <p:nvPr/>
        </p:nvCxnSpPr>
        <p:spPr>
          <a:xfrm>
            <a:off x="726039" y="2150344"/>
            <a:ext cx="828535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9483263-8102-494B-8235-CA12748C55B7}"/>
              </a:ext>
            </a:extLst>
          </p:cNvPr>
          <p:cNvSpPr/>
          <p:nvPr/>
        </p:nvSpPr>
        <p:spPr>
          <a:xfrm>
            <a:off x="726039" y="1581632"/>
            <a:ext cx="245327" cy="568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D09B7E8-C62F-1144-BF99-ED0F3BC29CCA}"/>
              </a:ext>
            </a:extLst>
          </p:cNvPr>
          <p:cNvSpPr/>
          <p:nvPr/>
        </p:nvSpPr>
        <p:spPr>
          <a:xfrm>
            <a:off x="1737083" y="1581632"/>
            <a:ext cx="245327" cy="568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C61202B-DA64-3246-8FE2-5154BDF8EA93}"/>
              </a:ext>
            </a:extLst>
          </p:cNvPr>
          <p:cNvSpPr/>
          <p:nvPr/>
        </p:nvSpPr>
        <p:spPr>
          <a:xfrm>
            <a:off x="2748127" y="1581632"/>
            <a:ext cx="245327" cy="568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9082B29-20B4-5847-BAF7-3D66807EBDBC}"/>
              </a:ext>
            </a:extLst>
          </p:cNvPr>
          <p:cNvSpPr txBox="1"/>
          <p:nvPr/>
        </p:nvSpPr>
        <p:spPr>
          <a:xfrm>
            <a:off x="373001" y="585653"/>
            <a:ext cx="1440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Idle Listening</a:t>
            </a:r>
          </a:p>
          <a:p>
            <a:pPr algn="ctr"/>
            <a:r>
              <a:rPr lang="en-US" b="1" dirty="0"/>
              <a:t>Cycle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4D86812-5075-B94D-B147-03C4D9F9238D}"/>
              </a:ext>
            </a:extLst>
          </p:cNvPr>
          <p:cNvSpPr/>
          <p:nvPr/>
        </p:nvSpPr>
        <p:spPr>
          <a:xfrm>
            <a:off x="7386771" y="1581632"/>
            <a:ext cx="856785" cy="5687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3CEF79E-52C6-C74D-8824-F5D8BBC42F6C}"/>
              </a:ext>
            </a:extLst>
          </p:cNvPr>
          <p:cNvSpPr txBox="1"/>
          <p:nvPr/>
        </p:nvSpPr>
        <p:spPr>
          <a:xfrm>
            <a:off x="3059635" y="1387446"/>
            <a:ext cx="538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…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6A4017B-CFBA-F247-9B13-91CACBECFEEB}"/>
              </a:ext>
            </a:extLst>
          </p:cNvPr>
          <p:cNvSpPr txBox="1"/>
          <p:nvPr/>
        </p:nvSpPr>
        <p:spPr>
          <a:xfrm>
            <a:off x="7199552" y="570575"/>
            <a:ext cx="1381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Transmitting</a:t>
            </a:r>
          </a:p>
          <a:p>
            <a:pPr algn="ctr"/>
            <a:r>
              <a:rPr lang="en-US" b="1" dirty="0"/>
              <a:t>Cycle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5949E4D-A253-5649-B965-98F029AEE629}"/>
              </a:ext>
            </a:extLst>
          </p:cNvPr>
          <p:cNvSpPr/>
          <p:nvPr/>
        </p:nvSpPr>
        <p:spPr>
          <a:xfrm>
            <a:off x="8255111" y="1577761"/>
            <a:ext cx="176210" cy="5687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E24CDD6-27FA-DD47-800E-54E3D9ED73C1}"/>
              </a:ext>
            </a:extLst>
          </p:cNvPr>
          <p:cNvSpPr txBox="1"/>
          <p:nvPr/>
        </p:nvSpPr>
        <p:spPr>
          <a:xfrm rot="20012335">
            <a:off x="6971339" y="2265830"/>
            <a:ext cx="1099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Preamble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F818A7-75F0-454B-9E6A-003C53A56C7E}"/>
              </a:ext>
            </a:extLst>
          </p:cNvPr>
          <p:cNvSpPr txBox="1"/>
          <p:nvPr/>
        </p:nvSpPr>
        <p:spPr>
          <a:xfrm rot="19674936">
            <a:off x="8009757" y="2229014"/>
            <a:ext cx="633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8998513-6BB6-944A-992B-DCCA80A73983}"/>
              </a:ext>
            </a:extLst>
          </p:cNvPr>
          <p:cNvCxnSpPr>
            <a:cxnSpLocks/>
          </p:cNvCxnSpPr>
          <p:nvPr/>
        </p:nvCxnSpPr>
        <p:spPr>
          <a:xfrm>
            <a:off x="817108" y="2334393"/>
            <a:ext cx="925553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A7FC7A0-9E15-B849-806F-EB559766272F}"/>
              </a:ext>
            </a:extLst>
          </p:cNvPr>
          <p:cNvSpPr txBox="1"/>
          <p:nvPr/>
        </p:nvSpPr>
        <p:spPr>
          <a:xfrm>
            <a:off x="951108" y="2287638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250 </a:t>
            </a:r>
            <a:r>
              <a:rPr lang="en-US" dirty="0" err="1"/>
              <a:t>ms</a:t>
            </a:r>
            <a:endParaRPr lang="en-US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268528E-B18B-9F43-BE4F-783BD36BB54A}"/>
              </a:ext>
            </a:extLst>
          </p:cNvPr>
          <p:cNvCxnSpPr>
            <a:cxnSpLocks/>
          </p:cNvCxnSpPr>
          <p:nvPr/>
        </p:nvCxnSpPr>
        <p:spPr>
          <a:xfrm>
            <a:off x="1684022" y="1434715"/>
            <a:ext cx="351448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12312D1-E123-9F47-8256-0F1628FBDEFE}"/>
              </a:ext>
            </a:extLst>
          </p:cNvPr>
          <p:cNvSpPr txBox="1"/>
          <p:nvPr/>
        </p:nvSpPr>
        <p:spPr>
          <a:xfrm>
            <a:off x="1551488" y="1034636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ms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8E36C37-5ABE-D849-B59A-545877360831}"/>
              </a:ext>
            </a:extLst>
          </p:cNvPr>
          <p:cNvCxnSpPr>
            <a:cxnSpLocks/>
          </p:cNvCxnSpPr>
          <p:nvPr/>
        </p:nvCxnSpPr>
        <p:spPr>
          <a:xfrm>
            <a:off x="7377764" y="2884937"/>
            <a:ext cx="1053557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E90E4B2-063C-6A43-83E7-AE587B708B20}"/>
              </a:ext>
            </a:extLst>
          </p:cNvPr>
          <p:cNvSpPr txBox="1"/>
          <p:nvPr/>
        </p:nvSpPr>
        <p:spPr>
          <a:xfrm>
            <a:off x="7269218" y="2929556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(250 + 5)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2347333-CDD3-1F42-BE69-6E6DB10A3B77}"/>
              </a:ext>
            </a:extLst>
          </p:cNvPr>
          <p:cNvSpPr txBox="1"/>
          <p:nvPr/>
        </p:nvSpPr>
        <p:spPr>
          <a:xfrm>
            <a:off x="1865201" y="2424916"/>
            <a:ext cx="99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Sleeping</a:t>
            </a:r>
          </a:p>
        </p:txBody>
      </p:sp>
      <p:sp>
        <p:nvSpPr>
          <p:cNvPr id="51" name="Down Arrow 50">
            <a:extLst>
              <a:ext uri="{FF2B5EF4-FFF2-40B4-BE49-F238E27FC236}">
                <a16:creationId xmlns:a16="http://schemas.microsoft.com/office/drawing/2014/main" id="{1F6A0F5A-745E-6348-BCF7-AB12AA16066D}"/>
              </a:ext>
            </a:extLst>
          </p:cNvPr>
          <p:cNvSpPr/>
          <p:nvPr/>
        </p:nvSpPr>
        <p:spPr>
          <a:xfrm rot="10800000">
            <a:off x="2225158" y="2184996"/>
            <a:ext cx="284547" cy="28432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714D721-A744-4E4E-9AAE-8A93402755BE}"/>
              </a:ext>
            </a:extLst>
          </p:cNvPr>
          <p:cNvSpPr/>
          <p:nvPr/>
        </p:nvSpPr>
        <p:spPr>
          <a:xfrm>
            <a:off x="3816141" y="1577761"/>
            <a:ext cx="425352" cy="5687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460ABB6-0848-4546-80EE-8338F30AA30D}"/>
              </a:ext>
            </a:extLst>
          </p:cNvPr>
          <p:cNvSpPr txBox="1"/>
          <p:nvPr/>
        </p:nvSpPr>
        <p:spPr>
          <a:xfrm>
            <a:off x="3453146" y="585065"/>
            <a:ext cx="1091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Receiving</a:t>
            </a:r>
          </a:p>
          <a:p>
            <a:pPr algn="ctr"/>
            <a:r>
              <a:rPr lang="en-US" b="1" dirty="0"/>
              <a:t>Cycle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7EF677C-5F96-B447-AA23-6720A5E637FE}"/>
              </a:ext>
            </a:extLst>
          </p:cNvPr>
          <p:cNvSpPr/>
          <p:nvPr/>
        </p:nvSpPr>
        <p:spPr>
          <a:xfrm>
            <a:off x="4253048" y="1573890"/>
            <a:ext cx="176210" cy="5687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58DC195-8E84-A544-8432-3F11AC10DD3E}"/>
              </a:ext>
            </a:extLst>
          </p:cNvPr>
          <p:cNvSpPr txBox="1"/>
          <p:nvPr/>
        </p:nvSpPr>
        <p:spPr>
          <a:xfrm rot="20012335">
            <a:off x="3047333" y="2261959"/>
            <a:ext cx="1099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Preamble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63551AE-2EA4-514E-BB7A-ECDE12C64CEB}"/>
              </a:ext>
            </a:extLst>
          </p:cNvPr>
          <p:cNvSpPr txBox="1"/>
          <p:nvPr/>
        </p:nvSpPr>
        <p:spPr>
          <a:xfrm rot="19674936">
            <a:off x="4085751" y="2225143"/>
            <a:ext cx="633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8BB7D5B-BC94-7445-91A5-1F533674C73C}"/>
              </a:ext>
            </a:extLst>
          </p:cNvPr>
          <p:cNvCxnSpPr>
            <a:cxnSpLocks/>
          </p:cNvCxnSpPr>
          <p:nvPr/>
        </p:nvCxnSpPr>
        <p:spPr>
          <a:xfrm>
            <a:off x="3816141" y="2881066"/>
            <a:ext cx="613117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F21E0E2-775A-524C-8CE9-ED84A858379D}"/>
              </a:ext>
            </a:extLst>
          </p:cNvPr>
          <p:cNvSpPr txBox="1"/>
          <p:nvPr/>
        </p:nvSpPr>
        <p:spPr>
          <a:xfrm>
            <a:off x="4565192" y="1384737"/>
            <a:ext cx="538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…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5220BC5-275A-F74A-AEDC-D2D2B5644067}"/>
              </a:ext>
            </a:extLst>
          </p:cNvPr>
          <p:cNvSpPr/>
          <p:nvPr/>
        </p:nvSpPr>
        <p:spPr>
          <a:xfrm>
            <a:off x="5445448" y="1577761"/>
            <a:ext cx="245327" cy="568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832E14C-E2B3-1444-8068-0BB7E23019D3}"/>
              </a:ext>
            </a:extLst>
          </p:cNvPr>
          <p:cNvSpPr/>
          <p:nvPr/>
        </p:nvSpPr>
        <p:spPr>
          <a:xfrm>
            <a:off x="6456492" y="1577761"/>
            <a:ext cx="245327" cy="568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D3908A1-E98F-DE45-93B0-2C5A1F1B3693}"/>
              </a:ext>
            </a:extLst>
          </p:cNvPr>
          <p:cNvSpPr txBox="1"/>
          <p:nvPr/>
        </p:nvSpPr>
        <p:spPr>
          <a:xfrm>
            <a:off x="3433965" y="2933017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~ (125 + 5)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DE1F4AD-0B16-534B-97EB-12F69E719270}"/>
              </a:ext>
            </a:extLst>
          </p:cNvPr>
          <p:cNvSpPr txBox="1"/>
          <p:nvPr/>
        </p:nvSpPr>
        <p:spPr>
          <a:xfrm>
            <a:off x="110644" y="136525"/>
            <a:ext cx="103002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000" b="1" dirty="0">
                <a:solidFill>
                  <a:srgbClr val="7030A0"/>
                </a:solidFill>
              </a:rPr>
              <a:t>a) On average, what % of the energy is spent in the four states?</a:t>
            </a:r>
            <a:endParaRPr lang="en-US" sz="3000" dirty="0">
              <a:solidFill>
                <a:srgbClr val="7030A0"/>
              </a:solidFill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083AF7F-4DCB-584D-8031-7CACE76423DE}"/>
              </a:ext>
            </a:extLst>
          </p:cNvPr>
          <p:cNvGraphicFramePr>
            <a:graphicFrameLocks noGrp="1"/>
          </p:cNvGraphicFramePr>
          <p:nvPr/>
        </p:nvGraphicFramePr>
        <p:xfrm>
          <a:off x="9648368" y="909122"/>
          <a:ext cx="236917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4589">
                  <a:extLst>
                    <a:ext uri="{9D8B030D-6E8A-4147-A177-3AD203B41FA5}">
                      <a16:colId xmlns:a16="http://schemas.microsoft.com/office/drawing/2014/main" val="3989569208"/>
                    </a:ext>
                  </a:extLst>
                </a:gridCol>
                <a:gridCol w="1184589">
                  <a:extLst>
                    <a:ext uri="{9D8B030D-6E8A-4147-A177-3AD203B41FA5}">
                      <a16:colId xmlns:a16="http://schemas.microsoft.com/office/drawing/2014/main" val="34365259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147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Sleep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1mW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43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Idle Listen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10mW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548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Receive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20mW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819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20mW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319037"/>
                  </a:ext>
                </a:extLst>
              </a:tr>
            </a:tbl>
          </a:graphicData>
        </a:graphic>
      </p:graphicFrame>
      <p:sp>
        <p:nvSpPr>
          <p:cNvPr id="9" name="Right Brace 8">
            <a:extLst>
              <a:ext uri="{FF2B5EF4-FFF2-40B4-BE49-F238E27FC236}">
                <a16:creationId xmlns:a16="http://schemas.microsoft.com/office/drawing/2014/main" id="{49869CDA-0437-6B4D-A2F3-057CB2C33379}"/>
              </a:ext>
            </a:extLst>
          </p:cNvPr>
          <p:cNvSpPr/>
          <p:nvPr/>
        </p:nvSpPr>
        <p:spPr>
          <a:xfrm rot="16200000">
            <a:off x="868802" y="937332"/>
            <a:ext cx="367990" cy="992458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ight Brace 68">
            <a:extLst>
              <a:ext uri="{FF2B5EF4-FFF2-40B4-BE49-F238E27FC236}">
                <a16:creationId xmlns:a16="http://schemas.microsoft.com/office/drawing/2014/main" id="{37CD327E-3889-5245-B1B2-2595C9A7EE28}"/>
              </a:ext>
            </a:extLst>
          </p:cNvPr>
          <p:cNvSpPr/>
          <p:nvPr/>
        </p:nvSpPr>
        <p:spPr>
          <a:xfrm rot="16200000">
            <a:off x="3797790" y="821501"/>
            <a:ext cx="367990" cy="992458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ight Brace 69">
            <a:extLst>
              <a:ext uri="{FF2B5EF4-FFF2-40B4-BE49-F238E27FC236}">
                <a16:creationId xmlns:a16="http://schemas.microsoft.com/office/drawing/2014/main" id="{4D98C6CA-1113-6D4F-9FC4-74CC92219F21}"/>
              </a:ext>
            </a:extLst>
          </p:cNvPr>
          <p:cNvSpPr/>
          <p:nvPr/>
        </p:nvSpPr>
        <p:spPr>
          <a:xfrm rot="16200000">
            <a:off x="7695269" y="818287"/>
            <a:ext cx="367990" cy="992458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12BC12E-28BC-9641-8231-5D6E45E2806A}"/>
              </a:ext>
            </a:extLst>
          </p:cNvPr>
          <p:cNvSpPr txBox="1"/>
          <p:nvPr/>
        </p:nvSpPr>
        <p:spPr>
          <a:xfrm>
            <a:off x="368905" y="3380686"/>
            <a:ext cx="697517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/>
              <a:t>Energy spent in TX state during Idle Listening Cycle </a:t>
            </a:r>
          </a:p>
          <a:p>
            <a:r>
              <a:rPr lang="en-US" sz="2500" b="1" dirty="0"/>
              <a:t>= 0 J</a:t>
            </a:r>
          </a:p>
          <a:p>
            <a:endParaRPr lang="en-US" sz="2500" b="1" dirty="0"/>
          </a:p>
          <a:p>
            <a:r>
              <a:rPr lang="en-US" sz="2500" b="1" dirty="0"/>
              <a:t>Energy spent in TX state during RX Cycle </a:t>
            </a:r>
          </a:p>
          <a:p>
            <a:r>
              <a:rPr lang="en-US" sz="2500" b="1" dirty="0"/>
              <a:t>= 0 J</a:t>
            </a:r>
          </a:p>
          <a:p>
            <a:endParaRPr lang="en-US" sz="2500" b="1" dirty="0"/>
          </a:p>
          <a:p>
            <a:r>
              <a:rPr lang="en-US" sz="2500" b="1" dirty="0"/>
              <a:t>Energy spent in TX state during TX Cycle </a:t>
            </a:r>
          </a:p>
          <a:p>
            <a:r>
              <a:rPr lang="en-US" sz="2500" b="1" dirty="0"/>
              <a:t>= 255ms X 20mW = 0.510mJ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71BE930-861D-4C49-A239-24FC730D1AA0}"/>
              </a:ext>
            </a:extLst>
          </p:cNvPr>
          <p:cNvSpPr/>
          <p:nvPr/>
        </p:nvSpPr>
        <p:spPr>
          <a:xfrm>
            <a:off x="7686839" y="3785541"/>
            <a:ext cx="4231919" cy="216333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/>
              <a:t>Total Energy in Tx State </a:t>
            </a:r>
            <a:br>
              <a:rPr lang="en-US" sz="2500" b="1" dirty="0"/>
            </a:br>
            <a:r>
              <a:rPr lang="en-US" sz="2500" b="1" dirty="0"/>
              <a:t>(</a:t>
            </a:r>
            <a:r>
              <a:rPr lang="en-US" sz="2500" b="1" dirty="0" err="1"/>
              <a:t>mJ</a:t>
            </a:r>
            <a:r>
              <a:rPr lang="en-US" sz="2500" b="1" dirty="0"/>
              <a:t>/cycle)</a:t>
            </a:r>
          </a:p>
          <a:p>
            <a:pPr algn="ctr"/>
            <a:r>
              <a:rPr lang="en-US" sz="2500" b="1" dirty="0"/>
              <a:t>= 0.025 X 0.510</a:t>
            </a:r>
          </a:p>
          <a:p>
            <a:pPr algn="ctr"/>
            <a:r>
              <a:rPr lang="en-US" sz="2500" b="1" dirty="0"/>
              <a:t>= 0.1275 </a:t>
            </a:r>
            <a:r>
              <a:rPr lang="en-US" sz="2500" b="1" dirty="0" err="1"/>
              <a:t>mJ</a:t>
            </a:r>
            <a:r>
              <a:rPr lang="en-US" sz="2500" b="1" dirty="0"/>
              <a:t>/cycle</a:t>
            </a:r>
          </a:p>
        </p:txBody>
      </p:sp>
    </p:spTree>
    <p:extLst>
      <p:ext uri="{BB962C8B-B14F-4D97-AF65-F5344CB8AC3E}">
        <p14:creationId xmlns:p14="http://schemas.microsoft.com/office/powerpoint/2010/main" val="138134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build="p"/>
      <p:bldP spid="2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E6D6DD9D-355E-714E-8601-E3B36E3A8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2B9E3-51E9-264D-9F5E-4A02D9B4619F}" type="slidenum">
              <a:rPr lang="en-US" smtClean="0"/>
              <a:t>8</a:t>
            </a:fld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4101244-8024-8A47-AE89-B735828EBE2B}"/>
              </a:ext>
            </a:extLst>
          </p:cNvPr>
          <p:cNvCxnSpPr>
            <a:cxnSpLocks/>
          </p:cNvCxnSpPr>
          <p:nvPr/>
        </p:nvCxnSpPr>
        <p:spPr>
          <a:xfrm>
            <a:off x="726039" y="2150344"/>
            <a:ext cx="828535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9483263-8102-494B-8235-CA12748C55B7}"/>
              </a:ext>
            </a:extLst>
          </p:cNvPr>
          <p:cNvSpPr/>
          <p:nvPr/>
        </p:nvSpPr>
        <p:spPr>
          <a:xfrm>
            <a:off x="726039" y="1581632"/>
            <a:ext cx="245327" cy="568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D09B7E8-C62F-1144-BF99-ED0F3BC29CCA}"/>
              </a:ext>
            </a:extLst>
          </p:cNvPr>
          <p:cNvSpPr/>
          <p:nvPr/>
        </p:nvSpPr>
        <p:spPr>
          <a:xfrm>
            <a:off x="1737083" y="1581632"/>
            <a:ext cx="245327" cy="568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C61202B-DA64-3246-8FE2-5154BDF8EA93}"/>
              </a:ext>
            </a:extLst>
          </p:cNvPr>
          <p:cNvSpPr/>
          <p:nvPr/>
        </p:nvSpPr>
        <p:spPr>
          <a:xfrm>
            <a:off x="2748127" y="1581632"/>
            <a:ext cx="245327" cy="568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9082B29-20B4-5847-BAF7-3D66807EBDBC}"/>
              </a:ext>
            </a:extLst>
          </p:cNvPr>
          <p:cNvSpPr txBox="1"/>
          <p:nvPr/>
        </p:nvSpPr>
        <p:spPr>
          <a:xfrm>
            <a:off x="373001" y="585653"/>
            <a:ext cx="1440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Idle Listening</a:t>
            </a:r>
          </a:p>
          <a:p>
            <a:pPr algn="ctr"/>
            <a:r>
              <a:rPr lang="en-US" b="1" dirty="0"/>
              <a:t>Cycle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4D86812-5075-B94D-B147-03C4D9F9238D}"/>
              </a:ext>
            </a:extLst>
          </p:cNvPr>
          <p:cNvSpPr/>
          <p:nvPr/>
        </p:nvSpPr>
        <p:spPr>
          <a:xfrm>
            <a:off x="7386771" y="1581632"/>
            <a:ext cx="856785" cy="5687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3CEF79E-52C6-C74D-8824-F5D8BBC42F6C}"/>
              </a:ext>
            </a:extLst>
          </p:cNvPr>
          <p:cNvSpPr txBox="1"/>
          <p:nvPr/>
        </p:nvSpPr>
        <p:spPr>
          <a:xfrm>
            <a:off x="3059635" y="1387446"/>
            <a:ext cx="538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…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6A4017B-CFBA-F247-9B13-91CACBECFEEB}"/>
              </a:ext>
            </a:extLst>
          </p:cNvPr>
          <p:cNvSpPr txBox="1"/>
          <p:nvPr/>
        </p:nvSpPr>
        <p:spPr>
          <a:xfrm>
            <a:off x="7199552" y="570575"/>
            <a:ext cx="1381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Transmitting</a:t>
            </a:r>
          </a:p>
          <a:p>
            <a:pPr algn="ctr"/>
            <a:r>
              <a:rPr lang="en-US" b="1" dirty="0"/>
              <a:t>Cycle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5949E4D-A253-5649-B965-98F029AEE629}"/>
              </a:ext>
            </a:extLst>
          </p:cNvPr>
          <p:cNvSpPr/>
          <p:nvPr/>
        </p:nvSpPr>
        <p:spPr>
          <a:xfrm>
            <a:off x="8255111" y="1577761"/>
            <a:ext cx="176210" cy="5687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E24CDD6-27FA-DD47-800E-54E3D9ED73C1}"/>
              </a:ext>
            </a:extLst>
          </p:cNvPr>
          <p:cNvSpPr txBox="1"/>
          <p:nvPr/>
        </p:nvSpPr>
        <p:spPr>
          <a:xfrm rot="20012335">
            <a:off x="6971339" y="2265830"/>
            <a:ext cx="1099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Preamble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F818A7-75F0-454B-9E6A-003C53A56C7E}"/>
              </a:ext>
            </a:extLst>
          </p:cNvPr>
          <p:cNvSpPr txBox="1"/>
          <p:nvPr/>
        </p:nvSpPr>
        <p:spPr>
          <a:xfrm rot="19674936">
            <a:off x="8009757" y="2229014"/>
            <a:ext cx="633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8998513-6BB6-944A-992B-DCCA80A73983}"/>
              </a:ext>
            </a:extLst>
          </p:cNvPr>
          <p:cNvCxnSpPr>
            <a:cxnSpLocks/>
          </p:cNvCxnSpPr>
          <p:nvPr/>
        </p:nvCxnSpPr>
        <p:spPr>
          <a:xfrm>
            <a:off x="817108" y="2334393"/>
            <a:ext cx="925553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A7FC7A0-9E15-B849-806F-EB559766272F}"/>
              </a:ext>
            </a:extLst>
          </p:cNvPr>
          <p:cNvSpPr txBox="1"/>
          <p:nvPr/>
        </p:nvSpPr>
        <p:spPr>
          <a:xfrm>
            <a:off x="951108" y="2287638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250 </a:t>
            </a:r>
            <a:r>
              <a:rPr lang="en-US" dirty="0" err="1"/>
              <a:t>ms</a:t>
            </a:r>
            <a:endParaRPr lang="en-US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268528E-B18B-9F43-BE4F-783BD36BB54A}"/>
              </a:ext>
            </a:extLst>
          </p:cNvPr>
          <p:cNvCxnSpPr>
            <a:cxnSpLocks/>
          </p:cNvCxnSpPr>
          <p:nvPr/>
        </p:nvCxnSpPr>
        <p:spPr>
          <a:xfrm>
            <a:off x="1684022" y="1434715"/>
            <a:ext cx="351448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12312D1-E123-9F47-8256-0F1628FBDEFE}"/>
              </a:ext>
            </a:extLst>
          </p:cNvPr>
          <p:cNvSpPr txBox="1"/>
          <p:nvPr/>
        </p:nvSpPr>
        <p:spPr>
          <a:xfrm>
            <a:off x="1551488" y="1034636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ms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8E36C37-5ABE-D849-B59A-545877360831}"/>
              </a:ext>
            </a:extLst>
          </p:cNvPr>
          <p:cNvCxnSpPr>
            <a:cxnSpLocks/>
          </p:cNvCxnSpPr>
          <p:nvPr/>
        </p:nvCxnSpPr>
        <p:spPr>
          <a:xfrm>
            <a:off x="7377764" y="2884937"/>
            <a:ext cx="1053557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E90E4B2-063C-6A43-83E7-AE587B708B20}"/>
              </a:ext>
            </a:extLst>
          </p:cNvPr>
          <p:cNvSpPr txBox="1"/>
          <p:nvPr/>
        </p:nvSpPr>
        <p:spPr>
          <a:xfrm>
            <a:off x="7269218" y="2929556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(250 + 5)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2347333-CDD3-1F42-BE69-6E6DB10A3B77}"/>
              </a:ext>
            </a:extLst>
          </p:cNvPr>
          <p:cNvSpPr txBox="1"/>
          <p:nvPr/>
        </p:nvSpPr>
        <p:spPr>
          <a:xfrm>
            <a:off x="1865201" y="2424916"/>
            <a:ext cx="99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Sleeping</a:t>
            </a:r>
          </a:p>
        </p:txBody>
      </p:sp>
      <p:sp>
        <p:nvSpPr>
          <p:cNvPr id="51" name="Down Arrow 50">
            <a:extLst>
              <a:ext uri="{FF2B5EF4-FFF2-40B4-BE49-F238E27FC236}">
                <a16:creationId xmlns:a16="http://schemas.microsoft.com/office/drawing/2014/main" id="{1F6A0F5A-745E-6348-BCF7-AB12AA16066D}"/>
              </a:ext>
            </a:extLst>
          </p:cNvPr>
          <p:cNvSpPr/>
          <p:nvPr/>
        </p:nvSpPr>
        <p:spPr>
          <a:xfrm rot="10800000">
            <a:off x="2225158" y="2184996"/>
            <a:ext cx="284547" cy="28432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714D721-A744-4E4E-9AAE-8A93402755BE}"/>
              </a:ext>
            </a:extLst>
          </p:cNvPr>
          <p:cNvSpPr/>
          <p:nvPr/>
        </p:nvSpPr>
        <p:spPr>
          <a:xfrm>
            <a:off x="3816141" y="1577761"/>
            <a:ext cx="425352" cy="5687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460ABB6-0848-4546-80EE-8338F30AA30D}"/>
              </a:ext>
            </a:extLst>
          </p:cNvPr>
          <p:cNvSpPr txBox="1"/>
          <p:nvPr/>
        </p:nvSpPr>
        <p:spPr>
          <a:xfrm>
            <a:off x="3453146" y="585065"/>
            <a:ext cx="1091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Receiving</a:t>
            </a:r>
          </a:p>
          <a:p>
            <a:pPr algn="ctr"/>
            <a:r>
              <a:rPr lang="en-US" b="1" dirty="0"/>
              <a:t>Cycle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7EF677C-5F96-B447-AA23-6720A5E637FE}"/>
              </a:ext>
            </a:extLst>
          </p:cNvPr>
          <p:cNvSpPr/>
          <p:nvPr/>
        </p:nvSpPr>
        <p:spPr>
          <a:xfrm>
            <a:off x="4253048" y="1573890"/>
            <a:ext cx="176210" cy="5687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58DC195-8E84-A544-8432-3F11AC10DD3E}"/>
              </a:ext>
            </a:extLst>
          </p:cNvPr>
          <p:cNvSpPr txBox="1"/>
          <p:nvPr/>
        </p:nvSpPr>
        <p:spPr>
          <a:xfrm rot="20012335">
            <a:off x="3047333" y="2261959"/>
            <a:ext cx="1099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Preamble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63551AE-2EA4-514E-BB7A-ECDE12C64CEB}"/>
              </a:ext>
            </a:extLst>
          </p:cNvPr>
          <p:cNvSpPr txBox="1"/>
          <p:nvPr/>
        </p:nvSpPr>
        <p:spPr>
          <a:xfrm rot="19674936">
            <a:off x="4085751" y="2225143"/>
            <a:ext cx="633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8BB7D5B-BC94-7445-91A5-1F533674C73C}"/>
              </a:ext>
            </a:extLst>
          </p:cNvPr>
          <p:cNvCxnSpPr>
            <a:cxnSpLocks/>
          </p:cNvCxnSpPr>
          <p:nvPr/>
        </p:nvCxnSpPr>
        <p:spPr>
          <a:xfrm>
            <a:off x="3816141" y="2881066"/>
            <a:ext cx="613117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F21E0E2-775A-524C-8CE9-ED84A858379D}"/>
              </a:ext>
            </a:extLst>
          </p:cNvPr>
          <p:cNvSpPr txBox="1"/>
          <p:nvPr/>
        </p:nvSpPr>
        <p:spPr>
          <a:xfrm>
            <a:off x="4565192" y="1384737"/>
            <a:ext cx="538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…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5220BC5-275A-F74A-AEDC-D2D2B5644067}"/>
              </a:ext>
            </a:extLst>
          </p:cNvPr>
          <p:cNvSpPr/>
          <p:nvPr/>
        </p:nvSpPr>
        <p:spPr>
          <a:xfrm>
            <a:off x="5445448" y="1577761"/>
            <a:ext cx="245327" cy="568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832E14C-E2B3-1444-8068-0BB7E23019D3}"/>
              </a:ext>
            </a:extLst>
          </p:cNvPr>
          <p:cNvSpPr/>
          <p:nvPr/>
        </p:nvSpPr>
        <p:spPr>
          <a:xfrm>
            <a:off x="6456492" y="1577761"/>
            <a:ext cx="245327" cy="568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D3908A1-E98F-DE45-93B0-2C5A1F1B3693}"/>
              </a:ext>
            </a:extLst>
          </p:cNvPr>
          <p:cNvSpPr txBox="1"/>
          <p:nvPr/>
        </p:nvSpPr>
        <p:spPr>
          <a:xfrm>
            <a:off x="3433965" y="2933017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~ (125 + 5)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DE1F4AD-0B16-534B-97EB-12F69E719270}"/>
              </a:ext>
            </a:extLst>
          </p:cNvPr>
          <p:cNvSpPr txBox="1"/>
          <p:nvPr/>
        </p:nvSpPr>
        <p:spPr>
          <a:xfrm>
            <a:off x="110644" y="136525"/>
            <a:ext cx="103002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000" b="1" dirty="0">
                <a:solidFill>
                  <a:srgbClr val="7030A0"/>
                </a:solidFill>
              </a:rPr>
              <a:t>a) On average, what % of the energy is spent in the four states?</a:t>
            </a:r>
            <a:endParaRPr lang="en-US" sz="3000" dirty="0">
              <a:solidFill>
                <a:srgbClr val="7030A0"/>
              </a:solidFill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083AF7F-4DCB-584D-8031-7CACE76423DE}"/>
              </a:ext>
            </a:extLst>
          </p:cNvPr>
          <p:cNvGraphicFramePr>
            <a:graphicFrameLocks noGrp="1"/>
          </p:cNvGraphicFramePr>
          <p:nvPr/>
        </p:nvGraphicFramePr>
        <p:xfrm>
          <a:off x="9648368" y="909122"/>
          <a:ext cx="236917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4589">
                  <a:extLst>
                    <a:ext uri="{9D8B030D-6E8A-4147-A177-3AD203B41FA5}">
                      <a16:colId xmlns:a16="http://schemas.microsoft.com/office/drawing/2014/main" val="3989569208"/>
                    </a:ext>
                  </a:extLst>
                </a:gridCol>
                <a:gridCol w="1184589">
                  <a:extLst>
                    <a:ext uri="{9D8B030D-6E8A-4147-A177-3AD203B41FA5}">
                      <a16:colId xmlns:a16="http://schemas.microsoft.com/office/drawing/2014/main" val="34365259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147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Sleep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1mW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43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Idle Listen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10mW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548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Receive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20mW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819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20mW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319037"/>
                  </a:ext>
                </a:extLst>
              </a:tr>
            </a:tbl>
          </a:graphicData>
        </a:graphic>
      </p:graphicFrame>
      <p:sp>
        <p:nvSpPr>
          <p:cNvPr id="9" name="Right Brace 8">
            <a:extLst>
              <a:ext uri="{FF2B5EF4-FFF2-40B4-BE49-F238E27FC236}">
                <a16:creationId xmlns:a16="http://schemas.microsoft.com/office/drawing/2014/main" id="{49869CDA-0437-6B4D-A2F3-057CB2C33379}"/>
              </a:ext>
            </a:extLst>
          </p:cNvPr>
          <p:cNvSpPr/>
          <p:nvPr/>
        </p:nvSpPr>
        <p:spPr>
          <a:xfrm rot="16200000">
            <a:off x="868802" y="937332"/>
            <a:ext cx="367990" cy="992458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ight Brace 68">
            <a:extLst>
              <a:ext uri="{FF2B5EF4-FFF2-40B4-BE49-F238E27FC236}">
                <a16:creationId xmlns:a16="http://schemas.microsoft.com/office/drawing/2014/main" id="{37CD327E-3889-5245-B1B2-2595C9A7EE28}"/>
              </a:ext>
            </a:extLst>
          </p:cNvPr>
          <p:cNvSpPr/>
          <p:nvPr/>
        </p:nvSpPr>
        <p:spPr>
          <a:xfrm rot="16200000">
            <a:off x="3797790" y="821501"/>
            <a:ext cx="367990" cy="992458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ight Brace 69">
            <a:extLst>
              <a:ext uri="{FF2B5EF4-FFF2-40B4-BE49-F238E27FC236}">
                <a16:creationId xmlns:a16="http://schemas.microsoft.com/office/drawing/2014/main" id="{4D98C6CA-1113-6D4F-9FC4-74CC92219F21}"/>
              </a:ext>
            </a:extLst>
          </p:cNvPr>
          <p:cNvSpPr/>
          <p:nvPr/>
        </p:nvSpPr>
        <p:spPr>
          <a:xfrm rot="16200000">
            <a:off x="7695269" y="818287"/>
            <a:ext cx="367990" cy="992458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AC19B16-3805-4F4B-97BC-87118D133A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278369"/>
              </p:ext>
            </p:extLst>
          </p:nvPr>
        </p:nvGraphicFramePr>
        <p:xfrm>
          <a:off x="1196772" y="3744130"/>
          <a:ext cx="8127999" cy="24942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60572292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5790757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25712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Energy per State </a:t>
                      </a:r>
                      <a:br>
                        <a:rPr lang="en-US" dirty="0"/>
                      </a:br>
                      <a:r>
                        <a:rPr lang="en-US" dirty="0"/>
                        <a:t>(</a:t>
                      </a:r>
                      <a:r>
                        <a:rPr lang="en-US" dirty="0" err="1"/>
                        <a:t>mJ</a:t>
                      </a:r>
                      <a:r>
                        <a:rPr lang="en-US" dirty="0"/>
                        <a:t>/cycle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 of Total Energy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05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Sleep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0.2358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53% = 0.2358/0.4446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011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Idle Listening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0.07875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565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239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60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0.4446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209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018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E6D6DD9D-355E-714E-8601-E3B36E3A8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2B9E3-51E9-264D-9F5E-4A02D9B4619F}" type="slidenum">
              <a:rPr lang="en-US" smtClean="0"/>
              <a:t>9</a:t>
            </a:fld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DE1F4AD-0B16-534B-97EB-12F69E719270}"/>
              </a:ext>
            </a:extLst>
          </p:cNvPr>
          <p:cNvSpPr txBox="1"/>
          <p:nvPr/>
        </p:nvSpPr>
        <p:spPr>
          <a:xfrm>
            <a:off x="1376" y="-102992"/>
            <a:ext cx="121906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000" b="1" dirty="0">
                <a:solidFill>
                  <a:srgbClr val="7030A0"/>
                </a:solidFill>
              </a:rPr>
              <a:t>b) If the battery used provides 10KJ of energy, what is the lifetime of the node?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AC19B16-3805-4F4B-97BC-87118D133A0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93884" y="790667"/>
          <a:ext cx="8127999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60572292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5790757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25712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Energy per State </a:t>
                      </a:r>
                      <a:br>
                        <a:rPr lang="en-US" dirty="0"/>
                      </a:br>
                      <a:r>
                        <a:rPr lang="en-US" dirty="0"/>
                        <a:t>(</a:t>
                      </a:r>
                      <a:r>
                        <a:rPr lang="en-US" dirty="0" err="1"/>
                        <a:t>mJ</a:t>
                      </a:r>
                      <a:r>
                        <a:rPr lang="en-US" dirty="0"/>
                        <a:t> / cycle)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 of Total Energy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05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Sleep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0.2358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53.1% = 0.2358/0.4446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011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Idle Listening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0.07875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565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239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60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0.4446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209758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4301889C-7901-614E-B48E-E1A87A4D390A}"/>
              </a:ext>
            </a:extLst>
          </p:cNvPr>
          <p:cNvSpPr txBox="1"/>
          <p:nvPr/>
        </p:nvSpPr>
        <p:spPr>
          <a:xfrm>
            <a:off x="368905" y="3380686"/>
            <a:ext cx="9806852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/>
              <a:t>Avg energy per cycle = 0.4446 </a:t>
            </a:r>
            <a:r>
              <a:rPr lang="en-US" sz="2500" b="1" dirty="0" err="1"/>
              <a:t>mJ</a:t>
            </a:r>
            <a:r>
              <a:rPr lang="en-US" sz="2500" b="1" dirty="0"/>
              <a:t>/cycle</a:t>
            </a:r>
          </a:p>
          <a:p>
            <a:r>
              <a:rPr lang="en-US" sz="2500" b="1" dirty="0"/>
              <a:t>But, we know 20 cycles </a:t>
            </a:r>
            <a:r>
              <a:rPr lang="en-US" sz="2500" b="1" dirty="0">
                <a:sym typeface="Wingdings" pitchFamily="2" charset="2"/>
              </a:rPr>
              <a:t> 5.005s</a:t>
            </a:r>
          </a:p>
          <a:p>
            <a:r>
              <a:rPr lang="en-US" sz="2500" b="1" dirty="0">
                <a:sym typeface="Wingdings" pitchFamily="2" charset="2"/>
              </a:rPr>
              <a:t>Hence, </a:t>
            </a:r>
            <a:r>
              <a:rPr lang="en-US" sz="2500" b="1">
                <a:sym typeface="Wingdings" pitchFamily="2" charset="2"/>
              </a:rPr>
              <a:t>avg power </a:t>
            </a:r>
            <a:r>
              <a:rPr lang="en-US" sz="2500" b="1" dirty="0">
                <a:sym typeface="Wingdings" pitchFamily="2" charset="2"/>
              </a:rPr>
              <a:t>per sec = (0.4446 X 20)/5.005 = 1.777mJ/s = 1.777mW </a:t>
            </a:r>
            <a:endParaRPr lang="en-US" sz="25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65DDABE-FD62-F04E-882B-D1C678D6B8D7}"/>
              </a:ext>
            </a:extLst>
          </p:cNvPr>
          <p:cNvSpPr txBox="1"/>
          <p:nvPr/>
        </p:nvSpPr>
        <p:spPr>
          <a:xfrm>
            <a:off x="368905" y="4722920"/>
            <a:ext cx="933024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/>
              <a:t>Hence,</a:t>
            </a:r>
          </a:p>
          <a:p>
            <a:r>
              <a:rPr lang="en-US" sz="2500" b="1" dirty="0"/>
              <a:t>Lifetime of the node = 10kJ / 1.777mW = 5.63e6 seconds </a:t>
            </a:r>
            <a:r>
              <a:rPr lang="en-US" sz="2500" b="1" dirty="0">
                <a:sym typeface="Wingdings" pitchFamily="2" charset="2"/>
              </a:rPr>
              <a:t></a:t>
            </a:r>
            <a:r>
              <a:rPr lang="en-US" sz="2500" b="1" dirty="0">
                <a:solidFill>
                  <a:srgbClr val="FF0000"/>
                </a:solidFill>
                <a:sym typeface="Wingdings" pitchFamily="2" charset="2"/>
              </a:rPr>
              <a:t>65 days</a:t>
            </a:r>
            <a:endParaRPr lang="en-US" sz="2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931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39" grpId="0" build="p"/>
      <p:bldP spid="61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</TotalTime>
  <Words>2189</Words>
  <Application>Microsoft Office PowerPoint</Application>
  <PresentationFormat>Widescreen</PresentationFormat>
  <Paragraphs>541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DengXian</vt:lpstr>
      <vt:lpstr>Arial</vt:lpstr>
      <vt:lpstr>Calibri</vt:lpstr>
      <vt:lpstr>Calibri Light</vt:lpstr>
      <vt:lpstr>Times New Roman</vt:lpstr>
      <vt:lpstr>Wingdings</vt:lpstr>
      <vt:lpstr>Office Theme</vt:lpstr>
      <vt:lpstr>Wireless Networking  (CS4222 / 5422)  Tutorial - 7 </vt:lpstr>
      <vt:lpstr>Q1. A node running BMAC spends its time in 4 states – (1) sleeping, (2) idle listening (3) receiving and (4) transmission. By default, it wakes up every 250ms to sample the channel for a duration of 5ms. Every 5s, each node transmits/receives with equal probability. Packet transmission or reception duration is always 5ms.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Q2. The per-hop packet error rate on a path with four hops are 0.25, 0.1, 0.5, and 0.2.  What is the (a) path ETX and (b) the probability that a packet can traverse the path with no error/retransmission?</vt:lpstr>
      <vt:lpstr>Q2. The per-hop packet error rate on a path with four hops are 0.25, 0.1, 0.5, and 0.2.  What is the (a) path ETX and (b) the probability that a packet can traverse the path with no error/retransmission?</vt:lpstr>
      <vt:lpstr>Q2. The per-hop packet error rate on a path with four hops are 0.25, 0.1, 0.5, and 0.2.  What is the (a) path ETX and (b) the probability that a packet can traverse the path with no error/retransmission?</vt:lpstr>
      <vt:lpstr>Q3. In the figure below, nodes indicate IoT devices and two nodes can communicate if there is a link between them. The number associated with each link is the link quality measured in expected packet delivery ratio.</vt:lpstr>
      <vt:lpstr>Q3(a) Find the shortest path from node 5 to node 0 using two different routing metric: Hop count</vt:lpstr>
      <vt:lpstr>Q3(b) Find the shortest path from node 5 to node 0 using two different routing metric: ETX</vt:lpstr>
      <vt:lpstr>Q3(b) Find the shortest path from node 5 to node 0 using two different routing metric: ETX</vt:lpstr>
      <vt:lpstr>Q3(b) Find the shortest path from node 5 to node 0 using two different routing metric: ETX</vt:lpstr>
      <vt:lpstr>Q3(b) Find the shortest path from node 5 to node 0 using two different routing metric: ETX</vt:lpstr>
      <vt:lpstr>Q3(b) Find the shortest path from node 5 to node 0 using two different routing metric: ETX</vt:lpstr>
      <vt:lpstr>Q3(c) Let the minimum usable link quality be set to 0.6. If the shortest hop count is X, what is the ETX in terms of X?</vt:lpstr>
      <vt:lpstr>Q4. What are (1) wireless mesh network, (2) mobile ad hoc network and (3) delay/disruption tolerant network? What are the differences in the design of the respective routing protocols for each of these 3 different types of networks? </vt:lpstr>
      <vt:lpstr>Q4. What are (1) wireless mesh network, (2) mobile ad hoc network and (3) delay/disruption tolerant network? What are the differences in the design of the respective routing protocols for each of these 3 different types of networks? </vt:lpstr>
      <vt:lpstr>Q4. What are (1) wireless mesh network, (2) mobile ad hoc network and (3) delay/disruption tolerant network? What are the differences in the design of the respective routing protocols for each of these 3 different types of networks?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Wireless Networking  (CS4222 / 5422)  Tutorial - 7 </dc:title>
  <dc:creator>Malaika Afra Taj</dc:creator>
  <cp:lastModifiedBy>Malaika Afra Taj</cp:lastModifiedBy>
  <cp:revision>31</cp:revision>
  <dcterms:created xsi:type="dcterms:W3CDTF">2023-03-18T15:51:43Z</dcterms:created>
  <dcterms:modified xsi:type="dcterms:W3CDTF">2023-03-20T05:10:10Z</dcterms:modified>
</cp:coreProperties>
</file>