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3" r:id="rId3"/>
    <p:sldId id="400" r:id="rId4"/>
    <p:sldId id="399" r:id="rId5"/>
    <p:sldId id="393" r:id="rId6"/>
    <p:sldId id="394" r:id="rId7"/>
    <p:sldId id="388" r:id="rId8"/>
    <p:sldId id="382" r:id="rId9"/>
    <p:sldId id="383" r:id="rId10"/>
    <p:sldId id="401" r:id="rId11"/>
    <p:sldId id="402" r:id="rId12"/>
    <p:sldId id="410" r:id="rId13"/>
    <p:sldId id="387" r:id="rId14"/>
    <p:sldId id="411" r:id="rId15"/>
  </p:sldIdLst>
  <p:sldSz cx="9144000" cy="6858000" type="screen4x3"/>
  <p:notesSz cx="6788150" cy="9923463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B050"/>
    <a:srgbClr val="339966"/>
    <a:srgbClr val="3366FF"/>
    <a:srgbClr val="00FF00"/>
    <a:srgbClr val="FF00FF"/>
    <a:srgbClr val="FFCCFF"/>
    <a:srgbClr val="F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5923" autoAdjust="0"/>
  </p:normalViewPr>
  <p:slideViewPr>
    <p:cSldViewPr snapToGrid="0">
      <p:cViewPr varScale="1">
        <p:scale>
          <a:sx n="82" d="100"/>
          <a:sy n="82" d="100"/>
        </p:scale>
        <p:origin x="2016" y="84"/>
      </p:cViewPr>
      <p:guideLst>
        <p:guide pos="288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9F79-B773-4048-98D9-539F41FBC15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2133-B403-47AC-80D5-F43A464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40C-5C93-4CA0-82FC-23A85CAE53C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319F-6E12-473A-8629-B907FF38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2050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4"/>
            <a:ext cx="7543800" cy="263469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1" spc="-38" baseline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653940"/>
            <a:ext cx="7543800" cy="51757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rgbClr val="777E6F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51549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05744" y="3551549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5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39291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05744" y="4221193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05744" y="4221193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97458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7459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 userDrawn="1"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94361"/>
            <a:ext cx="4869180" cy="57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3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291224"/>
            <a:ext cx="7586405" cy="4925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i="0" u="none" kern="1200" spc="-38" baseline="0">
          <a:solidFill>
            <a:srgbClr val="3399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FSM </a:t>
            </a:r>
            <a:r>
              <a:rPr lang="en-US" dirty="0"/>
              <a:t>2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©Copyright CHUA DINGJUAN.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9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Design of </a:t>
            </a:r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627529" y="3337455"/>
            <a:ext cx="7915836" cy="293827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Main machine </a:t>
            </a:r>
            <a:r>
              <a:rPr lang="en-US" sz="1600" b="1" dirty="0" smtClean="0">
                <a:solidFill>
                  <a:srgbClr val="00B05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executes main algorithm, controls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the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submachines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 &amp; get the job done. 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Commands &amp; gets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feedback signals from </a:t>
            </a:r>
            <a:r>
              <a:rPr lang="en-US" sz="1600" dirty="0" smtClean="0">
                <a:solidFill>
                  <a:srgbClr val="0000FF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submachines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Submachines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respond to external inputs 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&amp; commands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from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main machine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/>
            </a:r>
            <a:b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</a:b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Can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give outputs as well as feedback to the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main machine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.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endParaRPr lang="en-US" sz="1600" dirty="0" smtClean="0">
              <a:latin typeface="Calibri" panose="020F0502020204030204" pitchFamily="34" charset="0"/>
              <a:ea typeface="MS Mincho" panose="02020609040205080304" pitchFamily="49" charset="-128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Common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examples of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submachines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 are </a:t>
            </a:r>
            <a:r>
              <a:rPr lang="en-US" sz="1600" b="1" i="1" dirty="0">
                <a:solidFill>
                  <a:srgbClr val="C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counters</a:t>
            </a:r>
            <a:r>
              <a:rPr lang="en-US" sz="1600" b="1" dirty="0">
                <a:latin typeface="Calibri" panose="020F0502020204030204" pitchFamily="34" charset="0"/>
                <a:ea typeface="MS Mincho" panose="02020609040205080304" pitchFamily="49" charset="-128"/>
              </a:rPr>
              <a:t>, </a:t>
            </a:r>
            <a:r>
              <a:rPr lang="en-US" sz="1600" b="1" i="1" dirty="0">
                <a:solidFill>
                  <a:srgbClr val="E36C0A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shift registers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, etc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.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endParaRPr lang="en-US" sz="1600" dirty="0" smtClean="0">
              <a:latin typeface="Calibri" panose="020F0502020204030204" pitchFamily="34" charset="0"/>
              <a:ea typeface="MS Mincho" panose="02020609040205080304" pitchFamily="49" charset="-128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Sometimes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the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main machine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is called the </a:t>
            </a:r>
            <a:r>
              <a:rPr lang="en-US" sz="1600" i="1" dirty="0">
                <a:solidFill>
                  <a:srgbClr val="00B05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controller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 and the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ea typeface="MS Mincho" panose="02020609040205080304" pitchFamily="49" charset="-128"/>
              </a:rPr>
              <a:t>submachines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 are called 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controlled circuit elements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or </a:t>
            </a:r>
            <a:r>
              <a:rPr lang="en-US" sz="1600" b="1" i="1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ea typeface="MS Mincho" panose="02020609040205080304" pitchFamily="49" charset="-128"/>
              </a:rPr>
              <a:t>architectural elements</a:t>
            </a:r>
            <a:r>
              <a:rPr lang="en-US" sz="1600" i="1" dirty="0">
                <a:latin typeface="Calibri" panose="020F0502020204030204" pitchFamily="34" charset="0"/>
                <a:ea typeface="MS Mincho" panose="02020609040205080304" pitchFamily="49" charset="-128"/>
              </a:rPr>
              <a:t>.</a:t>
            </a: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600" dirty="0" smtClean="0">
                <a:solidFill>
                  <a:schemeClr val="accent2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Trick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here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 is to </a:t>
            </a:r>
            <a:r>
              <a:rPr lang="en-US" sz="1600" b="1" dirty="0" smtClean="0">
                <a:solidFill>
                  <a:schemeClr val="accent2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modularize</a:t>
            </a:r>
            <a:r>
              <a:rPr lang="en-US" sz="1600" dirty="0" smtClean="0">
                <a:solidFill>
                  <a:schemeClr val="accent2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appropriately, and 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pick suitable components </a:t>
            </a: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</a:rPr>
              <a:t>for the </a:t>
            </a:r>
            <a:r>
              <a:rPr lang="en-US" sz="1600" dirty="0" smtClean="0">
                <a:latin typeface="Calibri" panose="020F0502020204030204" pitchFamily="34" charset="0"/>
                <a:ea typeface="MS Mincho" panose="02020609040205080304" pitchFamily="49" charset="-128"/>
              </a:rPr>
              <a:t>submachines that simplify the design problem.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77383" y="1298987"/>
            <a:ext cx="6339841" cy="1919341"/>
            <a:chOff x="771" y="4080"/>
            <a:chExt cx="10938" cy="3754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867" y="4080"/>
              <a:ext cx="8453" cy="3754"/>
              <a:chOff x="1867" y="4080"/>
              <a:chExt cx="8453" cy="3754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2501" y="4080"/>
                <a:ext cx="7282" cy="3754"/>
                <a:chOff x="2142" y="3686"/>
                <a:chExt cx="7282" cy="3754"/>
              </a:xfrm>
            </p:grpSpPr>
            <p:sp>
              <p:nvSpPr>
                <p:cNvPr id="25" name="AutoShape 9"/>
                <p:cNvSpPr>
                  <a:spLocks noChangeArrowheads="1"/>
                </p:cNvSpPr>
                <p:nvPr/>
              </p:nvSpPr>
              <p:spPr bwMode="auto">
                <a:xfrm>
                  <a:off x="8158" y="6738"/>
                  <a:ext cx="1266" cy="188"/>
                </a:xfrm>
                <a:prstGeom prst="rightArrow">
                  <a:avLst>
                    <a:gd name="adj1" fmla="val 50000"/>
                    <a:gd name="adj2" fmla="val 16800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>
                  <a:off x="2966" y="4309"/>
                  <a:ext cx="1440" cy="26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Main Machine</a:t>
                  </a:r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73" y="6000"/>
                  <a:ext cx="2226" cy="14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Submachine 2</a:t>
                  </a:r>
                </a:p>
              </p:txBody>
            </p:sp>
            <p:sp>
              <p:nvSpPr>
                <p:cNvPr id="24" name="AutoShape 8"/>
                <p:cNvSpPr>
                  <a:spLocks noChangeArrowheads="1"/>
                </p:cNvSpPr>
                <p:nvPr/>
              </p:nvSpPr>
              <p:spPr bwMode="auto">
                <a:xfrm>
                  <a:off x="8279" y="4166"/>
                  <a:ext cx="961" cy="143"/>
                </a:xfrm>
                <a:prstGeom prst="rightArrow">
                  <a:avLst>
                    <a:gd name="adj1" fmla="val 50000"/>
                    <a:gd name="adj2" fmla="val 16800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AutoShape 10"/>
                <p:cNvSpPr>
                  <a:spLocks noChangeArrowheads="1"/>
                </p:cNvSpPr>
                <p:nvPr/>
              </p:nvSpPr>
              <p:spPr bwMode="auto">
                <a:xfrm>
                  <a:off x="4406" y="5537"/>
                  <a:ext cx="4971" cy="188"/>
                </a:xfrm>
                <a:prstGeom prst="rightArrow">
                  <a:avLst>
                    <a:gd name="adj1" fmla="val 50000"/>
                    <a:gd name="adj2" fmla="val 66103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AutoShape 11"/>
                <p:cNvSpPr>
                  <a:spLocks noChangeArrowheads="1"/>
                </p:cNvSpPr>
                <p:nvPr/>
              </p:nvSpPr>
              <p:spPr bwMode="auto">
                <a:xfrm>
                  <a:off x="2229" y="7142"/>
                  <a:ext cx="4044" cy="144"/>
                </a:xfrm>
                <a:prstGeom prst="rightArrow">
                  <a:avLst>
                    <a:gd name="adj1" fmla="val 50000"/>
                    <a:gd name="adj2" fmla="val 60043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2142" y="3840"/>
                  <a:ext cx="4131" cy="189"/>
                </a:xfrm>
                <a:prstGeom prst="rightArrow">
                  <a:avLst>
                    <a:gd name="adj1" fmla="val 50000"/>
                    <a:gd name="adj2" fmla="val 60043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AutoShape 13"/>
                <p:cNvSpPr>
                  <a:spLocks noChangeArrowheads="1"/>
                </p:cNvSpPr>
                <p:nvPr/>
              </p:nvSpPr>
              <p:spPr bwMode="auto">
                <a:xfrm>
                  <a:off x="2142" y="5480"/>
                  <a:ext cx="824" cy="143"/>
                </a:xfrm>
                <a:prstGeom prst="rightArrow">
                  <a:avLst>
                    <a:gd name="adj1" fmla="val 50000"/>
                    <a:gd name="adj2" fmla="val 14405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30" name="Line 14"/>
                <p:cNvCxnSpPr>
                  <a:cxnSpLocks noChangeShapeType="1"/>
                </p:cNvCxnSpPr>
                <p:nvPr/>
              </p:nvCxnSpPr>
              <p:spPr bwMode="auto">
                <a:xfrm>
                  <a:off x="4406" y="4543"/>
                  <a:ext cx="18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Line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06" y="4989"/>
                  <a:ext cx="18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Line 16"/>
                <p:cNvCxnSpPr>
                  <a:cxnSpLocks noChangeShapeType="1"/>
                </p:cNvCxnSpPr>
                <p:nvPr/>
              </p:nvCxnSpPr>
              <p:spPr bwMode="auto">
                <a:xfrm>
                  <a:off x="4406" y="6257"/>
                  <a:ext cx="18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Line 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06" y="6783"/>
                  <a:ext cx="18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4" name="Rectangle 33"/>
                <p:cNvSpPr>
                  <a:spLocks noChangeArrowheads="1"/>
                </p:cNvSpPr>
                <p:nvPr/>
              </p:nvSpPr>
              <p:spPr bwMode="auto">
                <a:xfrm>
                  <a:off x="4886" y="4166"/>
                  <a:ext cx="1283" cy="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START1</a:t>
                  </a:r>
                </a:p>
              </p:txBody>
            </p:sp>
            <p:sp>
              <p:nvSpPr>
                <p:cNvPr id="35" name="Rectangle 34"/>
                <p:cNvSpPr>
                  <a:spLocks noChangeArrowheads="1"/>
                </p:cNvSpPr>
                <p:nvPr/>
              </p:nvSpPr>
              <p:spPr bwMode="auto">
                <a:xfrm>
                  <a:off x="4886" y="4573"/>
                  <a:ext cx="1046" cy="4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DONE1</a:t>
                  </a:r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4886" y="6410"/>
                  <a:ext cx="1046" cy="4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DONE2</a:t>
                  </a: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4886" y="5863"/>
                  <a:ext cx="1283" cy="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START2</a:t>
                  </a:r>
                </a:p>
              </p:txBody>
            </p:sp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6273" y="3686"/>
                  <a:ext cx="2246" cy="14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Submachine </a:t>
                  </a: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19" name="AutoShape 22"/>
              <p:cNvSpPr>
                <a:spLocks/>
              </p:cNvSpPr>
              <p:nvPr/>
            </p:nvSpPr>
            <p:spPr bwMode="auto">
              <a:xfrm>
                <a:off x="1867" y="4329"/>
                <a:ext cx="497" cy="3429"/>
              </a:xfrm>
              <a:prstGeom prst="leftBrace">
                <a:avLst>
                  <a:gd name="adj1" fmla="val 57495"/>
                  <a:gd name="adj2" fmla="val 4951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AutoShape 23"/>
              <p:cNvSpPr>
                <a:spLocks/>
              </p:cNvSpPr>
              <p:nvPr/>
            </p:nvSpPr>
            <p:spPr bwMode="auto">
              <a:xfrm>
                <a:off x="9599" y="4251"/>
                <a:ext cx="721" cy="3429"/>
              </a:xfrm>
              <a:prstGeom prst="rightBrace">
                <a:avLst>
                  <a:gd name="adj1" fmla="val 3963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771" y="5639"/>
              <a:ext cx="1114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Inputs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10424" y="5673"/>
              <a:ext cx="1285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Outputs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5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4709693" y="2308402"/>
            <a:ext cx="0" cy="4097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03765" y="2308402"/>
            <a:ext cx="0" cy="4097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5613" y="5500049"/>
            <a:ext cx="42072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Modularizing…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22960" y="3543852"/>
            <a:ext cx="7701280" cy="441756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What inputs would you provide? What outputs would you want?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13487" y="1674198"/>
            <a:ext cx="2053153" cy="640080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 FSM</a:t>
            </a:r>
          </a:p>
          <a:p>
            <a:pPr algn="ctr"/>
            <a:r>
              <a:rPr lang="en-US" dirty="0" smtClean="0"/>
              <a:t>(Main Machine)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13487" y="2718195"/>
            <a:ext cx="2053153" cy="640080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Sleep FSM</a:t>
            </a:r>
          </a:p>
          <a:p>
            <a:pPr algn="ctr"/>
            <a:r>
              <a:rPr lang="en-US" dirty="0" smtClean="0"/>
              <a:t>(Submachine)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077828" y="1574800"/>
            <a:ext cx="4930588" cy="1873014"/>
          </a:xfrm>
          <a:prstGeom prst="rect">
            <a:avLst/>
          </a:prstGeom>
          <a:ln w="19050" cap="rnd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2" idx="3"/>
          </p:cNvCxnSpPr>
          <p:nvPr/>
        </p:nvCxnSpPr>
        <p:spPr>
          <a:xfrm flipV="1">
            <a:off x="1328227" y="2029714"/>
            <a:ext cx="761629" cy="182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22960" y="184686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EX</a:t>
            </a:r>
            <a:endParaRPr lang="en-US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7591727" y="2716221"/>
            <a:ext cx="111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SLEEP</a:t>
            </a:r>
            <a:endParaRPr lang="en-US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7621039" y="1722857"/>
            <a:ext cx="111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STUDY</a:t>
            </a:r>
            <a:endParaRPr lang="en-US" baseline="-25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012151" y="2925556"/>
            <a:ext cx="8474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003382" y="1892350"/>
            <a:ext cx="8474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1129989" y="3002769"/>
            <a:ext cx="536398" cy="535682"/>
          </a:xfrm>
          <a:prstGeom prst="rect">
            <a:avLst/>
          </a:prstGeom>
          <a:noFill/>
          <a:ln w="889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1" name="Line 5947"/>
          <p:cNvCxnSpPr/>
          <p:nvPr/>
        </p:nvCxnSpPr>
        <p:spPr bwMode="auto">
          <a:xfrm>
            <a:off x="11725946" y="3404160"/>
            <a:ext cx="267459" cy="370"/>
          </a:xfrm>
          <a:prstGeom prst="line">
            <a:avLst/>
          </a:prstGeom>
          <a:noFill/>
          <a:ln w="889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Line 5948"/>
          <p:cNvCxnSpPr/>
          <p:nvPr/>
        </p:nvCxnSpPr>
        <p:spPr bwMode="auto">
          <a:xfrm flipH="1">
            <a:off x="10920979" y="3137059"/>
            <a:ext cx="268569" cy="370"/>
          </a:xfrm>
          <a:prstGeom prst="line">
            <a:avLst/>
          </a:prstGeom>
          <a:noFill/>
          <a:ln w="889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Freeform 62"/>
          <p:cNvSpPr>
            <a:spLocks/>
          </p:cNvSpPr>
          <p:nvPr/>
        </p:nvSpPr>
        <p:spPr bwMode="auto">
          <a:xfrm>
            <a:off x="10987937" y="3410080"/>
            <a:ext cx="201612" cy="262292"/>
          </a:xfrm>
          <a:custGeom>
            <a:avLst/>
            <a:gdLst>
              <a:gd name="T0" fmla="*/ 545 w 545"/>
              <a:gd name="T1" fmla="*/ 0 h 709"/>
              <a:gd name="T2" fmla="*/ 0 w 545"/>
              <a:gd name="T3" fmla="*/ 0 h 709"/>
              <a:gd name="T4" fmla="*/ 0 w 545"/>
              <a:gd name="T5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5" h="709">
                <a:moveTo>
                  <a:pt x="545" y="0"/>
                </a:moveTo>
                <a:lnTo>
                  <a:pt x="0" y="0"/>
                </a:lnTo>
                <a:lnTo>
                  <a:pt x="0" y="709"/>
                </a:lnTo>
              </a:path>
            </a:pathLst>
          </a:custGeom>
          <a:noFill/>
          <a:ln w="889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0922742" y="2939508"/>
            <a:ext cx="219738" cy="27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1783285" y="3283558"/>
            <a:ext cx="212710" cy="16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TC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1902403" y="3340160"/>
            <a:ext cx="32924" cy="6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0901003" y="3684950"/>
            <a:ext cx="281147" cy="12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CLK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0548830" y="3083047"/>
            <a:ext cx="452424" cy="1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CLR_C1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1306076" y="2814836"/>
            <a:ext cx="418760" cy="18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mod-10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6334" y="4690384"/>
            <a:ext cx="1274785" cy="1025019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1146333" y="5396446"/>
            <a:ext cx="191539" cy="207207"/>
          </a:xfrm>
          <a:custGeom>
            <a:avLst/>
            <a:gdLst>
              <a:gd name="T0" fmla="*/ 0 w 174"/>
              <a:gd name="T1" fmla="*/ 363 h 363"/>
              <a:gd name="T2" fmla="*/ 174 w 174"/>
              <a:gd name="T3" fmla="*/ 189 h 363"/>
              <a:gd name="T4" fmla="*/ 0 w 174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363">
                <a:moveTo>
                  <a:pt x="0" y="363"/>
                </a:moveTo>
                <a:lnTo>
                  <a:pt x="174" y="189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9507" y="5335833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22960" y="1139881"/>
            <a:ext cx="56323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What is a natural submachine that we can use?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3972" y="4254778"/>
            <a:ext cx="17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Mod-    Counter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2421119" y="4901617"/>
            <a:ext cx="42072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421119" y="5178898"/>
            <a:ext cx="42072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421119" y="5456179"/>
            <a:ext cx="42072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712305" y="4918363"/>
            <a:ext cx="42072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19009" y="6424126"/>
            <a:ext cx="3617103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Digital Fundamentals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dirty="0" smtClean="0">
                <a:solidFill>
                  <a:prstClr val="white">
                    <a:lumMod val="65000"/>
                  </a:prstClr>
                </a:solidFill>
              </a:rPr>
              <a:t>Page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14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36161" y="1910925"/>
            <a:ext cx="5085254" cy="3859352"/>
            <a:chOff x="5092145" y="1793312"/>
            <a:chExt cx="4181504" cy="2383892"/>
          </a:xfrm>
        </p:grpSpPr>
        <p:sp>
          <p:nvSpPr>
            <p:cNvPr id="7" name="Arc 6"/>
            <p:cNvSpPr/>
            <p:nvPr/>
          </p:nvSpPr>
          <p:spPr>
            <a:xfrm rot="5400000">
              <a:off x="8573028" y="2444654"/>
              <a:ext cx="408927" cy="343235"/>
            </a:xfrm>
            <a:prstGeom prst="arc">
              <a:avLst>
                <a:gd name="adj1" fmla="val 10974966"/>
                <a:gd name="adj2" fmla="val 6167575"/>
              </a:avLst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 rot="18558619" flipH="1">
              <a:off x="6802408" y="2679959"/>
              <a:ext cx="1308703" cy="291611"/>
            </a:xfrm>
            <a:prstGeom prst="arc">
              <a:avLst>
                <a:gd name="adj1" fmla="val 10974966"/>
                <a:gd name="adj2" fmla="val 0"/>
              </a:avLst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8307477">
              <a:off x="6855724" y="2578635"/>
              <a:ext cx="636872" cy="303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339966"/>
                  </a:solidFill>
                </a:rPr>
                <a:t>Done = 1</a:t>
              </a:r>
              <a:endParaRPr lang="en-US" b="1" dirty="0">
                <a:solidFill>
                  <a:srgbClr val="339966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>
            <a:xfrm>
              <a:off x="6201839" y="2074620"/>
              <a:ext cx="1271983" cy="281392"/>
            </a:xfrm>
            <a:prstGeom prst="arc">
              <a:avLst>
                <a:gd name="adj1" fmla="val 10974966"/>
                <a:gd name="adj2" fmla="val 0"/>
              </a:avLst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13387318">
              <a:off x="5741207" y="3582183"/>
              <a:ext cx="408927" cy="349409"/>
            </a:xfrm>
            <a:prstGeom prst="arc">
              <a:avLst>
                <a:gd name="adj1" fmla="val 10974966"/>
                <a:gd name="adj2" fmla="val 6167575"/>
              </a:avLst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8290710">
              <a:off x="7353798" y="2849374"/>
              <a:ext cx="470525" cy="303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EX = 1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70277" y="3757174"/>
              <a:ext cx="626370" cy="228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EX = 0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Arc 13"/>
            <p:cNvSpPr/>
            <p:nvPr/>
          </p:nvSpPr>
          <p:spPr>
            <a:xfrm rot="14184802" flipH="1">
              <a:off x="5735588" y="2896721"/>
              <a:ext cx="977568" cy="283453"/>
            </a:xfrm>
            <a:prstGeom prst="arc">
              <a:avLst>
                <a:gd name="adj1" fmla="val 10974966"/>
                <a:gd name="adj2" fmla="val 20823448"/>
              </a:avLst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1017" y="2880680"/>
              <a:ext cx="626370" cy="228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EX = 0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7156047" flipH="1">
              <a:off x="6830295" y="2894753"/>
              <a:ext cx="1247951" cy="375295"/>
            </a:xfrm>
            <a:prstGeom prst="arc">
              <a:avLst>
                <a:gd name="adj1" fmla="val 10974966"/>
                <a:gd name="adj2" fmla="val 0"/>
              </a:avLst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5836" y="2797885"/>
              <a:ext cx="847813" cy="228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339966"/>
                  </a:solidFill>
                </a:rPr>
                <a:t>Done = 0</a:t>
              </a:r>
              <a:endParaRPr lang="en-US" b="1" dirty="0">
                <a:solidFill>
                  <a:srgbClr val="339966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86069" y="1793312"/>
              <a:ext cx="1463040" cy="822960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Sleep</a:t>
              </a:r>
              <a:endParaRPr lang="en-US" b="1" dirty="0">
                <a:solidFill>
                  <a:prstClr val="black"/>
                </a:solidFill>
              </a:endParaRP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Study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smtClean="0">
                  <a:solidFill>
                    <a:prstClr val="black"/>
                  </a:solidFill>
                </a:rPr>
                <a:t>0</a:t>
              </a:r>
            </a:p>
            <a:p>
              <a:pPr algn="ctr"/>
              <a:r>
                <a:rPr lang="en-US" dirty="0" smtClean="0">
                  <a:solidFill>
                    <a:srgbClr val="262626"/>
                  </a:solidFill>
                </a:rPr>
                <a:t>Sleep </a:t>
              </a:r>
              <a:r>
                <a:rPr lang="en-US" dirty="0">
                  <a:solidFill>
                    <a:srgbClr val="262626"/>
                  </a:solidFill>
                </a:rPr>
                <a:t>= </a:t>
              </a:r>
              <a:r>
                <a:rPr lang="en-US" dirty="0" smtClean="0">
                  <a:solidFill>
                    <a:srgbClr val="262626"/>
                  </a:solidFill>
                </a:rPr>
                <a:t>1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Clear = 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15649" y="1880480"/>
              <a:ext cx="626370" cy="228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EX = 1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092145" y="1853375"/>
              <a:ext cx="1463040" cy="822960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Idle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Study = 0</a:t>
              </a:r>
            </a:p>
            <a:p>
              <a:pPr algn="ctr"/>
              <a:r>
                <a:rPr lang="en-US" dirty="0" smtClean="0">
                  <a:solidFill>
                    <a:srgbClr val="262626"/>
                  </a:solidFill>
                </a:rPr>
                <a:t>Sleep </a:t>
              </a:r>
              <a:r>
                <a:rPr lang="en-US" dirty="0">
                  <a:solidFill>
                    <a:srgbClr val="262626"/>
                  </a:solidFill>
                </a:rPr>
                <a:t>= </a:t>
              </a:r>
              <a:r>
                <a:rPr lang="en-US" dirty="0" smtClean="0">
                  <a:solidFill>
                    <a:srgbClr val="262626"/>
                  </a:solidFill>
                </a:rPr>
                <a:t>0</a:t>
              </a:r>
            </a:p>
            <a:p>
              <a:pPr algn="ctr"/>
              <a:endParaRPr lang="en-US" dirty="0" smtClean="0">
                <a:solidFill>
                  <a:srgbClr val="262626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058797" y="3354244"/>
              <a:ext cx="1463040" cy="822960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Study</a:t>
              </a:r>
              <a:endParaRPr lang="en-US" b="1" dirty="0">
                <a:solidFill>
                  <a:prstClr val="black"/>
                </a:solidFill>
              </a:endParaRP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Study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smtClean="0">
                  <a:solidFill>
                    <a:prstClr val="black"/>
                  </a:solidFill>
                </a:rPr>
                <a:t>1 Sleep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smtClean="0">
                  <a:solidFill>
                    <a:prstClr val="black"/>
                  </a:solidFill>
                </a:rPr>
                <a:t>0</a:t>
              </a: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136708" y="1336714"/>
            <a:ext cx="1440611" cy="548640"/>
          </a:xfrm>
          <a:prstGeom prst="rect">
            <a:avLst/>
          </a:prstGeom>
          <a:solidFill>
            <a:srgbClr val="FFFF00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Bob FSM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25478" y="2497920"/>
            <a:ext cx="1440611" cy="548640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Sleep FSM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089418" y="1929078"/>
            <a:ext cx="0" cy="54864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68618" y="2013648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Clear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681101" y="1911404"/>
            <a:ext cx="0" cy="54864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06997" y="2013648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Done</a:t>
            </a:r>
            <a:endParaRPr lang="en-US" dirty="0">
              <a:solidFill>
                <a:srgbClr val="339966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0434" y="1252432"/>
            <a:ext cx="2384912" cy="1798542"/>
          </a:xfrm>
          <a:prstGeom prst="rect">
            <a:avLst/>
          </a:prstGeom>
          <a:ln w="19050" cap="rnd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17300" y="1626908"/>
            <a:ext cx="61377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543" y="144406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97129" y="1641239"/>
            <a:ext cx="111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SLEEP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26441" y="1321748"/>
            <a:ext cx="111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STUDY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586088" y="1850574"/>
            <a:ext cx="5486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577319" y="1491241"/>
            <a:ext cx="5486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45050" y="3377930"/>
            <a:ext cx="1723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0000"/>
                </a:solidFill>
              </a:rPr>
              <a:t>Sleep FSM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907969" y="5247317"/>
            <a:ext cx="42072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28690" y="4437652"/>
            <a:ext cx="1276280" cy="1025019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328689" y="5143714"/>
            <a:ext cx="191539" cy="207207"/>
          </a:xfrm>
          <a:custGeom>
            <a:avLst/>
            <a:gdLst>
              <a:gd name="T0" fmla="*/ 0 w 174"/>
              <a:gd name="T1" fmla="*/ 363 h 363"/>
              <a:gd name="T2" fmla="*/ 174 w 174"/>
              <a:gd name="T3" fmla="*/ 189 h 363"/>
              <a:gd name="T4" fmla="*/ 0 w 174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363">
                <a:moveTo>
                  <a:pt x="0" y="363"/>
                </a:moveTo>
                <a:lnTo>
                  <a:pt x="174" y="189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1863" y="5083101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CLK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5050" y="4002046"/>
            <a:ext cx="1791276" cy="369332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Mod-5 Counter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602159" y="4648885"/>
            <a:ext cx="42072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4661" y="4665631"/>
            <a:ext cx="42072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3897" y="447002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Clear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04932" y="444479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9966"/>
                </a:solidFill>
              </a:rPr>
              <a:t>Done</a:t>
            </a:r>
            <a:endParaRPr lang="en-US" dirty="0">
              <a:solidFill>
                <a:srgbClr val="339966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7697" y="5587189"/>
            <a:ext cx="3074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9966"/>
                </a:solidFill>
              </a:rPr>
              <a:t>Done = 1 </a:t>
            </a:r>
            <a:r>
              <a:rPr lang="en-US" i="1" dirty="0" smtClean="0">
                <a:solidFill>
                  <a:srgbClr val="339966"/>
                </a:solidFill>
              </a:rPr>
              <a:t>when</a:t>
            </a:r>
            <a:r>
              <a:rPr lang="en-US" dirty="0" smtClean="0">
                <a:solidFill>
                  <a:srgbClr val="339966"/>
                </a:solidFill>
              </a:rPr>
              <a:t> count = 4 (100)</a:t>
            </a:r>
            <a:endParaRPr lang="en-US" dirty="0">
              <a:solidFill>
                <a:srgbClr val="339966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05389" y="1221755"/>
            <a:ext cx="149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Bob FSM</a:t>
            </a:r>
          </a:p>
        </p:txBody>
      </p:sp>
    </p:spTree>
    <p:extLst>
      <p:ext uri="{BB962C8B-B14F-4D97-AF65-F5344CB8AC3E}">
        <p14:creationId xmlns:p14="http://schemas.microsoft.com/office/powerpoint/2010/main" val="40562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 cap="rnd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 rot="16200000">
            <a:off x="4226957" y="1612938"/>
            <a:ext cx="1434493" cy="7318827"/>
            <a:chOff x="6808359" y="-50545"/>
            <a:chExt cx="1434493" cy="6875462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6808359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7730962" y="-33083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2428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288417" y="2904114"/>
            <a:ext cx="7315200" cy="3335321"/>
            <a:chOff x="927652" y="-50545"/>
            <a:chExt cx="7315200" cy="687546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276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564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420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670852" y="-33083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852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140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996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328452" y="-33083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428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72830" y="2935495"/>
            <a:ext cx="9144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290312" y="3018030"/>
            <a:ext cx="6856731" cy="274320"/>
            <a:chOff x="919922" y="63371"/>
            <a:chExt cx="6856731" cy="365761"/>
          </a:xfrm>
        </p:grpSpPr>
        <p:grpSp>
          <p:nvGrpSpPr>
            <p:cNvPr id="23" name="Group 22"/>
            <p:cNvGrpSpPr/>
            <p:nvPr/>
          </p:nvGrpSpPr>
          <p:grpSpPr>
            <a:xfrm>
              <a:off x="919922" y="63371"/>
              <a:ext cx="454662" cy="365760"/>
              <a:chOff x="1066800" y="228600"/>
              <a:chExt cx="454662" cy="457200"/>
            </a:xfrm>
          </p:grpSpPr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375853" y="63372"/>
              <a:ext cx="911862" cy="365760"/>
              <a:chOff x="609600" y="228600"/>
              <a:chExt cx="911862" cy="457201"/>
            </a:xfrm>
          </p:grpSpPr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297870" y="63371"/>
              <a:ext cx="911862" cy="365760"/>
              <a:chOff x="609600" y="228600"/>
              <a:chExt cx="911862" cy="457201"/>
            </a:xfrm>
          </p:grpSpPr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98304" y="63372"/>
              <a:ext cx="911862" cy="365760"/>
              <a:chOff x="609600" y="228600"/>
              <a:chExt cx="911862" cy="457201"/>
            </a:xfrm>
          </p:grpSpPr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125082" y="63372"/>
              <a:ext cx="911862" cy="365760"/>
              <a:chOff x="609600" y="228600"/>
              <a:chExt cx="911862" cy="457201"/>
            </a:xfrm>
          </p:grpSpPr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038213" y="63372"/>
              <a:ext cx="911862" cy="365760"/>
              <a:chOff x="609600" y="228600"/>
              <a:chExt cx="911862" cy="457201"/>
            </a:xfrm>
          </p:grpSpPr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51660" y="63372"/>
              <a:ext cx="911862" cy="365760"/>
              <a:chOff x="609600" y="228600"/>
              <a:chExt cx="911862" cy="457201"/>
            </a:xfrm>
          </p:grpSpPr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5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864791" y="63372"/>
              <a:ext cx="911862" cy="365760"/>
              <a:chOff x="609600" y="228600"/>
              <a:chExt cx="911862" cy="457201"/>
            </a:xfrm>
          </p:grpSpPr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72830" y="3748522"/>
            <a:ext cx="914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/>
              <a:t>Input </a:t>
            </a:r>
            <a:r>
              <a:rPr lang="en-US" altLang="en-US" sz="1600" b="1" dirty="0" smtClean="0"/>
              <a:t>EX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1298042" y="4033047"/>
            <a:ext cx="665138" cy="3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4" name="Line 15"/>
          <p:cNvSpPr>
            <a:spLocks noChangeShapeType="1"/>
          </p:cNvSpPr>
          <p:nvPr/>
        </p:nvSpPr>
        <p:spPr bwMode="auto">
          <a:xfrm flipV="1">
            <a:off x="1988448" y="3758732"/>
            <a:ext cx="938794" cy="0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5" name="Line 15"/>
          <p:cNvSpPr>
            <a:spLocks noChangeShapeType="1"/>
          </p:cNvSpPr>
          <p:nvPr/>
        </p:nvSpPr>
        <p:spPr bwMode="auto">
          <a:xfrm flipH="1" flipV="1">
            <a:off x="1982573" y="3758731"/>
            <a:ext cx="0" cy="274318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 flipV="1">
            <a:off x="2927241" y="3758731"/>
            <a:ext cx="0" cy="274318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7" name="Line 15"/>
          <p:cNvSpPr>
            <a:spLocks noChangeShapeType="1"/>
          </p:cNvSpPr>
          <p:nvPr/>
        </p:nvSpPr>
        <p:spPr bwMode="auto">
          <a:xfrm flipV="1">
            <a:off x="2927241" y="4033051"/>
            <a:ext cx="5657788" cy="0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199009" y="4816197"/>
            <a:ext cx="1062042" cy="27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chemeClr val="accent2"/>
                </a:solidFill>
              </a:rPr>
              <a:t>Clear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 flipV="1">
            <a:off x="2270909" y="5066995"/>
            <a:ext cx="854550" cy="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V="1">
            <a:off x="1298043" y="4792676"/>
            <a:ext cx="961585" cy="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 flipH="1" flipV="1">
            <a:off x="2260435" y="4792676"/>
            <a:ext cx="0" cy="274318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00" name="Rectangle 16"/>
          <p:cNvSpPr>
            <a:spLocks noChangeArrowheads="1"/>
          </p:cNvSpPr>
          <p:nvPr/>
        </p:nvSpPr>
        <p:spPr bwMode="auto">
          <a:xfrm>
            <a:off x="199009" y="4287666"/>
            <a:ext cx="1062042" cy="2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/>
              <a:t>Sleep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01" name="Line 15"/>
          <p:cNvSpPr>
            <a:spLocks noChangeShapeType="1"/>
          </p:cNvSpPr>
          <p:nvPr/>
        </p:nvSpPr>
        <p:spPr bwMode="auto">
          <a:xfrm flipV="1">
            <a:off x="1267573" y="4547604"/>
            <a:ext cx="992055" cy="0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accent4"/>
              </a:solidFill>
            </a:endParaRPr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2260436" y="4293468"/>
            <a:ext cx="865024" cy="0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 flipH="1" flipV="1">
            <a:off x="2259628" y="4287666"/>
            <a:ext cx="0" cy="264227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10" name="Rectangle 16"/>
          <p:cNvSpPr>
            <a:spLocks noChangeArrowheads="1"/>
          </p:cNvSpPr>
          <p:nvPr/>
        </p:nvSpPr>
        <p:spPr bwMode="auto">
          <a:xfrm>
            <a:off x="1267574" y="3284071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FF0000"/>
                </a:solidFill>
              </a:rPr>
              <a:t>Idle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1" name="Rectangle 16"/>
          <p:cNvSpPr>
            <a:spLocks noChangeArrowheads="1"/>
          </p:cNvSpPr>
          <p:nvPr/>
        </p:nvSpPr>
        <p:spPr bwMode="auto">
          <a:xfrm>
            <a:off x="2174356" y="3301534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FF0000"/>
                </a:solidFill>
              </a:rPr>
              <a:t>Sleep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272830" y="3322558"/>
            <a:ext cx="9144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/>
              <a:t>State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34" name="Rectangle 16"/>
          <p:cNvSpPr>
            <a:spLocks noChangeArrowheads="1"/>
          </p:cNvSpPr>
          <p:nvPr/>
        </p:nvSpPr>
        <p:spPr bwMode="auto">
          <a:xfrm>
            <a:off x="1273858" y="5207800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chemeClr val="accent4"/>
                </a:solidFill>
              </a:rPr>
              <a:t>000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142" name="Rectangle 16"/>
          <p:cNvSpPr>
            <a:spLocks noChangeArrowheads="1"/>
          </p:cNvSpPr>
          <p:nvPr/>
        </p:nvSpPr>
        <p:spPr bwMode="auto">
          <a:xfrm>
            <a:off x="158992" y="5207800"/>
            <a:ext cx="1142077" cy="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chemeClr val="accent4"/>
                </a:solidFill>
              </a:rPr>
              <a:t>Count</a:t>
            </a:r>
          </a:p>
        </p:txBody>
      </p:sp>
      <p:sp>
        <p:nvSpPr>
          <p:cNvPr id="144" name="Line 15"/>
          <p:cNvSpPr>
            <a:spLocks noChangeShapeType="1"/>
          </p:cNvSpPr>
          <p:nvPr/>
        </p:nvSpPr>
        <p:spPr bwMode="auto">
          <a:xfrm flipV="1">
            <a:off x="1267574" y="5987879"/>
            <a:ext cx="935244" cy="0"/>
          </a:xfrm>
          <a:prstGeom prst="line">
            <a:avLst/>
          </a:prstGeom>
          <a:noFill/>
          <a:ln w="3175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47" name="Rectangle 16"/>
          <p:cNvSpPr>
            <a:spLocks noChangeArrowheads="1"/>
          </p:cNvSpPr>
          <p:nvPr/>
        </p:nvSpPr>
        <p:spPr bwMode="auto">
          <a:xfrm>
            <a:off x="346752" y="5774414"/>
            <a:ext cx="766556" cy="2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solidFill>
                  <a:srgbClr val="00B050"/>
                </a:solidFill>
              </a:rPr>
              <a:t>Done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66" name="Content Placeholder 5"/>
          <p:cNvSpPr>
            <a:spLocks noGrp="1"/>
          </p:cNvSpPr>
          <p:nvPr>
            <p:ph idx="1"/>
          </p:nvPr>
        </p:nvSpPr>
        <p:spPr>
          <a:xfrm>
            <a:off x="104627" y="79233"/>
            <a:ext cx="3852672" cy="17707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Fill in the timing diagram for Bob FSM and the counter. </a:t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275" y="72766"/>
            <a:ext cx="3586749" cy="271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305" y="1254385"/>
            <a:ext cx="242105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 cap="rnd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 rot="16200000">
            <a:off x="4226957" y="1612938"/>
            <a:ext cx="1434493" cy="7318827"/>
            <a:chOff x="6808359" y="-50545"/>
            <a:chExt cx="1434493" cy="6875462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6808359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7730962" y="-33083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2428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288417" y="2904114"/>
            <a:ext cx="7315200" cy="3335321"/>
            <a:chOff x="927652" y="-50545"/>
            <a:chExt cx="7315200" cy="687546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276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564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420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670852" y="-33083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852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140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996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328452" y="-33083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42852" y="-50545"/>
              <a:ext cx="0" cy="6858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72830" y="2935495"/>
            <a:ext cx="9144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prstClr val="black"/>
                </a:solidFill>
              </a:rPr>
              <a:t>CLK</a:t>
            </a:r>
            <a:endParaRPr lang="en-US" altLang="en-US" sz="1400" dirty="0" smtClean="0">
              <a:solidFill>
                <a:prstClr val="black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290312" y="3018030"/>
            <a:ext cx="6856731" cy="274320"/>
            <a:chOff x="919922" y="63371"/>
            <a:chExt cx="6856731" cy="365761"/>
          </a:xfrm>
        </p:grpSpPr>
        <p:grpSp>
          <p:nvGrpSpPr>
            <p:cNvPr id="23" name="Group 22"/>
            <p:cNvGrpSpPr/>
            <p:nvPr/>
          </p:nvGrpSpPr>
          <p:grpSpPr>
            <a:xfrm>
              <a:off x="919922" y="63371"/>
              <a:ext cx="454662" cy="365760"/>
              <a:chOff x="1066800" y="228600"/>
              <a:chExt cx="454662" cy="457200"/>
            </a:xfrm>
          </p:grpSpPr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375853" y="63372"/>
              <a:ext cx="911862" cy="365760"/>
              <a:chOff x="609600" y="228600"/>
              <a:chExt cx="911862" cy="457201"/>
            </a:xfrm>
          </p:grpSpPr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297870" y="63371"/>
              <a:ext cx="911862" cy="365760"/>
              <a:chOff x="609600" y="228600"/>
              <a:chExt cx="911862" cy="457201"/>
            </a:xfrm>
          </p:grpSpPr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198304" y="63372"/>
              <a:ext cx="911862" cy="365760"/>
              <a:chOff x="609600" y="228600"/>
              <a:chExt cx="911862" cy="457201"/>
            </a:xfrm>
          </p:grpSpPr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125082" y="63372"/>
              <a:ext cx="911862" cy="365760"/>
              <a:chOff x="609600" y="228600"/>
              <a:chExt cx="911862" cy="457201"/>
            </a:xfrm>
          </p:grpSpPr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038213" y="63372"/>
              <a:ext cx="911862" cy="365760"/>
              <a:chOff x="609600" y="228600"/>
              <a:chExt cx="911862" cy="457201"/>
            </a:xfrm>
          </p:grpSpPr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51660" y="63372"/>
              <a:ext cx="911862" cy="365760"/>
              <a:chOff x="609600" y="228600"/>
              <a:chExt cx="911862" cy="457201"/>
            </a:xfrm>
          </p:grpSpPr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864791" y="63372"/>
              <a:ext cx="911862" cy="365760"/>
              <a:chOff x="609600" y="228600"/>
              <a:chExt cx="911862" cy="457201"/>
            </a:xfrm>
          </p:grpSpPr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>
                <a:off x="1066800" y="228600"/>
                <a:ext cx="454661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>
                <a:off x="609600" y="685800"/>
                <a:ext cx="457200" cy="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1066799" y="228601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>
                <a:off x="1521461" y="228600"/>
                <a:ext cx="1" cy="457200"/>
              </a:xfrm>
              <a:prstGeom prst="line">
                <a:avLst/>
              </a:prstGeom>
              <a:noFill/>
              <a:ln w="317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72830" y="3748522"/>
            <a:ext cx="914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prstClr val="black"/>
                </a:solidFill>
              </a:rPr>
              <a:t>Input </a:t>
            </a:r>
            <a:r>
              <a:rPr lang="en-US" altLang="en-US" sz="1600" b="1" dirty="0" smtClean="0">
                <a:solidFill>
                  <a:prstClr val="black"/>
                </a:solidFill>
              </a:rPr>
              <a:t>EX</a:t>
            </a:r>
            <a:endParaRPr lang="en-US" alt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1298042" y="4033047"/>
            <a:ext cx="665138" cy="3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4" name="Line 15"/>
          <p:cNvSpPr>
            <a:spLocks noChangeShapeType="1"/>
          </p:cNvSpPr>
          <p:nvPr/>
        </p:nvSpPr>
        <p:spPr bwMode="auto">
          <a:xfrm flipV="1">
            <a:off x="1988448" y="3758732"/>
            <a:ext cx="938794" cy="0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5" name="Line 15"/>
          <p:cNvSpPr>
            <a:spLocks noChangeShapeType="1"/>
          </p:cNvSpPr>
          <p:nvPr/>
        </p:nvSpPr>
        <p:spPr bwMode="auto">
          <a:xfrm flipH="1" flipV="1">
            <a:off x="1982573" y="3758731"/>
            <a:ext cx="0" cy="274318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 flipV="1">
            <a:off x="2927241" y="3758731"/>
            <a:ext cx="0" cy="274318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7" name="Line 15"/>
          <p:cNvSpPr>
            <a:spLocks noChangeShapeType="1"/>
          </p:cNvSpPr>
          <p:nvPr/>
        </p:nvSpPr>
        <p:spPr bwMode="auto">
          <a:xfrm flipV="1">
            <a:off x="2927241" y="4033051"/>
            <a:ext cx="5657788" cy="0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199009" y="4816197"/>
            <a:ext cx="1062042" cy="27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b="1" dirty="0" smtClean="0">
                <a:solidFill>
                  <a:srgbClr val="FF0000"/>
                </a:solidFill>
              </a:rPr>
              <a:t>Clear</a:t>
            </a:r>
            <a:endParaRPr lang="en-US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 flipV="1">
            <a:off x="2270909" y="5066995"/>
            <a:ext cx="4573837" cy="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V="1">
            <a:off x="1298043" y="4792676"/>
            <a:ext cx="961585" cy="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 flipH="1" flipV="1">
            <a:off x="2260435" y="4792676"/>
            <a:ext cx="0" cy="274318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00" name="Rectangle 16"/>
          <p:cNvSpPr>
            <a:spLocks noChangeArrowheads="1"/>
          </p:cNvSpPr>
          <p:nvPr/>
        </p:nvSpPr>
        <p:spPr bwMode="auto">
          <a:xfrm>
            <a:off x="199009" y="4287666"/>
            <a:ext cx="1062042" cy="2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b="1" dirty="0" smtClean="0">
                <a:solidFill>
                  <a:prstClr val="black"/>
                </a:solidFill>
              </a:rPr>
              <a:t>Sleep</a:t>
            </a:r>
            <a:endParaRPr lang="en-US" alt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01" name="Line 15"/>
          <p:cNvSpPr>
            <a:spLocks noChangeShapeType="1"/>
          </p:cNvSpPr>
          <p:nvPr/>
        </p:nvSpPr>
        <p:spPr bwMode="auto">
          <a:xfrm flipV="1">
            <a:off x="1267573" y="4547604"/>
            <a:ext cx="992055" cy="0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339966"/>
              </a:solidFill>
            </a:endParaRPr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2260435" y="4293468"/>
            <a:ext cx="4576555" cy="0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 flipH="1" flipV="1">
            <a:off x="2259628" y="4287666"/>
            <a:ext cx="0" cy="264227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 flipH="1" flipV="1">
            <a:off x="6837126" y="4287666"/>
            <a:ext cx="0" cy="264227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10" name="Rectangle 16"/>
          <p:cNvSpPr>
            <a:spLocks noChangeArrowheads="1"/>
          </p:cNvSpPr>
          <p:nvPr/>
        </p:nvSpPr>
        <p:spPr bwMode="auto">
          <a:xfrm>
            <a:off x="1267574" y="3284071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FF0000"/>
                </a:solidFill>
              </a:rPr>
              <a:t>Idle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1" name="Rectangle 16"/>
          <p:cNvSpPr>
            <a:spLocks noChangeArrowheads="1"/>
          </p:cNvSpPr>
          <p:nvPr/>
        </p:nvSpPr>
        <p:spPr bwMode="auto">
          <a:xfrm>
            <a:off x="2174356" y="3301534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FF0000"/>
                </a:solidFill>
              </a:rPr>
              <a:t>Sleep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2" name="Rectangle 16"/>
          <p:cNvSpPr>
            <a:spLocks noChangeArrowheads="1"/>
          </p:cNvSpPr>
          <p:nvPr/>
        </p:nvSpPr>
        <p:spPr bwMode="auto">
          <a:xfrm>
            <a:off x="3087964" y="3301534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FF0000"/>
                </a:solidFill>
              </a:rPr>
              <a:t>Sleep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3" name="Rectangle 16"/>
          <p:cNvSpPr>
            <a:spLocks noChangeArrowheads="1"/>
          </p:cNvSpPr>
          <p:nvPr/>
        </p:nvSpPr>
        <p:spPr bwMode="auto">
          <a:xfrm>
            <a:off x="4005693" y="3284071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FF0000"/>
                </a:solidFill>
              </a:rPr>
              <a:t>Sleep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4950561" y="3301534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FF0000"/>
                </a:solidFill>
              </a:rPr>
              <a:t>Sleep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5" name="Rectangle 16"/>
          <p:cNvSpPr>
            <a:spLocks noChangeArrowheads="1"/>
          </p:cNvSpPr>
          <p:nvPr/>
        </p:nvSpPr>
        <p:spPr bwMode="auto">
          <a:xfrm>
            <a:off x="5864169" y="3301534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>
                <a:solidFill>
                  <a:srgbClr val="FF0000"/>
                </a:solidFill>
              </a:rPr>
              <a:t>Sleep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6" name="Rectangle 16"/>
          <p:cNvSpPr>
            <a:spLocks noChangeArrowheads="1"/>
          </p:cNvSpPr>
          <p:nvPr/>
        </p:nvSpPr>
        <p:spPr bwMode="auto">
          <a:xfrm>
            <a:off x="6783650" y="3301534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FF0000"/>
                </a:solidFill>
              </a:rPr>
              <a:t>Study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7" name="Rectangle 16"/>
          <p:cNvSpPr>
            <a:spLocks noChangeArrowheads="1"/>
          </p:cNvSpPr>
          <p:nvPr/>
        </p:nvSpPr>
        <p:spPr bwMode="auto">
          <a:xfrm>
            <a:off x="7714562" y="3301534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FF0000"/>
                </a:solidFill>
              </a:rPr>
              <a:t>Study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272830" y="3322558"/>
            <a:ext cx="9144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b="1" dirty="0" smtClean="0">
                <a:solidFill>
                  <a:prstClr val="black"/>
                </a:solidFill>
              </a:rPr>
              <a:t>State</a:t>
            </a:r>
            <a:endParaRPr lang="en-US" alt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24" name="Line 15"/>
          <p:cNvSpPr>
            <a:spLocks noChangeShapeType="1"/>
          </p:cNvSpPr>
          <p:nvPr/>
        </p:nvSpPr>
        <p:spPr bwMode="auto">
          <a:xfrm flipV="1">
            <a:off x="6836990" y="4558733"/>
            <a:ext cx="1697762" cy="0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srgbClr val="339966"/>
              </a:solidFill>
            </a:endParaRPr>
          </a:p>
        </p:txBody>
      </p:sp>
      <p:sp>
        <p:nvSpPr>
          <p:cNvPr id="134" name="Rectangle 16"/>
          <p:cNvSpPr>
            <a:spLocks noChangeArrowheads="1"/>
          </p:cNvSpPr>
          <p:nvPr/>
        </p:nvSpPr>
        <p:spPr bwMode="auto">
          <a:xfrm>
            <a:off x="1273858" y="5207800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339966"/>
                </a:solidFill>
              </a:rPr>
              <a:t>000</a:t>
            </a:r>
            <a:endParaRPr lang="en-US" altLang="en-US" sz="1400" dirty="0" smtClean="0">
              <a:solidFill>
                <a:srgbClr val="339966"/>
              </a:solidFill>
            </a:endParaRPr>
          </a:p>
        </p:txBody>
      </p:sp>
      <p:sp>
        <p:nvSpPr>
          <p:cNvPr id="135" name="Rectangle 16"/>
          <p:cNvSpPr>
            <a:spLocks noChangeArrowheads="1"/>
          </p:cNvSpPr>
          <p:nvPr/>
        </p:nvSpPr>
        <p:spPr bwMode="auto">
          <a:xfrm>
            <a:off x="2180640" y="5207800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339966"/>
                </a:solidFill>
              </a:rPr>
              <a:t>000</a:t>
            </a:r>
            <a:endParaRPr lang="en-US" altLang="en-US" sz="1400" dirty="0" smtClean="0">
              <a:solidFill>
                <a:srgbClr val="339966"/>
              </a:solidFill>
            </a:endParaRPr>
          </a:p>
        </p:txBody>
      </p:sp>
      <p:sp>
        <p:nvSpPr>
          <p:cNvPr id="136" name="Rectangle 16"/>
          <p:cNvSpPr>
            <a:spLocks noChangeArrowheads="1"/>
          </p:cNvSpPr>
          <p:nvPr/>
        </p:nvSpPr>
        <p:spPr bwMode="auto">
          <a:xfrm>
            <a:off x="3094248" y="5207800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339966"/>
                </a:solidFill>
              </a:rPr>
              <a:t>001</a:t>
            </a:r>
            <a:endParaRPr lang="en-US" altLang="en-US" sz="1400" dirty="0" smtClean="0">
              <a:solidFill>
                <a:srgbClr val="339966"/>
              </a:solidFill>
            </a:endParaRPr>
          </a:p>
        </p:txBody>
      </p:sp>
      <p:sp>
        <p:nvSpPr>
          <p:cNvPr id="137" name="Rectangle 16"/>
          <p:cNvSpPr>
            <a:spLocks noChangeArrowheads="1"/>
          </p:cNvSpPr>
          <p:nvPr/>
        </p:nvSpPr>
        <p:spPr bwMode="auto">
          <a:xfrm>
            <a:off x="4011977" y="5207800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339966"/>
                </a:solidFill>
              </a:rPr>
              <a:t>010</a:t>
            </a:r>
            <a:endParaRPr lang="en-US" altLang="en-US" sz="1400" dirty="0" smtClean="0">
              <a:solidFill>
                <a:srgbClr val="339966"/>
              </a:solidFill>
            </a:endParaRPr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4956845" y="5207800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339966"/>
                </a:solidFill>
              </a:rPr>
              <a:t>011</a:t>
            </a:r>
            <a:endParaRPr lang="en-US" altLang="en-US" sz="1400" dirty="0" smtClean="0">
              <a:solidFill>
                <a:srgbClr val="339966"/>
              </a:solidFill>
            </a:endParaRPr>
          </a:p>
        </p:txBody>
      </p:sp>
      <p:sp>
        <p:nvSpPr>
          <p:cNvPr id="139" name="Rectangle 16"/>
          <p:cNvSpPr>
            <a:spLocks noChangeArrowheads="1"/>
          </p:cNvSpPr>
          <p:nvPr/>
        </p:nvSpPr>
        <p:spPr bwMode="auto">
          <a:xfrm>
            <a:off x="5870453" y="5207800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339966"/>
                </a:solidFill>
              </a:rPr>
              <a:t>100</a:t>
            </a:r>
            <a:endParaRPr lang="en-US" altLang="en-US" sz="1400" dirty="0" smtClean="0">
              <a:solidFill>
                <a:srgbClr val="339966"/>
              </a:solidFill>
            </a:endParaRPr>
          </a:p>
        </p:txBody>
      </p:sp>
      <p:sp>
        <p:nvSpPr>
          <p:cNvPr id="140" name="Rectangle 16"/>
          <p:cNvSpPr>
            <a:spLocks noChangeArrowheads="1"/>
          </p:cNvSpPr>
          <p:nvPr/>
        </p:nvSpPr>
        <p:spPr bwMode="auto">
          <a:xfrm>
            <a:off x="6789934" y="5207800"/>
            <a:ext cx="903927" cy="457199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339966"/>
                </a:solidFill>
              </a:rPr>
              <a:t>?</a:t>
            </a:r>
            <a:endParaRPr lang="en-US" altLang="en-US" sz="1400" dirty="0" smtClean="0">
              <a:solidFill>
                <a:srgbClr val="339966"/>
              </a:solidFill>
            </a:endParaRPr>
          </a:p>
        </p:txBody>
      </p:sp>
      <p:sp>
        <p:nvSpPr>
          <p:cNvPr id="141" name="Rectangle 16"/>
          <p:cNvSpPr>
            <a:spLocks noChangeArrowheads="1"/>
          </p:cNvSpPr>
          <p:nvPr/>
        </p:nvSpPr>
        <p:spPr bwMode="auto">
          <a:xfrm>
            <a:off x="7720846" y="5207800"/>
            <a:ext cx="903927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dirty="0" smtClean="0">
                <a:solidFill>
                  <a:srgbClr val="339966"/>
                </a:solidFill>
              </a:rPr>
              <a:t>000</a:t>
            </a:r>
            <a:endParaRPr lang="en-US" altLang="en-US" sz="1400" dirty="0" smtClean="0">
              <a:solidFill>
                <a:srgbClr val="339966"/>
              </a:solidFill>
            </a:endParaRPr>
          </a:p>
        </p:txBody>
      </p:sp>
      <p:sp>
        <p:nvSpPr>
          <p:cNvPr id="142" name="Rectangle 16"/>
          <p:cNvSpPr>
            <a:spLocks noChangeArrowheads="1"/>
          </p:cNvSpPr>
          <p:nvPr/>
        </p:nvSpPr>
        <p:spPr bwMode="auto">
          <a:xfrm>
            <a:off x="158992" y="5207800"/>
            <a:ext cx="1142077" cy="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b="1" dirty="0" smtClean="0">
                <a:solidFill>
                  <a:srgbClr val="339966"/>
                </a:solidFill>
              </a:rPr>
              <a:t>Count</a:t>
            </a:r>
          </a:p>
        </p:txBody>
      </p:sp>
      <p:sp>
        <p:nvSpPr>
          <p:cNvPr id="144" name="Line 15"/>
          <p:cNvSpPr>
            <a:spLocks noChangeShapeType="1"/>
          </p:cNvSpPr>
          <p:nvPr/>
        </p:nvSpPr>
        <p:spPr bwMode="auto">
          <a:xfrm flipV="1">
            <a:off x="1267574" y="5987879"/>
            <a:ext cx="4664114" cy="0"/>
          </a:xfrm>
          <a:prstGeom prst="line">
            <a:avLst/>
          </a:prstGeom>
          <a:noFill/>
          <a:ln w="3175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5" name="Line 15"/>
          <p:cNvSpPr>
            <a:spLocks noChangeShapeType="1"/>
          </p:cNvSpPr>
          <p:nvPr/>
        </p:nvSpPr>
        <p:spPr bwMode="auto">
          <a:xfrm flipV="1">
            <a:off x="6836990" y="5975651"/>
            <a:ext cx="1714401" cy="0"/>
          </a:xfrm>
          <a:prstGeom prst="line">
            <a:avLst/>
          </a:prstGeom>
          <a:noFill/>
          <a:ln w="3175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 flipH="1" flipV="1">
            <a:off x="6841143" y="5713560"/>
            <a:ext cx="0" cy="274318"/>
          </a:xfrm>
          <a:prstGeom prst="line">
            <a:avLst/>
          </a:prstGeom>
          <a:noFill/>
          <a:ln w="3175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47" name="Rectangle 16"/>
          <p:cNvSpPr>
            <a:spLocks noChangeArrowheads="1"/>
          </p:cNvSpPr>
          <p:nvPr/>
        </p:nvSpPr>
        <p:spPr bwMode="auto">
          <a:xfrm>
            <a:off x="346752" y="5774414"/>
            <a:ext cx="766556" cy="2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1600" b="1" dirty="0" smtClean="0">
                <a:solidFill>
                  <a:srgbClr val="00B050"/>
                </a:solidFill>
              </a:rPr>
              <a:t>Done</a:t>
            </a:r>
            <a:endParaRPr lang="en-US" altLang="en-US" sz="1400" b="1" dirty="0" smtClean="0">
              <a:solidFill>
                <a:srgbClr val="00B050"/>
              </a:solidFill>
            </a:endParaRPr>
          </a:p>
        </p:txBody>
      </p:sp>
      <p:sp>
        <p:nvSpPr>
          <p:cNvPr id="154" name="Line 15"/>
          <p:cNvSpPr>
            <a:spLocks noChangeShapeType="1"/>
          </p:cNvSpPr>
          <p:nvPr/>
        </p:nvSpPr>
        <p:spPr bwMode="auto">
          <a:xfrm flipH="1" flipV="1">
            <a:off x="5931687" y="5701333"/>
            <a:ext cx="0" cy="274318"/>
          </a:xfrm>
          <a:prstGeom prst="line">
            <a:avLst/>
          </a:prstGeom>
          <a:noFill/>
          <a:ln w="3175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66" name="Content Placeholder 5"/>
          <p:cNvSpPr>
            <a:spLocks noGrp="1"/>
          </p:cNvSpPr>
          <p:nvPr>
            <p:ph idx="1"/>
          </p:nvPr>
        </p:nvSpPr>
        <p:spPr>
          <a:xfrm>
            <a:off x="104627" y="2279320"/>
            <a:ext cx="3852672" cy="17707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u="sng" dirty="0" smtClean="0"/>
              <a:t>Timing Diagram:</a:t>
            </a:r>
            <a:endParaRPr lang="en-US" sz="2200" u="sng" dirty="0"/>
          </a:p>
        </p:txBody>
      </p:sp>
      <p:sp>
        <p:nvSpPr>
          <p:cNvPr id="109" name="Line 15"/>
          <p:cNvSpPr>
            <a:spLocks noChangeShapeType="1"/>
          </p:cNvSpPr>
          <p:nvPr/>
        </p:nvSpPr>
        <p:spPr bwMode="auto">
          <a:xfrm flipH="1" flipV="1">
            <a:off x="6844746" y="4792676"/>
            <a:ext cx="0" cy="274318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18" name="Line 15"/>
          <p:cNvSpPr>
            <a:spLocks noChangeShapeType="1"/>
          </p:cNvSpPr>
          <p:nvPr/>
        </p:nvSpPr>
        <p:spPr bwMode="auto">
          <a:xfrm flipV="1">
            <a:off x="6844746" y="4792676"/>
            <a:ext cx="1740283" cy="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275" y="72766"/>
            <a:ext cx="3586749" cy="2717750"/>
          </a:xfrm>
          <a:prstGeom prst="rect">
            <a:avLst/>
          </a:prstGeom>
        </p:spPr>
      </p:pic>
      <p:sp>
        <p:nvSpPr>
          <p:cNvPr id="167" name="Line 15"/>
          <p:cNvSpPr>
            <a:spLocks noChangeShapeType="1"/>
          </p:cNvSpPr>
          <p:nvPr/>
        </p:nvSpPr>
        <p:spPr bwMode="auto">
          <a:xfrm flipV="1">
            <a:off x="5931687" y="5699724"/>
            <a:ext cx="905303" cy="0"/>
          </a:xfrm>
          <a:prstGeom prst="line">
            <a:avLst/>
          </a:prstGeom>
          <a:noFill/>
          <a:ln w="3175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</p:spPr>
        <p:txBody>
          <a:bodyPr/>
          <a:lstStyle/>
          <a:p>
            <a:r>
              <a:rPr lang="en-US" i="1" dirty="0" smtClean="0">
                <a:solidFill>
                  <a:prstClr val="white">
                    <a:lumMod val="65000"/>
                  </a:prstClr>
                </a:solidFill>
              </a:rPr>
              <a:t>Page</a:t>
            </a:r>
            <a:r>
              <a:rPr lang="en-US" dirty="0" smtClean="0">
                <a:solidFill>
                  <a:prstClr val="white">
                    <a:lumMod val="65000"/>
                  </a:prstClr>
                </a:solidFill>
              </a:rPr>
              <a:t> 15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93" y="618660"/>
            <a:ext cx="242105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90513" y="1298988"/>
            <a:ext cx="4761781" cy="20559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Bob is stressed out as he has too many deadlines and isn’t sleeping enough!</a:t>
            </a:r>
            <a:br>
              <a:rPr lang="en-US" sz="2200" dirty="0" smtClean="0"/>
            </a:br>
            <a:r>
              <a:rPr lang="en-US" sz="2200" dirty="0" smtClean="0"/>
              <a:t>He has decided to develop a FSM to regulate his time between sleeping and studying.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This Out…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31" y="1298988"/>
            <a:ext cx="2880192" cy="2055942"/>
          </a:xfrm>
          <a:prstGeom prst="rect">
            <a:avLst/>
          </a:prstGeo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822960" y="3477343"/>
            <a:ext cx="7924225" cy="3157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 </a:t>
            </a:r>
            <a:r>
              <a:rPr lang="en-US" sz="2000" dirty="0"/>
              <a:t>When he is idle, there are two actions he can do next : SLEEP or STUDY. </a:t>
            </a:r>
            <a:endParaRPr lang="en-US" sz="2000" dirty="0" smtClean="0"/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To prevent exhaustion, he buys a body exhaustion sensor and checks it every hour. When he is exhausted, the sensor output EX will be TRUE.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When he is exhausted, he should sleep (SLEEP is TRUE). When he is not exhausted, he should study (STUDY is TRUE). 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Implement his FSM using D Flip Flops and gates.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49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Block Diagram, STD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440065" y="1260537"/>
            <a:ext cx="1918768" cy="93754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3741" y="2764670"/>
            <a:ext cx="1280160" cy="1280160"/>
          </a:xfrm>
          <a:prstGeom prst="ellipse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Idle</a:t>
            </a:r>
          </a:p>
          <a:p>
            <a:pPr algn="ctr"/>
            <a:r>
              <a:rPr lang="en-US" dirty="0" smtClean="0"/>
              <a:t>Sleep = 0</a:t>
            </a:r>
          </a:p>
          <a:p>
            <a:pPr algn="ctr"/>
            <a:r>
              <a:rPr lang="en-US" dirty="0" smtClean="0"/>
              <a:t>Study = 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2079" y="1260537"/>
            <a:ext cx="176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1) Block Diagram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59329" y="2291494"/>
            <a:ext cx="271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State Transition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Next State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20406"/>
              </p:ext>
            </p:extLst>
          </p:nvPr>
        </p:nvGraphicFramePr>
        <p:xfrm>
          <a:off x="5083976" y="1340513"/>
          <a:ext cx="3311922" cy="2382154"/>
        </p:xfrm>
        <a:graphic>
          <a:graphicData uri="http://schemas.openxmlformats.org/drawingml/2006/table">
            <a:tbl>
              <a:tblPr/>
              <a:tblGrid>
                <a:gridCol w="139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9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Current State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Input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Next State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S+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08871"/>
              </p:ext>
            </p:extLst>
          </p:nvPr>
        </p:nvGraphicFramePr>
        <p:xfrm>
          <a:off x="907395" y="4042722"/>
          <a:ext cx="3381224" cy="1916203"/>
        </p:xfrm>
        <a:graphic>
          <a:graphicData uri="http://schemas.openxmlformats.org/drawingml/2006/table">
            <a:tbl>
              <a:tblPr/>
              <a:tblGrid>
                <a:gridCol w="142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EX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+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600" b="1" baseline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55199"/>
              </p:ext>
            </p:extLst>
          </p:nvPr>
        </p:nvGraphicFramePr>
        <p:xfrm>
          <a:off x="5730407" y="4732307"/>
          <a:ext cx="1878199" cy="1066800"/>
        </p:xfrm>
        <a:graphic>
          <a:graphicData uri="http://schemas.openxmlformats.org/drawingml/2006/table">
            <a:tbl>
              <a:tblPr/>
              <a:tblGrid>
                <a:gridCol w="9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State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 rot="5400000">
            <a:off x="6474311" y="3987481"/>
            <a:ext cx="648179" cy="451412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0800000">
            <a:off x="4594860" y="5000824"/>
            <a:ext cx="648179" cy="451412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8362" y="1565031"/>
            <a:ext cx="3244361" cy="2154115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2813" y="2554165"/>
            <a:ext cx="648179" cy="451412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93417" y="1250987"/>
            <a:ext cx="2476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State Transition Diagram</a:t>
            </a:r>
          </a:p>
        </p:txBody>
      </p:sp>
    </p:spTree>
    <p:extLst>
      <p:ext uri="{BB962C8B-B14F-4D97-AF65-F5344CB8AC3E}">
        <p14:creationId xmlns:p14="http://schemas.microsoft.com/office/powerpoint/2010/main" val="21063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Next State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47999"/>
              </p:ext>
            </p:extLst>
          </p:nvPr>
        </p:nvGraphicFramePr>
        <p:xfrm>
          <a:off x="1803185" y="1320185"/>
          <a:ext cx="3381224" cy="1916203"/>
        </p:xfrm>
        <a:graphic>
          <a:graphicData uri="http://schemas.openxmlformats.org/drawingml/2006/table">
            <a:tbl>
              <a:tblPr/>
              <a:tblGrid>
                <a:gridCol w="142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EX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+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600" b="1" baseline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0 1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0 1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0 1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0 1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0 1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33812"/>
              </p:ext>
            </p:extLst>
          </p:nvPr>
        </p:nvGraphicFramePr>
        <p:xfrm>
          <a:off x="1463635" y="4051346"/>
          <a:ext cx="1879805" cy="1091976"/>
        </p:xfrm>
        <a:graphic>
          <a:graphicData uri="http://schemas.openxmlformats.org/drawingml/2006/table">
            <a:tbl>
              <a:tblPr firstRow="1" bandRow="1"/>
              <a:tblGrid>
                <a:gridCol w="37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9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59800" marR="59800" marT="29900" marB="299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97107" y="351273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D</a:t>
            </a:r>
            <a:r>
              <a:rPr lang="en-US" b="1" u="sng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: </a:t>
            </a:r>
            <a:endParaRPr lang="en-US" u="sng" dirty="0"/>
          </a:p>
        </p:txBody>
      </p:sp>
      <p:sp>
        <p:nvSpPr>
          <p:cNvPr id="52" name="Rectangle 51"/>
          <p:cNvSpPr/>
          <p:nvPr/>
        </p:nvSpPr>
        <p:spPr>
          <a:xfrm>
            <a:off x="4823311" y="351273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D</a:t>
            </a:r>
            <a:r>
              <a:rPr lang="en-US" b="1" u="sng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: </a:t>
            </a:r>
            <a:endParaRPr lang="en-US" u="sng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67765"/>
              </p:ext>
            </p:extLst>
          </p:nvPr>
        </p:nvGraphicFramePr>
        <p:xfrm>
          <a:off x="5097362" y="4027642"/>
          <a:ext cx="1879805" cy="1091976"/>
        </p:xfrm>
        <a:graphic>
          <a:graphicData uri="http://schemas.openxmlformats.org/drawingml/2006/table">
            <a:tbl>
              <a:tblPr firstRow="1" bandRow="1"/>
              <a:tblGrid>
                <a:gridCol w="37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9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59800" marR="59800" marT="29900" marB="299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59800" marR="59800" marT="29900" marB="29900"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415178" y="3844312"/>
            <a:ext cx="582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sz="1600" b="1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sz="1600" b="1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8840" y="4182866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EX</a:t>
            </a:r>
            <a:endParaRPr lang="en-US" sz="1400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23462" y="4162037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EX</a:t>
            </a:r>
            <a:endParaRPr lang="en-US" sz="1400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66982" y="3823483"/>
            <a:ext cx="582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sz="1600" b="1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sz="1600" b="1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458" y="5269651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+  =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001953" y="5269651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+  =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00661"/>
              </p:ext>
            </p:extLst>
          </p:nvPr>
        </p:nvGraphicFramePr>
        <p:xfrm>
          <a:off x="5598770" y="1315674"/>
          <a:ext cx="631466" cy="1916203"/>
        </p:xfrm>
        <a:graphic>
          <a:graphicData uri="http://schemas.openxmlformats.org/drawingml/2006/table">
            <a:tbl>
              <a:tblPr/>
              <a:tblGrid>
                <a:gridCol w="63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=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endParaRPr lang="en-US" sz="1600" b="1" baseline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8931"/>
              </p:ext>
            </p:extLst>
          </p:nvPr>
        </p:nvGraphicFramePr>
        <p:xfrm>
          <a:off x="6661434" y="1314394"/>
          <a:ext cx="631466" cy="1916203"/>
        </p:xfrm>
        <a:graphic>
          <a:graphicData uri="http://schemas.openxmlformats.org/drawingml/2006/table">
            <a:tbl>
              <a:tblPr/>
              <a:tblGrid>
                <a:gridCol w="63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=</a:t>
                      </a:r>
                      <a:endParaRPr lang="en-US" sz="1600" b="1" baseline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457" y="5891826"/>
            <a:ext cx="719811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705241"/>
              </a:buClr>
              <a:buSzPct val="100000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*Minimum area vs minimum risk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3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Next State Table</a:t>
            </a:r>
            <a:endParaRPr lang="en-US" dirty="0"/>
          </a:p>
        </p:txBody>
      </p:sp>
      <p:sp>
        <p:nvSpPr>
          <p:cNvPr id="79" name="Content Placeholder 78"/>
          <p:cNvSpPr>
            <a:spLocks noGrp="1"/>
          </p:cNvSpPr>
          <p:nvPr>
            <p:ph idx="1"/>
          </p:nvPr>
        </p:nvSpPr>
        <p:spPr>
          <a:xfrm>
            <a:off x="822961" y="1261420"/>
            <a:ext cx="7586405" cy="797310"/>
          </a:xfrm>
        </p:spPr>
        <p:txBody>
          <a:bodyPr/>
          <a:lstStyle/>
          <a:p>
            <a:r>
              <a:rPr lang="en-US" dirty="0" smtClean="0"/>
              <a:t>If the state assignments were to change, would the next state logic change?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867501" y="2304243"/>
            <a:ext cx="875888" cy="1829183"/>
          </a:xfrm>
          <a:prstGeom prst="roundRect">
            <a:avLst/>
          </a:prstGeom>
          <a:solidFill>
            <a:srgbClr val="FFCCFF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726354" y="2317030"/>
            <a:ext cx="1501140" cy="1829183"/>
          </a:xfrm>
          <a:prstGeom prst="roundRect">
            <a:avLst/>
          </a:prstGeom>
          <a:solidFill>
            <a:srgbClr val="FFFF00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Line 48"/>
          <p:cNvCxnSpPr>
            <a:cxnSpLocks noChangeShapeType="1"/>
          </p:cNvCxnSpPr>
          <p:nvPr/>
        </p:nvCxnSpPr>
        <p:spPr bwMode="auto">
          <a:xfrm>
            <a:off x="5841802" y="2597740"/>
            <a:ext cx="6400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Line 49"/>
          <p:cNvCxnSpPr>
            <a:cxnSpLocks noChangeShapeType="1"/>
          </p:cNvCxnSpPr>
          <p:nvPr/>
        </p:nvCxnSpPr>
        <p:spPr bwMode="auto">
          <a:xfrm>
            <a:off x="5852410" y="3519634"/>
            <a:ext cx="6400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Line 60"/>
          <p:cNvCxnSpPr>
            <a:cxnSpLocks noChangeShapeType="1"/>
          </p:cNvCxnSpPr>
          <p:nvPr/>
        </p:nvCxnSpPr>
        <p:spPr bwMode="auto">
          <a:xfrm>
            <a:off x="4616915" y="3856405"/>
            <a:ext cx="6687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985972" y="3817169"/>
            <a:ext cx="69316" cy="7389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271927" y="2469153"/>
            <a:ext cx="579892" cy="572112"/>
            <a:chOff x="13309" y="7587"/>
            <a:chExt cx="820" cy="875"/>
          </a:xfrm>
        </p:grpSpPr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3320" y="8197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13309" y="7587"/>
              <a:ext cx="820" cy="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ts val="1200"/>
                </a:lnSpc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      Q  </a:t>
              </a:r>
              <a:br>
                <a:rPr lang="en-US" sz="11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</a:br>
              <a:endPara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277918" y="3399264"/>
            <a:ext cx="579892" cy="572112"/>
            <a:chOff x="13309" y="7587"/>
            <a:chExt cx="820" cy="875"/>
          </a:xfrm>
        </p:grpSpPr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320" y="8197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13309" y="7587"/>
              <a:ext cx="820" cy="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ts val="1200"/>
                </a:lnSpc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      Q  </a:t>
              </a:r>
              <a:br>
                <a:rPr lang="en-US" sz="11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</a:br>
              <a:endPara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     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Line 45"/>
          <p:cNvCxnSpPr>
            <a:cxnSpLocks noChangeShapeType="1"/>
          </p:cNvCxnSpPr>
          <p:nvPr/>
        </p:nvCxnSpPr>
        <p:spPr bwMode="auto">
          <a:xfrm>
            <a:off x="2259623" y="2610933"/>
            <a:ext cx="6078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Freeform 43"/>
          <p:cNvSpPr>
            <a:spLocks/>
          </p:cNvSpPr>
          <p:nvPr/>
        </p:nvSpPr>
        <p:spPr bwMode="auto">
          <a:xfrm>
            <a:off x="5014343" y="2923304"/>
            <a:ext cx="257584" cy="908395"/>
          </a:xfrm>
          <a:custGeom>
            <a:avLst/>
            <a:gdLst>
              <a:gd name="T0" fmla="*/ 0 w 360"/>
              <a:gd name="T1" fmla="*/ 2190 h 2190"/>
              <a:gd name="T2" fmla="*/ 0 w 360"/>
              <a:gd name="T3" fmla="*/ 0 h 2190"/>
              <a:gd name="T4" fmla="*/ 360 w 360"/>
              <a:gd name="T5" fmla="*/ 0 h 2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2190">
                <a:moveTo>
                  <a:pt x="0" y="2190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46" name="Line 45"/>
          <p:cNvCxnSpPr>
            <a:cxnSpLocks noChangeShapeType="1"/>
          </p:cNvCxnSpPr>
          <p:nvPr/>
        </p:nvCxnSpPr>
        <p:spPr bwMode="auto">
          <a:xfrm>
            <a:off x="4676334" y="2610933"/>
            <a:ext cx="61947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>
          <a:xfrm>
            <a:off x="6265614" y="2237717"/>
            <a:ext cx="389850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95273" y="3141050"/>
            <a:ext cx="389850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91531" y="3683384"/>
            <a:ext cx="684803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CLK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30980" y="2408448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EX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cxnSp>
        <p:nvCxnSpPr>
          <p:cNvPr id="70" name="Line 45"/>
          <p:cNvCxnSpPr>
            <a:cxnSpLocks noChangeShapeType="1"/>
          </p:cNvCxnSpPr>
          <p:nvPr/>
        </p:nvCxnSpPr>
        <p:spPr bwMode="auto">
          <a:xfrm>
            <a:off x="4676334" y="3499314"/>
            <a:ext cx="61947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288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Output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40150"/>
              </p:ext>
            </p:extLst>
          </p:nvPr>
        </p:nvGraphicFramePr>
        <p:xfrm>
          <a:off x="4151190" y="1671877"/>
          <a:ext cx="3381224" cy="1093243"/>
        </p:xfrm>
        <a:graphic>
          <a:graphicData uri="http://schemas.openxmlformats.org/drawingml/2006/table">
            <a:tbl>
              <a:tblPr/>
              <a:tblGrid>
                <a:gridCol w="142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Sleep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Study</a:t>
                      </a:r>
                      <a:endParaRPr lang="en-US" sz="1600" b="1" baseline="-25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0 1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1 0</a:t>
                      </a:r>
                      <a:endParaRPr lang="en-US" sz="18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4049441" y="2907085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Sleep  = </a:t>
            </a:r>
            <a:endParaRPr lang="en-US" baseline="-25000" dirty="0"/>
          </a:p>
        </p:txBody>
      </p:sp>
      <p:sp>
        <p:nvSpPr>
          <p:cNvPr id="29" name="Rounded Rectangle 28"/>
          <p:cNvSpPr/>
          <p:nvPr/>
        </p:nvSpPr>
        <p:spPr>
          <a:xfrm>
            <a:off x="3609731" y="4145241"/>
            <a:ext cx="1501140" cy="1829183"/>
          </a:xfrm>
          <a:prstGeom prst="roundRect">
            <a:avLst/>
          </a:prstGeom>
          <a:solidFill>
            <a:srgbClr val="FFFF00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Line 48"/>
          <p:cNvCxnSpPr>
            <a:cxnSpLocks noChangeShapeType="1"/>
          </p:cNvCxnSpPr>
          <p:nvPr/>
        </p:nvCxnSpPr>
        <p:spPr bwMode="auto">
          <a:xfrm>
            <a:off x="4725179" y="4425951"/>
            <a:ext cx="114395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Line 49"/>
          <p:cNvCxnSpPr>
            <a:cxnSpLocks noChangeShapeType="1"/>
          </p:cNvCxnSpPr>
          <p:nvPr/>
        </p:nvCxnSpPr>
        <p:spPr bwMode="auto">
          <a:xfrm>
            <a:off x="4735787" y="5347845"/>
            <a:ext cx="11333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Line 60"/>
          <p:cNvCxnSpPr>
            <a:cxnSpLocks noChangeShapeType="1"/>
          </p:cNvCxnSpPr>
          <p:nvPr/>
        </p:nvCxnSpPr>
        <p:spPr bwMode="auto">
          <a:xfrm>
            <a:off x="3500292" y="5684616"/>
            <a:ext cx="6687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869349" y="5645380"/>
            <a:ext cx="69316" cy="7389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155304" y="4297364"/>
            <a:ext cx="579892" cy="572112"/>
            <a:chOff x="13309" y="7587"/>
            <a:chExt cx="820" cy="875"/>
          </a:xfrm>
        </p:grpSpPr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3320" y="8197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13309" y="7587"/>
              <a:ext cx="820" cy="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ts val="1200"/>
                </a:lnSpc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      Q  </a:t>
              </a:r>
              <a:br>
                <a:rPr lang="en-US" sz="11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</a:br>
              <a:endPara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4161295" y="5227475"/>
            <a:ext cx="579892" cy="572112"/>
            <a:chOff x="13309" y="7587"/>
            <a:chExt cx="820" cy="875"/>
          </a:xfrm>
        </p:grpSpPr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320" y="8197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13309" y="7587"/>
              <a:ext cx="820" cy="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ts val="1200"/>
                </a:lnSpc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      Q  </a:t>
              </a:r>
              <a:br>
                <a:rPr lang="en-US" sz="11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</a:br>
              <a:endPara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Freeform 43"/>
          <p:cNvSpPr>
            <a:spLocks/>
          </p:cNvSpPr>
          <p:nvPr/>
        </p:nvSpPr>
        <p:spPr bwMode="auto">
          <a:xfrm>
            <a:off x="3897720" y="4751515"/>
            <a:ext cx="303442" cy="908395"/>
          </a:xfrm>
          <a:custGeom>
            <a:avLst/>
            <a:gdLst>
              <a:gd name="T0" fmla="*/ 0 w 360"/>
              <a:gd name="T1" fmla="*/ 2190 h 2190"/>
              <a:gd name="T2" fmla="*/ 0 w 360"/>
              <a:gd name="T3" fmla="*/ 0 h 2190"/>
              <a:gd name="T4" fmla="*/ 360 w 360"/>
              <a:gd name="T5" fmla="*/ 0 h 2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2190">
                <a:moveTo>
                  <a:pt x="0" y="2190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48991" y="4065928"/>
            <a:ext cx="389850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78650" y="4969261"/>
            <a:ext cx="389850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74908" y="5511595"/>
            <a:ext cx="684803" cy="341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CLK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05" y="1158307"/>
            <a:ext cx="2757602" cy="2580880"/>
          </a:xfrm>
          <a:prstGeom prst="rect">
            <a:avLst/>
          </a:prstGeom>
        </p:spPr>
      </p:pic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87105"/>
              </p:ext>
            </p:extLst>
          </p:nvPr>
        </p:nvGraphicFramePr>
        <p:xfrm>
          <a:off x="6481882" y="91507"/>
          <a:ext cx="1878199" cy="1066800"/>
        </p:xfrm>
        <a:graphic>
          <a:graphicData uri="http://schemas.openxmlformats.org/drawingml/2006/table">
            <a:tbl>
              <a:tblPr/>
              <a:tblGrid>
                <a:gridCol w="9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State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600" b="1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IDLE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SLEEP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STUDY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10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5726601" y="2907085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Study = </a:t>
            </a:r>
            <a:endParaRPr lang="en-US" baseline="-25000" dirty="0"/>
          </a:p>
        </p:txBody>
      </p:sp>
      <p:sp>
        <p:nvSpPr>
          <p:cNvPr id="43" name="Rounded Rectangle 42"/>
          <p:cNvSpPr/>
          <p:nvPr/>
        </p:nvSpPr>
        <p:spPr>
          <a:xfrm>
            <a:off x="1750878" y="4145240"/>
            <a:ext cx="875888" cy="1829184"/>
          </a:xfrm>
          <a:prstGeom prst="roundRect">
            <a:avLst/>
          </a:prstGeom>
          <a:solidFill>
            <a:srgbClr val="FFCCFF"/>
          </a:solidFill>
          <a:ln w="12700" cap="rnd">
            <a:noFill/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Line 45"/>
          <p:cNvCxnSpPr>
            <a:cxnSpLocks noChangeShapeType="1"/>
          </p:cNvCxnSpPr>
          <p:nvPr/>
        </p:nvCxnSpPr>
        <p:spPr bwMode="auto">
          <a:xfrm>
            <a:off x="1143000" y="4439144"/>
            <a:ext cx="6078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45"/>
          <p:cNvCxnSpPr>
            <a:cxnSpLocks noChangeShapeType="1"/>
          </p:cNvCxnSpPr>
          <p:nvPr/>
        </p:nvCxnSpPr>
        <p:spPr bwMode="auto">
          <a:xfrm>
            <a:off x="1591408" y="4439144"/>
            <a:ext cx="2587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Line 45"/>
          <p:cNvCxnSpPr>
            <a:cxnSpLocks noChangeShapeType="1"/>
          </p:cNvCxnSpPr>
          <p:nvPr/>
        </p:nvCxnSpPr>
        <p:spPr bwMode="auto">
          <a:xfrm>
            <a:off x="1897733" y="5347845"/>
            <a:ext cx="2263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48"/>
          <p:cNvSpPr/>
          <p:nvPr/>
        </p:nvSpPr>
        <p:spPr>
          <a:xfrm>
            <a:off x="714357" y="4236659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EX</a:t>
            </a:r>
            <a:endParaRPr lang="en-US" b="1" baseline="-25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897733" y="4460480"/>
            <a:ext cx="0" cy="887365"/>
          </a:xfrm>
          <a:prstGeom prst="line">
            <a:avLst/>
          </a:prstGeom>
          <a:ln w="1905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060524" y="4236659"/>
            <a:ext cx="417985" cy="395102"/>
            <a:chOff x="2594480" y="4763852"/>
            <a:chExt cx="762207" cy="720478"/>
          </a:xfrm>
          <a:solidFill>
            <a:schemeClr val="bg1"/>
          </a:solidFill>
        </p:grpSpPr>
        <p:sp>
          <p:nvSpPr>
            <p:cNvPr id="61" name="Isosceles Triangle 60"/>
            <p:cNvSpPr/>
            <p:nvPr/>
          </p:nvSpPr>
          <p:spPr>
            <a:xfrm rot="5400000">
              <a:off x="2544792" y="4813540"/>
              <a:ext cx="720478" cy="621102"/>
            </a:xfrm>
            <a:prstGeom prst="triangle">
              <a:avLst/>
            </a:prstGeom>
            <a:grpFill/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215582" y="5045880"/>
              <a:ext cx="141105" cy="143177"/>
            </a:xfrm>
            <a:prstGeom prst="ellipse">
              <a:avLst/>
            </a:prstGeom>
            <a:grpFill/>
            <a:ln w="19050" cap="rnd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11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09192" y="1298987"/>
            <a:ext cx="5701725" cy="17888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Bob has decided that he is sleep state for too long and has decided to fix his sleep time to 5 hours. 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00FF"/>
                </a:solidFill>
              </a:rPr>
              <a:t>How can we modify his state transition diagram?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Sleep Time…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2" y="1235736"/>
            <a:ext cx="1942639" cy="1761326"/>
          </a:xfrm>
          <a:prstGeom prst="rect">
            <a:avLst/>
          </a:prstGeom>
        </p:spPr>
      </p:pic>
      <p:sp>
        <p:nvSpPr>
          <p:cNvPr id="30" name="Arc 29"/>
          <p:cNvSpPr/>
          <p:nvPr/>
        </p:nvSpPr>
        <p:spPr>
          <a:xfrm>
            <a:off x="4707524" y="3623577"/>
            <a:ext cx="619573" cy="264147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Oval 9"/>
          <p:cNvSpPr/>
          <p:nvPr/>
        </p:nvSpPr>
        <p:spPr>
          <a:xfrm>
            <a:off x="1441751" y="3247822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Idle</a:t>
            </a:r>
          </a:p>
          <a:p>
            <a:pPr algn="ctr"/>
            <a:r>
              <a:rPr lang="en-US" sz="1400" dirty="0" smtClean="0"/>
              <a:t>Sleep = 0</a:t>
            </a:r>
          </a:p>
          <a:p>
            <a:pPr algn="ctr"/>
            <a:r>
              <a:rPr lang="en-US" sz="1400" dirty="0" smtClean="0"/>
              <a:t>Study = 0</a:t>
            </a:r>
            <a:endParaRPr lang="en-US" sz="1400" dirty="0"/>
          </a:p>
        </p:txBody>
      </p:sp>
      <p:sp>
        <p:nvSpPr>
          <p:cNvPr id="12" name="Arc 11"/>
          <p:cNvSpPr/>
          <p:nvPr/>
        </p:nvSpPr>
        <p:spPr>
          <a:xfrm>
            <a:off x="2460254" y="3608765"/>
            <a:ext cx="1271983" cy="281392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Arc 14"/>
          <p:cNvSpPr/>
          <p:nvPr/>
        </p:nvSpPr>
        <p:spPr>
          <a:xfrm rot="11882542">
            <a:off x="2163589" y="5454938"/>
            <a:ext cx="408927" cy="349409"/>
          </a:xfrm>
          <a:prstGeom prst="arc">
            <a:avLst>
              <a:gd name="adj1" fmla="val 10974966"/>
              <a:gd name="adj2" fmla="val 6167575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/>
          <p:cNvSpPr/>
          <p:nvPr/>
        </p:nvSpPr>
        <p:spPr>
          <a:xfrm>
            <a:off x="2513016" y="4925310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Study</a:t>
            </a:r>
            <a:endParaRPr lang="en-US" sz="1400" b="1" dirty="0"/>
          </a:p>
          <a:p>
            <a:pPr algn="ctr"/>
            <a:r>
              <a:rPr lang="en-US" sz="1400" dirty="0"/>
              <a:t>Sleep </a:t>
            </a:r>
            <a:r>
              <a:rPr lang="en-US" sz="1400" dirty="0" smtClean="0"/>
              <a:t>= 0 Study </a:t>
            </a:r>
            <a:r>
              <a:rPr lang="en-US" sz="1400" dirty="0"/>
              <a:t>=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15664" y="4422670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EX = 1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2999" y="5753003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EX = 0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 rot="14184802" flipH="1">
            <a:off x="1791612" y="4624625"/>
            <a:ext cx="1250887" cy="283453"/>
          </a:xfrm>
          <a:prstGeom prst="arc">
            <a:avLst>
              <a:gd name="adj1" fmla="val 10974966"/>
              <a:gd name="adj2" fmla="val 20823448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1573406" y="453216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EX = 0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7337844" flipH="1">
            <a:off x="3050284" y="4427963"/>
            <a:ext cx="1037627" cy="291611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2735411" y="3346682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EX = 1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32237" y="3247822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Sleep</a:t>
            </a:r>
            <a:endParaRPr lang="en-US" sz="1400" b="1" dirty="0"/>
          </a:p>
          <a:p>
            <a:pPr algn="ctr"/>
            <a:r>
              <a:rPr lang="en-US" sz="1400" dirty="0"/>
              <a:t>Sleep = </a:t>
            </a:r>
            <a:r>
              <a:rPr lang="en-US" sz="1400" dirty="0" smtClean="0"/>
              <a:t>1</a:t>
            </a:r>
            <a:endParaRPr lang="en-US" sz="1400" dirty="0"/>
          </a:p>
          <a:p>
            <a:pPr algn="ctr"/>
            <a:r>
              <a:rPr lang="en-US" sz="1400" dirty="0"/>
              <a:t>Study = 0</a:t>
            </a:r>
          </a:p>
        </p:txBody>
      </p:sp>
    </p:spTree>
    <p:extLst>
      <p:ext uri="{BB962C8B-B14F-4D97-AF65-F5344CB8AC3E}">
        <p14:creationId xmlns:p14="http://schemas.microsoft.com/office/powerpoint/2010/main" val="3763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Design of FSMs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2960" y="6459792"/>
            <a:ext cx="3617103" cy="365125"/>
          </a:xfrm>
        </p:spPr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1" y="1170474"/>
            <a:ext cx="7586405" cy="9882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Designing complex FSMs is often easier if they can be broken down into simpler FSMs that interact.</a:t>
            </a:r>
            <a:endParaRPr lang="en-US" sz="2200" dirty="0"/>
          </a:p>
        </p:txBody>
      </p:sp>
      <p:sp>
        <p:nvSpPr>
          <p:cNvPr id="7" name="Arc 6"/>
          <p:cNvSpPr/>
          <p:nvPr/>
        </p:nvSpPr>
        <p:spPr>
          <a:xfrm rot="10362594">
            <a:off x="5788986" y="4503487"/>
            <a:ext cx="619573" cy="264147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Arc 7"/>
          <p:cNvSpPr/>
          <p:nvPr/>
        </p:nvSpPr>
        <p:spPr>
          <a:xfrm>
            <a:off x="6307344" y="2916189"/>
            <a:ext cx="619573" cy="264147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Arc 8"/>
          <p:cNvSpPr/>
          <p:nvPr/>
        </p:nvSpPr>
        <p:spPr>
          <a:xfrm>
            <a:off x="4724766" y="2888884"/>
            <a:ext cx="619573" cy="264147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Oval 9"/>
          <p:cNvSpPr/>
          <p:nvPr/>
        </p:nvSpPr>
        <p:spPr>
          <a:xfrm>
            <a:off x="1458993" y="2513129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Idle</a:t>
            </a:r>
          </a:p>
          <a:p>
            <a:pPr algn="ctr"/>
            <a:r>
              <a:rPr lang="en-US" sz="1400" dirty="0" smtClean="0"/>
              <a:t>Sleep = 0</a:t>
            </a:r>
          </a:p>
          <a:p>
            <a:pPr algn="ctr"/>
            <a:r>
              <a:rPr lang="en-US" sz="1400" dirty="0" smtClean="0"/>
              <a:t>Study = 0</a:t>
            </a:r>
            <a:endParaRPr lang="en-US" sz="1400" dirty="0"/>
          </a:p>
        </p:txBody>
      </p:sp>
      <p:sp>
        <p:nvSpPr>
          <p:cNvPr id="11" name="Arc 10"/>
          <p:cNvSpPr/>
          <p:nvPr/>
        </p:nvSpPr>
        <p:spPr>
          <a:xfrm>
            <a:off x="2477496" y="2874072"/>
            <a:ext cx="1271983" cy="281392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Arc 11"/>
          <p:cNvSpPr/>
          <p:nvPr/>
        </p:nvSpPr>
        <p:spPr>
          <a:xfrm rot="11882542">
            <a:off x="2180831" y="4720245"/>
            <a:ext cx="408927" cy="349409"/>
          </a:xfrm>
          <a:prstGeom prst="arc">
            <a:avLst>
              <a:gd name="adj1" fmla="val 10974966"/>
              <a:gd name="adj2" fmla="val 6167575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Oval 12"/>
          <p:cNvSpPr/>
          <p:nvPr/>
        </p:nvSpPr>
        <p:spPr>
          <a:xfrm>
            <a:off x="2530258" y="4190617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Study</a:t>
            </a:r>
            <a:endParaRPr lang="en-US" sz="1400" b="1" dirty="0"/>
          </a:p>
          <a:p>
            <a:pPr algn="ctr"/>
            <a:r>
              <a:rPr lang="en-US" sz="1400" dirty="0"/>
              <a:t>Sleep </a:t>
            </a:r>
            <a:r>
              <a:rPr lang="en-US" sz="1400" dirty="0" smtClean="0"/>
              <a:t>= 0 Study </a:t>
            </a:r>
            <a:r>
              <a:rPr lang="en-US" sz="1400" dirty="0"/>
              <a:t>=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032906" y="3687977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EX = 1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20241" y="5018310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EX = 0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 rot="14184802" flipH="1">
            <a:off x="1808854" y="3889932"/>
            <a:ext cx="1250887" cy="283453"/>
          </a:xfrm>
          <a:prstGeom prst="arc">
            <a:avLst>
              <a:gd name="adj1" fmla="val 10974966"/>
              <a:gd name="adj2" fmla="val 20823448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1590648" y="3797476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EX = 0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7337844" flipH="1">
            <a:off x="3067526" y="3693270"/>
            <a:ext cx="1037627" cy="291611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2752653" y="261198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EX = 1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355611" y="2527707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Sleep</a:t>
            </a:r>
            <a:endParaRPr lang="en-US" sz="1400" b="1" dirty="0"/>
          </a:p>
          <a:p>
            <a:pPr algn="ctr"/>
            <a:r>
              <a:rPr lang="en-US" sz="1400" dirty="0"/>
              <a:t>Sleep = </a:t>
            </a:r>
            <a:r>
              <a:rPr lang="en-US" sz="1400" dirty="0" smtClean="0"/>
              <a:t>1</a:t>
            </a:r>
            <a:endParaRPr lang="en-US" sz="1400" dirty="0"/>
          </a:p>
          <a:p>
            <a:pPr algn="ctr"/>
            <a:r>
              <a:rPr lang="en-US" sz="1400" dirty="0"/>
              <a:t>Study = 0</a:t>
            </a:r>
          </a:p>
        </p:txBody>
      </p:sp>
      <p:sp>
        <p:nvSpPr>
          <p:cNvPr id="21" name="Oval 20"/>
          <p:cNvSpPr/>
          <p:nvPr/>
        </p:nvSpPr>
        <p:spPr>
          <a:xfrm>
            <a:off x="6916095" y="2539012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Sleep</a:t>
            </a:r>
            <a:endParaRPr lang="en-US" sz="1400" b="1" dirty="0"/>
          </a:p>
          <a:p>
            <a:pPr algn="ctr"/>
            <a:r>
              <a:rPr lang="en-US" sz="1400" dirty="0"/>
              <a:t>Sleep = </a:t>
            </a:r>
            <a:r>
              <a:rPr lang="en-US" sz="1400" dirty="0" smtClean="0"/>
              <a:t>1</a:t>
            </a:r>
            <a:endParaRPr lang="en-US" sz="1400" dirty="0"/>
          </a:p>
          <a:p>
            <a:pPr algn="ctr"/>
            <a:r>
              <a:rPr lang="en-US" sz="1400" dirty="0"/>
              <a:t>Study = 0</a:t>
            </a:r>
          </a:p>
        </p:txBody>
      </p:sp>
      <p:sp>
        <p:nvSpPr>
          <p:cNvPr id="22" name="Oval 21"/>
          <p:cNvSpPr/>
          <p:nvPr/>
        </p:nvSpPr>
        <p:spPr>
          <a:xfrm>
            <a:off x="6417665" y="4136030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Sleep</a:t>
            </a:r>
            <a:endParaRPr lang="en-US" sz="1400" b="1" dirty="0"/>
          </a:p>
          <a:p>
            <a:pPr algn="ctr"/>
            <a:r>
              <a:rPr lang="en-US" sz="1400" dirty="0"/>
              <a:t>Sleep = </a:t>
            </a:r>
            <a:r>
              <a:rPr lang="en-US" sz="1400" dirty="0" smtClean="0"/>
              <a:t>1</a:t>
            </a:r>
            <a:endParaRPr lang="en-US" sz="1400" dirty="0"/>
          </a:p>
          <a:p>
            <a:pPr algn="ctr"/>
            <a:r>
              <a:rPr lang="en-US" sz="1400" dirty="0"/>
              <a:t>Study = 0</a:t>
            </a:r>
          </a:p>
        </p:txBody>
      </p:sp>
      <p:sp>
        <p:nvSpPr>
          <p:cNvPr id="23" name="Oval 22"/>
          <p:cNvSpPr/>
          <p:nvPr/>
        </p:nvSpPr>
        <p:spPr>
          <a:xfrm>
            <a:off x="4741092" y="4136030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Sleep</a:t>
            </a:r>
            <a:endParaRPr lang="en-US" sz="1400" b="1" dirty="0"/>
          </a:p>
          <a:p>
            <a:pPr algn="ctr"/>
            <a:r>
              <a:rPr lang="en-US" sz="1400" dirty="0"/>
              <a:t>Sleep = </a:t>
            </a:r>
            <a:r>
              <a:rPr lang="en-US" sz="1400" dirty="0" smtClean="0"/>
              <a:t>1</a:t>
            </a:r>
            <a:endParaRPr lang="en-US" sz="1400" dirty="0"/>
          </a:p>
          <a:p>
            <a:pPr algn="ctr"/>
            <a:r>
              <a:rPr lang="en-US" sz="1400" dirty="0"/>
              <a:t>Study = 0</a:t>
            </a:r>
          </a:p>
        </p:txBody>
      </p:sp>
      <p:sp>
        <p:nvSpPr>
          <p:cNvPr id="24" name="Oval 23"/>
          <p:cNvSpPr/>
          <p:nvPr/>
        </p:nvSpPr>
        <p:spPr>
          <a:xfrm>
            <a:off x="3749479" y="2513129"/>
            <a:ext cx="1018503" cy="1018503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Sleep</a:t>
            </a:r>
            <a:endParaRPr lang="en-US" sz="1400" b="1" dirty="0"/>
          </a:p>
          <a:p>
            <a:pPr algn="ctr"/>
            <a:r>
              <a:rPr lang="en-US" sz="1400" dirty="0"/>
              <a:t>Sleep = </a:t>
            </a:r>
            <a:r>
              <a:rPr lang="en-US" sz="1400" dirty="0" smtClean="0"/>
              <a:t>1</a:t>
            </a:r>
            <a:endParaRPr lang="en-US" sz="1400" dirty="0"/>
          </a:p>
          <a:p>
            <a:pPr algn="ctr"/>
            <a:r>
              <a:rPr lang="en-US" sz="1400" dirty="0"/>
              <a:t>Study = 0</a:t>
            </a:r>
          </a:p>
        </p:txBody>
      </p:sp>
      <p:sp>
        <p:nvSpPr>
          <p:cNvPr id="25" name="Arc 24"/>
          <p:cNvSpPr/>
          <p:nvPr/>
        </p:nvSpPr>
        <p:spPr>
          <a:xfrm rot="6296285">
            <a:off x="6918917" y="3725181"/>
            <a:ext cx="619573" cy="264147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Arc 25"/>
          <p:cNvSpPr/>
          <p:nvPr/>
        </p:nvSpPr>
        <p:spPr>
          <a:xfrm rot="10362594">
            <a:off x="3534901" y="4522342"/>
            <a:ext cx="1222144" cy="351840"/>
          </a:xfrm>
          <a:prstGeom prst="arc">
            <a:avLst>
              <a:gd name="adj1" fmla="val 10974966"/>
              <a:gd name="adj2" fmla="val 0"/>
            </a:avLst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Freeform 27"/>
          <p:cNvSpPr/>
          <p:nvPr/>
        </p:nvSpPr>
        <p:spPr>
          <a:xfrm>
            <a:off x="4629698" y="2273402"/>
            <a:ext cx="3737062" cy="3239145"/>
          </a:xfrm>
          <a:custGeom>
            <a:avLst/>
            <a:gdLst>
              <a:gd name="connsiteX0" fmla="*/ 1270861 w 3737062"/>
              <a:gd name="connsiteY0" fmla="*/ 77491 h 3239145"/>
              <a:gd name="connsiteX1" fmla="*/ 852407 w 3737062"/>
              <a:gd name="connsiteY1" fmla="*/ 85240 h 3239145"/>
              <a:gd name="connsiteX2" fmla="*/ 829159 w 3737062"/>
              <a:gd name="connsiteY2" fmla="*/ 92990 h 3239145"/>
              <a:gd name="connsiteX3" fmla="*/ 782664 w 3737062"/>
              <a:gd name="connsiteY3" fmla="*/ 116237 h 3239145"/>
              <a:gd name="connsiteX4" fmla="*/ 736169 w 3737062"/>
              <a:gd name="connsiteY4" fmla="*/ 154983 h 3239145"/>
              <a:gd name="connsiteX5" fmla="*/ 712922 w 3737062"/>
              <a:gd name="connsiteY5" fmla="*/ 170481 h 3239145"/>
              <a:gd name="connsiteX6" fmla="*/ 666427 w 3737062"/>
              <a:gd name="connsiteY6" fmla="*/ 209227 h 3239145"/>
              <a:gd name="connsiteX7" fmla="*/ 658678 w 3737062"/>
              <a:gd name="connsiteY7" fmla="*/ 247973 h 3239145"/>
              <a:gd name="connsiteX8" fmla="*/ 650929 w 3737062"/>
              <a:gd name="connsiteY8" fmla="*/ 271220 h 3239145"/>
              <a:gd name="connsiteX9" fmla="*/ 619932 w 3737062"/>
              <a:gd name="connsiteY9" fmla="*/ 348712 h 3239145"/>
              <a:gd name="connsiteX10" fmla="*/ 604434 w 3737062"/>
              <a:gd name="connsiteY10" fmla="*/ 395206 h 3239145"/>
              <a:gd name="connsiteX11" fmla="*/ 596685 w 3737062"/>
              <a:gd name="connsiteY11" fmla="*/ 418454 h 3239145"/>
              <a:gd name="connsiteX12" fmla="*/ 581186 w 3737062"/>
              <a:gd name="connsiteY12" fmla="*/ 488196 h 3239145"/>
              <a:gd name="connsiteX13" fmla="*/ 565688 w 3737062"/>
              <a:gd name="connsiteY13" fmla="*/ 557939 h 3239145"/>
              <a:gd name="connsiteX14" fmla="*/ 550190 w 3737062"/>
              <a:gd name="connsiteY14" fmla="*/ 759417 h 3239145"/>
              <a:gd name="connsiteX15" fmla="*/ 542441 w 3737062"/>
              <a:gd name="connsiteY15" fmla="*/ 790413 h 3239145"/>
              <a:gd name="connsiteX16" fmla="*/ 534691 w 3737062"/>
              <a:gd name="connsiteY16" fmla="*/ 836908 h 3239145"/>
              <a:gd name="connsiteX17" fmla="*/ 519193 w 3737062"/>
              <a:gd name="connsiteY17" fmla="*/ 906651 h 3239145"/>
              <a:gd name="connsiteX18" fmla="*/ 488197 w 3737062"/>
              <a:gd name="connsiteY18" fmla="*/ 968644 h 3239145"/>
              <a:gd name="connsiteX19" fmla="*/ 464949 w 3737062"/>
              <a:gd name="connsiteY19" fmla="*/ 991891 h 3239145"/>
              <a:gd name="connsiteX20" fmla="*/ 410705 w 3737062"/>
              <a:gd name="connsiteY20" fmla="*/ 1084881 h 3239145"/>
              <a:gd name="connsiteX21" fmla="*/ 371959 w 3737062"/>
              <a:gd name="connsiteY21" fmla="*/ 1146874 h 3239145"/>
              <a:gd name="connsiteX22" fmla="*/ 356461 w 3737062"/>
              <a:gd name="connsiteY22" fmla="*/ 1162373 h 3239145"/>
              <a:gd name="connsiteX23" fmla="*/ 340963 w 3737062"/>
              <a:gd name="connsiteY23" fmla="*/ 1193369 h 3239145"/>
              <a:gd name="connsiteX24" fmla="*/ 309966 w 3737062"/>
              <a:gd name="connsiteY24" fmla="*/ 1224366 h 3239145"/>
              <a:gd name="connsiteX25" fmla="*/ 271220 w 3737062"/>
              <a:gd name="connsiteY25" fmla="*/ 1294108 h 3239145"/>
              <a:gd name="connsiteX26" fmla="*/ 247973 w 3737062"/>
              <a:gd name="connsiteY26" fmla="*/ 1363851 h 3239145"/>
              <a:gd name="connsiteX27" fmla="*/ 240224 w 3737062"/>
              <a:gd name="connsiteY27" fmla="*/ 1402596 h 3239145"/>
              <a:gd name="connsiteX28" fmla="*/ 232474 w 3737062"/>
              <a:gd name="connsiteY28" fmla="*/ 1425844 h 3239145"/>
              <a:gd name="connsiteX29" fmla="*/ 224725 w 3737062"/>
              <a:gd name="connsiteY29" fmla="*/ 1487837 h 3239145"/>
              <a:gd name="connsiteX30" fmla="*/ 201478 w 3737062"/>
              <a:gd name="connsiteY30" fmla="*/ 1588576 h 3239145"/>
              <a:gd name="connsiteX31" fmla="*/ 193729 w 3737062"/>
              <a:gd name="connsiteY31" fmla="*/ 1650569 h 3239145"/>
              <a:gd name="connsiteX32" fmla="*/ 170481 w 3737062"/>
              <a:gd name="connsiteY32" fmla="*/ 1720312 h 3239145"/>
              <a:gd name="connsiteX33" fmla="*/ 162732 w 3737062"/>
              <a:gd name="connsiteY33" fmla="*/ 1751308 h 3239145"/>
              <a:gd name="connsiteX34" fmla="*/ 154983 w 3737062"/>
              <a:gd name="connsiteY34" fmla="*/ 1790054 h 3239145"/>
              <a:gd name="connsiteX35" fmla="*/ 108488 w 3737062"/>
              <a:gd name="connsiteY35" fmla="*/ 1859796 h 3239145"/>
              <a:gd name="connsiteX36" fmla="*/ 77491 w 3737062"/>
              <a:gd name="connsiteY36" fmla="*/ 1890793 h 3239145"/>
              <a:gd name="connsiteX37" fmla="*/ 23247 w 3737062"/>
              <a:gd name="connsiteY37" fmla="*/ 1976034 h 3239145"/>
              <a:gd name="connsiteX38" fmla="*/ 7749 w 3737062"/>
              <a:gd name="connsiteY38" fmla="*/ 2038027 h 3239145"/>
              <a:gd name="connsiteX39" fmla="*/ 0 w 3737062"/>
              <a:gd name="connsiteY39" fmla="*/ 2069023 h 3239145"/>
              <a:gd name="connsiteX40" fmla="*/ 7749 w 3737062"/>
              <a:gd name="connsiteY40" fmla="*/ 2533973 h 3239145"/>
              <a:gd name="connsiteX41" fmla="*/ 15498 w 3737062"/>
              <a:gd name="connsiteY41" fmla="*/ 2564969 h 3239145"/>
              <a:gd name="connsiteX42" fmla="*/ 46495 w 3737062"/>
              <a:gd name="connsiteY42" fmla="*/ 2704454 h 3239145"/>
              <a:gd name="connsiteX43" fmla="*/ 77491 w 3737062"/>
              <a:gd name="connsiteY43" fmla="*/ 2750949 h 3239145"/>
              <a:gd name="connsiteX44" fmla="*/ 100739 w 3737062"/>
              <a:gd name="connsiteY44" fmla="*/ 2820691 h 3239145"/>
              <a:gd name="connsiteX45" fmla="*/ 116237 w 3737062"/>
              <a:gd name="connsiteY45" fmla="*/ 2843939 h 3239145"/>
              <a:gd name="connsiteX46" fmla="*/ 131736 w 3737062"/>
              <a:gd name="connsiteY46" fmla="*/ 2890434 h 3239145"/>
              <a:gd name="connsiteX47" fmla="*/ 139485 w 3737062"/>
              <a:gd name="connsiteY47" fmla="*/ 2913681 h 3239145"/>
              <a:gd name="connsiteX48" fmla="*/ 162732 w 3737062"/>
              <a:gd name="connsiteY48" fmla="*/ 2936929 h 3239145"/>
              <a:gd name="connsiteX49" fmla="*/ 178230 w 3737062"/>
              <a:gd name="connsiteY49" fmla="*/ 2960176 h 3239145"/>
              <a:gd name="connsiteX50" fmla="*/ 271220 w 3737062"/>
              <a:gd name="connsiteY50" fmla="*/ 2998922 h 3239145"/>
              <a:gd name="connsiteX51" fmla="*/ 302217 w 3737062"/>
              <a:gd name="connsiteY51" fmla="*/ 3022169 h 3239145"/>
              <a:gd name="connsiteX52" fmla="*/ 348712 w 3737062"/>
              <a:gd name="connsiteY52" fmla="*/ 3029918 h 3239145"/>
              <a:gd name="connsiteX53" fmla="*/ 387458 w 3737062"/>
              <a:gd name="connsiteY53" fmla="*/ 3037667 h 3239145"/>
              <a:gd name="connsiteX54" fmla="*/ 410705 w 3737062"/>
              <a:gd name="connsiteY54" fmla="*/ 3045417 h 3239145"/>
              <a:gd name="connsiteX55" fmla="*/ 542441 w 3737062"/>
              <a:gd name="connsiteY55" fmla="*/ 3060915 h 3239145"/>
              <a:gd name="connsiteX56" fmla="*/ 596685 w 3737062"/>
              <a:gd name="connsiteY56" fmla="*/ 3068664 h 3239145"/>
              <a:gd name="connsiteX57" fmla="*/ 658678 w 3737062"/>
              <a:gd name="connsiteY57" fmla="*/ 3076413 h 3239145"/>
              <a:gd name="connsiteX58" fmla="*/ 712922 w 3737062"/>
              <a:gd name="connsiteY58" fmla="*/ 3084162 h 3239145"/>
              <a:gd name="connsiteX59" fmla="*/ 790413 w 3737062"/>
              <a:gd name="connsiteY59" fmla="*/ 3091912 h 3239145"/>
              <a:gd name="connsiteX60" fmla="*/ 860156 w 3737062"/>
              <a:gd name="connsiteY60" fmla="*/ 3099661 h 3239145"/>
              <a:gd name="connsiteX61" fmla="*/ 1456841 w 3737062"/>
              <a:gd name="connsiteY61" fmla="*/ 3107410 h 3239145"/>
              <a:gd name="connsiteX62" fmla="*/ 1542081 w 3737062"/>
              <a:gd name="connsiteY62" fmla="*/ 3122908 h 3239145"/>
              <a:gd name="connsiteX63" fmla="*/ 1596325 w 3737062"/>
              <a:gd name="connsiteY63" fmla="*/ 3130657 h 3239145"/>
              <a:gd name="connsiteX64" fmla="*/ 1673817 w 3737062"/>
              <a:gd name="connsiteY64" fmla="*/ 3146156 h 3239145"/>
              <a:gd name="connsiteX65" fmla="*/ 1906291 w 3737062"/>
              <a:gd name="connsiteY65" fmla="*/ 3169403 h 3239145"/>
              <a:gd name="connsiteX66" fmla="*/ 1960536 w 3737062"/>
              <a:gd name="connsiteY66" fmla="*/ 3184901 h 3239145"/>
              <a:gd name="connsiteX67" fmla="*/ 2007030 w 3737062"/>
              <a:gd name="connsiteY67" fmla="*/ 3192651 h 3239145"/>
              <a:gd name="connsiteX68" fmla="*/ 2123268 w 3737062"/>
              <a:gd name="connsiteY68" fmla="*/ 3208149 h 3239145"/>
              <a:gd name="connsiteX69" fmla="*/ 2177512 w 3737062"/>
              <a:gd name="connsiteY69" fmla="*/ 3215898 h 3239145"/>
              <a:gd name="connsiteX70" fmla="*/ 2247254 w 3737062"/>
              <a:gd name="connsiteY70" fmla="*/ 3223647 h 3239145"/>
              <a:gd name="connsiteX71" fmla="*/ 2293749 w 3737062"/>
              <a:gd name="connsiteY71" fmla="*/ 3231396 h 3239145"/>
              <a:gd name="connsiteX72" fmla="*/ 2634712 w 3737062"/>
              <a:gd name="connsiteY72" fmla="*/ 3239145 h 3239145"/>
              <a:gd name="connsiteX73" fmla="*/ 2727702 w 3737062"/>
              <a:gd name="connsiteY73" fmla="*/ 3200400 h 3239145"/>
              <a:gd name="connsiteX74" fmla="*/ 2836190 w 3737062"/>
              <a:gd name="connsiteY74" fmla="*/ 3122908 h 3239145"/>
              <a:gd name="connsiteX75" fmla="*/ 2967925 w 3737062"/>
              <a:gd name="connsiteY75" fmla="*/ 3037667 h 3239145"/>
              <a:gd name="connsiteX76" fmla="*/ 3122908 w 3737062"/>
              <a:gd name="connsiteY76" fmla="*/ 2898183 h 3239145"/>
              <a:gd name="connsiteX77" fmla="*/ 3177152 w 3737062"/>
              <a:gd name="connsiteY77" fmla="*/ 2828440 h 3239145"/>
              <a:gd name="connsiteX78" fmla="*/ 3208149 w 3737062"/>
              <a:gd name="connsiteY78" fmla="*/ 2750949 h 3239145"/>
              <a:gd name="connsiteX79" fmla="*/ 3239146 w 3737062"/>
              <a:gd name="connsiteY79" fmla="*/ 2688956 h 3239145"/>
              <a:gd name="connsiteX80" fmla="*/ 3285641 w 3737062"/>
              <a:gd name="connsiteY80" fmla="*/ 2619213 h 3239145"/>
              <a:gd name="connsiteX81" fmla="*/ 3355383 w 3737062"/>
              <a:gd name="connsiteY81" fmla="*/ 2456481 h 3239145"/>
              <a:gd name="connsiteX82" fmla="*/ 3370881 w 3737062"/>
              <a:gd name="connsiteY82" fmla="*/ 2402237 h 3239145"/>
              <a:gd name="connsiteX83" fmla="*/ 3401878 w 3737062"/>
              <a:gd name="connsiteY83" fmla="*/ 2355742 h 3239145"/>
              <a:gd name="connsiteX84" fmla="*/ 3432874 w 3737062"/>
              <a:gd name="connsiteY84" fmla="*/ 2301498 h 3239145"/>
              <a:gd name="connsiteX85" fmla="*/ 3456122 w 3737062"/>
              <a:gd name="connsiteY85" fmla="*/ 2193010 h 3239145"/>
              <a:gd name="connsiteX86" fmla="*/ 3471620 w 3737062"/>
              <a:gd name="connsiteY86" fmla="*/ 2053525 h 3239145"/>
              <a:gd name="connsiteX87" fmla="*/ 3502617 w 3737062"/>
              <a:gd name="connsiteY87" fmla="*/ 1976034 h 3239145"/>
              <a:gd name="connsiteX88" fmla="*/ 3541363 w 3737062"/>
              <a:gd name="connsiteY88" fmla="*/ 1875295 h 3239145"/>
              <a:gd name="connsiteX89" fmla="*/ 3549112 w 3737062"/>
              <a:gd name="connsiteY89" fmla="*/ 1828800 h 3239145"/>
              <a:gd name="connsiteX90" fmla="*/ 3580108 w 3737062"/>
              <a:gd name="connsiteY90" fmla="*/ 1743559 h 3239145"/>
              <a:gd name="connsiteX91" fmla="*/ 3587858 w 3737062"/>
              <a:gd name="connsiteY91" fmla="*/ 1689315 h 3239145"/>
              <a:gd name="connsiteX92" fmla="*/ 3618854 w 3737062"/>
              <a:gd name="connsiteY92" fmla="*/ 1642820 h 3239145"/>
              <a:gd name="connsiteX93" fmla="*/ 3642102 w 3737062"/>
              <a:gd name="connsiteY93" fmla="*/ 1588576 h 3239145"/>
              <a:gd name="connsiteX94" fmla="*/ 3657600 w 3737062"/>
              <a:gd name="connsiteY94" fmla="*/ 1526583 h 3239145"/>
              <a:gd name="connsiteX95" fmla="*/ 3688597 w 3737062"/>
              <a:gd name="connsiteY95" fmla="*/ 1464590 h 3239145"/>
              <a:gd name="connsiteX96" fmla="*/ 3727342 w 3737062"/>
              <a:gd name="connsiteY96" fmla="*/ 1363851 h 3239145"/>
              <a:gd name="connsiteX97" fmla="*/ 3719593 w 3737062"/>
              <a:gd name="connsiteY97" fmla="*/ 976393 h 3239145"/>
              <a:gd name="connsiteX98" fmla="*/ 3696346 w 3737062"/>
              <a:gd name="connsiteY98" fmla="*/ 914400 h 3239145"/>
              <a:gd name="connsiteX99" fmla="*/ 3688597 w 3737062"/>
              <a:gd name="connsiteY99" fmla="*/ 860156 h 3239145"/>
              <a:gd name="connsiteX100" fmla="*/ 3680847 w 3737062"/>
              <a:gd name="connsiteY100" fmla="*/ 813661 h 3239145"/>
              <a:gd name="connsiteX101" fmla="*/ 3673098 w 3737062"/>
              <a:gd name="connsiteY101" fmla="*/ 736169 h 3239145"/>
              <a:gd name="connsiteX102" fmla="*/ 3649851 w 3737062"/>
              <a:gd name="connsiteY102" fmla="*/ 364210 h 3239145"/>
              <a:gd name="connsiteX103" fmla="*/ 3626603 w 3737062"/>
              <a:gd name="connsiteY103" fmla="*/ 263471 h 3239145"/>
              <a:gd name="connsiteX104" fmla="*/ 3580108 w 3737062"/>
              <a:gd name="connsiteY104" fmla="*/ 209227 h 3239145"/>
              <a:gd name="connsiteX105" fmla="*/ 3541363 w 3737062"/>
              <a:gd name="connsiteY105" fmla="*/ 162732 h 3239145"/>
              <a:gd name="connsiteX106" fmla="*/ 3510366 w 3737062"/>
              <a:gd name="connsiteY106" fmla="*/ 147234 h 3239145"/>
              <a:gd name="connsiteX107" fmla="*/ 3448373 w 3737062"/>
              <a:gd name="connsiteY107" fmla="*/ 108488 h 3239145"/>
              <a:gd name="connsiteX108" fmla="*/ 3324386 w 3737062"/>
              <a:gd name="connsiteY108" fmla="*/ 54244 h 3239145"/>
              <a:gd name="connsiteX109" fmla="*/ 3270142 w 3737062"/>
              <a:gd name="connsiteY109" fmla="*/ 46495 h 3239145"/>
              <a:gd name="connsiteX110" fmla="*/ 3153905 w 3737062"/>
              <a:gd name="connsiteY110" fmla="*/ 15498 h 3239145"/>
              <a:gd name="connsiteX111" fmla="*/ 3053166 w 3737062"/>
              <a:gd name="connsiteY111" fmla="*/ 7749 h 3239145"/>
              <a:gd name="connsiteX112" fmla="*/ 2712203 w 3737062"/>
              <a:gd name="connsiteY112" fmla="*/ 0 h 3239145"/>
              <a:gd name="connsiteX113" fmla="*/ 1821051 w 3737062"/>
              <a:gd name="connsiteY113" fmla="*/ 7749 h 3239145"/>
              <a:gd name="connsiteX114" fmla="*/ 1774556 w 3737062"/>
              <a:gd name="connsiteY114" fmla="*/ 15498 h 3239145"/>
              <a:gd name="connsiteX115" fmla="*/ 1697064 w 3737062"/>
              <a:gd name="connsiteY115" fmla="*/ 23247 h 3239145"/>
              <a:gd name="connsiteX116" fmla="*/ 1596325 w 3737062"/>
              <a:gd name="connsiteY116" fmla="*/ 38745 h 3239145"/>
              <a:gd name="connsiteX117" fmla="*/ 1495586 w 3737062"/>
              <a:gd name="connsiteY117" fmla="*/ 54244 h 3239145"/>
              <a:gd name="connsiteX118" fmla="*/ 1270861 w 3737062"/>
              <a:gd name="connsiteY118" fmla="*/ 77491 h 32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737062" h="3239145">
                <a:moveTo>
                  <a:pt x="1270861" y="77491"/>
                </a:moveTo>
                <a:cubicBezTo>
                  <a:pt x="1163665" y="82657"/>
                  <a:pt x="991830" y="80348"/>
                  <a:pt x="852407" y="85240"/>
                </a:cubicBezTo>
                <a:cubicBezTo>
                  <a:pt x="844243" y="85526"/>
                  <a:pt x="836465" y="89337"/>
                  <a:pt x="829159" y="92990"/>
                </a:cubicBezTo>
                <a:cubicBezTo>
                  <a:pt x="769078" y="123031"/>
                  <a:pt x="841093" y="96762"/>
                  <a:pt x="782664" y="116237"/>
                </a:cubicBezTo>
                <a:cubicBezTo>
                  <a:pt x="724947" y="154715"/>
                  <a:pt x="795834" y="105262"/>
                  <a:pt x="736169" y="154983"/>
                </a:cubicBezTo>
                <a:cubicBezTo>
                  <a:pt x="729014" y="160945"/>
                  <a:pt x="720077" y="164519"/>
                  <a:pt x="712922" y="170481"/>
                </a:cubicBezTo>
                <a:cubicBezTo>
                  <a:pt x="653257" y="220202"/>
                  <a:pt x="724144" y="170749"/>
                  <a:pt x="666427" y="209227"/>
                </a:cubicBezTo>
                <a:cubicBezTo>
                  <a:pt x="663844" y="222142"/>
                  <a:pt x="661872" y="235195"/>
                  <a:pt x="658678" y="247973"/>
                </a:cubicBezTo>
                <a:cubicBezTo>
                  <a:pt x="656697" y="255897"/>
                  <a:pt x="653861" y="263596"/>
                  <a:pt x="650929" y="271220"/>
                </a:cubicBezTo>
                <a:cubicBezTo>
                  <a:pt x="640942" y="297186"/>
                  <a:pt x="628730" y="322319"/>
                  <a:pt x="619932" y="348712"/>
                </a:cubicBezTo>
                <a:lnTo>
                  <a:pt x="604434" y="395206"/>
                </a:lnTo>
                <a:cubicBezTo>
                  <a:pt x="601851" y="402955"/>
                  <a:pt x="598287" y="410444"/>
                  <a:pt x="596685" y="418454"/>
                </a:cubicBezTo>
                <a:cubicBezTo>
                  <a:pt x="591355" y="445104"/>
                  <a:pt x="588486" y="462648"/>
                  <a:pt x="581186" y="488196"/>
                </a:cubicBezTo>
                <a:cubicBezTo>
                  <a:pt x="569157" y="530295"/>
                  <a:pt x="573456" y="495798"/>
                  <a:pt x="565688" y="557939"/>
                </a:cubicBezTo>
                <a:cubicBezTo>
                  <a:pt x="548069" y="698892"/>
                  <a:pt x="568730" y="574015"/>
                  <a:pt x="550190" y="759417"/>
                </a:cubicBezTo>
                <a:cubicBezTo>
                  <a:pt x="549130" y="770014"/>
                  <a:pt x="544530" y="779970"/>
                  <a:pt x="542441" y="790413"/>
                </a:cubicBezTo>
                <a:cubicBezTo>
                  <a:pt x="539359" y="805820"/>
                  <a:pt x="537502" y="821449"/>
                  <a:pt x="534691" y="836908"/>
                </a:cubicBezTo>
                <a:cubicBezTo>
                  <a:pt x="533425" y="843870"/>
                  <a:pt x="523205" y="897022"/>
                  <a:pt x="519193" y="906651"/>
                </a:cubicBezTo>
                <a:cubicBezTo>
                  <a:pt x="510307" y="927977"/>
                  <a:pt x="504534" y="952308"/>
                  <a:pt x="488197" y="968644"/>
                </a:cubicBezTo>
                <a:lnTo>
                  <a:pt x="464949" y="991891"/>
                </a:lnTo>
                <a:cubicBezTo>
                  <a:pt x="414477" y="1092837"/>
                  <a:pt x="471625" y="983345"/>
                  <a:pt x="410705" y="1084881"/>
                </a:cubicBezTo>
                <a:cubicBezTo>
                  <a:pt x="405802" y="1093053"/>
                  <a:pt x="381507" y="1134939"/>
                  <a:pt x="371959" y="1146874"/>
                </a:cubicBezTo>
                <a:cubicBezTo>
                  <a:pt x="367395" y="1152579"/>
                  <a:pt x="360514" y="1156294"/>
                  <a:pt x="356461" y="1162373"/>
                </a:cubicBezTo>
                <a:cubicBezTo>
                  <a:pt x="350053" y="1171985"/>
                  <a:pt x="347894" y="1184128"/>
                  <a:pt x="340963" y="1193369"/>
                </a:cubicBezTo>
                <a:cubicBezTo>
                  <a:pt x="332196" y="1205059"/>
                  <a:pt x="316501" y="1211296"/>
                  <a:pt x="309966" y="1224366"/>
                </a:cubicBezTo>
                <a:cubicBezTo>
                  <a:pt x="282554" y="1279191"/>
                  <a:pt x="296331" y="1256444"/>
                  <a:pt x="271220" y="1294108"/>
                </a:cubicBezTo>
                <a:cubicBezTo>
                  <a:pt x="249013" y="1405145"/>
                  <a:pt x="280055" y="1267605"/>
                  <a:pt x="247973" y="1363851"/>
                </a:cubicBezTo>
                <a:cubicBezTo>
                  <a:pt x="243808" y="1376346"/>
                  <a:pt x="243419" y="1389819"/>
                  <a:pt x="240224" y="1402596"/>
                </a:cubicBezTo>
                <a:cubicBezTo>
                  <a:pt x="238243" y="1410521"/>
                  <a:pt x="235057" y="1418095"/>
                  <a:pt x="232474" y="1425844"/>
                </a:cubicBezTo>
                <a:cubicBezTo>
                  <a:pt x="229891" y="1446508"/>
                  <a:pt x="228563" y="1467369"/>
                  <a:pt x="224725" y="1487837"/>
                </a:cubicBezTo>
                <a:cubicBezTo>
                  <a:pt x="209467" y="1569214"/>
                  <a:pt x="211281" y="1524858"/>
                  <a:pt x="201478" y="1588576"/>
                </a:cubicBezTo>
                <a:cubicBezTo>
                  <a:pt x="198311" y="1609159"/>
                  <a:pt x="198499" y="1630297"/>
                  <a:pt x="193729" y="1650569"/>
                </a:cubicBezTo>
                <a:cubicBezTo>
                  <a:pt x="188116" y="1674423"/>
                  <a:pt x="176424" y="1696538"/>
                  <a:pt x="170481" y="1720312"/>
                </a:cubicBezTo>
                <a:cubicBezTo>
                  <a:pt x="167898" y="1730644"/>
                  <a:pt x="165042" y="1740912"/>
                  <a:pt x="162732" y="1751308"/>
                </a:cubicBezTo>
                <a:cubicBezTo>
                  <a:pt x="159875" y="1764165"/>
                  <a:pt x="159875" y="1777825"/>
                  <a:pt x="154983" y="1790054"/>
                </a:cubicBezTo>
                <a:cubicBezTo>
                  <a:pt x="148728" y="1805691"/>
                  <a:pt x="120505" y="1846063"/>
                  <a:pt x="108488" y="1859796"/>
                </a:cubicBezTo>
                <a:cubicBezTo>
                  <a:pt x="98866" y="1870793"/>
                  <a:pt x="85596" y="1878635"/>
                  <a:pt x="77491" y="1890793"/>
                </a:cubicBezTo>
                <a:cubicBezTo>
                  <a:pt x="65211" y="1909213"/>
                  <a:pt x="34188" y="1954152"/>
                  <a:pt x="23247" y="1976034"/>
                </a:cubicBezTo>
                <a:cubicBezTo>
                  <a:pt x="14939" y="1992650"/>
                  <a:pt x="11286" y="2022111"/>
                  <a:pt x="7749" y="2038027"/>
                </a:cubicBezTo>
                <a:cubicBezTo>
                  <a:pt x="5439" y="2048423"/>
                  <a:pt x="2583" y="2058691"/>
                  <a:pt x="0" y="2069023"/>
                </a:cubicBezTo>
                <a:cubicBezTo>
                  <a:pt x="2583" y="2224006"/>
                  <a:pt x="2908" y="2379044"/>
                  <a:pt x="7749" y="2533973"/>
                </a:cubicBezTo>
                <a:cubicBezTo>
                  <a:pt x="8082" y="2544618"/>
                  <a:pt x="13409" y="2554526"/>
                  <a:pt x="15498" y="2564969"/>
                </a:cubicBezTo>
                <a:cubicBezTo>
                  <a:pt x="22710" y="2601031"/>
                  <a:pt x="31208" y="2681524"/>
                  <a:pt x="46495" y="2704454"/>
                </a:cubicBezTo>
                <a:cubicBezTo>
                  <a:pt x="56827" y="2719952"/>
                  <a:pt x="69614" y="2734070"/>
                  <a:pt x="77491" y="2750949"/>
                </a:cubicBezTo>
                <a:cubicBezTo>
                  <a:pt x="87854" y="2773155"/>
                  <a:pt x="91314" y="2798071"/>
                  <a:pt x="100739" y="2820691"/>
                </a:cubicBezTo>
                <a:cubicBezTo>
                  <a:pt x="104321" y="2829288"/>
                  <a:pt x="112454" y="2835428"/>
                  <a:pt x="116237" y="2843939"/>
                </a:cubicBezTo>
                <a:cubicBezTo>
                  <a:pt x="122872" y="2858868"/>
                  <a:pt x="126570" y="2874936"/>
                  <a:pt x="131736" y="2890434"/>
                </a:cubicBezTo>
                <a:cubicBezTo>
                  <a:pt x="134319" y="2898183"/>
                  <a:pt x="133709" y="2907905"/>
                  <a:pt x="139485" y="2913681"/>
                </a:cubicBezTo>
                <a:cubicBezTo>
                  <a:pt x="147234" y="2921430"/>
                  <a:pt x="155716" y="2928510"/>
                  <a:pt x="162732" y="2936929"/>
                </a:cubicBezTo>
                <a:cubicBezTo>
                  <a:pt x="168694" y="2944084"/>
                  <a:pt x="171159" y="2954115"/>
                  <a:pt x="178230" y="2960176"/>
                </a:cubicBezTo>
                <a:cubicBezTo>
                  <a:pt x="206356" y="2984284"/>
                  <a:pt x="237011" y="2990370"/>
                  <a:pt x="271220" y="2998922"/>
                </a:cubicBezTo>
                <a:cubicBezTo>
                  <a:pt x="281552" y="3006671"/>
                  <a:pt x="290225" y="3017372"/>
                  <a:pt x="302217" y="3022169"/>
                </a:cubicBezTo>
                <a:cubicBezTo>
                  <a:pt x="316805" y="3028004"/>
                  <a:pt x="333253" y="3027107"/>
                  <a:pt x="348712" y="3029918"/>
                </a:cubicBezTo>
                <a:cubicBezTo>
                  <a:pt x="361671" y="3032274"/>
                  <a:pt x="374680" y="3034472"/>
                  <a:pt x="387458" y="3037667"/>
                </a:cubicBezTo>
                <a:cubicBezTo>
                  <a:pt x="395382" y="3039648"/>
                  <a:pt x="402695" y="3043815"/>
                  <a:pt x="410705" y="3045417"/>
                </a:cubicBezTo>
                <a:cubicBezTo>
                  <a:pt x="449595" y="3053195"/>
                  <a:pt x="505122" y="3056525"/>
                  <a:pt x="542441" y="3060915"/>
                </a:cubicBezTo>
                <a:cubicBezTo>
                  <a:pt x="560581" y="3063049"/>
                  <a:pt x="578580" y="3066250"/>
                  <a:pt x="596685" y="3068664"/>
                </a:cubicBezTo>
                <a:lnTo>
                  <a:pt x="658678" y="3076413"/>
                </a:lnTo>
                <a:cubicBezTo>
                  <a:pt x="676783" y="3078827"/>
                  <a:pt x="694782" y="3082028"/>
                  <a:pt x="712922" y="3084162"/>
                </a:cubicBezTo>
                <a:cubicBezTo>
                  <a:pt x="738703" y="3087195"/>
                  <a:pt x="764596" y="3089194"/>
                  <a:pt x="790413" y="3091912"/>
                </a:cubicBezTo>
                <a:cubicBezTo>
                  <a:pt x="813675" y="3094361"/>
                  <a:pt x="836772" y="3099117"/>
                  <a:pt x="860156" y="3099661"/>
                </a:cubicBezTo>
                <a:cubicBezTo>
                  <a:pt x="1059014" y="3104286"/>
                  <a:pt x="1257946" y="3104827"/>
                  <a:pt x="1456841" y="3107410"/>
                </a:cubicBezTo>
                <a:lnTo>
                  <a:pt x="1542081" y="3122908"/>
                </a:lnTo>
                <a:cubicBezTo>
                  <a:pt x="1560097" y="3125911"/>
                  <a:pt x="1578338" y="3127483"/>
                  <a:pt x="1596325" y="3130657"/>
                </a:cubicBezTo>
                <a:cubicBezTo>
                  <a:pt x="1622266" y="3135235"/>
                  <a:pt x="1647722" y="3142557"/>
                  <a:pt x="1673817" y="3146156"/>
                </a:cubicBezTo>
                <a:cubicBezTo>
                  <a:pt x="1727417" y="3153549"/>
                  <a:pt x="1842442" y="3163599"/>
                  <a:pt x="1906291" y="3169403"/>
                </a:cubicBezTo>
                <a:cubicBezTo>
                  <a:pt x="1924373" y="3174569"/>
                  <a:pt x="1942212" y="3180672"/>
                  <a:pt x="1960536" y="3184901"/>
                </a:cubicBezTo>
                <a:cubicBezTo>
                  <a:pt x="1975845" y="3188434"/>
                  <a:pt x="1991501" y="3190262"/>
                  <a:pt x="2007030" y="3192651"/>
                </a:cubicBezTo>
                <a:cubicBezTo>
                  <a:pt x="2070301" y="3202386"/>
                  <a:pt x="2056364" y="3199229"/>
                  <a:pt x="2123268" y="3208149"/>
                </a:cubicBezTo>
                <a:lnTo>
                  <a:pt x="2177512" y="3215898"/>
                </a:lnTo>
                <a:cubicBezTo>
                  <a:pt x="2200722" y="3218799"/>
                  <a:pt x="2224069" y="3220556"/>
                  <a:pt x="2247254" y="3223647"/>
                </a:cubicBezTo>
                <a:cubicBezTo>
                  <a:pt x="2262828" y="3225724"/>
                  <a:pt x="2278049" y="3230768"/>
                  <a:pt x="2293749" y="3231396"/>
                </a:cubicBezTo>
                <a:cubicBezTo>
                  <a:pt x="2407342" y="3235940"/>
                  <a:pt x="2521058" y="3236562"/>
                  <a:pt x="2634712" y="3239145"/>
                </a:cubicBezTo>
                <a:cubicBezTo>
                  <a:pt x="2665709" y="3226230"/>
                  <a:pt x="2697667" y="3215417"/>
                  <a:pt x="2727702" y="3200400"/>
                </a:cubicBezTo>
                <a:cubicBezTo>
                  <a:pt x="2754299" y="3187101"/>
                  <a:pt x="2816692" y="3136166"/>
                  <a:pt x="2836190" y="3122908"/>
                </a:cubicBezTo>
                <a:cubicBezTo>
                  <a:pt x="2879440" y="3093498"/>
                  <a:pt x="2927998" y="3071451"/>
                  <a:pt x="2967925" y="3037667"/>
                </a:cubicBezTo>
                <a:cubicBezTo>
                  <a:pt x="3017494" y="2995724"/>
                  <a:pt x="3078654" y="2948760"/>
                  <a:pt x="3122908" y="2898183"/>
                </a:cubicBezTo>
                <a:cubicBezTo>
                  <a:pt x="3142302" y="2876018"/>
                  <a:pt x="3159071" y="2851688"/>
                  <a:pt x="3177152" y="2828440"/>
                </a:cubicBezTo>
                <a:cubicBezTo>
                  <a:pt x="3188680" y="2793861"/>
                  <a:pt x="3187569" y="2795048"/>
                  <a:pt x="3208149" y="2750949"/>
                </a:cubicBezTo>
                <a:cubicBezTo>
                  <a:pt x="3217919" y="2730013"/>
                  <a:pt x="3227505" y="2708912"/>
                  <a:pt x="3239146" y="2688956"/>
                </a:cubicBezTo>
                <a:cubicBezTo>
                  <a:pt x="3284564" y="2611097"/>
                  <a:pt x="3240431" y="2709632"/>
                  <a:pt x="3285641" y="2619213"/>
                </a:cubicBezTo>
                <a:cubicBezTo>
                  <a:pt x="3295872" y="2598750"/>
                  <a:pt x="3352262" y="2467403"/>
                  <a:pt x="3355383" y="2456481"/>
                </a:cubicBezTo>
                <a:cubicBezTo>
                  <a:pt x="3360549" y="2438400"/>
                  <a:pt x="3363001" y="2419311"/>
                  <a:pt x="3370881" y="2402237"/>
                </a:cubicBezTo>
                <a:cubicBezTo>
                  <a:pt x="3378687" y="2385325"/>
                  <a:pt x="3392116" y="2371606"/>
                  <a:pt x="3401878" y="2355742"/>
                </a:cubicBezTo>
                <a:cubicBezTo>
                  <a:pt x="3412792" y="2338006"/>
                  <a:pt x="3422542" y="2319579"/>
                  <a:pt x="3432874" y="2301498"/>
                </a:cubicBezTo>
                <a:cubicBezTo>
                  <a:pt x="3444558" y="2254763"/>
                  <a:pt x="3450496" y="2238017"/>
                  <a:pt x="3456122" y="2193010"/>
                </a:cubicBezTo>
                <a:cubicBezTo>
                  <a:pt x="3456734" y="2188112"/>
                  <a:pt x="3468039" y="2066418"/>
                  <a:pt x="3471620" y="2053525"/>
                </a:cubicBezTo>
                <a:cubicBezTo>
                  <a:pt x="3479066" y="2026720"/>
                  <a:pt x="3492285" y="2001864"/>
                  <a:pt x="3502617" y="1976034"/>
                </a:cubicBezTo>
                <a:cubicBezTo>
                  <a:pt x="3536643" y="1890969"/>
                  <a:pt x="3524816" y="1924931"/>
                  <a:pt x="3541363" y="1875295"/>
                </a:cubicBezTo>
                <a:cubicBezTo>
                  <a:pt x="3543946" y="1859797"/>
                  <a:pt x="3545301" y="1844043"/>
                  <a:pt x="3549112" y="1828800"/>
                </a:cubicBezTo>
                <a:cubicBezTo>
                  <a:pt x="3555744" y="1802271"/>
                  <a:pt x="3569837" y="1769237"/>
                  <a:pt x="3580108" y="1743559"/>
                </a:cubicBezTo>
                <a:cubicBezTo>
                  <a:pt x="3582691" y="1725478"/>
                  <a:pt x="3581301" y="1706362"/>
                  <a:pt x="3587858" y="1689315"/>
                </a:cubicBezTo>
                <a:cubicBezTo>
                  <a:pt x="3594545" y="1671930"/>
                  <a:pt x="3610023" y="1659220"/>
                  <a:pt x="3618854" y="1642820"/>
                </a:cubicBezTo>
                <a:cubicBezTo>
                  <a:pt x="3628180" y="1625499"/>
                  <a:pt x="3635881" y="1607238"/>
                  <a:pt x="3642102" y="1588576"/>
                </a:cubicBezTo>
                <a:cubicBezTo>
                  <a:pt x="3648838" y="1568369"/>
                  <a:pt x="3650121" y="1546527"/>
                  <a:pt x="3657600" y="1526583"/>
                </a:cubicBezTo>
                <a:cubicBezTo>
                  <a:pt x="3665712" y="1504951"/>
                  <a:pt x="3679496" y="1485825"/>
                  <a:pt x="3688597" y="1464590"/>
                </a:cubicBezTo>
                <a:cubicBezTo>
                  <a:pt x="3702769" y="1431521"/>
                  <a:pt x="3714427" y="1397431"/>
                  <a:pt x="3727342" y="1363851"/>
                </a:cubicBezTo>
                <a:cubicBezTo>
                  <a:pt x="3738976" y="1200971"/>
                  <a:pt x="3744167" y="1192648"/>
                  <a:pt x="3719593" y="976393"/>
                </a:cubicBezTo>
                <a:cubicBezTo>
                  <a:pt x="3717101" y="954465"/>
                  <a:pt x="3704095" y="935064"/>
                  <a:pt x="3696346" y="914400"/>
                </a:cubicBezTo>
                <a:cubicBezTo>
                  <a:pt x="3693763" y="896319"/>
                  <a:pt x="3691374" y="878208"/>
                  <a:pt x="3688597" y="860156"/>
                </a:cubicBezTo>
                <a:cubicBezTo>
                  <a:pt x="3686208" y="844627"/>
                  <a:pt x="3682796" y="829252"/>
                  <a:pt x="3680847" y="813661"/>
                </a:cubicBezTo>
                <a:cubicBezTo>
                  <a:pt x="3677627" y="787902"/>
                  <a:pt x="3675681" y="762000"/>
                  <a:pt x="3673098" y="736169"/>
                </a:cubicBezTo>
                <a:cubicBezTo>
                  <a:pt x="3668428" y="591399"/>
                  <a:pt x="3672224" y="498445"/>
                  <a:pt x="3649851" y="364210"/>
                </a:cubicBezTo>
                <a:cubicBezTo>
                  <a:pt x="3644185" y="330217"/>
                  <a:pt x="3638073" y="295969"/>
                  <a:pt x="3626603" y="263471"/>
                </a:cubicBezTo>
                <a:cubicBezTo>
                  <a:pt x="3620172" y="245250"/>
                  <a:pt x="3592640" y="223326"/>
                  <a:pt x="3580108" y="209227"/>
                </a:cubicBezTo>
                <a:cubicBezTo>
                  <a:pt x="3566705" y="194149"/>
                  <a:pt x="3556441" y="176135"/>
                  <a:pt x="3541363" y="162732"/>
                </a:cubicBezTo>
                <a:cubicBezTo>
                  <a:pt x="3532729" y="155057"/>
                  <a:pt x="3520344" y="153055"/>
                  <a:pt x="3510366" y="147234"/>
                </a:cubicBezTo>
                <a:cubicBezTo>
                  <a:pt x="3489317" y="134955"/>
                  <a:pt x="3469612" y="120435"/>
                  <a:pt x="3448373" y="108488"/>
                </a:cubicBezTo>
                <a:cubicBezTo>
                  <a:pt x="3415962" y="90256"/>
                  <a:pt x="3360898" y="63980"/>
                  <a:pt x="3324386" y="54244"/>
                </a:cubicBezTo>
                <a:cubicBezTo>
                  <a:pt x="3306738" y="49538"/>
                  <a:pt x="3288223" y="49078"/>
                  <a:pt x="3270142" y="46495"/>
                </a:cubicBezTo>
                <a:cubicBezTo>
                  <a:pt x="3248538" y="40322"/>
                  <a:pt x="3173972" y="18365"/>
                  <a:pt x="3153905" y="15498"/>
                </a:cubicBezTo>
                <a:cubicBezTo>
                  <a:pt x="3120565" y="10735"/>
                  <a:pt x="3086824" y="8930"/>
                  <a:pt x="3053166" y="7749"/>
                </a:cubicBezTo>
                <a:cubicBezTo>
                  <a:pt x="2939552" y="3763"/>
                  <a:pt x="2825857" y="2583"/>
                  <a:pt x="2712203" y="0"/>
                </a:cubicBezTo>
                <a:lnTo>
                  <a:pt x="1821051" y="7749"/>
                </a:lnTo>
                <a:cubicBezTo>
                  <a:pt x="1805341" y="8009"/>
                  <a:pt x="1790147" y="13549"/>
                  <a:pt x="1774556" y="15498"/>
                </a:cubicBezTo>
                <a:cubicBezTo>
                  <a:pt x="1748797" y="18718"/>
                  <a:pt x="1722895" y="20664"/>
                  <a:pt x="1697064" y="23247"/>
                </a:cubicBezTo>
                <a:cubicBezTo>
                  <a:pt x="1623054" y="38049"/>
                  <a:pt x="1694860" y="24668"/>
                  <a:pt x="1596325" y="38745"/>
                </a:cubicBezTo>
                <a:cubicBezTo>
                  <a:pt x="1574820" y="41817"/>
                  <a:pt x="1515391" y="53202"/>
                  <a:pt x="1495586" y="54244"/>
                </a:cubicBezTo>
                <a:cubicBezTo>
                  <a:pt x="1345188" y="62160"/>
                  <a:pt x="1378057" y="72325"/>
                  <a:pt x="1270861" y="77491"/>
                </a:cubicBezTo>
                <a:close/>
              </a:path>
            </a:pathLst>
          </a:custGeom>
          <a:ln w="57150" cap="rnd">
            <a:solidFill>
              <a:srgbClr val="00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208862" y="2100020"/>
            <a:ext cx="3675057" cy="3385978"/>
          </a:xfrm>
          <a:custGeom>
            <a:avLst/>
            <a:gdLst>
              <a:gd name="connsiteX0" fmla="*/ 23253 w 3675057"/>
              <a:gd name="connsiteY0" fmla="*/ 821411 h 3385978"/>
              <a:gd name="connsiteX1" fmla="*/ 15504 w 3675057"/>
              <a:gd name="connsiteY1" fmla="*/ 774916 h 3385978"/>
              <a:gd name="connsiteX2" fmla="*/ 31002 w 3675057"/>
              <a:gd name="connsiteY2" fmla="*/ 697424 h 3385978"/>
              <a:gd name="connsiteX3" fmla="*/ 38752 w 3675057"/>
              <a:gd name="connsiteY3" fmla="*/ 666427 h 3385978"/>
              <a:gd name="connsiteX4" fmla="*/ 69748 w 3675057"/>
              <a:gd name="connsiteY4" fmla="*/ 612183 h 3385978"/>
              <a:gd name="connsiteX5" fmla="*/ 85246 w 3675057"/>
              <a:gd name="connsiteY5" fmla="*/ 581187 h 3385978"/>
              <a:gd name="connsiteX6" fmla="*/ 92996 w 3675057"/>
              <a:gd name="connsiteY6" fmla="*/ 557939 h 3385978"/>
              <a:gd name="connsiteX7" fmla="*/ 116243 w 3675057"/>
              <a:gd name="connsiteY7" fmla="*/ 534692 h 3385978"/>
              <a:gd name="connsiteX8" fmla="*/ 147240 w 3675057"/>
              <a:gd name="connsiteY8" fmla="*/ 495946 h 3385978"/>
              <a:gd name="connsiteX9" fmla="*/ 162738 w 3675057"/>
              <a:gd name="connsiteY9" fmla="*/ 472699 h 3385978"/>
              <a:gd name="connsiteX10" fmla="*/ 185985 w 3675057"/>
              <a:gd name="connsiteY10" fmla="*/ 464949 h 3385978"/>
              <a:gd name="connsiteX11" fmla="*/ 224731 w 3675057"/>
              <a:gd name="connsiteY11" fmla="*/ 426204 h 3385978"/>
              <a:gd name="connsiteX12" fmla="*/ 271226 w 3675057"/>
              <a:gd name="connsiteY12" fmla="*/ 387458 h 3385978"/>
              <a:gd name="connsiteX13" fmla="*/ 317721 w 3675057"/>
              <a:gd name="connsiteY13" fmla="*/ 371960 h 3385978"/>
              <a:gd name="connsiteX14" fmla="*/ 379714 w 3675057"/>
              <a:gd name="connsiteY14" fmla="*/ 340963 h 3385978"/>
              <a:gd name="connsiteX15" fmla="*/ 402962 w 3675057"/>
              <a:gd name="connsiteY15" fmla="*/ 325465 h 3385978"/>
              <a:gd name="connsiteX16" fmla="*/ 449457 w 3675057"/>
              <a:gd name="connsiteY16" fmla="*/ 309966 h 3385978"/>
              <a:gd name="connsiteX17" fmla="*/ 495952 w 3675057"/>
              <a:gd name="connsiteY17" fmla="*/ 294468 h 3385978"/>
              <a:gd name="connsiteX18" fmla="*/ 519199 w 3675057"/>
              <a:gd name="connsiteY18" fmla="*/ 286719 h 3385978"/>
              <a:gd name="connsiteX19" fmla="*/ 550196 w 3675057"/>
              <a:gd name="connsiteY19" fmla="*/ 271221 h 3385978"/>
              <a:gd name="connsiteX20" fmla="*/ 573443 w 3675057"/>
              <a:gd name="connsiteY20" fmla="*/ 255722 h 3385978"/>
              <a:gd name="connsiteX21" fmla="*/ 596691 w 3675057"/>
              <a:gd name="connsiteY21" fmla="*/ 247973 h 3385978"/>
              <a:gd name="connsiteX22" fmla="*/ 689680 w 3675057"/>
              <a:gd name="connsiteY22" fmla="*/ 224726 h 3385978"/>
              <a:gd name="connsiteX23" fmla="*/ 720677 w 3675057"/>
              <a:gd name="connsiteY23" fmla="*/ 216977 h 3385978"/>
              <a:gd name="connsiteX24" fmla="*/ 743924 w 3675057"/>
              <a:gd name="connsiteY24" fmla="*/ 209227 h 3385978"/>
              <a:gd name="connsiteX25" fmla="*/ 774921 w 3675057"/>
              <a:gd name="connsiteY25" fmla="*/ 193729 h 3385978"/>
              <a:gd name="connsiteX26" fmla="*/ 805918 w 3675057"/>
              <a:gd name="connsiteY26" fmla="*/ 185980 h 3385978"/>
              <a:gd name="connsiteX27" fmla="*/ 844663 w 3675057"/>
              <a:gd name="connsiteY27" fmla="*/ 170482 h 3385978"/>
              <a:gd name="connsiteX28" fmla="*/ 875660 w 3675057"/>
              <a:gd name="connsiteY28" fmla="*/ 162733 h 3385978"/>
              <a:gd name="connsiteX29" fmla="*/ 898907 w 3675057"/>
              <a:gd name="connsiteY29" fmla="*/ 154983 h 3385978"/>
              <a:gd name="connsiteX30" fmla="*/ 1069389 w 3675057"/>
              <a:gd name="connsiteY30" fmla="*/ 123987 h 3385978"/>
              <a:gd name="connsiteX31" fmla="*/ 1108135 w 3675057"/>
              <a:gd name="connsiteY31" fmla="*/ 116238 h 3385978"/>
              <a:gd name="connsiteX32" fmla="*/ 1193375 w 3675057"/>
              <a:gd name="connsiteY32" fmla="*/ 108488 h 3385978"/>
              <a:gd name="connsiteX33" fmla="*/ 1239870 w 3675057"/>
              <a:gd name="connsiteY33" fmla="*/ 100739 h 3385978"/>
              <a:gd name="connsiteX34" fmla="*/ 1340609 w 3675057"/>
              <a:gd name="connsiteY34" fmla="*/ 92990 h 3385978"/>
              <a:gd name="connsiteX35" fmla="*/ 1418101 w 3675057"/>
              <a:gd name="connsiteY35" fmla="*/ 77492 h 3385978"/>
              <a:gd name="connsiteX36" fmla="*/ 1487843 w 3675057"/>
              <a:gd name="connsiteY36" fmla="*/ 61994 h 3385978"/>
              <a:gd name="connsiteX37" fmla="*/ 1976040 w 3675057"/>
              <a:gd name="connsiteY37" fmla="*/ 46495 h 3385978"/>
              <a:gd name="connsiteX38" fmla="*/ 2076779 w 3675057"/>
              <a:gd name="connsiteY38" fmla="*/ 30997 h 3385978"/>
              <a:gd name="connsiteX39" fmla="*/ 2115524 w 3675057"/>
              <a:gd name="connsiteY39" fmla="*/ 23248 h 3385978"/>
              <a:gd name="connsiteX40" fmla="*/ 2200765 w 3675057"/>
              <a:gd name="connsiteY40" fmla="*/ 15499 h 3385978"/>
              <a:gd name="connsiteX41" fmla="*/ 2293755 w 3675057"/>
              <a:gd name="connsiteY41" fmla="*/ 0 h 3385978"/>
              <a:gd name="connsiteX42" fmla="*/ 2913687 w 3675057"/>
              <a:gd name="connsiteY42" fmla="*/ 7749 h 3385978"/>
              <a:gd name="connsiteX43" fmla="*/ 2936935 w 3675057"/>
              <a:gd name="connsiteY43" fmla="*/ 15499 h 3385978"/>
              <a:gd name="connsiteX44" fmla="*/ 2975680 w 3675057"/>
              <a:gd name="connsiteY44" fmla="*/ 23248 h 3385978"/>
              <a:gd name="connsiteX45" fmla="*/ 3037674 w 3675057"/>
              <a:gd name="connsiteY45" fmla="*/ 38746 h 3385978"/>
              <a:gd name="connsiteX46" fmla="*/ 3115165 w 3675057"/>
              <a:gd name="connsiteY46" fmla="*/ 77492 h 3385978"/>
              <a:gd name="connsiteX47" fmla="*/ 3161660 w 3675057"/>
              <a:gd name="connsiteY47" fmla="*/ 92990 h 3385978"/>
              <a:gd name="connsiteX48" fmla="*/ 3223653 w 3675057"/>
              <a:gd name="connsiteY48" fmla="*/ 108488 h 3385978"/>
              <a:gd name="connsiteX49" fmla="*/ 3293396 w 3675057"/>
              <a:gd name="connsiteY49" fmla="*/ 131736 h 3385978"/>
              <a:gd name="connsiteX50" fmla="*/ 3316643 w 3675057"/>
              <a:gd name="connsiteY50" fmla="*/ 154983 h 3385978"/>
              <a:gd name="connsiteX51" fmla="*/ 3370887 w 3675057"/>
              <a:gd name="connsiteY51" fmla="*/ 178231 h 3385978"/>
              <a:gd name="connsiteX52" fmla="*/ 3432880 w 3675057"/>
              <a:gd name="connsiteY52" fmla="*/ 224726 h 3385978"/>
              <a:gd name="connsiteX53" fmla="*/ 3494874 w 3675057"/>
              <a:gd name="connsiteY53" fmla="*/ 271221 h 3385978"/>
              <a:gd name="connsiteX54" fmla="*/ 3549118 w 3675057"/>
              <a:gd name="connsiteY54" fmla="*/ 356461 h 3385978"/>
              <a:gd name="connsiteX55" fmla="*/ 3572365 w 3675057"/>
              <a:gd name="connsiteY55" fmla="*/ 402956 h 3385978"/>
              <a:gd name="connsiteX56" fmla="*/ 3587863 w 3675057"/>
              <a:gd name="connsiteY56" fmla="*/ 426204 h 3385978"/>
              <a:gd name="connsiteX57" fmla="*/ 3595613 w 3675057"/>
              <a:gd name="connsiteY57" fmla="*/ 457200 h 3385978"/>
              <a:gd name="connsiteX58" fmla="*/ 3634358 w 3675057"/>
              <a:gd name="connsiteY58" fmla="*/ 503695 h 3385978"/>
              <a:gd name="connsiteX59" fmla="*/ 3642107 w 3675057"/>
              <a:gd name="connsiteY59" fmla="*/ 526943 h 3385978"/>
              <a:gd name="connsiteX60" fmla="*/ 3665355 w 3675057"/>
              <a:gd name="connsiteY60" fmla="*/ 573438 h 3385978"/>
              <a:gd name="connsiteX61" fmla="*/ 3665355 w 3675057"/>
              <a:gd name="connsiteY61" fmla="*/ 805912 h 3385978"/>
              <a:gd name="connsiteX62" fmla="*/ 3657606 w 3675057"/>
              <a:gd name="connsiteY62" fmla="*/ 836909 h 3385978"/>
              <a:gd name="connsiteX63" fmla="*/ 3642107 w 3675057"/>
              <a:gd name="connsiteY63" fmla="*/ 867905 h 3385978"/>
              <a:gd name="connsiteX64" fmla="*/ 3634358 w 3675057"/>
              <a:gd name="connsiteY64" fmla="*/ 914400 h 3385978"/>
              <a:gd name="connsiteX65" fmla="*/ 3626609 w 3675057"/>
              <a:gd name="connsiteY65" fmla="*/ 945397 h 3385978"/>
              <a:gd name="connsiteX66" fmla="*/ 3611111 w 3675057"/>
              <a:gd name="connsiteY66" fmla="*/ 1053885 h 3385978"/>
              <a:gd name="connsiteX67" fmla="*/ 3603362 w 3675057"/>
              <a:gd name="connsiteY67" fmla="*/ 1077133 h 3385978"/>
              <a:gd name="connsiteX68" fmla="*/ 3587863 w 3675057"/>
              <a:gd name="connsiteY68" fmla="*/ 1100380 h 3385978"/>
              <a:gd name="connsiteX69" fmla="*/ 3572365 w 3675057"/>
              <a:gd name="connsiteY69" fmla="*/ 1154624 h 3385978"/>
              <a:gd name="connsiteX70" fmla="*/ 3564616 w 3675057"/>
              <a:gd name="connsiteY70" fmla="*/ 1185621 h 3385978"/>
              <a:gd name="connsiteX71" fmla="*/ 3549118 w 3675057"/>
              <a:gd name="connsiteY71" fmla="*/ 1208868 h 3385978"/>
              <a:gd name="connsiteX72" fmla="*/ 3533619 w 3675057"/>
              <a:gd name="connsiteY72" fmla="*/ 1263112 h 3385978"/>
              <a:gd name="connsiteX73" fmla="*/ 3525870 w 3675057"/>
              <a:gd name="connsiteY73" fmla="*/ 1325105 h 3385978"/>
              <a:gd name="connsiteX74" fmla="*/ 3518121 w 3675057"/>
              <a:gd name="connsiteY74" fmla="*/ 1356102 h 3385978"/>
              <a:gd name="connsiteX75" fmla="*/ 3510372 w 3675057"/>
              <a:gd name="connsiteY75" fmla="*/ 1402597 h 3385978"/>
              <a:gd name="connsiteX76" fmla="*/ 3494874 w 3675057"/>
              <a:gd name="connsiteY76" fmla="*/ 1449092 h 3385978"/>
              <a:gd name="connsiteX77" fmla="*/ 3479375 w 3675057"/>
              <a:gd name="connsiteY77" fmla="*/ 1495587 h 3385978"/>
              <a:gd name="connsiteX78" fmla="*/ 3471626 w 3675057"/>
              <a:gd name="connsiteY78" fmla="*/ 1518834 h 3385978"/>
              <a:gd name="connsiteX79" fmla="*/ 3456128 w 3675057"/>
              <a:gd name="connsiteY79" fmla="*/ 1573078 h 3385978"/>
              <a:gd name="connsiteX80" fmla="*/ 3448379 w 3675057"/>
              <a:gd name="connsiteY80" fmla="*/ 1619573 h 3385978"/>
              <a:gd name="connsiteX81" fmla="*/ 3440630 w 3675057"/>
              <a:gd name="connsiteY81" fmla="*/ 1642821 h 3385978"/>
              <a:gd name="connsiteX82" fmla="*/ 3432880 w 3675057"/>
              <a:gd name="connsiteY82" fmla="*/ 1673817 h 3385978"/>
              <a:gd name="connsiteX83" fmla="*/ 3417382 w 3675057"/>
              <a:gd name="connsiteY83" fmla="*/ 1720312 h 3385978"/>
              <a:gd name="connsiteX84" fmla="*/ 3409633 w 3675057"/>
              <a:gd name="connsiteY84" fmla="*/ 1743560 h 3385978"/>
              <a:gd name="connsiteX85" fmla="*/ 3401884 w 3675057"/>
              <a:gd name="connsiteY85" fmla="*/ 1782305 h 3385978"/>
              <a:gd name="connsiteX86" fmla="*/ 3394135 w 3675057"/>
              <a:gd name="connsiteY86" fmla="*/ 1828800 h 3385978"/>
              <a:gd name="connsiteX87" fmla="*/ 3386385 w 3675057"/>
              <a:gd name="connsiteY87" fmla="*/ 1852048 h 3385978"/>
              <a:gd name="connsiteX88" fmla="*/ 3370887 w 3675057"/>
              <a:gd name="connsiteY88" fmla="*/ 1929539 h 3385978"/>
              <a:gd name="connsiteX89" fmla="*/ 3363138 w 3675057"/>
              <a:gd name="connsiteY89" fmla="*/ 1976034 h 3385978"/>
              <a:gd name="connsiteX90" fmla="*/ 3347640 w 3675057"/>
              <a:gd name="connsiteY90" fmla="*/ 2007031 h 3385978"/>
              <a:gd name="connsiteX91" fmla="*/ 3316643 w 3675057"/>
              <a:gd name="connsiteY91" fmla="*/ 2084522 h 3385978"/>
              <a:gd name="connsiteX92" fmla="*/ 3308894 w 3675057"/>
              <a:gd name="connsiteY92" fmla="*/ 2115519 h 3385978"/>
              <a:gd name="connsiteX93" fmla="*/ 3293396 w 3675057"/>
              <a:gd name="connsiteY93" fmla="*/ 2146516 h 3385978"/>
              <a:gd name="connsiteX94" fmla="*/ 3285646 w 3675057"/>
              <a:gd name="connsiteY94" fmla="*/ 2177512 h 3385978"/>
              <a:gd name="connsiteX95" fmla="*/ 3270148 w 3675057"/>
              <a:gd name="connsiteY95" fmla="*/ 2200760 h 3385978"/>
              <a:gd name="connsiteX96" fmla="*/ 3231402 w 3675057"/>
              <a:gd name="connsiteY96" fmla="*/ 2278251 h 3385978"/>
              <a:gd name="connsiteX97" fmla="*/ 3223653 w 3675057"/>
              <a:gd name="connsiteY97" fmla="*/ 2316997 h 3385978"/>
              <a:gd name="connsiteX98" fmla="*/ 3208155 w 3675057"/>
              <a:gd name="connsiteY98" fmla="*/ 2363492 h 3385978"/>
              <a:gd name="connsiteX99" fmla="*/ 3184907 w 3675057"/>
              <a:gd name="connsiteY99" fmla="*/ 2433234 h 3385978"/>
              <a:gd name="connsiteX100" fmla="*/ 3169409 w 3675057"/>
              <a:gd name="connsiteY100" fmla="*/ 2479729 h 3385978"/>
              <a:gd name="connsiteX101" fmla="*/ 3161660 w 3675057"/>
              <a:gd name="connsiteY101" fmla="*/ 2510726 h 3385978"/>
              <a:gd name="connsiteX102" fmla="*/ 3153911 w 3675057"/>
              <a:gd name="connsiteY102" fmla="*/ 2533973 h 3385978"/>
              <a:gd name="connsiteX103" fmla="*/ 3138413 w 3675057"/>
              <a:gd name="connsiteY103" fmla="*/ 2595966 h 3385978"/>
              <a:gd name="connsiteX104" fmla="*/ 3122914 w 3675057"/>
              <a:gd name="connsiteY104" fmla="*/ 2642461 h 3385978"/>
              <a:gd name="connsiteX105" fmla="*/ 3076419 w 3675057"/>
              <a:gd name="connsiteY105" fmla="*/ 2727702 h 3385978"/>
              <a:gd name="connsiteX106" fmla="*/ 3060921 w 3675057"/>
              <a:gd name="connsiteY106" fmla="*/ 2781946 h 3385978"/>
              <a:gd name="connsiteX107" fmla="*/ 3037674 w 3675057"/>
              <a:gd name="connsiteY107" fmla="*/ 2843939 h 3385978"/>
              <a:gd name="connsiteX108" fmla="*/ 3022175 w 3675057"/>
              <a:gd name="connsiteY108" fmla="*/ 2874936 h 3385978"/>
              <a:gd name="connsiteX109" fmla="*/ 2998928 w 3675057"/>
              <a:gd name="connsiteY109" fmla="*/ 2898183 h 3385978"/>
              <a:gd name="connsiteX110" fmla="*/ 2936935 w 3675057"/>
              <a:gd name="connsiteY110" fmla="*/ 2991173 h 3385978"/>
              <a:gd name="connsiteX111" fmla="*/ 2921436 w 3675057"/>
              <a:gd name="connsiteY111" fmla="*/ 3006672 h 3385978"/>
              <a:gd name="connsiteX112" fmla="*/ 2905938 w 3675057"/>
              <a:gd name="connsiteY112" fmla="*/ 3029919 h 3385978"/>
              <a:gd name="connsiteX113" fmla="*/ 2882691 w 3675057"/>
              <a:gd name="connsiteY113" fmla="*/ 3045417 h 3385978"/>
              <a:gd name="connsiteX114" fmla="*/ 2859443 w 3675057"/>
              <a:gd name="connsiteY114" fmla="*/ 3076414 h 3385978"/>
              <a:gd name="connsiteX115" fmla="*/ 2828446 w 3675057"/>
              <a:gd name="connsiteY115" fmla="*/ 3091912 h 3385978"/>
              <a:gd name="connsiteX116" fmla="*/ 2805199 w 3675057"/>
              <a:gd name="connsiteY116" fmla="*/ 3107411 h 3385978"/>
              <a:gd name="connsiteX117" fmla="*/ 2781952 w 3675057"/>
              <a:gd name="connsiteY117" fmla="*/ 3130658 h 3385978"/>
              <a:gd name="connsiteX118" fmla="*/ 2750955 w 3675057"/>
              <a:gd name="connsiteY118" fmla="*/ 3138407 h 3385978"/>
              <a:gd name="connsiteX119" fmla="*/ 2696711 w 3675057"/>
              <a:gd name="connsiteY119" fmla="*/ 3161655 h 3385978"/>
              <a:gd name="connsiteX120" fmla="*/ 2603721 w 3675057"/>
              <a:gd name="connsiteY120" fmla="*/ 3184902 h 3385978"/>
              <a:gd name="connsiteX121" fmla="*/ 2580474 w 3675057"/>
              <a:gd name="connsiteY121" fmla="*/ 3192651 h 3385978"/>
              <a:gd name="connsiteX122" fmla="*/ 2487484 w 3675057"/>
              <a:gd name="connsiteY122" fmla="*/ 3215899 h 3385978"/>
              <a:gd name="connsiteX123" fmla="*/ 2456487 w 3675057"/>
              <a:gd name="connsiteY123" fmla="*/ 3223648 h 3385978"/>
              <a:gd name="connsiteX124" fmla="*/ 2409992 w 3675057"/>
              <a:gd name="connsiteY124" fmla="*/ 3239146 h 3385978"/>
              <a:gd name="connsiteX125" fmla="*/ 2371246 w 3675057"/>
              <a:gd name="connsiteY125" fmla="*/ 3254644 h 3385978"/>
              <a:gd name="connsiteX126" fmla="*/ 2324752 w 3675057"/>
              <a:gd name="connsiteY126" fmla="*/ 3262394 h 3385978"/>
              <a:gd name="connsiteX127" fmla="*/ 2262758 w 3675057"/>
              <a:gd name="connsiteY127" fmla="*/ 3277892 h 3385978"/>
              <a:gd name="connsiteX128" fmla="*/ 2231762 w 3675057"/>
              <a:gd name="connsiteY128" fmla="*/ 3285641 h 3385978"/>
              <a:gd name="connsiteX129" fmla="*/ 2162019 w 3675057"/>
              <a:gd name="connsiteY129" fmla="*/ 3293390 h 3385978"/>
              <a:gd name="connsiteX130" fmla="*/ 2138772 w 3675057"/>
              <a:gd name="connsiteY130" fmla="*/ 3308888 h 3385978"/>
              <a:gd name="connsiteX131" fmla="*/ 2053531 w 3675057"/>
              <a:gd name="connsiteY131" fmla="*/ 3324387 h 3385978"/>
              <a:gd name="connsiteX132" fmla="*/ 1790060 w 3675057"/>
              <a:gd name="connsiteY132" fmla="*/ 3339885 h 3385978"/>
              <a:gd name="connsiteX133" fmla="*/ 1689321 w 3675057"/>
              <a:gd name="connsiteY133" fmla="*/ 3355383 h 3385978"/>
              <a:gd name="connsiteX134" fmla="*/ 1061640 w 3675057"/>
              <a:gd name="connsiteY134" fmla="*/ 3370882 h 3385978"/>
              <a:gd name="connsiteX135" fmla="*/ 1038392 w 3675057"/>
              <a:gd name="connsiteY135" fmla="*/ 3378631 h 3385978"/>
              <a:gd name="connsiteX136" fmla="*/ 705179 w 3675057"/>
              <a:gd name="connsiteY136" fmla="*/ 3363133 h 3385978"/>
              <a:gd name="connsiteX137" fmla="*/ 681931 w 3675057"/>
              <a:gd name="connsiteY137" fmla="*/ 3347634 h 3385978"/>
              <a:gd name="connsiteX138" fmla="*/ 658684 w 3675057"/>
              <a:gd name="connsiteY138" fmla="*/ 3339885 h 3385978"/>
              <a:gd name="connsiteX139" fmla="*/ 627687 w 3675057"/>
              <a:gd name="connsiteY139" fmla="*/ 3316638 h 3385978"/>
              <a:gd name="connsiteX140" fmla="*/ 557945 w 3675057"/>
              <a:gd name="connsiteY140" fmla="*/ 3270143 h 3385978"/>
              <a:gd name="connsiteX141" fmla="*/ 511450 w 3675057"/>
              <a:gd name="connsiteY141" fmla="*/ 3223648 h 3385978"/>
              <a:gd name="connsiteX142" fmla="*/ 488202 w 3675057"/>
              <a:gd name="connsiteY142" fmla="*/ 3200400 h 3385978"/>
              <a:gd name="connsiteX143" fmla="*/ 464955 w 3675057"/>
              <a:gd name="connsiteY143" fmla="*/ 3169404 h 3385978"/>
              <a:gd name="connsiteX144" fmla="*/ 441707 w 3675057"/>
              <a:gd name="connsiteY144" fmla="*/ 3146156 h 3385978"/>
              <a:gd name="connsiteX145" fmla="*/ 426209 w 3675057"/>
              <a:gd name="connsiteY145" fmla="*/ 3122909 h 3385978"/>
              <a:gd name="connsiteX146" fmla="*/ 379714 w 3675057"/>
              <a:gd name="connsiteY146" fmla="*/ 3068665 h 3385978"/>
              <a:gd name="connsiteX147" fmla="*/ 348718 w 3675057"/>
              <a:gd name="connsiteY147" fmla="*/ 3022170 h 3385978"/>
              <a:gd name="connsiteX148" fmla="*/ 340969 w 3675057"/>
              <a:gd name="connsiteY148" fmla="*/ 2998922 h 3385978"/>
              <a:gd name="connsiteX149" fmla="*/ 325470 w 3675057"/>
              <a:gd name="connsiteY149" fmla="*/ 2960177 h 3385978"/>
              <a:gd name="connsiteX150" fmla="*/ 286724 w 3675057"/>
              <a:gd name="connsiteY150" fmla="*/ 2898183 h 3385978"/>
              <a:gd name="connsiteX151" fmla="*/ 271226 w 3675057"/>
              <a:gd name="connsiteY151" fmla="*/ 2836190 h 3385978"/>
              <a:gd name="connsiteX152" fmla="*/ 232480 w 3675057"/>
              <a:gd name="connsiteY152" fmla="*/ 2704455 h 3385978"/>
              <a:gd name="connsiteX153" fmla="*/ 209233 w 3675057"/>
              <a:gd name="connsiteY153" fmla="*/ 2588217 h 3385978"/>
              <a:gd name="connsiteX154" fmla="*/ 201484 w 3675057"/>
              <a:gd name="connsiteY154" fmla="*/ 2541722 h 3385978"/>
              <a:gd name="connsiteX155" fmla="*/ 193735 w 3675057"/>
              <a:gd name="connsiteY155" fmla="*/ 2518475 h 3385978"/>
              <a:gd name="connsiteX156" fmla="*/ 178236 w 3675057"/>
              <a:gd name="connsiteY156" fmla="*/ 2464231 h 3385978"/>
              <a:gd name="connsiteX157" fmla="*/ 162738 w 3675057"/>
              <a:gd name="connsiteY157" fmla="*/ 2193011 h 3385978"/>
              <a:gd name="connsiteX158" fmla="*/ 147240 w 3675057"/>
              <a:gd name="connsiteY158" fmla="*/ 2154265 h 3385978"/>
              <a:gd name="connsiteX159" fmla="*/ 139491 w 3675057"/>
              <a:gd name="connsiteY159" fmla="*/ 1511085 h 3385978"/>
              <a:gd name="connsiteX160" fmla="*/ 131741 w 3675057"/>
              <a:gd name="connsiteY160" fmla="*/ 1487838 h 3385978"/>
              <a:gd name="connsiteX161" fmla="*/ 123992 w 3675057"/>
              <a:gd name="connsiteY161" fmla="*/ 1379349 h 3385978"/>
              <a:gd name="connsiteX162" fmla="*/ 116243 w 3675057"/>
              <a:gd name="connsiteY162" fmla="*/ 1185621 h 3385978"/>
              <a:gd name="connsiteX163" fmla="*/ 100745 w 3675057"/>
              <a:gd name="connsiteY163" fmla="*/ 1069383 h 3385978"/>
              <a:gd name="connsiteX164" fmla="*/ 77497 w 3675057"/>
              <a:gd name="connsiteY164" fmla="*/ 960895 h 3385978"/>
              <a:gd name="connsiteX165" fmla="*/ 61999 w 3675057"/>
              <a:gd name="connsiteY165" fmla="*/ 937648 h 3385978"/>
              <a:gd name="connsiteX166" fmla="*/ 46501 w 3675057"/>
              <a:gd name="connsiteY166" fmla="*/ 883404 h 3385978"/>
              <a:gd name="connsiteX167" fmla="*/ 31002 w 3675057"/>
              <a:gd name="connsiteY167" fmla="*/ 860156 h 3385978"/>
              <a:gd name="connsiteX168" fmla="*/ 23253 w 3675057"/>
              <a:gd name="connsiteY168" fmla="*/ 836909 h 3385978"/>
              <a:gd name="connsiteX169" fmla="*/ 7755 w 3675057"/>
              <a:gd name="connsiteY169" fmla="*/ 813661 h 3385978"/>
              <a:gd name="connsiteX170" fmla="*/ 6 w 3675057"/>
              <a:gd name="connsiteY170" fmla="*/ 767166 h 338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3675057" h="3385978">
                <a:moveTo>
                  <a:pt x="23253" y="821411"/>
                </a:moveTo>
                <a:cubicBezTo>
                  <a:pt x="20670" y="805913"/>
                  <a:pt x="15504" y="790628"/>
                  <a:pt x="15504" y="774916"/>
                </a:cubicBezTo>
                <a:cubicBezTo>
                  <a:pt x="15504" y="728636"/>
                  <a:pt x="21460" y="730822"/>
                  <a:pt x="31002" y="697424"/>
                </a:cubicBezTo>
                <a:cubicBezTo>
                  <a:pt x="33928" y="687183"/>
                  <a:pt x="35012" y="676399"/>
                  <a:pt x="38752" y="666427"/>
                </a:cubicBezTo>
                <a:cubicBezTo>
                  <a:pt x="51524" y="632368"/>
                  <a:pt x="53398" y="640796"/>
                  <a:pt x="69748" y="612183"/>
                </a:cubicBezTo>
                <a:cubicBezTo>
                  <a:pt x="75479" y="602153"/>
                  <a:pt x="80696" y="591804"/>
                  <a:pt x="85246" y="581187"/>
                </a:cubicBezTo>
                <a:cubicBezTo>
                  <a:pt x="88464" y="573679"/>
                  <a:pt x="88465" y="564736"/>
                  <a:pt x="92996" y="557939"/>
                </a:cubicBezTo>
                <a:cubicBezTo>
                  <a:pt x="99075" y="548821"/>
                  <a:pt x="109027" y="542939"/>
                  <a:pt x="116243" y="534692"/>
                </a:cubicBezTo>
                <a:cubicBezTo>
                  <a:pt x="127135" y="522245"/>
                  <a:pt x="137316" y="509178"/>
                  <a:pt x="147240" y="495946"/>
                </a:cubicBezTo>
                <a:cubicBezTo>
                  <a:pt x="152828" y="488496"/>
                  <a:pt x="155466" y="478517"/>
                  <a:pt x="162738" y="472699"/>
                </a:cubicBezTo>
                <a:cubicBezTo>
                  <a:pt x="169116" y="467596"/>
                  <a:pt x="178236" y="467532"/>
                  <a:pt x="185985" y="464949"/>
                </a:cubicBezTo>
                <a:cubicBezTo>
                  <a:pt x="212555" y="425096"/>
                  <a:pt x="187830" y="455725"/>
                  <a:pt x="224731" y="426204"/>
                </a:cubicBezTo>
                <a:cubicBezTo>
                  <a:pt x="248414" y="407257"/>
                  <a:pt x="236061" y="405040"/>
                  <a:pt x="271226" y="387458"/>
                </a:cubicBezTo>
                <a:cubicBezTo>
                  <a:pt x="285838" y="380152"/>
                  <a:pt x="317721" y="371960"/>
                  <a:pt x="317721" y="371960"/>
                </a:cubicBezTo>
                <a:cubicBezTo>
                  <a:pt x="368655" y="321022"/>
                  <a:pt x="272880" y="412183"/>
                  <a:pt x="379714" y="340963"/>
                </a:cubicBezTo>
                <a:cubicBezTo>
                  <a:pt x="387463" y="335797"/>
                  <a:pt x="394451" y="329248"/>
                  <a:pt x="402962" y="325465"/>
                </a:cubicBezTo>
                <a:cubicBezTo>
                  <a:pt x="417891" y="318830"/>
                  <a:pt x="433959" y="315132"/>
                  <a:pt x="449457" y="309966"/>
                </a:cubicBezTo>
                <a:lnTo>
                  <a:pt x="495952" y="294468"/>
                </a:lnTo>
                <a:cubicBezTo>
                  <a:pt x="503701" y="291885"/>
                  <a:pt x="511893" y="290372"/>
                  <a:pt x="519199" y="286719"/>
                </a:cubicBezTo>
                <a:cubicBezTo>
                  <a:pt x="529531" y="281553"/>
                  <a:pt x="540166" y="276952"/>
                  <a:pt x="550196" y="271221"/>
                </a:cubicBezTo>
                <a:cubicBezTo>
                  <a:pt x="558282" y="266600"/>
                  <a:pt x="565113" y="259887"/>
                  <a:pt x="573443" y="255722"/>
                </a:cubicBezTo>
                <a:cubicBezTo>
                  <a:pt x="580749" y="252069"/>
                  <a:pt x="588810" y="250122"/>
                  <a:pt x="596691" y="247973"/>
                </a:cubicBezTo>
                <a:cubicBezTo>
                  <a:pt x="627516" y="239567"/>
                  <a:pt x="658684" y="232475"/>
                  <a:pt x="689680" y="224726"/>
                </a:cubicBezTo>
                <a:cubicBezTo>
                  <a:pt x="700012" y="222143"/>
                  <a:pt x="710573" y="220345"/>
                  <a:pt x="720677" y="216977"/>
                </a:cubicBezTo>
                <a:cubicBezTo>
                  <a:pt x="728426" y="214394"/>
                  <a:pt x="736416" y="212445"/>
                  <a:pt x="743924" y="209227"/>
                </a:cubicBezTo>
                <a:cubicBezTo>
                  <a:pt x="754542" y="204676"/>
                  <a:pt x="764105" y="197785"/>
                  <a:pt x="774921" y="193729"/>
                </a:cubicBezTo>
                <a:cubicBezTo>
                  <a:pt x="784893" y="189990"/>
                  <a:pt x="795814" y="189348"/>
                  <a:pt x="805918" y="185980"/>
                </a:cubicBezTo>
                <a:cubicBezTo>
                  <a:pt x="819114" y="181581"/>
                  <a:pt x="831467" y="174881"/>
                  <a:pt x="844663" y="170482"/>
                </a:cubicBezTo>
                <a:cubicBezTo>
                  <a:pt x="854767" y="167114"/>
                  <a:pt x="865420" y="165659"/>
                  <a:pt x="875660" y="162733"/>
                </a:cubicBezTo>
                <a:cubicBezTo>
                  <a:pt x="883514" y="160489"/>
                  <a:pt x="890948" y="156820"/>
                  <a:pt x="898907" y="154983"/>
                </a:cubicBezTo>
                <a:cubicBezTo>
                  <a:pt x="963833" y="140000"/>
                  <a:pt x="1002165" y="135850"/>
                  <a:pt x="1069389" y="123987"/>
                </a:cubicBezTo>
                <a:cubicBezTo>
                  <a:pt x="1082360" y="121698"/>
                  <a:pt x="1095066" y="117872"/>
                  <a:pt x="1108135" y="116238"/>
                </a:cubicBezTo>
                <a:cubicBezTo>
                  <a:pt x="1136445" y="112699"/>
                  <a:pt x="1165040" y="111822"/>
                  <a:pt x="1193375" y="108488"/>
                </a:cubicBezTo>
                <a:cubicBezTo>
                  <a:pt x="1208979" y="106652"/>
                  <a:pt x="1224244" y="102384"/>
                  <a:pt x="1239870" y="100739"/>
                </a:cubicBezTo>
                <a:cubicBezTo>
                  <a:pt x="1273364" y="97213"/>
                  <a:pt x="1307029" y="95573"/>
                  <a:pt x="1340609" y="92990"/>
                </a:cubicBezTo>
                <a:cubicBezTo>
                  <a:pt x="1389719" y="76621"/>
                  <a:pt x="1336689" y="92757"/>
                  <a:pt x="1418101" y="77492"/>
                </a:cubicBezTo>
                <a:cubicBezTo>
                  <a:pt x="1441508" y="73103"/>
                  <a:pt x="1464437" y="66383"/>
                  <a:pt x="1487843" y="61994"/>
                </a:cubicBezTo>
                <a:cubicBezTo>
                  <a:pt x="1633357" y="34709"/>
                  <a:pt x="1935313" y="47222"/>
                  <a:pt x="1976040" y="46495"/>
                </a:cubicBezTo>
                <a:cubicBezTo>
                  <a:pt x="2064875" y="28728"/>
                  <a:pt x="1954803" y="49762"/>
                  <a:pt x="2076779" y="30997"/>
                </a:cubicBezTo>
                <a:cubicBezTo>
                  <a:pt x="2089797" y="28994"/>
                  <a:pt x="2102455" y="24882"/>
                  <a:pt x="2115524" y="23248"/>
                </a:cubicBezTo>
                <a:cubicBezTo>
                  <a:pt x="2143835" y="19709"/>
                  <a:pt x="2172409" y="18650"/>
                  <a:pt x="2200765" y="15499"/>
                </a:cubicBezTo>
                <a:cubicBezTo>
                  <a:pt x="2244007" y="10694"/>
                  <a:pt x="2254435" y="7864"/>
                  <a:pt x="2293755" y="0"/>
                </a:cubicBezTo>
                <a:lnTo>
                  <a:pt x="2913687" y="7749"/>
                </a:lnTo>
                <a:cubicBezTo>
                  <a:pt x="2921853" y="7946"/>
                  <a:pt x="2929010" y="13518"/>
                  <a:pt x="2936935" y="15499"/>
                </a:cubicBezTo>
                <a:cubicBezTo>
                  <a:pt x="2949712" y="18694"/>
                  <a:pt x="2962847" y="20286"/>
                  <a:pt x="2975680" y="23248"/>
                </a:cubicBezTo>
                <a:cubicBezTo>
                  <a:pt x="2996435" y="28038"/>
                  <a:pt x="3037674" y="38746"/>
                  <a:pt x="3037674" y="38746"/>
                </a:cubicBezTo>
                <a:cubicBezTo>
                  <a:pt x="3063504" y="51661"/>
                  <a:pt x="3087768" y="68360"/>
                  <a:pt x="3115165" y="77492"/>
                </a:cubicBezTo>
                <a:cubicBezTo>
                  <a:pt x="3130663" y="82658"/>
                  <a:pt x="3145811" y="89028"/>
                  <a:pt x="3161660" y="92990"/>
                </a:cubicBezTo>
                <a:cubicBezTo>
                  <a:pt x="3182324" y="98156"/>
                  <a:pt x="3203446" y="101752"/>
                  <a:pt x="3223653" y="108488"/>
                </a:cubicBezTo>
                <a:lnTo>
                  <a:pt x="3293396" y="131736"/>
                </a:lnTo>
                <a:cubicBezTo>
                  <a:pt x="3301145" y="139485"/>
                  <a:pt x="3307128" y="149546"/>
                  <a:pt x="3316643" y="154983"/>
                </a:cubicBezTo>
                <a:cubicBezTo>
                  <a:pt x="3373860" y="187679"/>
                  <a:pt x="3323751" y="136987"/>
                  <a:pt x="3370887" y="178231"/>
                </a:cubicBezTo>
                <a:cubicBezTo>
                  <a:pt x="3425683" y="226177"/>
                  <a:pt x="3387711" y="209670"/>
                  <a:pt x="3432880" y="224726"/>
                </a:cubicBezTo>
                <a:cubicBezTo>
                  <a:pt x="3477402" y="269248"/>
                  <a:pt x="3454298" y="257696"/>
                  <a:pt x="3494874" y="271221"/>
                </a:cubicBezTo>
                <a:cubicBezTo>
                  <a:pt x="3512598" y="324393"/>
                  <a:pt x="3492009" y="270793"/>
                  <a:pt x="3549118" y="356461"/>
                </a:cubicBezTo>
                <a:cubicBezTo>
                  <a:pt x="3593534" y="423088"/>
                  <a:pt x="3540283" y="338790"/>
                  <a:pt x="3572365" y="402956"/>
                </a:cubicBezTo>
                <a:cubicBezTo>
                  <a:pt x="3576530" y="411286"/>
                  <a:pt x="3582697" y="418455"/>
                  <a:pt x="3587863" y="426204"/>
                </a:cubicBezTo>
                <a:cubicBezTo>
                  <a:pt x="3590446" y="436536"/>
                  <a:pt x="3591418" y="447411"/>
                  <a:pt x="3595613" y="457200"/>
                </a:cubicBezTo>
                <a:cubicBezTo>
                  <a:pt x="3603706" y="476082"/>
                  <a:pt x="3620392" y="489729"/>
                  <a:pt x="3634358" y="503695"/>
                </a:cubicBezTo>
                <a:cubicBezTo>
                  <a:pt x="3636941" y="511444"/>
                  <a:pt x="3638454" y="519637"/>
                  <a:pt x="3642107" y="526943"/>
                </a:cubicBezTo>
                <a:cubicBezTo>
                  <a:pt x="3672152" y="587031"/>
                  <a:pt x="3645878" y="515003"/>
                  <a:pt x="3665355" y="573438"/>
                </a:cubicBezTo>
                <a:cubicBezTo>
                  <a:pt x="3678796" y="680964"/>
                  <a:pt x="3677776" y="644438"/>
                  <a:pt x="3665355" y="805912"/>
                </a:cubicBezTo>
                <a:cubicBezTo>
                  <a:pt x="3664538" y="816531"/>
                  <a:pt x="3661346" y="826937"/>
                  <a:pt x="3657606" y="836909"/>
                </a:cubicBezTo>
                <a:cubicBezTo>
                  <a:pt x="3653550" y="847725"/>
                  <a:pt x="3647273" y="857573"/>
                  <a:pt x="3642107" y="867905"/>
                </a:cubicBezTo>
                <a:cubicBezTo>
                  <a:pt x="3639524" y="883403"/>
                  <a:pt x="3637439" y="898993"/>
                  <a:pt x="3634358" y="914400"/>
                </a:cubicBezTo>
                <a:cubicBezTo>
                  <a:pt x="3632269" y="924843"/>
                  <a:pt x="3628360" y="934892"/>
                  <a:pt x="3626609" y="945397"/>
                </a:cubicBezTo>
                <a:cubicBezTo>
                  <a:pt x="3620604" y="981430"/>
                  <a:pt x="3622662" y="1019230"/>
                  <a:pt x="3611111" y="1053885"/>
                </a:cubicBezTo>
                <a:cubicBezTo>
                  <a:pt x="3608528" y="1061634"/>
                  <a:pt x="3607015" y="1069827"/>
                  <a:pt x="3603362" y="1077133"/>
                </a:cubicBezTo>
                <a:cubicBezTo>
                  <a:pt x="3599197" y="1085463"/>
                  <a:pt x="3593029" y="1092631"/>
                  <a:pt x="3587863" y="1100380"/>
                </a:cubicBezTo>
                <a:cubicBezTo>
                  <a:pt x="3563638" y="1197284"/>
                  <a:pt x="3594599" y="1076804"/>
                  <a:pt x="3572365" y="1154624"/>
                </a:cubicBezTo>
                <a:cubicBezTo>
                  <a:pt x="3569439" y="1164865"/>
                  <a:pt x="3568811" y="1175832"/>
                  <a:pt x="3564616" y="1185621"/>
                </a:cubicBezTo>
                <a:cubicBezTo>
                  <a:pt x="3560947" y="1194181"/>
                  <a:pt x="3554284" y="1201119"/>
                  <a:pt x="3549118" y="1208868"/>
                </a:cubicBezTo>
                <a:cubicBezTo>
                  <a:pt x="3542978" y="1227288"/>
                  <a:pt x="3536861" y="1243660"/>
                  <a:pt x="3533619" y="1263112"/>
                </a:cubicBezTo>
                <a:cubicBezTo>
                  <a:pt x="3530195" y="1283654"/>
                  <a:pt x="3529294" y="1304563"/>
                  <a:pt x="3525870" y="1325105"/>
                </a:cubicBezTo>
                <a:cubicBezTo>
                  <a:pt x="3524119" y="1335610"/>
                  <a:pt x="3520210" y="1345659"/>
                  <a:pt x="3518121" y="1356102"/>
                </a:cubicBezTo>
                <a:cubicBezTo>
                  <a:pt x="3515040" y="1371509"/>
                  <a:pt x="3514183" y="1387354"/>
                  <a:pt x="3510372" y="1402597"/>
                </a:cubicBezTo>
                <a:cubicBezTo>
                  <a:pt x="3506410" y="1418446"/>
                  <a:pt x="3500040" y="1433594"/>
                  <a:pt x="3494874" y="1449092"/>
                </a:cubicBezTo>
                <a:lnTo>
                  <a:pt x="3479375" y="1495587"/>
                </a:lnTo>
                <a:cubicBezTo>
                  <a:pt x="3476792" y="1503336"/>
                  <a:pt x="3473607" y="1510910"/>
                  <a:pt x="3471626" y="1518834"/>
                </a:cubicBezTo>
                <a:cubicBezTo>
                  <a:pt x="3461896" y="1557755"/>
                  <a:pt x="3467245" y="1539727"/>
                  <a:pt x="3456128" y="1573078"/>
                </a:cubicBezTo>
                <a:cubicBezTo>
                  <a:pt x="3453545" y="1588576"/>
                  <a:pt x="3451787" y="1604235"/>
                  <a:pt x="3448379" y="1619573"/>
                </a:cubicBezTo>
                <a:cubicBezTo>
                  <a:pt x="3446607" y="1627547"/>
                  <a:pt x="3442874" y="1634967"/>
                  <a:pt x="3440630" y="1642821"/>
                </a:cubicBezTo>
                <a:cubicBezTo>
                  <a:pt x="3437704" y="1653061"/>
                  <a:pt x="3435940" y="1663616"/>
                  <a:pt x="3432880" y="1673817"/>
                </a:cubicBezTo>
                <a:cubicBezTo>
                  <a:pt x="3428186" y="1689465"/>
                  <a:pt x="3422548" y="1704814"/>
                  <a:pt x="3417382" y="1720312"/>
                </a:cubicBezTo>
                <a:cubicBezTo>
                  <a:pt x="3414799" y="1728061"/>
                  <a:pt x="3411235" y="1735550"/>
                  <a:pt x="3409633" y="1743560"/>
                </a:cubicBezTo>
                <a:cubicBezTo>
                  <a:pt x="3407050" y="1756475"/>
                  <a:pt x="3404240" y="1769347"/>
                  <a:pt x="3401884" y="1782305"/>
                </a:cubicBezTo>
                <a:cubicBezTo>
                  <a:pt x="3399073" y="1797764"/>
                  <a:pt x="3397544" y="1813462"/>
                  <a:pt x="3394135" y="1828800"/>
                </a:cubicBezTo>
                <a:cubicBezTo>
                  <a:pt x="3392363" y="1836774"/>
                  <a:pt x="3388222" y="1844089"/>
                  <a:pt x="3386385" y="1852048"/>
                </a:cubicBezTo>
                <a:cubicBezTo>
                  <a:pt x="3380462" y="1877715"/>
                  <a:pt x="3375217" y="1903556"/>
                  <a:pt x="3370887" y="1929539"/>
                </a:cubicBezTo>
                <a:cubicBezTo>
                  <a:pt x="3368304" y="1945037"/>
                  <a:pt x="3367653" y="1960985"/>
                  <a:pt x="3363138" y="1976034"/>
                </a:cubicBezTo>
                <a:cubicBezTo>
                  <a:pt x="3359819" y="1987099"/>
                  <a:pt x="3352806" y="1996699"/>
                  <a:pt x="3347640" y="2007031"/>
                </a:cubicBezTo>
                <a:cubicBezTo>
                  <a:pt x="3331368" y="2088394"/>
                  <a:pt x="3353037" y="2002638"/>
                  <a:pt x="3316643" y="2084522"/>
                </a:cubicBezTo>
                <a:cubicBezTo>
                  <a:pt x="3312317" y="2094254"/>
                  <a:pt x="3312633" y="2105547"/>
                  <a:pt x="3308894" y="2115519"/>
                </a:cubicBezTo>
                <a:cubicBezTo>
                  <a:pt x="3304838" y="2126335"/>
                  <a:pt x="3297452" y="2135700"/>
                  <a:pt x="3293396" y="2146516"/>
                </a:cubicBezTo>
                <a:cubicBezTo>
                  <a:pt x="3289656" y="2156488"/>
                  <a:pt x="3289841" y="2167723"/>
                  <a:pt x="3285646" y="2177512"/>
                </a:cubicBezTo>
                <a:cubicBezTo>
                  <a:pt x="3281977" y="2186072"/>
                  <a:pt x="3274563" y="2192560"/>
                  <a:pt x="3270148" y="2200760"/>
                </a:cubicBezTo>
                <a:cubicBezTo>
                  <a:pt x="3256456" y="2226187"/>
                  <a:pt x="3231402" y="2278251"/>
                  <a:pt x="3231402" y="2278251"/>
                </a:cubicBezTo>
                <a:cubicBezTo>
                  <a:pt x="3228819" y="2291166"/>
                  <a:pt x="3227118" y="2304290"/>
                  <a:pt x="3223653" y="2316997"/>
                </a:cubicBezTo>
                <a:cubicBezTo>
                  <a:pt x="3219355" y="2332758"/>
                  <a:pt x="3213321" y="2347994"/>
                  <a:pt x="3208155" y="2363492"/>
                </a:cubicBezTo>
                <a:lnTo>
                  <a:pt x="3184907" y="2433234"/>
                </a:lnTo>
                <a:cubicBezTo>
                  <a:pt x="3179741" y="2448732"/>
                  <a:pt x="3173371" y="2463880"/>
                  <a:pt x="3169409" y="2479729"/>
                </a:cubicBezTo>
                <a:cubicBezTo>
                  <a:pt x="3166826" y="2490061"/>
                  <a:pt x="3164586" y="2500485"/>
                  <a:pt x="3161660" y="2510726"/>
                </a:cubicBezTo>
                <a:cubicBezTo>
                  <a:pt x="3159416" y="2518580"/>
                  <a:pt x="3156060" y="2526093"/>
                  <a:pt x="3153911" y="2533973"/>
                </a:cubicBezTo>
                <a:cubicBezTo>
                  <a:pt x="3148307" y="2554523"/>
                  <a:pt x="3145149" y="2575759"/>
                  <a:pt x="3138413" y="2595966"/>
                </a:cubicBezTo>
                <a:cubicBezTo>
                  <a:pt x="3133247" y="2611464"/>
                  <a:pt x="3131019" y="2628277"/>
                  <a:pt x="3122914" y="2642461"/>
                </a:cubicBezTo>
                <a:cubicBezTo>
                  <a:pt x="3111751" y="2661996"/>
                  <a:pt x="3087050" y="2702896"/>
                  <a:pt x="3076419" y="2727702"/>
                </a:cubicBezTo>
                <a:cubicBezTo>
                  <a:pt x="3068456" y="2746281"/>
                  <a:pt x="3066538" y="2762286"/>
                  <a:pt x="3060921" y="2781946"/>
                </a:cubicBezTo>
                <a:cubicBezTo>
                  <a:pt x="3055808" y="2799841"/>
                  <a:pt x="3044226" y="2829197"/>
                  <a:pt x="3037674" y="2843939"/>
                </a:cubicBezTo>
                <a:cubicBezTo>
                  <a:pt x="3032982" y="2854495"/>
                  <a:pt x="3028889" y="2865536"/>
                  <a:pt x="3022175" y="2874936"/>
                </a:cubicBezTo>
                <a:cubicBezTo>
                  <a:pt x="3015805" y="2883853"/>
                  <a:pt x="3006677" y="2890434"/>
                  <a:pt x="2998928" y="2898183"/>
                </a:cubicBezTo>
                <a:cubicBezTo>
                  <a:pt x="2979842" y="2936356"/>
                  <a:pt x="2972554" y="2955554"/>
                  <a:pt x="2936935" y="2991173"/>
                </a:cubicBezTo>
                <a:cubicBezTo>
                  <a:pt x="2931769" y="2996339"/>
                  <a:pt x="2926000" y="3000967"/>
                  <a:pt x="2921436" y="3006672"/>
                </a:cubicBezTo>
                <a:cubicBezTo>
                  <a:pt x="2915618" y="3013944"/>
                  <a:pt x="2912523" y="3023334"/>
                  <a:pt x="2905938" y="3029919"/>
                </a:cubicBezTo>
                <a:cubicBezTo>
                  <a:pt x="2899353" y="3036504"/>
                  <a:pt x="2889276" y="3038832"/>
                  <a:pt x="2882691" y="3045417"/>
                </a:cubicBezTo>
                <a:cubicBezTo>
                  <a:pt x="2873558" y="3054550"/>
                  <a:pt x="2869249" y="3068009"/>
                  <a:pt x="2859443" y="3076414"/>
                </a:cubicBezTo>
                <a:cubicBezTo>
                  <a:pt x="2850672" y="3083932"/>
                  <a:pt x="2838476" y="3086181"/>
                  <a:pt x="2828446" y="3091912"/>
                </a:cubicBezTo>
                <a:cubicBezTo>
                  <a:pt x="2820360" y="3096533"/>
                  <a:pt x="2812354" y="3101449"/>
                  <a:pt x="2805199" y="3107411"/>
                </a:cubicBezTo>
                <a:cubicBezTo>
                  <a:pt x="2796780" y="3114427"/>
                  <a:pt x="2791467" y="3125221"/>
                  <a:pt x="2781952" y="3130658"/>
                </a:cubicBezTo>
                <a:cubicBezTo>
                  <a:pt x="2772705" y="3135942"/>
                  <a:pt x="2760964" y="3134767"/>
                  <a:pt x="2750955" y="3138407"/>
                </a:cubicBezTo>
                <a:cubicBezTo>
                  <a:pt x="2732467" y="3145130"/>
                  <a:pt x="2715072" y="3154593"/>
                  <a:pt x="2696711" y="3161655"/>
                </a:cubicBezTo>
                <a:cubicBezTo>
                  <a:pt x="2649760" y="3179713"/>
                  <a:pt x="2652433" y="3176783"/>
                  <a:pt x="2603721" y="3184902"/>
                </a:cubicBezTo>
                <a:cubicBezTo>
                  <a:pt x="2595972" y="3187485"/>
                  <a:pt x="2588354" y="3190502"/>
                  <a:pt x="2580474" y="3192651"/>
                </a:cubicBezTo>
                <a:cubicBezTo>
                  <a:pt x="2549649" y="3201058"/>
                  <a:pt x="2518481" y="3208149"/>
                  <a:pt x="2487484" y="3215899"/>
                </a:cubicBezTo>
                <a:cubicBezTo>
                  <a:pt x="2477152" y="3218482"/>
                  <a:pt x="2466591" y="3220280"/>
                  <a:pt x="2456487" y="3223648"/>
                </a:cubicBezTo>
                <a:cubicBezTo>
                  <a:pt x="2440989" y="3228814"/>
                  <a:pt x="2425160" y="3233079"/>
                  <a:pt x="2409992" y="3239146"/>
                </a:cubicBezTo>
                <a:cubicBezTo>
                  <a:pt x="2397077" y="3244312"/>
                  <a:pt x="2384666" y="3250984"/>
                  <a:pt x="2371246" y="3254644"/>
                </a:cubicBezTo>
                <a:cubicBezTo>
                  <a:pt x="2356088" y="3258778"/>
                  <a:pt x="2340115" y="3259102"/>
                  <a:pt x="2324752" y="3262394"/>
                </a:cubicBezTo>
                <a:cubicBezTo>
                  <a:pt x="2303924" y="3266857"/>
                  <a:pt x="2283423" y="3272726"/>
                  <a:pt x="2262758" y="3277892"/>
                </a:cubicBezTo>
                <a:cubicBezTo>
                  <a:pt x="2252426" y="3280475"/>
                  <a:pt x="2242347" y="3284465"/>
                  <a:pt x="2231762" y="3285641"/>
                </a:cubicBezTo>
                <a:lnTo>
                  <a:pt x="2162019" y="3293390"/>
                </a:lnTo>
                <a:cubicBezTo>
                  <a:pt x="2154270" y="3298556"/>
                  <a:pt x="2147102" y="3304723"/>
                  <a:pt x="2138772" y="3308888"/>
                </a:cubicBezTo>
                <a:cubicBezTo>
                  <a:pt x="2114459" y="3321045"/>
                  <a:pt x="2075978" y="3321180"/>
                  <a:pt x="2053531" y="3324387"/>
                </a:cubicBezTo>
                <a:cubicBezTo>
                  <a:pt x="1909454" y="3344969"/>
                  <a:pt x="2143397" y="3327266"/>
                  <a:pt x="1790060" y="3339885"/>
                </a:cubicBezTo>
                <a:cubicBezTo>
                  <a:pt x="1735128" y="3350871"/>
                  <a:pt x="1757688" y="3347339"/>
                  <a:pt x="1689321" y="3355383"/>
                </a:cubicBezTo>
                <a:cubicBezTo>
                  <a:pt x="1450739" y="3383453"/>
                  <a:pt x="1515579" y="3364577"/>
                  <a:pt x="1061640" y="3370882"/>
                </a:cubicBezTo>
                <a:cubicBezTo>
                  <a:pt x="1053891" y="3373465"/>
                  <a:pt x="1046560" y="3378631"/>
                  <a:pt x="1038392" y="3378631"/>
                </a:cubicBezTo>
                <a:cubicBezTo>
                  <a:pt x="744120" y="3378631"/>
                  <a:pt x="824591" y="3402937"/>
                  <a:pt x="705179" y="3363133"/>
                </a:cubicBezTo>
                <a:cubicBezTo>
                  <a:pt x="697430" y="3357967"/>
                  <a:pt x="690261" y="3351799"/>
                  <a:pt x="681931" y="3347634"/>
                </a:cubicBezTo>
                <a:cubicBezTo>
                  <a:pt x="674625" y="3343981"/>
                  <a:pt x="665776" y="3343937"/>
                  <a:pt x="658684" y="3339885"/>
                </a:cubicBezTo>
                <a:cubicBezTo>
                  <a:pt x="647470" y="3333477"/>
                  <a:pt x="638306" y="3323989"/>
                  <a:pt x="627687" y="3316638"/>
                </a:cubicBezTo>
                <a:cubicBezTo>
                  <a:pt x="604715" y="3300734"/>
                  <a:pt x="577701" y="3289899"/>
                  <a:pt x="557945" y="3270143"/>
                </a:cubicBezTo>
                <a:lnTo>
                  <a:pt x="511450" y="3223648"/>
                </a:lnTo>
                <a:cubicBezTo>
                  <a:pt x="503701" y="3215899"/>
                  <a:pt x="494778" y="3209167"/>
                  <a:pt x="488202" y="3200400"/>
                </a:cubicBezTo>
                <a:cubicBezTo>
                  <a:pt x="480453" y="3190068"/>
                  <a:pt x="473360" y="3179210"/>
                  <a:pt x="464955" y="3169404"/>
                </a:cubicBezTo>
                <a:cubicBezTo>
                  <a:pt x="457823" y="3161083"/>
                  <a:pt x="448723" y="3154575"/>
                  <a:pt x="441707" y="3146156"/>
                </a:cubicBezTo>
                <a:cubicBezTo>
                  <a:pt x="435745" y="3139001"/>
                  <a:pt x="431797" y="3130360"/>
                  <a:pt x="426209" y="3122909"/>
                </a:cubicBezTo>
                <a:cubicBezTo>
                  <a:pt x="399536" y="3087344"/>
                  <a:pt x="402983" y="3091933"/>
                  <a:pt x="379714" y="3068665"/>
                </a:cubicBezTo>
                <a:cubicBezTo>
                  <a:pt x="361917" y="2997476"/>
                  <a:pt x="387638" y="3070821"/>
                  <a:pt x="348718" y="3022170"/>
                </a:cubicBezTo>
                <a:cubicBezTo>
                  <a:pt x="343615" y="3015791"/>
                  <a:pt x="343837" y="3006570"/>
                  <a:pt x="340969" y="2998922"/>
                </a:cubicBezTo>
                <a:cubicBezTo>
                  <a:pt x="336085" y="2985898"/>
                  <a:pt x="331691" y="2972618"/>
                  <a:pt x="325470" y="2960177"/>
                </a:cubicBezTo>
                <a:cubicBezTo>
                  <a:pt x="316120" y="2941477"/>
                  <a:pt x="299022" y="2916629"/>
                  <a:pt x="286724" y="2898183"/>
                </a:cubicBezTo>
                <a:cubicBezTo>
                  <a:pt x="281558" y="2877519"/>
                  <a:pt x="277962" y="2856397"/>
                  <a:pt x="271226" y="2836190"/>
                </a:cubicBezTo>
                <a:cubicBezTo>
                  <a:pt x="253581" y="2783254"/>
                  <a:pt x="243198" y="2758048"/>
                  <a:pt x="232480" y="2704455"/>
                </a:cubicBezTo>
                <a:cubicBezTo>
                  <a:pt x="224731" y="2665709"/>
                  <a:pt x="215729" y="2627193"/>
                  <a:pt x="209233" y="2588217"/>
                </a:cubicBezTo>
                <a:cubicBezTo>
                  <a:pt x="206650" y="2572719"/>
                  <a:pt x="204892" y="2557060"/>
                  <a:pt x="201484" y="2541722"/>
                </a:cubicBezTo>
                <a:cubicBezTo>
                  <a:pt x="199712" y="2533748"/>
                  <a:pt x="195979" y="2526329"/>
                  <a:pt x="193735" y="2518475"/>
                </a:cubicBezTo>
                <a:cubicBezTo>
                  <a:pt x="174274" y="2450364"/>
                  <a:pt x="196815" y="2519969"/>
                  <a:pt x="178236" y="2464231"/>
                </a:cubicBezTo>
                <a:cubicBezTo>
                  <a:pt x="178124" y="2461534"/>
                  <a:pt x="172047" y="2242659"/>
                  <a:pt x="162738" y="2193011"/>
                </a:cubicBezTo>
                <a:cubicBezTo>
                  <a:pt x="160175" y="2179339"/>
                  <a:pt x="152406" y="2167180"/>
                  <a:pt x="147240" y="2154265"/>
                </a:cubicBezTo>
                <a:cubicBezTo>
                  <a:pt x="144657" y="1939872"/>
                  <a:pt x="144476" y="1725436"/>
                  <a:pt x="139491" y="1511085"/>
                </a:cubicBezTo>
                <a:cubicBezTo>
                  <a:pt x="139301" y="1502919"/>
                  <a:pt x="132695" y="1495950"/>
                  <a:pt x="131741" y="1487838"/>
                </a:cubicBezTo>
                <a:cubicBezTo>
                  <a:pt x="127505" y="1451831"/>
                  <a:pt x="125849" y="1415557"/>
                  <a:pt x="123992" y="1379349"/>
                </a:cubicBezTo>
                <a:cubicBezTo>
                  <a:pt x="120682" y="1314806"/>
                  <a:pt x="120153" y="1250130"/>
                  <a:pt x="116243" y="1185621"/>
                </a:cubicBezTo>
                <a:cubicBezTo>
                  <a:pt x="115009" y="1165262"/>
                  <a:pt x="103738" y="1091832"/>
                  <a:pt x="100745" y="1069383"/>
                </a:cubicBezTo>
                <a:cubicBezTo>
                  <a:pt x="97192" y="1042738"/>
                  <a:pt x="94700" y="986700"/>
                  <a:pt x="77497" y="960895"/>
                </a:cubicBezTo>
                <a:lnTo>
                  <a:pt x="61999" y="937648"/>
                </a:lnTo>
                <a:cubicBezTo>
                  <a:pt x="59516" y="927717"/>
                  <a:pt x="52060" y="894521"/>
                  <a:pt x="46501" y="883404"/>
                </a:cubicBezTo>
                <a:cubicBezTo>
                  <a:pt x="42336" y="875074"/>
                  <a:pt x="36168" y="867905"/>
                  <a:pt x="31002" y="860156"/>
                </a:cubicBezTo>
                <a:cubicBezTo>
                  <a:pt x="28419" y="852407"/>
                  <a:pt x="26906" y="844215"/>
                  <a:pt x="23253" y="836909"/>
                </a:cubicBezTo>
                <a:cubicBezTo>
                  <a:pt x="19088" y="828579"/>
                  <a:pt x="11025" y="822381"/>
                  <a:pt x="7755" y="813661"/>
                </a:cubicBezTo>
                <a:cubicBezTo>
                  <a:pt x="-501" y="791646"/>
                  <a:pt x="6" y="784309"/>
                  <a:pt x="6" y="767166"/>
                </a:cubicBezTo>
              </a:path>
            </a:pathLst>
          </a:custGeom>
          <a:ln w="57150" cap="rnd"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9581" y="5557806"/>
            <a:ext cx="1309141" cy="625108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Bob FSM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69820" y="5546203"/>
            <a:ext cx="1503104" cy="684198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339966"/>
                </a:solidFill>
              </a:rPr>
              <a:t>Sleep FSM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0664" y="5731497"/>
            <a:ext cx="1472932" cy="0"/>
          </a:xfrm>
          <a:prstGeom prst="straightConnector1">
            <a:avLst/>
          </a:prstGeom>
          <a:ln w="57150" cap="rnd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58013" y="5961474"/>
            <a:ext cx="1479916" cy="0"/>
          </a:xfrm>
          <a:prstGeom prst="straightConnector1">
            <a:avLst/>
          </a:prstGeom>
          <a:ln w="57150" cap="rnd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FSM 2 :  Finite State Machines&amp;quot;&quot;/&gt;&lt;property id=&quot;20307&quot; value=&quot;256&quot;/&gt;&lt;/object&gt;&lt;object type=&quot;3&quot; unique_id=&quot;10053&quot;&gt;&lt;property id=&quot;20148&quot; value=&quot;5&quot;/&gt;&lt;property id=&quot;20300&quot; value=&quot;Slide 2 - &amp;quot;Let’s Try This Out… &amp;quot;&quot;/&gt;&lt;property id=&quot;20307&quot; value=&quot;373&quot;/&gt;&lt;/object&gt;&lt;object type=&quot;3&quot; unique_id=&quot;10054&quot;&gt;&lt;property id=&quot;20148&quot; value=&quot;5&quot;/&gt;&lt;property id=&quot;20300&quot; value=&quot;Slide 3 - &amp;quot;Step 1 : Block Diagram, STD&amp;quot;&quot;/&gt;&lt;property id=&quot;20307&quot; value=&quot;374&quot;/&gt;&lt;/object&gt;&lt;object type=&quot;3&quot; unique_id=&quot;10055&quot;&gt;&lt;property id=&quot;20148&quot; value=&quot;5&quot;/&gt;&lt;property id=&quot;20300&quot; value=&quot;Slide 4 - &amp;quot;Step 1 : Block Diagram, STD&amp;quot;&quot;/&gt;&lt;property id=&quot;20307&quot; value=&quot;375&quot;/&gt;&lt;/object&gt;&lt;object type=&quot;3&quot; unique_id=&quot;10056&quot;&gt;&lt;property id=&quot;20148&quot; value=&quot;5&quot;/&gt;&lt;property id=&quot;20300&quot; value=&quot;Slide 5 - &amp;quot;Step 2 : Next State Table&amp;quot;&quot;/&gt;&lt;property id=&quot;20307&quot; value=&quot;384&quot;/&gt;&lt;/object&gt;&lt;object type=&quot;3&quot; unique_id=&quot;10057&quot;&gt;&lt;property id=&quot;20148&quot; value=&quot;5&quot;/&gt;&lt;property id=&quot;20300&quot; value=&quot;Slide 6 - &amp;quot;Step 2 : Next State Table&amp;quot;&quot;/&gt;&lt;property id=&quot;20307&quot; value=&quot;376&quot;/&gt;&lt;/object&gt;&lt;object type=&quot;3&quot; unique_id=&quot;10058&quot;&gt;&lt;property id=&quot;20148&quot; value=&quot;5&quot;/&gt;&lt;property id=&quot;20300&quot; value=&quot;Slide 7 - &amp;quot;Step 2 : Next State Table&amp;quot;&quot;/&gt;&lt;property id=&quot;20307&quot; value=&quot;379&quot;/&gt;&lt;/object&gt;&lt;object type=&quot;3&quot; unique_id=&quot;10059&quot;&gt;&lt;property id=&quot;20148&quot; value=&quot;5&quot;/&gt;&lt;property id=&quot;20300&quot; value=&quot;Slide 8 - &amp;quot;Step 2 : Next State Table&amp;quot;&quot;/&gt;&lt;property id=&quot;20307&quot; value=&quot;385&quot;/&gt;&lt;/object&gt;&lt;object type=&quot;3&quot; unique_id=&quot;10060&quot;&gt;&lt;property id=&quot;20148&quot; value=&quot;5&quot;/&gt;&lt;property id=&quot;20300&quot; value=&quot;Slide 9 - &amp;quot;Step 3 : Output Logic&amp;quot;&quot;/&gt;&lt;property id=&quot;20307&quot; value=&quot;380&quot;/&gt;&lt;/object&gt;&lt;object type=&quot;3&quot; unique_id=&quot;10061&quot;&gt;&lt;property id=&quot;20148&quot; value=&quot;5&quot;/&gt;&lt;property id=&quot;20300&quot; value=&quot;Slide 11 - &amp;quot;Changing Sleep Time…&amp;quot;&quot;/&gt;&lt;property id=&quot;20307&quot; value=&quot;382&quot;/&gt;&lt;/object&gt;&lt;object type=&quot;3&quot; unique_id=&quot;10062&quot;&gt;&lt;property id=&quot;20148&quot; value=&quot;5&quot;/&gt;&lt;property id=&quot;20300&quot; value=&quot;Slide 13 - &amp;quot;Factoring of FSMs&amp;quot;&quot;/&gt;&lt;property id=&quot;20307&quot; value=&quot;383&quot;/&gt;&lt;/object&gt;&lt;object type=&quot;3&quot; unique_id=&quot;10157&quot;&gt;&lt;property id=&quot;20148&quot; value=&quot;5&quot;/&gt;&lt;property id=&quot;20300&quot; value=&quot;Slide 14 - &amp;quot;Factored FSM&amp;quot;&quot;/&gt;&lt;property id=&quot;20307&quot; value=&quot;386&quot;/&gt;&lt;/object&gt;&lt;object type=&quot;3&quot; unique_id=&quot;10327&quot;&gt;&lt;property id=&quot;20148&quot; value=&quot;5&quot;/&gt;&lt;property id=&quot;20300&quot; value=&quot;Slide 15&quot;/&gt;&lt;property id=&quot;20307&quot; value=&quot;387&quot;/&gt;&lt;/object&gt;&lt;object type=&quot;3&quot; unique_id=&quot;10966&quot;&gt;&lt;property id=&quot;20148&quot; value=&quot;5&quot;/&gt;&lt;property id=&quot;20300&quot; value=&quot;Slide 10 - &amp;quot;Step 3 : Output Logic&amp;quot;&quot;/&gt;&lt;property id=&quot;20307&quot; value=&quot;388&quot;/&gt;&lt;/object&gt;&lt;object type=&quot;3&quot; unique_id=&quot;11015&quot;&gt;&lt;property id=&quot;20148&quot; value=&quot;5&quot;/&gt;&lt;property id=&quot;20300&quot; value=&quot;Slide 12 - &amp;quot;Changing Sleep Time…&amp;quot;&quot;/&gt;&lt;property id=&quot;20307&quot; value=&quot;389&quot;/&gt;&lt;/object&gt;&lt;object type=&quot;3&quot; unique_id=&quot;11288&quot;&gt;&lt;property id=&quot;20148&quot; value=&quot;5&quot;/&gt;&lt;property id=&quot;20300&quot; value=&quot;Slide 16 - &amp;quot;Modified FSM&amp;quot;&quot;/&gt;&lt;property id=&quot;20307&quot; value=&quot;391&quot;/&gt;&lt;/object&gt;&lt;/object&gt;&lt;object type=&quot;8&quot; unique_id=&quot;1003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DJ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705241"/>
      </a:accent1>
      <a:accent2>
        <a:srgbClr val="FF0000"/>
      </a:accent2>
      <a:accent3>
        <a:srgbClr val="2C4A4A"/>
      </a:accent3>
      <a:accent4>
        <a:srgbClr val="339966"/>
      </a:accent4>
      <a:accent5>
        <a:srgbClr val="604878"/>
      </a:accent5>
      <a:accent6>
        <a:srgbClr val="262626"/>
      </a:accent6>
      <a:hlink>
        <a:srgbClr val="6B9F25"/>
      </a:hlink>
      <a:folHlink>
        <a:srgbClr val="26262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 w="19050" cap="rnd">
          <a:solidFill>
            <a:schemeClr val="tx1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 cap="rnd">
          <a:solidFill>
            <a:schemeClr val="tx1"/>
          </a:solidFill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2020" id="{831C4EB6-077A-4A13-92B6-291C297A2AFA}" vid="{8E964A33-DA0B-4B1D-9EBA-591854ECA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EE2020</Template>
  <TotalTime>27830</TotalTime>
  <Words>718</Words>
  <Application>Microsoft Office PowerPoint</Application>
  <PresentationFormat>On-screen Show (4:3)</PresentationFormat>
  <Paragraphs>274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Mincho</vt:lpstr>
      <vt:lpstr>SimSun</vt:lpstr>
      <vt:lpstr>Arial</vt:lpstr>
      <vt:lpstr>Calibri</vt:lpstr>
      <vt:lpstr>Calibri Light</vt:lpstr>
      <vt:lpstr>Courier New</vt:lpstr>
      <vt:lpstr>Garamond</vt:lpstr>
      <vt:lpstr>Symbol</vt:lpstr>
      <vt:lpstr>Times New Roman</vt:lpstr>
      <vt:lpstr>Retrospect</vt:lpstr>
      <vt:lpstr>FSM 2 :  Finite State Machines</vt:lpstr>
      <vt:lpstr>Let’s Try This Out… </vt:lpstr>
      <vt:lpstr>Step 1 : Block Diagram, STD</vt:lpstr>
      <vt:lpstr>Step 2 : Next State Table</vt:lpstr>
      <vt:lpstr>Step 2 : Next State Table</vt:lpstr>
      <vt:lpstr>Step 2 : Next State Table</vt:lpstr>
      <vt:lpstr>Step 3 : Output Logic</vt:lpstr>
      <vt:lpstr>Changing Sleep Time…</vt:lpstr>
      <vt:lpstr>Modular Design of FSMs</vt:lpstr>
      <vt:lpstr>Modular Design of State Machines</vt:lpstr>
      <vt:lpstr>Modularizing…</vt:lpstr>
      <vt:lpstr>Modified FSM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Dingjuan</dc:creator>
  <cp:lastModifiedBy>Chua Dingjuan</cp:lastModifiedBy>
  <cp:revision>1684</cp:revision>
  <cp:lastPrinted>2015-10-17T15:22:06Z</cp:lastPrinted>
  <dcterms:created xsi:type="dcterms:W3CDTF">2014-12-09T08:40:23Z</dcterms:created>
  <dcterms:modified xsi:type="dcterms:W3CDTF">2019-03-28T07:16:14Z</dcterms:modified>
</cp:coreProperties>
</file>