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12" r:id="rId2"/>
    <p:sldId id="313" r:id="rId3"/>
    <p:sldId id="314" r:id="rId4"/>
    <p:sldId id="316" r:id="rId5"/>
    <p:sldId id="256" r:id="rId6"/>
    <p:sldId id="289" r:id="rId7"/>
    <p:sldId id="267" r:id="rId8"/>
    <p:sldId id="296" r:id="rId9"/>
    <p:sldId id="319" r:id="rId10"/>
    <p:sldId id="318" r:id="rId11"/>
    <p:sldId id="291" r:id="rId12"/>
    <p:sldId id="293" r:id="rId13"/>
    <p:sldId id="302" r:id="rId14"/>
    <p:sldId id="294" r:id="rId15"/>
    <p:sldId id="309" r:id="rId16"/>
    <p:sldId id="304" r:id="rId17"/>
    <p:sldId id="303" r:id="rId18"/>
    <p:sldId id="320" r:id="rId19"/>
    <p:sldId id="311" r:id="rId20"/>
    <p:sldId id="317" r:id="rId21"/>
    <p:sldId id="322" r:id="rId22"/>
  </p:sldIdLst>
  <p:sldSz cx="9144000" cy="6858000" type="screen4x3"/>
  <p:notesSz cx="9923463" cy="67881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to Sequential Circuits" id="{AB1E6BA6-6962-401B-9B1D-5A25F9787598}">
          <p14:sldIdLst>
            <p14:sldId id="312"/>
            <p14:sldId id="313"/>
            <p14:sldId id="314"/>
            <p14:sldId id="316"/>
            <p14:sldId id="256"/>
            <p14:sldId id="289"/>
            <p14:sldId id="267"/>
            <p14:sldId id="296"/>
            <p14:sldId id="319"/>
            <p14:sldId id="318"/>
            <p14:sldId id="291"/>
          </p14:sldIdLst>
        </p14:section>
        <p14:section name="JK Flip Flops" id="{F8B81B8D-1A88-4DD1-96A0-7AE79336C7E9}">
          <p14:sldIdLst>
            <p14:sldId id="293"/>
            <p14:sldId id="302"/>
            <p14:sldId id="294"/>
            <p14:sldId id="309"/>
            <p14:sldId id="304"/>
            <p14:sldId id="303"/>
            <p14:sldId id="320"/>
            <p14:sldId id="311"/>
            <p14:sldId id="317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2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467EA6"/>
    <a:srgbClr val="FFCC00"/>
    <a:srgbClr val="FFFF00"/>
    <a:srgbClr val="339966"/>
    <a:srgbClr val="FFCCCC"/>
    <a:srgbClr val="FFFFFF"/>
    <a:srgbClr val="0000FF"/>
    <a:srgbClr val="00FF00"/>
    <a:srgbClr val="9C3A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5" autoAdjust="0"/>
    <p:restoredTop sz="85698" autoAdjust="0"/>
  </p:normalViewPr>
  <p:slideViewPr>
    <p:cSldViewPr snapToGrid="0">
      <p:cViewPr varScale="1">
        <p:scale>
          <a:sx n="88" d="100"/>
          <a:sy n="88" d="100"/>
        </p:scale>
        <p:origin x="1152" y="62"/>
      </p:cViewPr>
      <p:guideLst>
        <p:guide pos="2880"/>
        <p:guide orient="horz" pos="22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11" Type="http://schemas.openxmlformats.org/officeDocument/2006/relationships/image" Target="../media/image18.emf"/><Relationship Id="rId5" Type="http://schemas.openxmlformats.org/officeDocument/2006/relationships/image" Target="../media/image12.png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29F79-B773-4048-98D9-539F41FBC15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42133-B403-47AC-80D5-F43A464B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8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9A40C-5C93-4CA0-82FC-23A85CAE53C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33763" y="849313"/>
            <a:ext cx="3055937" cy="22907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347" y="3266796"/>
            <a:ext cx="7938770" cy="26728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6319F-6E12-473A-8629-B907FF38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78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36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19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12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54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7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4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43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45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073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40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6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967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812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64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20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848AF4-3854-4FE2-A793-47625F218D4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993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3763" y="849313"/>
            <a:ext cx="3055937" cy="22907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48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84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10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10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6319F-6E12-473A-8629-B907FF38E159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590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4"/>
            <a:ext cx="7543800" cy="2634697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="1" spc="-38" baseline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5653940"/>
            <a:ext cx="7543800" cy="517573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b="1" cap="all" spc="150" baseline="0">
                <a:solidFill>
                  <a:srgbClr val="777E6F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551549"/>
            <a:ext cx="74066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905744" y="3551549"/>
            <a:ext cx="4480560" cy="1626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 © NUS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 © NUS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6334316"/>
            <a:ext cx="9141619" cy="64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4785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 © NUS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 © NUS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392918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905744" y="4221193"/>
            <a:ext cx="74066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905744" y="4221193"/>
            <a:ext cx="4480560" cy="1626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297458"/>
            <a:ext cx="3703320" cy="45716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297459"/>
            <a:ext cx="3703320" cy="45716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22960" y="286610"/>
            <a:ext cx="7543800" cy="7691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 © NUS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46797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211859"/>
            <a:ext cx="3703320" cy="40035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46797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211859"/>
            <a:ext cx="3703320" cy="40035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22960" y="286610"/>
            <a:ext cx="7543800" cy="7691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 © NUS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 © NUS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3" y="6334316"/>
            <a:ext cx="9144001" cy="659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/>
          <p:cNvCxnSpPr/>
          <p:nvPr userDrawn="1"/>
        </p:nvCxnSpPr>
        <p:spPr>
          <a:xfrm>
            <a:off x="895149" y="1173511"/>
            <a:ext cx="74752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 © NUS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94361"/>
            <a:ext cx="4869180" cy="57108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00451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 © NUS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83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" y="6334316"/>
            <a:ext cx="9144001" cy="659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10"/>
            <a:ext cx="7543800" cy="7691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1" y="1291224"/>
            <a:ext cx="7586405" cy="49253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173511"/>
            <a:ext cx="74752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2" y="6459792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Digital Fundamentals © NUS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b="1" kern="1200" spc="-38" baseline="0">
          <a:solidFill>
            <a:srgbClr val="33996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Visio_Drawing44444444444444444.vsdx"/><Relationship Id="rId13" Type="http://schemas.openxmlformats.org/officeDocument/2006/relationships/image" Target="../media/image12.png"/><Relationship Id="rId18" Type="http://schemas.openxmlformats.org/officeDocument/2006/relationships/image" Target="../media/image20.png"/><Relationship Id="rId26" Type="http://schemas.openxmlformats.org/officeDocument/2006/relationships/package" Target="../embeddings/Microsoft_Visio_Drawing99999999999999999.vsdx"/><Relationship Id="rId3" Type="http://schemas.openxmlformats.org/officeDocument/2006/relationships/notesSlide" Target="../notesSlides/notesSlide10.xml"/><Relationship Id="rId21" Type="http://schemas.openxmlformats.org/officeDocument/2006/relationships/package" Target="../embeddings/Microsoft_Visio_Drawing77777777777777777.vsdx"/><Relationship Id="rId34" Type="http://schemas.openxmlformats.org/officeDocument/2006/relationships/image" Target="../media/image18.emf"/><Relationship Id="rId7" Type="http://schemas.openxmlformats.org/officeDocument/2006/relationships/image" Target="../media/image9.emf"/><Relationship Id="rId12" Type="http://schemas.openxmlformats.org/officeDocument/2006/relationships/oleObject" Target="../embeddings/oleObject1.bin"/><Relationship Id="rId17" Type="http://schemas.openxmlformats.org/officeDocument/2006/relationships/image" Target="../media/image19.png"/><Relationship Id="rId25" Type="http://schemas.openxmlformats.org/officeDocument/2006/relationships/oleObject" Target="../embeddings/oleObject2.bin"/><Relationship Id="rId33" Type="http://schemas.openxmlformats.org/officeDocument/2006/relationships/package" Target="../embeddings/Microsoft_Visio_Drawing1111111111111111111111111111111111.vsdx"/><Relationship Id="rId2" Type="http://schemas.openxmlformats.org/officeDocument/2006/relationships/slideLayout" Target="../slideLayouts/slideLayout2.xml"/><Relationship Id="rId20" Type="http://schemas.openxmlformats.org/officeDocument/2006/relationships/image" Target="../media/image13.emf"/><Relationship Id="rId29" Type="http://schemas.openxmlformats.org/officeDocument/2006/relationships/image" Target="../media/image4.png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Visio_Drawing33333333333333333.vsdx"/><Relationship Id="rId11" Type="http://schemas.openxmlformats.org/officeDocument/2006/relationships/image" Target="../media/image11.emf"/><Relationship Id="rId24" Type="http://schemas.openxmlformats.org/officeDocument/2006/relationships/image" Target="../media/image15.emf"/><Relationship Id="rId32" Type="http://schemas.openxmlformats.org/officeDocument/2006/relationships/image" Target="../media/image17.emf"/><Relationship Id="rId5" Type="http://schemas.openxmlformats.org/officeDocument/2006/relationships/image" Target="../media/image8.emf"/><Relationship Id="rId23" Type="http://schemas.openxmlformats.org/officeDocument/2006/relationships/package" Target="../embeddings/Microsoft_Visio_Drawing88888888888888888.vsdx"/><Relationship Id="rId28" Type="http://schemas.openxmlformats.org/officeDocument/2006/relationships/image" Target="../media/image2.png"/><Relationship Id="rId10" Type="http://schemas.openxmlformats.org/officeDocument/2006/relationships/package" Target="../embeddings/Microsoft_Visio_Drawing55555555555555555.vsdx"/><Relationship Id="rId19" Type="http://schemas.openxmlformats.org/officeDocument/2006/relationships/package" Target="../embeddings/Microsoft_Visio_Drawing66666666666666666.vsdx"/><Relationship Id="rId31" Type="http://schemas.openxmlformats.org/officeDocument/2006/relationships/package" Target="../embeddings/Microsoft_Visio_Drawing1010101010101010101010101010101010.vsdx"/><Relationship Id="rId4" Type="http://schemas.openxmlformats.org/officeDocument/2006/relationships/package" Target="../embeddings/Microsoft_Visio_Drawing22222222222222222.vsdx"/><Relationship Id="rId9" Type="http://schemas.openxmlformats.org/officeDocument/2006/relationships/image" Target="../media/image10.emf"/><Relationship Id="rId22" Type="http://schemas.openxmlformats.org/officeDocument/2006/relationships/image" Target="../media/image14.emf"/><Relationship Id="rId27" Type="http://schemas.openxmlformats.org/officeDocument/2006/relationships/image" Target="../media/image16.emf"/><Relationship Id="rId30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Visio_Drawing11111111111111111111.vsd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2960" y="1426464"/>
            <a:ext cx="6492240" cy="2544689"/>
          </a:xfrm>
        </p:spPr>
        <p:txBody>
          <a:bodyPr>
            <a:normAutofit/>
          </a:bodyPr>
          <a:lstStyle/>
          <a:p>
            <a:r>
              <a:rPr lang="en-US" dirty="0" smtClean="0"/>
              <a:t>EE2026</a:t>
            </a:r>
            <a:br>
              <a:rPr lang="en-US" dirty="0" smtClean="0"/>
            </a:br>
            <a:r>
              <a:rPr lang="en-US" dirty="0" smtClean="0"/>
              <a:t>Digital Design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000" b="1" cap="none" dirty="0" smtClean="0"/>
              <a:t>Chua </a:t>
            </a:r>
            <a:r>
              <a:rPr lang="en-US" sz="3000" b="1" cap="none" dirty="0"/>
              <a:t>Dingjuan   </a:t>
            </a:r>
            <a:br>
              <a:rPr lang="en-US" sz="3000" b="1" cap="none" dirty="0"/>
            </a:br>
            <a:r>
              <a:rPr lang="en-US" sz="3000" b="1" cap="none" dirty="0"/>
              <a:t>elechuad@nus.edu.sg</a:t>
            </a:r>
          </a:p>
        </p:txBody>
      </p:sp>
    </p:spTree>
    <p:extLst>
      <p:ext uri="{BB962C8B-B14F-4D97-AF65-F5344CB8AC3E}">
        <p14:creationId xmlns:p14="http://schemas.microsoft.com/office/powerpoint/2010/main" val="404524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/>
          <p:cNvGrpSpPr/>
          <p:nvPr/>
        </p:nvGrpSpPr>
        <p:grpSpPr>
          <a:xfrm>
            <a:off x="6629165" y="3465438"/>
            <a:ext cx="1554765" cy="1635944"/>
            <a:chOff x="6629165" y="3752080"/>
            <a:chExt cx="1554765" cy="1635944"/>
          </a:xfrm>
        </p:grpSpPr>
        <p:graphicFrame>
          <p:nvGraphicFramePr>
            <p:cNvPr id="106" name="Object 105"/>
            <p:cNvGraphicFramePr>
              <a:graphicFrameLocks noChangeAspect="1"/>
            </p:cNvGraphicFramePr>
            <p:nvPr>
              <p:extLst/>
            </p:nvPr>
          </p:nvGraphicFramePr>
          <p:xfrm>
            <a:off x="6651660" y="3752080"/>
            <a:ext cx="1168771" cy="16359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10" name="Visio" r:id="rId4" imgW="730482" imgH="1022465" progId="Visio.Drawing.15">
                    <p:embed/>
                  </p:oleObj>
                </mc:Choice>
                <mc:Fallback>
                  <p:oleObj name="Visio" r:id="rId4" imgW="730482" imgH="1022465" progId="Visio.Drawing.15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651660" y="3752080"/>
                          <a:ext cx="1168771" cy="16359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" name="Object 103"/>
            <p:cNvGraphicFramePr>
              <a:graphicFrameLocks noChangeAspect="1"/>
            </p:cNvGraphicFramePr>
            <p:nvPr>
              <p:extLst/>
            </p:nvPr>
          </p:nvGraphicFramePr>
          <p:xfrm>
            <a:off x="6629165" y="4603831"/>
            <a:ext cx="1554765" cy="751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11" name="Visio" r:id="rId6" imgW="971728" imgH="469669" progId="Visio.Drawing.15">
                    <p:embed/>
                  </p:oleObj>
                </mc:Choice>
                <mc:Fallback>
                  <p:oleObj name="Visio" r:id="rId6" imgW="971728" imgH="469669" progId="Visio.Drawing.15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629165" y="4603831"/>
                          <a:ext cx="1554765" cy="75147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9" name="Group 128"/>
          <p:cNvGrpSpPr/>
          <p:nvPr/>
        </p:nvGrpSpPr>
        <p:grpSpPr>
          <a:xfrm>
            <a:off x="6365378" y="2594572"/>
            <a:ext cx="1856832" cy="1588666"/>
            <a:chOff x="6365378" y="2883330"/>
            <a:chExt cx="1856832" cy="1588666"/>
          </a:xfrm>
        </p:grpSpPr>
        <p:graphicFrame>
          <p:nvGraphicFramePr>
            <p:cNvPr id="103" name="Object 102"/>
            <p:cNvGraphicFramePr>
              <a:graphicFrameLocks noChangeAspect="1"/>
            </p:cNvGraphicFramePr>
            <p:nvPr>
              <p:extLst/>
            </p:nvPr>
          </p:nvGraphicFramePr>
          <p:xfrm>
            <a:off x="6365378" y="2883330"/>
            <a:ext cx="1148019" cy="15345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12" name="Visio" r:id="rId8" imgW="717512" imgH="959081" progId="Visio.Drawing.15">
                    <p:embed/>
                  </p:oleObj>
                </mc:Choice>
                <mc:Fallback>
                  <p:oleObj name="Visio" r:id="rId8" imgW="717512" imgH="959081" progId="Visio.Drawing.15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365378" y="2883330"/>
                          <a:ext cx="1148019" cy="153453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" name="Object 127"/>
            <p:cNvGraphicFramePr>
              <a:graphicFrameLocks noChangeAspect="1"/>
            </p:cNvGraphicFramePr>
            <p:nvPr>
              <p:extLst/>
            </p:nvPr>
          </p:nvGraphicFramePr>
          <p:xfrm>
            <a:off x="6626770" y="3720526"/>
            <a:ext cx="1595440" cy="751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13" name="Visio" r:id="rId10" imgW="997150" imgH="469669" progId="Visio.Drawing.15">
                    <p:embed/>
                  </p:oleObj>
                </mc:Choice>
                <mc:Fallback>
                  <p:oleObj name="Visio" r:id="rId10" imgW="997150" imgH="469669" progId="Visio.Drawing.15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626770" y="3720526"/>
                          <a:ext cx="1595440" cy="75147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" name="Rectangle 46"/>
          <p:cNvSpPr/>
          <p:nvPr/>
        </p:nvSpPr>
        <p:spPr>
          <a:xfrm>
            <a:off x="453646" y="2341347"/>
            <a:ext cx="6325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3366FF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S</a:t>
            </a:r>
            <a:endParaRPr lang="en-US" sz="1600" dirty="0">
              <a:solidFill>
                <a:srgbClr val="3366FF"/>
              </a:solidFill>
            </a:endParaRPr>
          </a:p>
        </p:txBody>
      </p:sp>
      <p:graphicFrame>
        <p:nvGraphicFramePr>
          <p:cNvPr id="148" name="Object 147"/>
          <p:cNvGraphicFramePr>
            <a:graphicFrameLocks noChangeAspect="1"/>
          </p:cNvGraphicFramePr>
          <p:nvPr>
            <p:extLst/>
          </p:nvPr>
        </p:nvGraphicFramePr>
        <p:xfrm>
          <a:off x="1565245" y="5066181"/>
          <a:ext cx="514860" cy="362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14" name="Bitmap Image" r:id="rId12" imgW="304923" imgH="368254" progId="Paint.Picture">
                  <p:embed/>
                </p:oleObj>
              </mc:Choice>
              <mc:Fallback>
                <p:oleObj name="Bitmap Image" r:id="rId12" imgW="304923" imgH="36825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45" y="5066181"/>
                        <a:ext cx="514860" cy="3627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Flip-flop (FF)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1" y="1226825"/>
            <a:ext cx="7586406" cy="93531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200" dirty="0"/>
              <a:t>FF can </a:t>
            </a:r>
            <a:r>
              <a:rPr lang="en-US" sz="2200" dirty="0">
                <a:solidFill>
                  <a:srgbClr val="339966"/>
                </a:solidFill>
              </a:rPr>
              <a:t>record</a:t>
            </a:r>
            <a:r>
              <a:rPr lang="en-US" sz="2200" dirty="0"/>
              <a:t> and </a:t>
            </a:r>
            <a:r>
              <a:rPr lang="en-US" sz="2200" dirty="0">
                <a:solidFill>
                  <a:srgbClr val="339966"/>
                </a:solidFill>
              </a:rPr>
              <a:t>store</a:t>
            </a:r>
            <a:r>
              <a:rPr lang="en-US" sz="2200" dirty="0"/>
              <a:t> transient events.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/>
              <a:t> Switching is not instantaneous </a:t>
            </a:r>
            <a:r>
              <a:rPr lang="en-US" sz="2200" dirty="0">
                <a:sym typeface="Wingdings" panose="05000000000000000000" pitchFamily="2" charset="2"/>
              </a:rPr>
              <a:t> </a:t>
            </a:r>
            <a:r>
              <a:rPr lang="en-US" sz="2200" dirty="0">
                <a:solidFill>
                  <a:srgbClr val="FF0000"/>
                </a:solidFill>
              </a:rPr>
              <a:t>propagation delays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 © NUS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/>
              <p:cNvSpPr/>
              <p:nvPr/>
            </p:nvSpPr>
            <p:spPr>
              <a:xfrm>
                <a:off x="742936" y="4198532"/>
                <a:ext cx="3508407" cy="744178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latin typeface="+mj-lt"/>
                    <a:ea typeface="MS Mincho" panose="02020609040205080304" pitchFamily="49" charset="-128"/>
                  </a:rPr>
                  <a:t>1) Assume that the </a:t>
                </a:r>
                <a:r>
                  <a:rPr lang="en-US" sz="2000" i="1" dirty="0" smtClean="0">
                    <a:latin typeface="+mj-lt"/>
                    <a:ea typeface="MS Mincho" panose="02020609040205080304" pitchFamily="49" charset="-128"/>
                  </a:rPr>
                  <a:t>rest </a:t>
                </a:r>
                <a:r>
                  <a:rPr lang="en-US" sz="2000" i="1" dirty="0">
                    <a:latin typeface="+mj-lt"/>
                    <a:ea typeface="MS Mincho" panose="02020609040205080304" pitchFamily="49" charset="-128"/>
                  </a:rPr>
                  <a:t>state</a:t>
                </a:r>
                <a:r>
                  <a:rPr lang="en-US" sz="2000" dirty="0">
                    <a:latin typeface="+mj-lt"/>
                    <a:ea typeface="MS Mincho" panose="02020609040205080304" pitchFamily="49" charset="-128"/>
                  </a:rPr>
                  <a:t> is</a:t>
                </a:r>
                <a:r>
                  <a:rPr lang="en-US" sz="2000" dirty="0" smtClean="0">
                    <a:latin typeface="+mj-lt"/>
                    <a:ea typeface="MS Mincho" panose="02020609040205080304" pitchFamily="49" charset="-128"/>
                  </a:rPr>
                  <a:t>: </a:t>
                </a:r>
                <a:br>
                  <a:rPr lang="en-US" sz="2000" dirty="0" smtClean="0">
                    <a:latin typeface="+mj-lt"/>
                    <a:ea typeface="MS Mincho" panose="02020609040205080304" pitchFamily="49" charset="-128"/>
                  </a:rPr>
                </a:br>
                <a:r>
                  <a:rPr lang="en-US" sz="2000" dirty="0" smtClean="0">
                    <a:solidFill>
                      <a:srgbClr val="0000FF"/>
                    </a:solidFill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S</a:t>
                </a:r>
                <a:r>
                  <a:rPr lang="en-US" sz="2000" dirty="0" smtClean="0">
                    <a:latin typeface="+mj-lt"/>
                    <a:ea typeface="MS Mincho" panose="02020609040205080304" pitchFamily="49" charset="-128"/>
                  </a:rPr>
                  <a:t> </a:t>
                </a:r>
                <a:r>
                  <a:rPr lang="en-US" sz="2000" dirty="0">
                    <a:latin typeface="+mj-lt"/>
                    <a:ea typeface="MS Mincho" panose="02020609040205080304" pitchFamily="49" charset="-128"/>
                  </a:rPr>
                  <a:t>= </a:t>
                </a:r>
                <a:r>
                  <a:rPr lang="en-US" sz="2000" dirty="0">
                    <a:solidFill>
                      <a:srgbClr val="0000FF"/>
                    </a:solidFill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R</a:t>
                </a:r>
                <a:r>
                  <a:rPr lang="en-US" sz="2000" dirty="0">
                    <a:latin typeface="+mj-lt"/>
                    <a:ea typeface="MS Mincho" panose="02020609040205080304" pitchFamily="49" charset="-128"/>
                  </a:rPr>
                  <a:t> = 0; </a:t>
                </a:r>
                <a:r>
                  <a:rPr lang="en-US" sz="2000" dirty="0" smtClean="0">
                    <a:latin typeface="+mj-lt"/>
                    <a:ea typeface="MS Mincho" panose="02020609040205080304" pitchFamily="49" charset="-128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Q</m:t>
                    </m:r>
                  </m:oMath>
                </a14:m>
                <a:r>
                  <a:rPr lang="en-US" sz="2000" dirty="0" smtClean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en-US" sz="2000" dirty="0" smtClean="0">
                    <a:latin typeface="+mj-lt"/>
                    <a:ea typeface="MS Mincho" panose="02020609040205080304" pitchFamily="49" charset="-128"/>
                  </a:rPr>
                  <a:t>= 0,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Q</m:t>
                        </m:r>
                      </m:e>
                    </m:bar>
                    <m:r>
                      <a:rPr lang="en-US" sz="2000" b="0" i="1" smtClean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+mj-lt"/>
                    <a:ea typeface="MS Mincho" panose="02020609040205080304" pitchFamily="49" charset="-128"/>
                  </a:rPr>
                  <a:t>= 1</a:t>
                </a:r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146" name="Rectangle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36" y="4198532"/>
                <a:ext cx="3508407" cy="744178"/>
              </a:xfrm>
              <a:prstGeom prst="rect">
                <a:avLst/>
              </a:prstGeom>
              <a:blipFill rotWithShape="0">
                <a:blip r:embed="rId17"/>
                <a:stretch>
                  <a:fillRect l="-1733" t="-4032" r="-173" b="-12903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919191" y="2299469"/>
          <a:ext cx="158921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Hold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 = 0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 = 1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9C3A0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Invalid</a:t>
                      </a:r>
                      <a:endParaRPr lang="en-US" sz="1200" dirty="0">
                        <a:solidFill>
                          <a:srgbClr val="9C3A0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0 is the </a:t>
                      </a:r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 state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/>
              <p:cNvSpPr/>
              <p:nvPr/>
            </p:nvSpPr>
            <p:spPr>
              <a:xfrm>
                <a:off x="742936" y="5025871"/>
                <a:ext cx="4213460" cy="1051955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+mj-lt"/>
                    <a:ea typeface="MS Mincho" panose="02020609040205080304" pitchFamily="49" charset="-128"/>
                  </a:rPr>
                  <a:t>2) If </a:t>
                </a:r>
                <a:r>
                  <a:rPr lang="en-US" sz="2000" dirty="0">
                    <a:solidFill>
                      <a:srgbClr val="0000FF"/>
                    </a:solidFill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S</a:t>
                </a:r>
                <a:r>
                  <a:rPr lang="en-US" sz="2000" dirty="0" smtClean="0">
                    <a:latin typeface="+mj-lt"/>
                    <a:ea typeface="MS Mincho" panose="02020609040205080304" pitchFamily="49" charset="-128"/>
                    <a:sym typeface="Symbol" panose="05050102010706020507" pitchFamily="18" charset="2"/>
                  </a:rPr>
                  <a:t></a:t>
                </a:r>
                <a:r>
                  <a:rPr lang="en-US" sz="2000" dirty="0" smtClean="0">
                    <a:latin typeface="+mj-lt"/>
                    <a:ea typeface="MS Mincho" panose="02020609040205080304" pitchFamily="49" charset="-128"/>
                  </a:rPr>
                  <a:t>       while </a:t>
                </a:r>
                <a:r>
                  <a:rPr lang="en-US" sz="2000" dirty="0">
                    <a:solidFill>
                      <a:srgbClr val="0000FF"/>
                    </a:solidFill>
                    <a:latin typeface="+mj-lt"/>
                    <a:ea typeface="MS Mincho" panose="02020609040205080304" pitchFamily="49" charset="-128"/>
                    <a:cs typeface="Times New Roman" panose="02020603050405020304" pitchFamily="18" charset="0"/>
                  </a:rPr>
                  <a:t>R</a:t>
                </a:r>
                <a:r>
                  <a:rPr lang="en-US" sz="2000" dirty="0">
                    <a:latin typeface="+mj-lt"/>
                    <a:ea typeface="MS Mincho" panose="02020609040205080304" pitchFamily="49" charset="-128"/>
                  </a:rPr>
                  <a:t> = 0 </a:t>
                </a:r>
                <a:r>
                  <a:rPr lang="en-US" sz="2000" dirty="0">
                    <a:latin typeface="+mj-lt"/>
                    <a:ea typeface="MS Mincho" panose="02020609040205080304" pitchFamily="49" charset="-128"/>
                    <a:sym typeface="Symbol" panose="05050102010706020507" pitchFamily="18" charset="2"/>
                  </a:rPr>
                  <a:t></a:t>
                </a:r>
                <a:r>
                  <a:rPr lang="en-US" sz="2000" dirty="0">
                    <a:latin typeface="+mj-lt"/>
                    <a:ea typeface="MS Mincho" panose="02020609040205080304" pitchFamily="49" charset="-128"/>
                  </a:rPr>
                  <a:t> </a:t>
                </a:r>
                <a:r>
                  <a:rPr lang="en-US" sz="2000" dirty="0" smtClean="0">
                    <a:ea typeface="MS Mincho" panose="02020609040205080304" pitchFamily="49" charset="-128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Q</m:t>
                    </m:r>
                  </m:oMath>
                </a14:m>
                <a:r>
                  <a:rPr lang="en-US" sz="2000" dirty="0">
                    <a:latin typeface="+mj-lt"/>
                    <a:ea typeface="MS Mincho" panose="02020609040205080304" pitchFamily="49" charset="-128"/>
                  </a:rPr>
                  <a:t> = 1,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Q</m:t>
                        </m:r>
                      </m:e>
                    </m:bar>
                  </m:oMath>
                </a14:m>
                <a:r>
                  <a:rPr lang="en-US" sz="2000" dirty="0">
                    <a:latin typeface="+mj-lt"/>
                    <a:ea typeface="MS Mincho" panose="02020609040205080304" pitchFamily="49" charset="-128"/>
                  </a:rPr>
                  <a:t> = 0, </a:t>
                </a:r>
                <a:br>
                  <a:rPr lang="en-US" sz="2000" dirty="0">
                    <a:latin typeface="+mj-lt"/>
                    <a:ea typeface="MS Mincho" panose="02020609040205080304" pitchFamily="49" charset="-128"/>
                  </a:rPr>
                </a:br>
                <a:r>
                  <a:rPr lang="en-US" sz="2000" dirty="0">
                    <a:latin typeface="+mj-lt"/>
                    <a:ea typeface="MS Mincho" panose="02020609040205080304" pitchFamily="49" charset="-128"/>
                  </a:rPr>
                  <a:t>i.e., </a:t>
                </a:r>
                <a:r>
                  <a:rPr lang="en-US" sz="2000" dirty="0" smtClean="0">
                    <a:latin typeface="+mj-lt"/>
                    <a:ea typeface="MS Mincho" panose="02020609040205080304" pitchFamily="49" charset="-128"/>
                  </a:rPr>
                  <a:t>the event (S </a:t>
                </a:r>
                <a:r>
                  <a:rPr lang="en-US" sz="2000" dirty="0">
                    <a:latin typeface="+mj-lt"/>
                    <a:ea typeface="MS Mincho" panose="02020609040205080304" pitchFamily="49" charset="-128"/>
                  </a:rPr>
                  <a:t>going </a:t>
                </a:r>
                <a:r>
                  <a:rPr lang="en-US" sz="2000" dirty="0" smtClean="0">
                    <a:latin typeface="+mj-lt"/>
                    <a:ea typeface="MS Mincho" panose="02020609040205080304" pitchFamily="49" charset="-128"/>
                  </a:rPr>
                  <a:t>high) </a:t>
                </a:r>
                <a:r>
                  <a:rPr lang="en-US" sz="2000" dirty="0">
                    <a:latin typeface="+mj-lt"/>
                    <a:ea typeface="MS Mincho" panose="02020609040205080304" pitchFamily="49" charset="-128"/>
                  </a:rPr>
                  <a:t>is recorded and stored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Q</m:t>
                    </m:r>
                  </m:oMath>
                </a14:m>
                <a:r>
                  <a:rPr lang="en-US" sz="2000" dirty="0">
                    <a:latin typeface="+mj-lt"/>
                    <a:ea typeface="MS Mincho" panose="02020609040205080304" pitchFamily="49" charset="-128"/>
                  </a:rPr>
                  <a:t> = </a:t>
                </a:r>
                <a:r>
                  <a:rPr lang="en-US" sz="2000" dirty="0" smtClean="0">
                    <a:latin typeface="+mj-lt"/>
                    <a:ea typeface="MS Mincho" panose="02020609040205080304" pitchFamily="49" charset="-128"/>
                  </a:rPr>
                  <a:t>1.</a:t>
                </a:r>
                <a:endParaRPr lang="en-US" sz="2000" dirty="0">
                  <a:latin typeface="+mj-lt"/>
                  <a:ea typeface="MS Mincho" panose="02020609040205080304" pitchFamily="49" charset="-128"/>
                </a:endParaRPr>
              </a:p>
            </p:txBody>
          </p:sp>
        </mc:Choice>
        <mc:Fallback xmlns=""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36" y="5025871"/>
                <a:ext cx="4213460" cy="1051955"/>
              </a:xfrm>
              <a:prstGeom prst="rect">
                <a:avLst/>
              </a:prstGeom>
              <a:blipFill rotWithShape="0">
                <a:blip r:embed="rId18"/>
                <a:stretch>
                  <a:fillRect l="-1443" r="-2309" b="-8571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185"/>
          <p:cNvGrpSpPr>
            <a:grpSpLocks/>
          </p:cNvGrpSpPr>
          <p:nvPr/>
        </p:nvGrpSpPr>
        <p:grpSpPr bwMode="auto">
          <a:xfrm>
            <a:off x="1002019" y="2419338"/>
            <a:ext cx="1858810" cy="1452592"/>
            <a:chOff x="1518" y="7828"/>
            <a:chExt cx="2940" cy="2296"/>
          </a:xfrm>
        </p:grpSpPr>
        <p:sp>
          <p:nvSpPr>
            <p:cNvPr id="51" name="Line 186"/>
            <p:cNvSpPr>
              <a:spLocks noChangeShapeType="1"/>
            </p:cNvSpPr>
            <p:nvPr/>
          </p:nvSpPr>
          <p:spPr bwMode="auto">
            <a:xfrm>
              <a:off x="2203" y="8417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52" name="Line 187"/>
            <p:cNvSpPr>
              <a:spLocks noChangeShapeType="1"/>
            </p:cNvSpPr>
            <p:nvPr/>
          </p:nvSpPr>
          <p:spPr bwMode="auto">
            <a:xfrm>
              <a:off x="3529" y="8142"/>
              <a:ext cx="92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53" name="Line 188"/>
            <p:cNvSpPr>
              <a:spLocks noChangeShapeType="1"/>
            </p:cNvSpPr>
            <p:nvPr/>
          </p:nvSpPr>
          <p:spPr bwMode="auto">
            <a:xfrm flipH="1">
              <a:off x="1518" y="9933"/>
              <a:ext cx="1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54" name="Line 189"/>
            <p:cNvSpPr>
              <a:spLocks noChangeShapeType="1"/>
            </p:cNvSpPr>
            <p:nvPr/>
          </p:nvSpPr>
          <p:spPr bwMode="auto">
            <a:xfrm flipH="1">
              <a:off x="1518" y="8013"/>
              <a:ext cx="11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grpSp>
          <p:nvGrpSpPr>
            <p:cNvPr id="56" name="Group 190"/>
            <p:cNvGrpSpPr>
              <a:grpSpLocks/>
            </p:cNvGrpSpPr>
            <p:nvPr/>
          </p:nvGrpSpPr>
          <p:grpSpPr bwMode="auto">
            <a:xfrm>
              <a:off x="2587" y="7828"/>
              <a:ext cx="961" cy="631"/>
              <a:chOff x="2587" y="7860"/>
              <a:chExt cx="961" cy="631"/>
            </a:xfrm>
          </p:grpSpPr>
          <p:grpSp>
            <p:nvGrpSpPr>
              <p:cNvPr id="69" name="Group 191"/>
              <p:cNvGrpSpPr>
                <a:grpSpLocks/>
              </p:cNvGrpSpPr>
              <p:nvPr/>
            </p:nvGrpSpPr>
            <p:grpSpPr bwMode="auto">
              <a:xfrm>
                <a:off x="2587" y="7860"/>
                <a:ext cx="815" cy="631"/>
                <a:chOff x="0" y="0"/>
                <a:chExt cx="20000" cy="20000"/>
              </a:xfrm>
            </p:grpSpPr>
            <p:sp>
              <p:nvSpPr>
                <p:cNvPr id="71" name="Arc 192"/>
                <p:cNvSpPr>
                  <a:spLocks/>
                </p:cNvSpPr>
                <p:nvPr/>
              </p:nvSpPr>
              <p:spPr bwMode="auto">
                <a:xfrm flipV="1">
                  <a:off x="724" y="9649"/>
                  <a:ext cx="19276" cy="1035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/>
                </a:p>
              </p:txBody>
            </p:sp>
            <p:sp>
              <p:nvSpPr>
                <p:cNvPr id="72" name="Arc 193"/>
                <p:cNvSpPr>
                  <a:spLocks/>
                </p:cNvSpPr>
                <p:nvPr/>
              </p:nvSpPr>
              <p:spPr bwMode="auto">
                <a:xfrm flipV="1">
                  <a:off x="0" y="10277"/>
                  <a:ext cx="4032" cy="968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/>
                </a:p>
              </p:txBody>
            </p:sp>
            <p:sp>
              <p:nvSpPr>
                <p:cNvPr id="73" name="Arc 194"/>
                <p:cNvSpPr>
                  <a:spLocks/>
                </p:cNvSpPr>
                <p:nvPr/>
              </p:nvSpPr>
              <p:spPr bwMode="auto">
                <a:xfrm>
                  <a:off x="724" y="0"/>
                  <a:ext cx="19276" cy="1035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/>
                </a:p>
              </p:txBody>
            </p:sp>
            <p:sp>
              <p:nvSpPr>
                <p:cNvPr id="74" name="Arc 195"/>
                <p:cNvSpPr>
                  <a:spLocks/>
                </p:cNvSpPr>
                <p:nvPr/>
              </p:nvSpPr>
              <p:spPr bwMode="auto">
                <a:xfrm>
                  <a:off x="0" y="0"/>
                  <a:ext cx="4032" cy="968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/>
                </a:p>
              </p:txBody>
            </p:sp>
          </p:grpSp>
          <p:sp>
            <p:nvSpPr>
              <p:cNvPr id="70" name="Oval 196"/>
              <p:cNvSpPr>
                <a:spLocks noChangeArrowheads="1"/>
              </p:cNvSpPr>
              <p:nvPr/>
            </p:nvSpPr>
            <p:spPr bwMode="auto">
              <a:xfrm>
                <a:off x="3405" y="8085"/>
                <a:ext cx="143" cy="14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</p:grpSp>
        <p:grpSp>
          <p:nvGrpSpPr>
            <p:cNvPr id="57" name="Group 197"/>
            <p:cNvGrpSpPr>
              <a:grpSpLocks/>
            </p:cNvGrpSpPr>
            <p:nvPr/>
          </p:nvGrpSpPr>
          <p:grpSpPr bwMode="auto">
            <a:xfrm>
              <a:off x="2557" y="9493"/>
              <a:ext cx="961" cy="631"/>
              <a:chOff x="2587" y="7860"/>
              <a:chExt cx="961" cy="631"/>
            </a:xfrm>
          </p:grpSpPr>
          <p:grpSp>
            <p:nvGrpSpPr>
              <p:cNvPr id="63" name="Group 198"/>
              <p:cNvGrpSpPr>
                <a:grpSpLocks/>
              </p:cNvGrpSpPr>
              <p:nvPr/>
            </p:nvGrpSpPr>
            <p:grpSpPr bwMode="auto">
              <a:xfrm>
                <a:off x="2587" y="7860"/>
                <a:ext cx="815" cy="631"/>
                <a:chOff x="0" y="0"/>
                <a:chExt cx="20000" cy="20000"/>
              </a:xfrm>
            </p:grpSpPr>
            <p:sp>
              <p:nvSpPr>
                <p:cNvPr id="65" name="Arc 199"/>
                <p:cNvSpPr>
                  <a:spLocks/>
                </p:cNvSpPr>
                <p:nvPr/>
              </p:nvSpPr>
              <p:spPr bwMode="auto">
                <a:xfrm flipV="1">
                  <a:off x="724" y="9649"/>
                  <a:ext cx="19276" cy="1035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/>
                </a:p>
              </p:txBody>
            </p:sp>
            <p:sp>
              <p:nvSpPr>
                <p:cNvPr id="66" name="Arc 200"/>
                <p:cNvSpPr>
                  <a:spLocks/>
                </p:cNvSpPr>
                <p:nvPr/>
              </p:nvSpPr>
              <p:spPr bwMode="auto">
                <a:xfrm flipV="1">
                  <a:off x="0" y="10277"/>
                  <a:ext cx="4032" cy="968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/>
                </a:p>
              </p:txBody>
            </p:sp>
            <p:sp>
              <p:nvSpPr>
                <p:cNvPr id="67" name="Arc 201"/>
                <p:cNvSpPr>
                  <a:spLocks/>
                </p:cNvSpPr>
                <p:nvPr/>
              </p:nvSpPr>
              <p:spPr bwMode="auto">
                <a:xfrm>
                  <a:off x="724" y="0"/>
                  <a:ext cx="19276" cy="1035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/>
                </a:p>
              </p:txBody>
            </p:sp>
            <p:sp>
              <p:nvSpPr>
                <p:cNvPr id="68" name="Arc 202"/>
                <p:cNvSpPr>
                  <a:spLocks/>
                </p:cNvSpPr>
                <p:nvPr/>
              </p:nvSpPr>
              <p:spPr bwMode="auto">
                <a:xfrm>
                  <a:off x="0" y="0"/>
                  <a:ext cx="4032" cy="9686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00"/>
                </a:p>
              </p:txBody>
            </p:sp>
          </p:grpSp>
          <p:sp>
            <p:nvSpPr>
              <p:cNvPr id="64" name="Oval 203"/>
              <p:cNvSpPr>
                <a:spLocks noChangeArrowheads="1"/>
              </p:cNvSpPr>
              <p:nvPr/>
            </p:nvSpPr>
            <p:spPr bwMode="auto">
              <a:xfrm>
                <a:off x="3405" y="8085"/>
                <a:ext cx="143" cy="14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</p:grpSp>
        <p:sp>
          <p:nvSpPr>
            <p:cNvPr id="58" name="Line 204"/>
            <p:cNvSpPr>
              <a:spLocks noChangeShapeType="1"/>
            </p:cNvSpPr>
            <p:nvPr/>
          </p:nvSpPr>
          <p:spPr bwMode="auto">
            <a:xfrm>
              <a:off x="3529" y="9807"/>
              <a:ext cx="92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59" name="Oval 205"/>
            <p:cNvSpPr>
              <a:spLocks noChangeArrowheads="1"/>
            </p:cNvSpPr>
            <p:nvPr/>
          </p:nvSpPr>
          <p:spPr bwMode="auto">
            <a:xfrm>
              <a:off x="4177" y="8101"/>
              <a:ext cx="113" cy="10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60" name="Oval 206"/>
            <p:cNvSpPr>
              <a:spLocks noChangeArrowheads="1"/>
            </p:cNvSpPr>
            <p:nvPr/>
          </p:nvSpPr>
          <p:spPr bwMode="auto">
            <a:xfrm>
              <a:off x="4221" y="9739"/>
              <a:ext cx="113" cy="10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61" name="Freeform 207"/>
            <p:cNvSpPr>
              <a:spLocks/>
            </p:cNvSpPr>
            <p:nvPr/>
          </p:nvSpPr>
          <p:spPr bwMode="auto">
            <a:xfrm>
              <a:off x="2059" y="8149"/>
              <a:ext cx="2232" cy="1470"/>
            </a:xfrm>
            <a:custGeom>
              <a:avLst/>
              <a:gdLst>
                <a:gd name="T0" fmla="*/ 2232 w 2232"/>
                <a:gd name="T1" fmla="*/ 0 h 1440"/>
                <a:gd name="T2" fmla="*/ 0 w 2232"/>
                <a:gd name="T3" fmla="*/ 1008 h 1440"/>
                <a:gd name="T4" fmla="*/ 0 w 2232"/>
                <a:gd name="T5" fmla="*/ 1440 h 1440"/>
                <a:gd name="T6" fmla="*/ 648 w 2232"/>
                <a:gd name="T7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32" h="1440">
                  <a:moveTo>
                    <a:pt x="2232" y="0"/>
                  </a:moveTo>
                  <a:lnTo>
                    <a:pt x="0" y="1008"/>
                  </a:lnTo>
                  <a:lnTo>
                    <a:pt x="0" y="1440"/>
                  </a:lnTo>
                  <a:lnTo>
                    <a:pt x="648" y="144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62" name="Freeform 208"/>
            <p:cNvSpPr>
              <a:spLocks/>
            </p:cNvSpPr>
            <p:nvPr/>
          </p:nvSpPr>
          <p:spPr bwMode="auto">
            <a:xfrm flipV="1">
              <a:off x="2059" y="8323"/>
              <a:ext cx="2232" cy="1455"/>
            </a:xfrm>
            <a:custGeom>
              <a:avLst/>
              <a:gdLst>
                <a:gd name="T0" fmla="*/ 2232 w 2232"/>
                <a:gd name="T1" fmla="*/ 0 h 1440"/>
                <a:gd name="T2" fmla="*/ 0 w 2232"/>
                <a:gd name="T3" fmla="*/ 1008 h 1440"/>
                <a:gd name="T4" fmla="*/ 0 w 2232"/>
                <a:gd name="T5" fmla="*/ 1440 h 1440"/>
                <a:gd name="T6" fmla="*/ 648 w 2232"/>
                <a:gd name="T7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32" h="1440">
                  <a:moveTo>
                    <a:pt x="2232" y="0"/>
                  </a:moveTo>
                  <a:lnTo>
                    <a:pt x="0" y="1008"/>
                  </a:lnTo>
                  <a:lnTo>
                    <a:pt x="0" y="1440"/>
                  </a:lnTo>
                  <a:lnTo>
                    <a:pt x="648" y="144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446206" y="3576932"/>
            <a:ext cx="6736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3366FF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R</a:t>
            </a:r>
            <a:endParaRPr lang="en-US" sz="1600" dirty="0">
              <a:solidFill>
                <a:srgbClr val="3366FF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833856" y="3516689"/>
            <a:ext cx="3962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3366FF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Q </a:t>
            </a:r>
            <a:endParaRPr lang="en-US" sz="1600" dirty="0">
              <a:solidFill>
                <a:srgbClr val="3366FF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5650319" y="2163473"/>
          <a:ext cx="928975" cy="516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15" name="Visio" r:id="rId19" imgW="800003" imgH="444731" progId="Visio.Drawing.15">
                  <p:embed/>
                </p:oleObj>
              </mc:Choice>
              <mc:Fallback>
                <p:oleObj name="Visio" r:id="rId19" imgW="800003" imgH="444731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650319" y="2163473"/>
                        <a:ext cx="928975" cy="516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/>
          </p:nvPr>
        </p:nvGraphicFramePr>
        <p:xfrm>
          <a:off x="5501746" y="2573992"/>
          <a:ext cx="721352" cy="2468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16" name="Visio" r:id="rId21" imgW="450845" imgH="1543050" progId="Visio.Drawing.15">
                  <p:embed/>
                </p:oleObj>
              </mc:Choice>
              <mc:Fallback>
                <p:oleObj name="Visio" r:id="rId21" imgW="450845" imgH="154305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501746" y="2573992"/>
                        <a:ext cx="721352" cy="2468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75"/>
          <p:cNvGraphicFramePr>
            <a:graphicFrameLocks noChangeAspect="1"/>
          </p:cNvGraphicFramePr>
          <p:nvPr>
            <p:extLst/>
          </p:nvPr>
        </p:nvGraphicFramePr>
        <p:xfrm>
          <a:off x="5932534" y="2595009"/>
          <a:ext cx="792739" cy="2478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17" name="Visio" r:id="rId23" imgW="495462" imgH="1549285" progId="Visio.Drawing.15">
                  <p:embed/>
                </p:oleObj>
              </mc:Choice>
              <mc:Fallback>
                <p:oleObj name="Visio" r:id="rId23" imgW="495462" imgH="154928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932534" y="2595009"/>
                        <a:ext cx="792739" cy="2478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49"/>
          <p:cNvSpPr/>
          <p:nvPr/>
        </p:nvSpPr>
        <p:spPr>
          <a:xfrm>
            <a:off x="2833548" y="2287321"/>
            <a:ext cx="7156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3366FF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_</a:t>
            </a:r>
            <a:br>
              <a:rPr lang="en-US" sz="1600" b="1" dirty="0" smtClean="0">
                <a:solidFill>
                  <a:srgbClr val="3366FF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</a:br>
            <a:r>
              <a:rPr lang="en-US" sz="1600" b="1" dirty="0" smtClean="0">
                <a:solidFill>
                  <a:srgbClr val="3366FF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Q</a:t>
            </a:r>
            <a:endParaRPr lang="en-US" sz="1100" dirty="0">
              <a:solidFill>
                <a:srgbClr val="3366FF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graphicFrame>
        <p:nvGraphicFramePr>
          <p:cNvPr id="132" name="Object 131"/>
          <p:cNvGraphicFramePr>
            <a:graphicFrameLocks noChangeAspect="1"/>
          </p:cNvGraphicFramePr>
          <p:nvPr>
            <p:extLst/>
          </p:nvPr>
        </p:nvGraphicFramePr>
        <p:xfrm>
          <a:off x="5708238" y="1236244"/>
          <a:ext cx="514860" cy="362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18" name="Bitmap Image" r:id="rId25" imgW="304923" imgH="368254" progId="Paint.Picture">
                  <p:embed/>
                </p:oleObj>
              </mc:Choice>
              <mc:Fallback>
                <p:oleObj name="Bitmap Image" r:id="rId25" imgW="304923" imgH="36825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238" y="1236244"/>
                        <a:ext cx="514860" cy="3627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Object 126"/>
          <p:cNvGraphicFramePr>
            <a:graphicFrameLocks noChangeAspect="1"/>
          </p:cNvGraphicFramePr>
          <p:nvPr>
            <p:extLst/>
          </p:nvPr>
        </p:nvGraphicFramePr>
        <p:xfrm>
          <a:off x="6647322" y="2556930"/>
          <a:ext cx="1554765" cy="751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19" name="Visio" r:id="rId26" imgW="971728" imgH="469669" progId="Visio.Drawing.15">
                  <p:embed/>
                </p:oleObj>
              </mc:Choice>
              <mc:Fallback>
                <p:oleObj name="Visio" r:id="rId26" imgW="971728" imgH="46966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647322" y="2556930"/>
                        <a:ext cx="1554765" cy="751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1" name="Group 130"/>
          <p:cNvGrpSpPr/>
          <p:nvPr/>
        </p:nvGrpSpPr>
        <p:grpSpPr>
          <a:xfrm>
            <a:off x="6029039" y="5008182"/>
            <a:ext cx="2851522" cy="1331554"/>
            <a:chOff x="6029039" y="5008182"/>
            <a:chExt cx="2851522" cy="1331554"/>
          </a:xfrm>
        </p:grpSpPr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721" y="5008182"/>
              <a:ext cx="702840" cy="1314238"/>
            </a:xfrm>
            <a:prstGeom prst="rect">
              <a:avLst/>
            </a:prstGeom>
          </p:spPr>
        </p:pic>
        <p:pic>
          <p:nvPicPr>
            <p:cNvPr id="140" name="Picture 139"/>
            <p:cNvPicPr>
              <a:picLocks noChangeAspect="1"/>
            </p:cNvPicPr>
            <p:nvPr/>
          </p:nvPicPr>
          <p:blipFill rotWithShape="1">
            <a:blip r:embed="rId2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70"/>
            <a:stretch/>
          </p:blipFill>
          <p:spPr>
            <a:xfrm>
              <a:off x="6029039" y="5877059"/>
              <a:ext cx="707076" cy="462677"/>
            </a:xfrm>
            <a:prstGeom prst="rect">
              <a:avLst/>
            </a:prstGeom>
          </p:spPr>
        </p:pic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3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47568" y="5180416"/>
              <a:ext cx="793301" cy="615538"/>
            </a:xfrm>
            <a:prstGeom prst="rect">
              <a:avLst/>
            </a:prstGeom>
          </p:spPr>
        </p:pic>
      </p:grpSp>
      <p:graphicFrame>
        <p:nvGraphicFramePr>
          <p:cNvPr id="133" name="Object 132"/>
          <p:cNvGraphicFramePr>
            <a:graphicFrameLocks noChangeAspect="1"/>
          </p:cNvGraphicFramePr>
          <p:nvPr>
            <p:extLst/>
          </p:nvPr>
        </p:nvGraphicFramePr>
        <p:xfrm>
          <a:off x="8134940" y="2556930"/>
          <a:ext cx="680677" cy="2428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0" name="Visio" r:id="rId31" imgW="425423" imgH="1517592" progId="Visio.Drawing.15">
                  <p:embed/>
                </p:oleObj>
              </mc:Choice>
              <mc:Fallback>
                <p:oleObj name="Visio" r:id="rId31" imgW="425423" imgH="151759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134940" y="2556930"/>
                        <a:ext cx="680677" cy="24281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133"/>
          <p:cNvGraphicFramePr>
            <a:graphicFrameLocks noChangeAspect="1"/>
          </p:cNvGraphicFramePr>
          <p:nvPr>
            <p:extLst/>
          </p:nvPr>
        </p:nvGraphicFramePr>
        <p:xfrm>
          <a:off x="8101635" y="3472720"/>
          <a:ext cx="680677" cy="159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1" name="Visio" r:id="rId33" imgW="425423" imgH="997008" progId="Visio.Drawing.15">
                  <p:embed/>
                </p:oleObj>
              </mc:Choice>
              <mc:Fallback>
                <p:oleObj name="Visio" r:id="rId33" imgW="425423" imgH="997008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101635" y="3472720"/>
                        <a:ext cx="680677" cy="1595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97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Application…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 © NUS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78797" y="4887117"/>
            <a:ext cx="7586406" cy="13557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200" dirty="0"/>
              <a:t>Mechanical switches bounce before settling </a:t>
            </a:r>
            <a:r>
              <a:rPr lang="en-US" sz="2200" dirty="0" smtClean="0"/>
              <a:t>down</a:t>
            </a:r>
            <a:br>
              <a:rPr lang="en-US" sz="2200" dirty="0" smtClean="0"/>
            </a:br>
            <a:r>
              <a:rPr lang="en-US" sz="2200" dirty="0" smtClean="0"/>
              <a:t>which </a:t>
            </a:r>
            <a:r>
              <a:rPr lang="en-US" sz="2200" dirty="0"/>
              <a:t>may cause problems as </a:t>
            </a:r>
            <a:r>
              <a:rPr lang="en-US" sz="2200" dirty="0" smtClean="0"/>
              <a:t>inputs.</a:t>
            </a:r>
            <a:endParaRPr lang="en-US" sz="22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 smtClean="0"/>
              <a:t> Switch </a:t>
            </a:r>
            <a:r>
              <a:rPr lang="en-US" sz="2200" dirty="0" err="1">
                <a:solidFill>
                  <a:srgbClr val="3366FF"/>
                </a:solidFill>
              </a:rPr>
              <a:t>debouncing</a:t>
            </a:r>
            <a:r>
              <a:rPr lang="en-US" sz="2200" dirty="0">
                <a:solidFill>
                  <a:srgbClr val="3366FF"/>
                </a:solidFill>
              </a:rPr>
              <a:t> </a:t>
            </a:r>
            <a:r>
              <a:rPr lang="en-US" sz="2200" dirty="0"/>
              <a:t>is a common use of S-R FFs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grpSp>
        <p:nvGrpSpPr>
          <p:cNvPr id="17" name="Group 2"/>
          <p:cNvGrpSpPr>
            <a:grpSpLocks noChangeAspect="1"/>
          </p:cNvGrpSpPr>
          <p:nvPr/>
        </p:nvGrpSpPr>
        <p:grpSpPr bwMode="auto">
          <a:xfrm>
            <a:off x="4739032" y="1558012"/>
            <a:ext cx="3546526" cy="1684663"/>
            <a:chOff x="2995" y="4291"/>
            <a:chExt cx="4752" cy="2258"/>
          </a:xfrm>
        </p:grpSpPr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2995" y="4619"/>
              <a:ext cx="4752" cy="576"/>
            </a:xfrm>
            <a:custGeom>
              <a:avLst/>
              <a:gdLst>
                <a:gd name="T0" fmla="*/ 0 w 4752"/>
                <a:gd name="T1" fmla="*/ 576 h 576"/>
                <a:gd name="T2" fmla="*/ 432 w 4752"/>
                <a:gd name="T3" fmla="*/ 576 h 576"/>
                <a:gd name="T4" fmla="*/ 432 w 4752"/>
                <a:gd name="T5" fmla="*/ 0 h 576"/>
                <a:gd name="T6" fmla="*/ 720 w 4752"/>
                <a:gd name="T7" fmla="*/ 0 h 576"/>
                <a:gd name="T8" fmla="*/ 720 w 4752"/>
                <a:gd name="T9" fmla="*/ 576 h 576"/>
                <a:gd name="T10" fmla="*/ 1008 w 4752"/>
                <a:gd name="T11" fmla="*/ 576 h 576"/>
                <a:gd name="T12" fmla="*/ 1008 w 4752"/>
                <a:gd name="T13" fmla="*/ 0 h 576"/>
                <a:gd name="T14" fmla="*/ 1152 w 4752"/>
                <a:gd name="T15" fmla="*/ 0 h 576"/>
                <a:gd name="T16" fmla="*/ 1152 w 4752"/>
                <a:gd name="T17" fmla="*/ 576 h 576"/>
                <a:gd name="T18" fmla="*/ 1296 w 4752"/>
                <a:gd name="T19" fmla="*/ 576 h 576"/>
                <a:gd name="T20" fmla="*/ 1296 w 4752"/>
                <a:gd name="T21" fmla="*/ 0 h 576"/>
                <a:gd name="T22" fmla="*/ 1440 w 4752"/>
                <a:gd name="T23" fmla="*/ 0 h 576"/>
                <a:gd name="T24" fmla="*/ 1440 w 4752"/>
                <a:gd name="T25" fmla="*/ 576 h 576"/>
                <a:gd name="T26" fmla="*/ 1728 w 4752"/>
                <a:gd name="T27" fmla="*/ 576 h 576"/>
                <a:gd name="T28" fmla="*/ 1728 w 4752"/>
                <a:gd name="T29" fmla="*/ 0 h 576"/>
                <a:gd name="T30" fmla="*/ 3312 w 4752"/>
                <a:gd name="T31" fmla="*/ 0 h 576"/>
                <a:gd name="T32" fmla="*/ 3312 w 4752"/>
                <a:gd name="T33" fmla="*/ 576 h 576"/>
                <a:gd name="T34" fmla="*/ 3600 w 4752"/>
                <a:gd name="T35" fmla="*/ 576 h 576"/>
                <a:gd name="T36" fmla="*/ 3600 w 4752"/>
                <a:gd name="T37" fmla="*/ 0 h 576"/>
                <a:gd name="T38" fmla="*/ 3888 w 4752"/>
                <a:gd name="T39" fmla="*/ 0 h 576"/>
                <a:gd name="T40" fmla="*/ 3888 w 4752"/>
                <a:gd name="T41" fmla="*/ 576 h 576"/>
                <a:gd name="T42" fmla="*/ 4032 w 4752"/>
                <a:gd name="T43" fmla="*/ 576 h 576"/>
                <a:gd name="T44" fmla="*/ 4032 w 4752"/>
                <a:gd name="T45" fmla="*/ 0 h 576"/>
                <a:gd name="T46" fmla="*/ 4176 w 4752"/>
                <a:gd name="T47" fmla="*/ 0 h 576"/>
                <a:gd name="T48" fmla="*/ 4176 w 4752"/>
                <a:gd name="T49" fmla="*/ 576 h 576"/>
                <a:gd name="T50" fmla="*/ 4320 w 4752"/>
                <a:gd name="T51" fmla="*/ 576 h 576"/>
                <a:gd name="T52" fmla="*/ 4320 w 4752"/>
                <a:gd name="T53" fmla="*/ 0 h 576"/>
                <a:gd name="T54" fmla="*/ 4464 w 4752"/>
                <a:gd name="T55" fmla="*/ 0 h 576"/>
                <a:gd name="T56" fmla="*/ 4464 w 4752"/>
                <a:gd name="T57" fmla="*/ 576 h 576"/>
                <a:gd name="T58" fmla="*/ 4752 w 4752"/>
                <a:gd name="T59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752" h="576">
                  <a:moveTo>
                    <a:pt x="0" y="576"/>
                  </a:moveTo>
                  <a:lnTo>
                    <a:pt x="432" y="576"/>
                  </a:lnTo>
                  <a:lnTo>
                    <a:pt x="432" y="0"/>
                  </a:lnTo>
                  <a:lnTo>
                    <a:pt x="720" y="0"/>
                  </a:lnTo>
                  <a:lnTo>
                    <a:pt x="720" y="576"/>
                  </a:lnTo>
                  <a:lnTo>
                    <a:pt x="1008" y="576"/>
                  </a:lnTo>
                  <a:lnTo>
                    <a:pt x="1008" y="0"/>
                  </a:lnTo>
                  <a:lnTo>
                    <a:pt x="1152" y="0"/>
                  </a:lnTo>
                  <a:lnTo>
                    <a:pt x="1152" y="576"/>
                  </a:lnTo>
                  <a:lnTo>
                    <a:pt x="1296" y="576"/>
                  </a:lnTo>
                  <a:lnTo>
                    <a:pt x="1296" y="0"/>
                  </a:lnTo>
                  <a:lnTo>
                    <a:pt x="1440" y="0"/>
                  </a:lnTo>
                  <a:lnTo>
                    <a:pt x="1440" y="576"/>
                  </a:lnTo>
                  <a:lnTo>
                    <a:pt x="1728" y="576"/>
                  </a:lnTo>
                  <a:lnTo>
                    <a:pt x="1728" y="0"/>
                  </a:lnTo>
                  <a:lnTo>
                    <a:pt x="3312" y="0"/>
                  </a:lnTo>
                  <a:lnTo>
                    <a:pt x="3312" y="576"/>
                  </a:lnTo>
                  <a:lnTo>
                    <a:pt x="3600" y="576"/>
                  </a:lnTo>
                  <a:lnTo>
                    <a:pt x="3600" y="0"/>
                  </a:lnTo>
                  <a:lnTo>
                    <a:pt x="3888" y="0"/>
                  </a:lnTo>
                  <a:lnTo>
                    <a:pt x="3888" y="576"/>
                  </a:lnTo>
                  <a:lnTo>
                    <a:pt x="4032" y="576"/>
                  </a:lnTo>
                  <a:lnTo>
                    <a:pt x="4032" y="0"/>
                  </a:lnTo>
                  <a:lnTo>
                    <a:pt x="4176" y="0"/>
                  </a:lnTo>
                  <a:lnTo>
                    <a:pt x="4176" y="576"/>
                  </a:lnTo>
                  <a:lnTo>
                    <a:pt x="4320" y="576"/>
                  </a:lnTo>
                  <a:lnTo>
                    <a:pt x="4320" y="0"/>
                  </a:lnTo>
                  <a:lnTo>
                    <a:pt x="4464" y="0"/>
                  </a:lnTo>
                  <a:lnTo>
                    <a:pt x="4464" y="576"/>
                  </a:lnTo>
                  <a:lnTo>
                    <a:pt x="4752" y="57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3427" y="4291"/>
              <a:ext cx="0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>
              <a:off x="3427" y="6261"/>
              <a:ext cx="0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5"/>
            <p:cNvSpPr>
              <a:spLocks noChangeShapeType="1"/>
            </p:cNvSpPr>
            <p:nvPr/>
          </p:nvSpPr>
          <p:spPr bwMode="auto">
            <a:xfrm>
              <a:off x="6307" y="4291"/>
              <a:ext cx="0" cy="28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3"/>
            <p:cNvSpPr>
              <a:spLocks noChangeShapeType="1"/>
            </p:cNvSpPr>
            <p:nvPr/>
          </p:nvSpPr>
          <p:spPr bwMode="auto">
            <a:xfrm>
              <a:off x="6307" y="6261"/>
              <a:ext cx="0" cy="28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622861" y="1233242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close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984498" y="1527044"/>
            <a:ext cx="10684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(</a:t>
            </a:r>
            <a:r>
              <a:rPr lang="en-US" altLang="en-US" sz="1400" dirty="0">
                <a:solidFill>
                  <a:srgbClr val="333333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bounce</a:t>
            </a:r>
            <a:r>
              <a:rPr lang="en-US" altLang="en-US" sz="1400" dirty="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)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6878818" y="1233242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rgbClr val="0000FF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open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135562" y="1496166"/>
            <a:ext cx="10684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(</a:t>
            </a:r>
            <a:r>
              <a:rPr lang="en-US" altLang="en-US" sz="1400" dirty="0">
                <a:solidFill>
                  <a:srgbClr val="333333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bounce</a:t>
            </a:r>
            <a:r>
              <a:rPr lang="en-US" altLang="en-US" sz="1400" dirty="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)</a:t>
            </a:r>
            <a:endParaRPr lang="en-US" sz="1400" dirty="0"/>
          </a:p>
        </p:txBody>
      </p:sp>
      <p:pic>
        <p:nvPicPr>
          <p:cNvPr id="8208" name="Picture 82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59" y="2834465"/>
            <a:ext cx="4248736" cy="1568671"/>
          </a:xfrm>
          <a:prstGeom prst="rect">
            <a:avLst/>
          </a:prstGeom>
        </p:spPr>
      </p:pic>
      <p:grpSp>
        <p:nvGrpSpPr>
          <p:cNvPr id="8209" name="Group 8208"/>
          <p:cNvGrpSpPr/>
          <p:nvPr/>
        </p:nvGrpSpPr>
        <p:grpSpPr>
          <a:xfrm>
            <a:off x="1750683" y="1272740"/>
            <a:ext cx="2388561" cy="1164362"/>
            <a:chOff x="1017751" y="1631848"/>
            <a:chExt cx="2388561" cy="1164362"/>
          </a:xfrm>
        </p:grpSpPr>
        <p:sp>
          <p:nvSpPr>
            <p:cNvPr id="59" name="Rectangle 58"/>
            <p:cNvSpPr/>
            <p:nvPr/>
          </p:nvSpPr>
          <p:spPr>
            <a:xfrm>
              <a:off x="1017751" y="1728062"/>
              <a:ext cx="5597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 smtClean="0">
                  <a:solidFill>
                    <a:srgbClr val="333333"/>
                  </a:solidFill>
                  <a:latin typeface="Arial" panose="020B0604020202020204" pitchFamily="34" charset="0"/>
                  <a:ea typeface="MS Mincho" panose="02020609040205080304" pitchFamily="49" charset="-128"/>
                  <a:cs typeface="Arial" panose="020B0604020202020204" pitchFamily="34" charset="0"/>
                </a:rPr>
                <a:t>V</a:t>
              </a:r>
              <a:r>
                <a:rPr lang="en-US" altLang="en-US" baseline="-25000" dirty="0" smtClean="0">
                  <a:solidFill>
                    <a:srgbClr val="333333"/>
                  </a:solidFill>
                  <a:latin typeface="Arial" panose="020B0604020202020204" pitchFamily="34" charset="0"/>
                  <a:ea typeface="MS Mincho" panose="02020609040205080304" pitchFamily="49" charset="-128"/>
                  <a:cs typeface="Arial" panose="020B0604020202020204" pitchFamily="34" charset="0"/>
                </a:rPr>
                <a:t>CC</a:t>
              </a:r>
              <a:endParaRPr lang="en-US" baseline="-25000" dirty="0"/>
            </a:p>
          </p:txBody>
        </p:sp>
        <p:grpSp>
          <p:nvGrpSpPr>
            <p:cNvPr id="172" name="Group 171"/>
            <p:cNvGrpSpPr>
              <a:grpSpLocks noChangeAspect="1"/>
            </p:cNvGrpSpPr>
            <p:nvPr/>
          </p:nvGrpSpPr>
          <p:grpSpPr>
            <a:xfrm>
              <a:off x="1521574" y="1631848"/>
              <a:ext cx="1884738" cy="1164362"/>
              <a:chOff x="7459665" y="1507287"/>
              <a:chExt cx="1181688" cy="730027"/>
            </a:xfrm>
          </p:grpSpPr>
          <p:sp>
            <p:nvSpPr>
              <p:cNvPr id="173" name="Line 15"/>
              <p:cNvSpPr>
                <a:spLocks noChangeShapeType="1"/>
              </p:cNvSpPr>
              <p:nvPr/>
            </p:nvSpPr>
            <p:spPr bwMode="auto">
              <a:xfrm flipV="1">
                <a:off x="7815751" y="1507287"/>
                <a:ext cx="275828" cy="206911"/>
              </a:xfrm>
              <a:prstGeom prst="line">
                <a:avLst/>
              </a:prstGeom>
              <a:noFill/>
              <a:ln w="19050">
                <a:solidFill>
                  <a:srgbClr val="3366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74" name="Group 16"/>
              <p:cNvGrpSpPr>
                <a:grpSpLocks/>
              </p:cNvGrpSpPr>
              <p:nvPr/>
            </p:nvGrpSpPr>
            <p:grpSpPr bwMode="auto">
              <a:xfrm>
                <a:off x="7459665" y="1678349"/>
                <a:ext cx="1181688" cy="558965"/>
                <a:chOff x="510" y="5506"/>
                <a:chExt cx="1860" cy="881"/>
              </a:xfrm>
            </p:grpSpPr>
            <p:sp>
              <p:nvSpPr>
                <p:cNvPr id="175" name="Line 24"/>
                <p:cNvSpPr>
                  <a:spLocks noChangeShapeType="1"/>
                </p:cNvSpPr>
                <p:nvPr/>
              </p:nvSpPr>
              <p:spPr bwMode="auto">
                <a:xfrm>
                  <a:off x="510" y="5573"/>
                  <a:ext cx="52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650" y="5552"/>
                  <a:ext cx="720" cy="2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Oval 22"/>
                <p:cNvSpPr>
                  <a:spLocks noChangeArrowheads="1"/>
                </p:cNvSpPr>
                <p:nvPr/>
              </p:nvSpPr>
              <p:spPr bwMode="auto">
                <a:xfrm>
                  <a:off x="983" y="5513"/>
                  <a:ext cx="143" cy="14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Oval 21"/>
                <p:cNvSpPr>
                  <a:spLocks noChangeArrowheads="1"/>
                </p:cNvSpPr>
                <p:nvPr/>
              </p:nvSpPr>
              <p:spPr bwMode="auto">
                <a:xfrm>
                  <a:off x="1539" y="5506"/>
                  <a:ext cx="143" cy="14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20"/>
                <p:cNvSpPr>
                  <a:spLocks/>
                </p:cNvSpPr>
                <p:nvPr/>
              </p:nvSpPr>
              <p:spPr bwMode="auto">
                <a:xfrm>
                  <a:off x="2062" y="5573"/>
                  <a:ext cx="218" cy="757"/>
                </a:xfrm>
                <a:custGeom>
                  <a:avLst/>
                  <a:gdLst>
                    <a:gd name="T0" fmla="*/ 105 w 218"/>
                    <a:gd name="T1" fmla="*/ 0 h 757"/>
                    <a:gd name="T2" fmla="*/ 105 w 218"/>
                    <a:gd name="T3" fmla="*/ 262 h 757"/>
                    <a:gd name="T4" fmla="*/ 218 w 218"/>
                    <a:gd name="T5" fmla="*/ 330 h 757"/>
                    <a:gd name="T6" fmla="*/ 0 w 218"/>
                    <a:gd name="T7" fmla="*/ 412 h 757"/>
                    <a:gd name="T8" fmla="*/ 210 w 218"/>
                    <a:gd name="T9" fmla="*/ 495 h 757"/>
                    <a:gd name="T10" fmla="*/ 90 w 218"/>
                    <a:gd name="T11" fmla="*/ 555 h 757"/>
                    <a:gd name="T12" fmla="*/ 90 w 218"/>
                    <a:gd name="T13" fmla="*/ 757 h 7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8" h="757">
                      <a:moveTo>
                        <a:pt x="105" y="0"/>
                      </a:moveTo>
                      <a:lnTo>
                        <a:pt x="105" y="262"/>
                      </a:lnTo>
                      <a:lnTo>
                        <a:pt x="218" y="330"/>
                      </a:lnTo>
                      <a:lnTo>
                        <a:pt x="0" y="412"/>
                      </a:lnTo>
                      <a:lnTo>
                        <a:pt x="210" y="495"/>
                      </a:lnTo>
                      <a:lnTo>
                        <a:pt x="90" y="555"/>
                      </a:lnTo>
                      <a:lnTo>
                        <a:pt x="90" y="75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003" y="6323"/>
                  <a:ext cx="337" cy="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063" y="6386"/>
                  <a:ext cx="18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Oval 17"/>
                <p:cNvSpPr>
                  <a:spLocks noChangeArrowheads="1"/>
                </p:cNvSpPr>
                <p:nvPr/>
              </p:nvSpPr>
              <p:spPr bwMode="auto">
                <a:xfrm>
                  <a:off x="2124" y="5529"/>
                  <a:ext cx="90" cy="83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83" name="Content Placeholder 2"/>
          <p:cNvSpPr txBox="1">
            <a:spLocks/>
          </p:cNvSpPr>
          <p:nvPr/>
        </p:nvSpPr>
        <p:spPr>
          <a:xfrm>
            <a:off x="4739032" y="2347887"/>
            <a:ext cx="3715667" cy="44065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(a) Output of typical mechanical </a:t>
            </a:r>
            <a:r>
              <a:rPr lang="en-US" sz="1800" dirty="0"/>
              <a:t>s</a:t>
            </a:r>
            <a:r>
              <a:rPr lang="en-US" sz="1800" dirty="0" smtClean="0"/>
              <a:t>witch  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84" name="Content Placeholder 2"/>
          <p:cNvSpPr txBox="1">
            <a:spLocks/>
          </p:cNvSpPr>
          <p:nvPr/>
        </p:nvSpPr>
        <p:spPr>
          <a:xfrm>
            <a:off x="4739032" y="3835261"/>
            <a:ext cx="3715667" cy="44065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(b) </a:t>
            </a:r>
            <a:r>
              <a:rPr lang="en-US" sz="1800" dirty="0" err="1" smtClean="0"/>
              <a:t>Debounced</a:t>
            </a:r>
            <a:r>
              <a:rPr lang="en-US" sz="1800" dirty="0" smtClean="0"/>
              <a:t> switch output signal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 flipV="1">
            <a:off x="2822446" y="1509838"/>
            <a:ext cx="587221" cy="1035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548057"/>
              </p:ext>
            </p:extLst>
          </p:nvPr>
        </p:nvGraphicFramePr>
        <p:xfrm>
          <a:off x="7082080" y="4543413"/>
          <a:ext cx="158921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Hold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 = 0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 = 1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9C3A0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Invalid</a:t>
                      </a:r>
                      <a:endParaRPr lang="en-US" sz="1200" dirty="0">
                        <a:solidFill>
                          <a:srgbClr val="9C3A0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0 is the </a:t>
                      </a:r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 state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0"/>
          <a:stretch/>
        </p:blipFill>
        <p:spPr>
          <a:xfrm>
            <a:off x="6052973" y="702880"/>
            <a:ext cx="707076" cy="4626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13033" t="11757" r="16508" b="14319"/>
          <a:stretch/>
        </p:blipFill>
        <p:spPr>
          <a:xfrm>
            <a:off x="401491" y="1394297"/>
            <a:ext cx="1313235" cy="118956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5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0" grpId="0"/>
      <p:bldP spid="31" grpId="0"/>
      <p:bldP spid="183" grpId="0"/>
      <p:bldP spid="1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ontent Placeholder 2"/>
          <p:cNvSpPr txBox="1">
            <a:spLocks/>
          </p:cNvSpPr>
          <p:nvPr/>
        </p:nvSpPr>
        <p:spPr>
          <a:xfrm>
            <a:off x="865058" y="3405306"/>
            <a:ext cx="7586406" cy="59887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200" u="sng" dirty="0" smtClean="0"/>
              <a:t>The JK FF is a </a:t>
            </a:r>
            <a:r>
              <a:rPr lang="en-US" sz="2200" b="1" u="sng" dirty="0" smtClean="0"/>
              <a:t>synchronous</a:t>
            </a:r>
            <a:r>
              <a:rPr lang="en-US" sz="2200" u="sng" dirty="0" smtClean="0"/>
              <a:t> circuit: </a:t>
            </a:r>
            <a:endParaRPr lang="en-US" sz="2200" u="sn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JK 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1" y="1132542"/>
            <a:ext cx="7586406" cy="598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The JK FF is based on SR with 2 improvements : _____ &amp; ______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 © NUS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22960" y="1878175"/>
            <a:ext cx="1949841" cy="1165260"/>
            <a:chOff x="4297535" y="2009908"/>
            <a:chExt cx="1949841" cy="1165260"/>
          </a:xfrm>
        </p:grpSpPr>
        <p:sp>
          <p:nvSpPr>
            <p:cNvPr id="36" name="Freeform 3"/>
            <p:cNvSpPr>
              <a:spLocks/>
            </p:cNvSpPr>
            <p:nvPr/>
          </p:nvSpPr>
          <p:spPr bwMode="auto">
            <a:xfrm>
              <a:off x="4810741" y="2899475"/>
              <a:ext cx="165962" cy="159119"/>
            </a:xfrm>
            <a:custGeom>
              <a:avLst/>
              <a:gdLst>
                <a:gd name="T0" fmla="*/ 0 w 105"/>
                <a:gd name="T1" fmla="*/ 0 h 187"/>
                <a:gd name="T2" fmla="*/ 105 w 105"/>
                <a:gd name="T3" fmla="*/ 105 h 187"/>
                <a:gd name="T4" fmla="*/ 0 w 10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87">
                  <a:moveTo>
                    <a:pt x="0" y="0"/>
                  </a:moveTo>
                  <a:lnTo>
                    <a:pt x="105" y="105"/>
                  </a:lnTo>
                  <a:lnTo>
                    <a:pt x="0" y="187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4"/>
            <p:cNvSpPr>
              <a:spLocks noChangeShapeType="1"/>
            </p:cNvSpPr>
            <p:nvPr/>
          </p:nvSpPr>
          <p:spPr bwMode="auto">
            <a:xfrm>
              <a:off x="4297535" y="2982013"/>
              <a:ext cx="50639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5"/>
            <p:cNvSpPr>
              <a:spLocks noChangeShapeType="1"/>
            </p:cNvSpPr>
            <p:nvPr/>
          </p:nvSpPr>
          <p:spPr bwMode="auto">
            <a:xfrm flipV="1">
              <a:off x="4319663" y="2177908"/>
              <a:ext cx="49107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6"/>
            <p:cNvSpPr>
              <a:spLocks noChangeShapeType="1"/>
            </p:cNvSpPr>
            <p:nvPr/>
          </p:nvSpPr>
          <p:spPr bwMode="auto">
            <a:xfrm flipV="1">
              <a:off x="4314558" y="2581237"/>
              <a:ext cx="496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7"/>
            <p:cNvSpPr>
              <a:spLocks noChangeShapeType="1"/>
            </p:cNvSpPr>
            <p:nvPr/>
          </p:nvSpPr>
          <p:spPr bwMode="auto">
            <a:xfrm flipV="1">
              <a:off x="5831194" y="2193498"/>
              <a:ext cx="41618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Text Box 9"/>
            <p:cNvSpPr txBox="1">
              <a:spLocks noChangeArrowheads="1"/>
            </p:cNvSpPr>
            <p:nvPr/>
          </p:nvSpPr>
          <p:spPr bwMode="auto">
            <a:xfrm>
              <a:off x="4814145" y="2022193"/>
              <a:ext cx="1017049" cy="115297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lvl="0" indent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91165" y="2009908"/>
              <a:ext cx="3459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rgbClr val="3366FF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J</a:t>
              </a:r>
              <a:endParaRPr lang="en-US" sz="1600" dirty="0">
                <a:solidFill>
                  <a:srgbClr val="3366FF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91165" y="2402732"/>
              <a:ext cx="3459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rgbClr val="3366FF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K</a:t>
              </a:r>
              <a:endParaRPr lang="en-US" sz="1600" dirty="0">
                <a:solidFill>
                  <a:srgbClr val="3366FF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503082" y="2009908"/>
              <a:ext cx="3459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rgbClr val="3366FF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Q</a:t>
              </a:r>
              <a:endParaRPr lang="en-US" sz="1600" dirty="0">
                <a:solidFill>
                  <a:srgbClr val="3366FF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03082" y="2520729"/>
              <a:ext cx="34598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rgbClr val="3366FF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_Q</a:t>
              </a:r>
              <a:endParaRPr lang="en-US" sz="1600" dirty="0">
                <a:solidFill>
                  <a:srgbClr val="3366FF"/>
                </a:solidFill>
              </a:endParaRPr>
            </a:p>
          </p:txBody>
        </p:sp>
        <p:sp>
          <p:nvSpPr>
            <p:cNvPr id="35" name="Line 7"/>
            <p:cNvSpPr>
              <a:spLocks noChangeShapeType="1"/>
            </p:cNvSpPr>
            <p:nvPr/>
          </p:nvSpPr>
          <p:spPr bwMode="auto">
            <a:xfrm flipV="1">
              <a:off x="5831194" y="2982013"/>
              <a:ext cx="41618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7369403"/>
                  </p:ext>
                </p:extLst>
              </p:nvPr>
            </p:nvGraphicFramePr>
            <p:xfrm>
              <a:off x="2976543" y="1823926"/>
              <a:ext cx="1569578" cy="137198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3508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433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51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060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559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CLK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CC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J</a:t>
                          </a:r>
                          <a:endParaRPr lang="en-US" sz="1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FFFF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CC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</a:t>
                          </a:r>
                          <a:endParaRPr lang="en-US" sz="1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FFFF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CC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Q+</a:t>
                          </a:r>
                          <a:endParaRPr lang="en-US" sz="1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CC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77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</a:t>
                          </a:r>
                          <a:endParaRPr lang="en-US" sz="1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1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1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</a:t>
                          </a:r>
                          <a:endParaRPr lang="en-US" sz="1200" b="0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5961"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</a:t>
                          </a:r>
                          <a:endParaRPr lang="en-US" sz="1200" b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1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5961"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</a:t>
                          </a:r>
                          <a:endParaRPr lang="en-US" sz="1200" b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1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6316"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</a:t>
                          </a:r>
                          <a:endParaRPr lang="en-US" sz="1200" b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200" b="1" i="1" kern="1200" dirty="0" smtClean="0">
                                        <a:solidFill>
                                          <a:srgbClr val="3399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b="1" i="0" kern="1200" dirty="0" smtClean="0">
                                        <a:solidFill>
                                          <a:srgbClr val="3399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200" b="1" dirty="0" smtClean="0">
                            <a:solidFill>
                              <a:srgbClr val="339966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882106"/>
                  </p:ext>
                </p:extLst>
              </p:nvPr>
            </p:nvGraphicFramePr>
            <p:xfrm>
              <a:off x="2976543" y="1823926"/>
              <a:ext cx="1569578" cy="137198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35087"/>
                    <a:gridCol w="343360"/>
                    <a:gridCol w="285130"/>
                    <a:gridCol w="406001"/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CLK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CC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J</a:t>
                          </a:r>
                          <a:endParaRPr lang="en-US" sz="1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FFFF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CC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</a:t>
                          </a:r>
                          <a:endParaRPr lang="en-US" sz="1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FFFF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CC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Q+</a:t>
                          </a:r>
                          <a:endParaRPr lang="en-US" sz="1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CC00"/>
                        </a:solid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</a:t>
                          </a:r>
                          <a:endParaRPr lang="en-US" sz="1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1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1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</a:t>
                          </a:r>
                          <a:endParaRPr lang="en-US" sz="1200" b="0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</a:t>
                          </a:r>
                          <a:endParaRPr lang="en-US" sz="1200" b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1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</a:t>
                          </a:r>
                          <a:endParaRPr lang="en-US" sz="1200" b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1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274701"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</a:t>
                          </a:r>
                          <a:endParaRPr lang="en-US" sz="1200" b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86567" t="-404444" r="-2985" b="-13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550247" y="3379428"/>
            <a:ext cx="7767761" cy="3554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342900" lvl="0" indent="-342900" defTabSz="914400" eaLnBrk="0" fontAlgn="base" hangingPunct="0">
              <a:spcBef>
                <a:spcPts val="6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200" b="1" i="1" dirty="0">
                <a:solidFill>
                  <a:srgbClr val="008000"/>
                </a:solidFill>
                <a:latin typeface="+mj-lt"/>
                <a:ea typeface="Times New Roman" panose="02020603050405020304" pitchFamily="18" charset="0"/>
              </a:rPr>
              <a:t>Clock input </a:t>
            </a:r>
            <a:r>
              <a:rPr lang="en-US" altLang="en-US" sz="2200" b="1" dirty="0">
                <a:latin typeface="+mj-lt"/>
                <a:ea typeface="Times New Roman" panose="02020603050405020304" pitchFamily="18" charset="0"/>
              </a:rPr>
              <a:t>is a controlling </a:t>
            </a:r>
            <a:r>
              <a:rPr lang="en-US" altLang="en-US" sz="2200" b="1" dirty="0" smtClean="0">
                <a:latin typeface="+mj-lt"/>
                <a:ea typeface="Times New Roman" panose="02020603050405020304" pitchFamily="18" charset="0"/>
              </a:rPr>
              <a:t>input. </a:t>
            </a:r>
            <a:br>
              <a:rPr lang="en-US" altLang="en-US" sz="2200" b="1" dirty="0" smtClean="0">
                <a:latin typeface="+mj-lt"/>
                <a:ea typeface="Times New Roman" panose="02020603050405020304" pitchFamily="18" charset="0"/>
              </a:rPr>
            </a:br>
            <a:r>
              <a:rPr lang="en-US" altLang="en-US" sz="2200" b="1" dirty="0" smtClean="0">
                <a:latin typeface="+mj-lt"/>
                <a:ea typeface="Times New Roman" panose="02020603050405020304" pitchFamily="18" charset="0"/>
              </a:rPr>
              <a:t>It specifies </a:t>
            </a:r>
            <a:r>
              <a:rPr lang="en-US" altLang="en-US" sz="2200" b="1" dirty="0">
                <a:latin typeface="+mj-lt"/>
                <a:ea typeface="Times New Roman" panose="02020603050405020304" pitchFamily="18" charset="0"/>
              </a:rPr>
              <a:t>when </a:t>
            </a:r>
            <a:r>
              <a:rPr lang="en-US" altLang="en-US" sz="2200" b="1" dirty="0" smtClean="0">
                <a:latin typeface="+mj-lt"/>
                <a:ea typeface="Times New Roman" panose="02020603050405020304" pitchFamily="18" charset="0"/>
              </a:rPr>
              <a:t>circuit read inputs / change outputs. </a:t>
            </a:r>
            <a:endParaRPr lang="en-US" altLang="en-US" sz="2200" b="1" dirty="0">
              <a:latin typeface="+mj-lt"/>
              <a:ea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spcBef>
                <a:spcPts val="6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2200" b="1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</a:rPr>
              <a:t>Synchronous circuits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respond only at the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latin typeface="+mj-lt"/>
                <a:ea typeface="Times New Roman" panose="02020603050405020304" pitchFamily="18" charset="0"/>
              </a:rPr>
              <a:t>_______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clock edges </a:t>
            </a:r>
            <a:b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</a:b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i.e.,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sym typeface="Symbol" panose="05050102010706020507" pitchFamily="18" charset="2"/>
              </a:rPr>
              <a:t>LOW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ea typeface="Times New Roman" panose="02020603050405020304" pitchFamily="18" charset="0"/>
                <a:sym typeface="Symbol" panose="05050102010706020507" pitchFamily="18" charset="2"/>
              </a:rPr>
              <a:t>HIGH,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200" b="1" dirty="0">
                <a:solidFill>
                  <a:srgbClr val="000080"/>
                </a:solidFill>
                <a:latin typeface="+mj-lt"/>
                <a:ea typeface="Times New Roman" panose="02020603050405020304" pitchFamily="18" charset="0"/>
              </a:rPr>
              <a:t>HIGH</a:t>
            </a:r>
            <a:r>
              <a:rPr lang="en-US" altLang="en-US" sz="22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altLang="en-US" sz="2200" b="1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altLang="en-US" sz="2200" b="1" dirty="0" smtClean="0">
                <a:solidFill>
                  <a:srgbClr val="FF0000"/>
                </a:solidFill>
                <a:latin typeface="+mj-lt"/>
                <a:ea typeface="Times New Roman" panose="02020603050405020304" pitchFamily="18" charset="0"/>
                <a:sym typeface="Symbol" panose="05050102010706020507" pitchFamily="18" charset="2"/>
              </a:rPr>
              <a:t>LOW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sym typeface="Symbol" panose="05050102010706020507" pitchFamily="18" charset="2"/>
              </a:rPr>
              <a:t>transitions</a:t>
            </a:r>
            <a:b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sym typeface="Symbol" panose="05050102010706020507" pitchFamily="18" charset="2"/>
              </a:rPr>
            </a:br>
            <a:endParaRPr kumimoji="0" lang="en-US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lvl="0" indent="-342900" defTabSz="914400" eaLnBrk="0" fontAlgn="base" hangingPunct="0">
              <a:spcBef>
                <a:spcPts val="18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200" b="1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sym typeface="Symbol" panose="05050102010706020507" pitchFamily="18" charset="2"/>
              </a:rPr>
              <a:t>At any other </a:t>
            </a:r>
            <a:r>
              <a:rPr lang="en-US" altLang="en-US" sz="2200" b="1" dirty="0" smtClean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sym typeface="Symbol" panose="05050102010706020507" pitchFamily="18" charset="2"/>
              </a:rPr>
              <a:t>time, </a:t>
            </a:r>
            <a:r>
              <a:rPr lang="en-US" altLang="en-US" sz="2200" b="1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sym typeface="Symbol" panose="05050102010706020507" pitchFamily="18" charset="2"/>
              </a:rPr>
              <a:t>changing inputs have no effect on the </a:t>
            </a:r>
            <a:r>
              <a:rPr lang="en-US" altLang="en-US" sz="2200" b="1" dirty="0" smtClean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sym typeface="Symbol" panose="05050102010706020507" pitchFamily="18" charset="2"/>
              </a:rPr>
              <a:t>output</a:t>
            </a:r>
            <a:r>
              <a:rPr lang="en-US" altLang="en-US" sz="2200" b="1" dirty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en-US" sz="2200" b="1" dirty="0" smtClean="0">
              <a:solidFill>
                <a:srgbClr val="333333"/>
              </a:solidFill>
              <a:latin typeface="+mj-lt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849067" y="5243680"/>
            <a:ext cx="3372896" cy="577061"/>
            <a:chOff x="4383240" y="4931954"/>
            <a:chExt cx="2641600" cy="457200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4383240" y="4938662"/>
              <a:ext cx="2641600" cy="430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  <a:ea typeface="MS Mincho" panose="02020609040205080304" pitchFamily="49" charset="-128"/>
                  <a:cs typeface="Arial" panose="020B0604020202020204" pitchFamily="34" charset="0"/>
                </a:rPr>
                <a:t>rising 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MS Mincho" panose="02020609040205080304" pitchFamily="49" charset="-128"/>
                  <a:cs typeface="Arial" panose="020B0604020202020204" pitchFamily="34" charset="0"/>
                </a:rPr>
                <a:t>	           	   </a:t>
              </a:r>
              <a:r>
                <a:rPr kumimoji="0" lang="en-US" altLang="en-US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MS Mincho" panose="02020609040205080304" pitchFamily="49" charset="-128"/>
                  <a:cs typeface="Arial" panose="020B0604020202020204" pitchFamily="34" charset="0"/>
                </a:rPr>
                <a:t>         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MS Mincho" panose="02020609040205080304" pitchFamily="49" charset="-128"/>
                  <a:cs typeface="Arial" panose="020B0604020202020204" pitchFamily="34" charset="0"/>
                </a:rPr>
                <a:t>falling</a:t>
              </a:r>
              <a:endPara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  <a:ea typeface="MS Mincho" panose="02020609040205080304" pitchFamily="49" charset="-128"/>
                  <a:cs typeface="Arial" panose="020B0604020202020204" pitchFamily="34" charset="0"/>
                </a:rPr>
                <a:t>edge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MS Mincho" panose="02020609040205080304" pitchFamily="49" charset="-128"/>
                  <a:cs typeface="Arial" panose="020B0604020202020204" pitchFamily="34" charset="0"/>
                </a:rPr>
                <a:t>	            	</a:t>
              </a:r>
              <a:r>
                <a:rPr kumimoji="0" lang="en-US" altLang="en-US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MS Mincho" panose="02020609040205080304" pitchFamily="49" charset="-128"/>
                  <a:cs typeface="Arial" panose="020B0604020202020204" pitchFamily="34" charset="0"/>
                </a:rPr>
                <a:t>            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MS Mincho" panose="02020609040205080304" pitchFamily="49" charset="-128"/>
                  <a:cs typeface="Arial" panose="020B0604020202020204" pitchFamily="34" charset="0"/>
                </a:rPr>
                <a:t>edge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Line 4"/>
            <p:cNvSpPr>
              <a:spLocks noChangeShapeType="1"/>
            </p:cNvSpPr>
            <p:nvPr/>
          </p:nvSpPr>
          <p:spPr bwMode="auto">
            <a:xfrm flipV="1">
              <a:off x="4810741" y="5165492"/>
              <a:ext cx="203139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3" name="Line 3"/>
            <p:cNvSpPr>
              <a:spLocks noChangeShapeType="1"/>
            </p:cNvSpPr>
            <p:nvPr/>
          </p:nvSpPr>
          <p:spPr bwMode="auto">
            <a:xfrm flipH="1">
              <a:off x="6108761" y="5159777"/>
              <a:ext cx="20504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4" name="Freeform 2"/>
            <p:cNvSpPr>
              <a:spLocks/>
            </p:cNvSpPr>
            <p:nvPr/>
          </p:nvSpPr>
          <p:spPr bwMode="auto">
            <a:xfrm>
              <a:off x="4650751" y="4931954"/>
              <a:ext cx="1463040" cy="457200"/>
            </a:xfrm>
            <a:custGeom>
              <a:avLst/>
              <a:gdLst>
                <a:gd name="T0" fmla="*/ 0 w 2304"/>
                <a:gd name="T1" fmla="*/ 720 h 720"/>
                <a:gd name="T2" fmla="*/ 576 w 2304"/>
                <a:gd name="T3" fmla="*/ 720 h 720"/>
                <a:gd name="T4" fmla="*/ 576 w 2304"/>
                <a:gd name="T5" fmla="*/ 0 h 720"/>
                <a:gd name="T6" fmla="*/ 1152 w 2304"/>
                <a:gd name="T7" fmla="*/ 0 h 720"/>
                <a:gd name="T8" fmla="*/ 1152 w 2304"/>
                <a:gd name="T9" fmla="*/ 720 h 720"/>
                <a:gd name="T10" fmla="*/ 1728 w 2304"/>
                <a:gd name="T11" fmla="*/ 720 h 720"/>
                <a:gd name="T12" fmla="*/ 1728 w 2304"/>
                <a:gd name="T13" fmla="*/ 0 h 720"/>
                <a:gd name="T14" fmla="*/ 2304 w 2304"/>
                <a:gd name="T15" fmla="*/ 0 h 720"/>
                <a:gd name="T16" fmla="*/ 2304 w 2304"/>
                <a:gd name="T17" fmla="*/ 72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4" h="720">
                  <a:moveTo>
                    <a:pt x="0" y="720"/>
                  </a:moveTo>
                  <a:lnTo>
                    <a:pt x="576" y="720"/>
                  </a:lnTo>
                  <a:lnTo>
                    <a:pt x="576" y="0"/>
                  </a:lnTo>
                  <a:lnTo>
                    <a:pt x="1152" y="0"/>
                  </a:lnTo>
                  <a:lnTo>
                    <a:pt x="1152" y="720"/>
                  </a:lnTo>
                  <a:lnTo>
                    <a:pt x="1728" y="720"/>
                  </a:lnTo>
                  <a:lnTo>
                    <a:pt x="1728" y="0"/>
                  </a:lnTo>
                  <a:lnTo>
                    <a:pt x="2304" y="0"/>
                  </a:lnTo>
                  <a:lnTo>
                    <a:pt x="2304" y="72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/>
          <a:srcRect t="68569" b="1"/>
          <a:stretch/>
        </p:blipFill>
        <p:spPr>
          <a:xfrm>
            <a:off x="1454202" y="5532211"/>
            <a:ext cx="1280160" cy="32632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5"/>
          <a:srcRect t="70420"/>
          <a:stretch/>
        </p:blipFill>
        <p:spPr>
          <a:xfrm>
            <a:off x="3161933" y="5545625"/>
            <a:ext cx="1280160" cy="30954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819712"/>
              </p:ext>
            </p:extLst>
          </p:nvPr>
        </p:nvGraphicFramePr>
        <p:xfrm>
          <a:off x="6143336" y="1779590"/>
          <a:ext cx="2170750" cy="2141379"/>
        </p:xfrm>
        <a:graphic>
          <a:graphicData uri="http://schemas.openxmlformats.org/drawingml/2006/table">
            <a:tbl>
              <a:tblPr/>
              <a:tblGrid>
                <a:gridCol w="43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79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CLK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J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Q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US" sz="1200" baseline="300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+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93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    </a:t>
                      </a: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9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9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9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9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9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9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9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838605"/>
              </p:ext>
            </p:extLst>
          </p:nvPr>
        </p:nvGraphicFramePr>
        <p:xfrm>
          <a:off x="4672387" y="2087643"/>
          <a:ext cx="715991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Hold</a:t>
                      </a:r>
                      <a:endParaRPr lang="en-US" sz="12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Clear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33996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Toggle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524605" y="3848412"/>
            <a:ext cx="14638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ea typeface="MS Mincho" panose="02020609040205080304" pitchFamily="49" charset="-128"/>
              </a:rPr>
              <a:t>characteristic table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674140" y="3146825"/>
            <a:ext cx="2255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ea typeface="MS Mincho" panose="02020609040205080304" pitchFamily="49" charset="-128"/>
              </a:rPr>
              <a:t>condensed characteristic table</a:t>
            </a:r>
            <a:endParaRPr lang="en-US" sz="1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271010" y="2990916"/>
            <a:ext cx="108585" cy="0"/>
          </a:xfrm>
          <a:prstGeom prst="line">
            <a:avLst/>
          </a:prstGeom>
          <a:ln w="12700" cap="rnd">
            <a:solidFill>
              <a:schemeClr val="accent4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4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 Box 50"/>
          <p:cNvSpPr txBox="1">
            <a:spLocks noChangeArrowheads="1"/>
          </p:cNvSpPr>
          <p:nvPr/>
        </p:nvSpPr>
        <p:spPr bwMode="auto">
          <a:xfrm>
            <a:off x="540053" y="2347151"/>
            <a:ext cx="7021810" cy="3138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ts val="1000"/>
              </a:lnSpc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ts val="1000"/>
              </a:lnSpc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J  </a:t>
            </a:r>
          </a:p>
          <a:p>
            <a:pPr marL="0" marR="0" lvl="0" indent="0" algn="l" defTabSz="914400" rtl="0" eaLnBrk="0" fontAlgn="base" latinLnBrk="0" hangingPunct="0">
              <a:lnSpc>
                <a:spcPts val="1000"/>
              </a:lnSpc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ea typeface="SimSun" panose="02010600030101010101" pitchFamily="2" charset="-122"/>
              </a:rPr>
              <a:t>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ts val="1000"/>
              </a:lnSpc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 </a:t>
            </a:r>
          </a:p>
          <a:p>
            <a:pPr marL="0" marR="0" lvl="0" indent="0" algn="l" defTabSz="914400" rtl="0" eaLnBrk="0" fontAlgn="base" latinLnBrk="0" hangingPunct="0">
              <a:lnSpc>
                <a:spcPts val="1000"/>
              </a:lnSpc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ea typeface="SimSun" panose="02010600030101010101" pitchFamily="2" charset="-122"/>
              </a:rPr>
              <a:t>   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ts val="1000"/>
              </a:lnSpc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K</a:t>
            </a:r>
          </a:p>
          <a:p>
            <a:pPr marL="0" marR="0" lvl="0" indent="0" algn="l" defTabSz="914400" rtl="0" eaLnBrk="0" fontAlgn="base" latinLnBrk="0" hangingPunct="0">
              <a:lnSpc>
                <a:spcPts val="1000"/>
              </a:lnSpc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0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ts val="1000"/>
              </a:lnSpc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 </a:t>
            </a:r>
          </a:p>
          <a:p>
            <a:pPr marL="0" marR="0" lvl="0" indent="0" algn="l" defTabSz="914400" rtl="0" eaLnBrk="0" fontAlgn="base" latinLnBrk="0" hangingPunct="0">
              <a:lnSpc>
                <a:spcPts val="1000"/>
              </a:lnSpc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ea typeface="SimSun" panose="02010600030101010101" pitchFamily="2" charset="-122"/>
              </a:rPr>
              <a:t>   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 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hold                  clear                  hold                  set                     toggle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ts val="1000"/>
              </a:lnSpc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ts val="1000"/>
              </a:lnSpc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Q/Q</a:t>
            </a:r>
            <a:r>
              <a:rPr kumimoji="0" lang="en-US" altLang="zh-CN" sz="1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+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</a:t>
            </a:r>
            <a:r>
              <a:rPr kumimoji="0" lang="en-US" altLang="zh-CN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ts val="1000"/>
              </a:lnSpc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altLang="zh-CN" sz="1400" baseline="0" dirty="0"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en-US" altLang="zh-CN" sz="1400" baseline="0" dirty="0" smtClean="0">
                <a:latin typeface="Arial" panose="020B0604020202020204" pitchFamily="34" charset="0"/>
                <a:ea typeface="SimSun" panose="02010600030101010101" pitchFamily="2" charset="-122"/>
              </a:rPr>
              <a:t>   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0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 </a:t>
            </a:r>
            <a:r>
              <a:rPr kumimoji="0" lang="en-US" altLang="zh-CN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   </a:t>
            </a:r>
            <a:r>
              <a:rPr lang="en-US" altLang="zh-CN" sz="1400" dirty="0" smtClean="0"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</a:t>
            </a:r>
            <a:r>
              <a:rPr kumimoji="0" lang="en-US" altLang="zh-CN" sz="14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pHL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             </a:t>
            </a:r>
            <a:r>
              <a:rPr kumimoji="0" lang="en-US" altLang="zh-CN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      </a:t>
            </a:r>
            <a:br>
              <a:rPr kumimoji="0" lang="en-US" altLang="zh-CN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</a:br>
            <a:r>
              <a:rPr kumimoji="0" lang="en-US" altLang="zh-CN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                                                               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</a:t>
            </a:r>
            <a:r>
              <a:rPr kumimoji="0" lang="en-US" altLang="zh-CN" sz="14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pLH</a:t>
            </a:r>
            <a:endParaRPr kumimoji="0" lang="en-US" altLang="zh-CN" sz="1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 @ Active Clock Edges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 © NUS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87404" y="5539972"/>
            <a:ext cx="84303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/>
              <a:t>When inputs don’t change </a:t>
            </a:r>
            <a:r>
              <a:rPr lang="en-US" sz="2200" dirty="0" smtClean="0">
                <a:sym typeface="Wingdings" panose="05000000000000000000" pitchFamily="2" charset="2"/>
              </a:rPr>
              <a:t></a:t>
            </a:r>
            <a:r>
              <a:rPr lang="en-US" sz="2200" dirty="0" smtClean="0"/>
              <a:t> </a:t>
            </a:r>
            <a:r>
              <a:rPr lang="en-US" sz="2200" dirty="0"/>
              <a:t>FF outputs don’t </a:t>
            </a:r>
            <a:r>
              <a:rPr lang="en-US" sz="2200" dirty="0" smtClean="0"/>
              <a:t>change.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 smtClean="0"/>
              <a:t>If </a:t>
            </a:r>
            <a:r>
              <a:rPr lang="en-US" sz="2200" dirty="0"/>
              <a:t>inputs change </a:t>
            </a:r>
            <a:r>
              <a:rPr lang="en-US" sz="2200" dirty="0" smtClean="0">
                <a:sym typeface="Wingdings" panose="05000000000000000000" pitchFamily="2" charset="2"/>
              </a:rPr>
              <a:t> </a:t>
            </a:r>
            <a:r>
              <a:rPr lang="en-US" sz="2200" dirty="0" smtClean="0"/>
              <a:t>FF </a:t>
            </a:r>
            <a:r>
              <a:rPr lang="en-US" sz="2200" dirty="0"/>
              <a:t>output changes state only at </a:t>
            </a:r>
            <a:r>
              <a:rPr lang="en-US" sz="2200" dirty="0" smtClean="0"/>
              <a:t>active </a:t>
            </a:r>
            <a:r>
              <a:rPr lang="en-US" sz="2200" dirty="0"/>
              <a:t>clock edge.</a:t>
            </a:r>
          </a:p>
        </p:txBody>
      </p:sp>
      <p:sp>
        <p:nvSpPr>
          <p:cNvPr id="56" name="Freeform 3"/>
          <p:cNvSpPr>
            <a:spLocks/>
          </p:cNvSpPr>
          <p:nvPr/>
        </p:nvSpPr>
        <p:spPr bwMode="auto">
          <a:xfrm>
            <a:off x="926621" y="2393368"/>
            <a:ext cx="6866035" cy="590014"/>
          </a:xfrm>
          <a:custGeom>
            <a:avLst/>
            <a:gdLst>
              <a:gd name="T0" fmla="*/ 0 w 6480"/>
              <a:gd name="T1" fmla="*/ 576 h 576"/>
              <a:gd name="T2" fmla="*/ 2160 w 6480"/>
              <a:gd name="T3" fmla="*/ 576 h 576"/>
              <a:gd name="T4" fmla="*/ 2160 w 6480"/>
              <a:gd name="T5" fmla="*/ 0 h 576"/>
              <a:gd name="T6" fmla="*/ 3168 w 6480"/>
              <a:gd name="T7" fmla="*/ 0 h 576"/>
              <a:gd name="T8" fmla="*/ 4032 w 6480"/>
              <a:gd name="T9" fmla="*/ 0 h 576"/>
              <a:gd name="T10" fmla="*/ 6480 w 6480"/>
              <a:gd name="T11" fmla="*/ 0 h 576"/>
              <a:gd name="connsiteX0" fmla="*/ 0 w 6222"/>
              <a:gd name="connsiteY0" fmla="*/ 10000 h 10000"/>
              <a:gd name="connsiteX1" fmla="*/ 3333 w 6222"/>
              <a:gd name="connsiteY1" fmla="*/ 10000 h 10000"/>
              <a:gd name="connsiteX2" fmla="*/ 3333 w 6222"/>
              <a:gd name="connsiteY2" fmla="*/ 0 h 10000"/>
              <a:gd name="connsiteX3" fmla="*/ 4889 w 6222"/>
              <a:gd name="connsiteY3" fmla="*/ 0 h 10000"/>
              <a:gd name="connsiteX4" fmla="*/ 6222 w 6222"/>
              <a:gd name="connsiteY4" fmla="*/ 0 h 10000"/>
              <a:gd name="connsiteX0" fmla="*/ 0 w 12936"/>
              <a:gd name="connsiteY0" fmla="*/ 10000 h 10000"/>
              <a:gd name="connsiteX1" fmla="*/ 5357 w 12936"/>
              <a:gd name="connsiteY1" fmla="*/ 10000 h 10000"/>
              <a:gd name="connsiteX2" fmla="*/ 5357 w 12936"/>
              <a:gd name="connsiteY2" fmla="*/ 0 h 10000"/>
              <a:gd name="connsiteX3" fmla="*/ 7858 w 12936"/>
              <a:gd name="connsiteY3" fmla="*/ 0 h 10000"/>
              <a:gd name="connsiteX4" fmla="*/ 12936 w 12936"/>
              <a:gd name="connsiteY4" fmla="*/ 0 h 10000"/>
              <a:gd name="connsiteX0" fmla="*/ 0 w 13245"/>
              <a:gd name="connsiteY0" fmla="*/ 10000 h 10000"/>
              <a:gd name="connsiteX1" fmla="*/ 5357 w 13245"/>
              <a:gd name="connsiteY1" fmla="*/ 10000 h 10000"/>
              <a:gd name="connsiteX2" fmla="*/ 5357 w 13245"/>
              <a:gd name="connsiteY2" fmla="*/ 0 h 10000"/>
              <a:gd name="connsiteX3" fmla="*/ 7858 w 13245"/>
              <a:gd name="connsiteY3" fmla="*/ 0 h 10000"/>
              <a:gd name="connsiteX4" fmla="*/ 13245 w 13245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45" h="10000">
                <a:moveTo>
                  <a:pt x="0" y="10000"/>
                </a:moveTo>
                <a:lnTo>
                  <a:pt x="5357" y="10000"/>
                </a:lnTo>
                <a:lnTo>
                  <a:pt x="5357" y="0"/>
                </a:lnTo>
                <a:lnTo>
                  <a:pt x="7858" y="0"/>
                </a:lnTo>
                <a:lnTo>
                  <a:pt x="13245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 30"/>
          <p:cNvSpPr>
            <a:spLocks/>
          </p:cNvSpPr>
          <p:nvPr/>
        </p:nvSpPr>
        <p:spPr bwMode="auto">
          <a:xfrm>
            <a:off x="921826" y="1485239"/>
            <a:ext cx="5613081" cy="584833"/>
          </a:xfrm>
          <a:custGeom>
            <a:avLst/>
            <a:gdLst>
              <a:gd name="T0" fmla="*/ 0 w 4464"/>
              <a:gd name="T1" fmla="*/ 576 h 576"/>
              <a:gd name="T2" fmla="*/ 288 w 4464"/>
              <a:gd name="T3" fmla="*/ 576 h 576"/>
              <a:gd name="T4" fmla="*/ 288 w 4464"/>
              <a:gd name="T5" fmla="*/ 0 h 576"/>
              <a:gd name="T6" fmla="*/ 720 w 4464"/>
              <a:gd name="T7" fmla="*/ 0 h 576"/>
              <a:gd name="T8" fmla="*/ 720 w 4464"/>
              <a:gd name="T9" fmla="*/ 576 h 576"/>
              <a:gd name="T10" fmla="*/ 1152 w 4464"/>
              <a:gd name="T11" fmla="*/ 576 h 576"/>
              <a:gd name="T12" fmla="*/ 1152 w 4464"/>
              <a:gd name="T13" fmla="*/ 0 h 576"/>
              <a:gd name="T14" fmla="*/ 1584 w 4464"/>
              <a:gd name="T15" fmla="*/ 0 h 576"/>
              <a:gd name="T16" fmla="*/ 1584 w 4464"/>
              <a:gd name="T17" fmla="*/ 576 h 576"/>
              <a:gd name="T18" fmla="*/ 2016 w 4464"/>
              <a:gd name="T19" fmla="*/ 576 h 576"/>
              <a:gd name="T20" fmla="*/ 2016 w 4464"/>
              <a:gd name="T21" fmla="*/ 0 h 576"/>
              <a:gd name="T22" fmla="*/ 2448 w 4464"/>
              <a:gd name="T23" fmla="*/ 0 h 576"/>
              <a:gd name="T24" fmla="*/ 2448 w 4464"/>
              <a:gd name="T25" fmla="*/ 576 h 576"/>
              <a:gd name="T26" fmla="*/ 2880 w 4464"/>
              <a:gd name="T27" fmla="*/ 576 h 576"/>
              <a:gd name="T28" fmla="*/ 2880 w 4464"/>
              <a:gd name="T29" fmla="*/ 0 h 576"/>
              <a:gd name="T30" fmla="*/ 3312 w 4464"/>
              <a:gd name="T31" fmla="*/ 0 h 576"/>
              <a:gd name="T32" fmla="*/ 3312 w 4464"/>
              <a:gd name="T33" fmla="*/ 576 h 576"/>
              <a:gd name="T34" fmla="*/ 3744 w 4464"/>
              <a:gd name="T35" fmla="*/ 576 h 576"/>
              <a:gd name="T36" fmla="*/ 3744 w 4464"/>
              <a:gd name="T37" fmla="*/ 0 h 576"/>
              <a:gd name="T38" fmla="*/ 4176 w 4464"/>
              <a:gd name="T39" fmla="*/ 0 h 576"/>
              <a:gd name="T40" fmla="*/ 4176 w 4464"/>
              <a:gd name="T41" fmla="*/ 576 h 576"/>
              <a:gd name="T42" fmla="*/ 4464 w 4464"/>
              <a:gd name="T43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464" h="576">
                <a:moveTo>
                  <a:pt x="0" y="576"/>
                </a:moveTo>
                <a:lnTo>
                  <a:pt x="288" y="576"/>
                </a:lnTo>
                <a:lnTo>
                  <a:pt x="288" y="0"/>
                </a:lnTo>
                <a:lnTo>
                  <a:pt x="720" y="0"/>
                </a:lnTo>
                <a:lnTo>
                  <a:pt x="720" y="576"/>
                </a:lnTo>
                <a:lnTo>
                  <a:pt x="1152" y="576"/>
                </a:lnTo>
                <a:lnTo>
                  <a:pt x="1152" y="0"/>
                </a:lnTo>
                <a:lnTo>
                  <a:pt x="1584" y="0"/>
                </a:lnTo>
                <a:lnTo>
                  <a:pt x="1584" y="576"/>
                </a:lnTo>
                <a:lnTo>
                  <a:pt x="2016" y="576"/>
                </a:lnTo>
                <a:lnTo>
                  <a:pt x="2016" y="0"/>
                </a:lnTo>
                <a:lnTo>
                  <a:pt x="2448" y="0"/>
                </a:lnTo>
                <a:lnTo>
                  <a:pt x="2448" y="576"/>
                </a:lnTo>
                <a:lnTo>
                  <a:pt x="2880" y="576"/>
                </a:lnTo>
                <a:lnTo>
                  <a:pt x="2880" y="0"/>
                </a:lnTo>
                <a:lnTo>
                  <a:pt x="3312" y="0"/>
                </a:lnTo>
                <a:lnTo>
                  <a:pt x="3312" y="576"/>
                </a:lnTo>
                <a:lnTo>
                  <a:pt x="3744" y="576"/>
                </a:lnTo>
                <a:lnTo>
                  <a:pt x="3744" y="0"/>
                </a:lnTo>
                <a:lnTo>
                  <a:pt x="4176" y="0"/>
                </a:lnTo>
                <a:lnTo>
                  <a:pt x="4176" y="576"/>
                </a:lnTo>
                <a:lnTo>
                  <a:pt x="4464" y="576"/>
                </a:lnTo>
              </a:path>
            </a:pathLst>
          </a:custGeom>
          <a:noFill/>
          <a:ln w="12700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1"/>
          <p:cNvSpPr>
            <a:spLocks noChangeShapeType="1"/>
          </p:cNvSpPr>
          <p:nvPr/>
        </p:nvSpPr>
        <p:spPr bwMode="auto">
          <a:xfrm>
            <a:off x="1283960" y="2070072"/>
            <a:ext cx="0" cy="2924164"/>
          </a:xfrm>
          <a:prstGeom prst="line">
            <a:avLst/>
          </a:prstGeom>
          <a:noFill/>
          <a:ln w="9525" cap="rnd">
            <a:solidFill>
              <a:srgbClr val="3333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32"/>
          <p:cNvSpPr>
            <a:spLocks noChangeShapeType="1"/>
          </p:cNvSpPr>
          <p:nvPr/>
        </p:nvSpPr>
        <p:spPr bwMode="auto">
          <a:xfrm>
            <a:off x="2370364" y="2070072"/>
            <a:ext cx="0" cy="2924164"/>
          </a:xfrm>
          <a:prstGeom prst="line">
            <a:avLst/>
          </a:prstGeom>
          <a:noFill/>
          <a:ln w="9525" cap="rnd">
            <a:solidFill>
              <a:srgbClr val="3333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33"/>
          <p:cNvSpPr>
            <a:spLocks noChangeShapeType="1"/>
          </p:cNvSpPr>
          <p:nvPr/>
        </p:nvSpPr>
        <p:spPr bwMode="auto">
          <a:xfrm>
            <a:off x="3456766" y="2070072"/>
            <a:ext cx="0" cy="2924164"/>
          </a:xfrm>
          <a:prstGeom prst="line">
            <a:avLst/>
          </a:prstGeom>
          <a:noFill/>
          <a:ln w="9525" cap="rnd">
            <a:solidFill>
              <a:srgbClr val="3333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>
            <a:off x="4543169" y="2070072"/>
            <a:ext cx="0" cy="2924164"/>
          </a:xfrm>
          <a:prstGeom prst="line">
            <a:avLst/>
          </a:prstGeom>
          <a:noFill/>
          <a:ln w="9525" cap="rnd">
            <a:solidFill>
              <a:srgbClr val="3333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35"/>
          <p:cNvSpPr>
            <a:spLocks noChangeShapeType="1"/>
          </p:cNvSpPr>
          <p:nvPr/>
        </p:nvSpPr>
        <p:spPr bwMode="auto">
          <a:xfrm>
            <a:off x="5629572" y="2070072"/>
            <a:ext cx="0" cy="2924164"/>
          </a:xfrm>
          <a:prstGeom prst="line">
            <a:avLst/>
          </a:prstGeom>
          <a:noFill/>
          <a:ln w="9525" cap="rnd">
            <a:solidFill>
              <a:srgbClr val="3333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39"/>
          <p:cNvSpPr>
            <a:spLocks noChangeShapeType="1"/>
          </p:cNvSpPr>
          <p:nvPr/>
        </p:nvSpPr>
        <p:spPr bwMode="auto">
          <a:xfrm>
            <a:off x="6715974" y="2070072"/>
            <a:ext cx="0" cy="2924164"/>
          </a:xfrm>
          <a:prstGeom prst="line">
            <a:avLst/>
          </a:prstGeom>
          <a:noFill/>
          <a:ln w="9525" cap="rnd">
            <a:solidFill>
              <a:srgbClr val="3333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40"/>
          <p:cNvSpPr>
            <a:spLocks noChangeShapeType="1"/>
          </p:cNvSpPr>
          <p:nvPr/>
        </p:nvSpPr>
        <p:spPr bwMode="auto">
          <a:xfrm>
            <a:off x="7802377" y="2070072"/>
            <a:ext cx="0" cy="2924164"/>
          </a:xfrm>
          <a:prstGeom prst="line">
            <a:avLst/>
          </a:prstGeom>
          <a:noFill/>
          <a:ln w="9525" cap="rnd">
            <a:solidFill>
              <a:srgbClr val="3333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Arc 44"/>
          <p:cNvSpPr>
            <a:spLocks/>
          </p:cNvSpPr>
          <p:nvPr/>
        </p:nvSpPr>
        <p:spPr bwMode="auto">
          <a:xfrm flipV="1">
            <a:off x="5288934" y="3853783"/>
            <a:ext cx="271601" cy="292416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Arc 36"/>
          <p:cNvSpPr>
            <a:spLocks/>
          </p:cNvSpPr>
          <p:nvPr/>
        </p:nvSpPr>
        <p:spPr bwMode="auto">
          <a:xfrm flipV="1">
            <a:off x="2220575" y="4710381"/>
            <a:ext cx="271601" cy="292416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30"/>
          <p:cNvSpPr>
            <a:spLocks/>
          </p:cNvSpPr>
          <p:nvPr/>
        </p:nvSpPr>
        <p:spPr bwMode="auto">
          <a:xfrm>
            <a:off x="921825" y="1492195"/>
            <a:ext cx="5613081" cy="584833"/>
          </a:xfrm>
          <a:custGeom>
            <a:avLst/>
            <a:gdLst>
              <a:gd name="T0" fmla="*/ 0 w 4464"/>
              <a:gd name="T1" fmla="*/ 576 h 576"/>
              <a:gd name="T2" fmla="*/ 288 w 4464"/>
              <a:gd name="T3" fmla="*/ 576 h 576"/>
              <a:gd name="T4" fmla="*/ 288 w 4464"/>
              <a:gd name="T5" fmla="*/ 0 h 576"/>
              <a:gd name="T6" fmla="*/ 720 w 4464"/>
              <a:gd name="T7" fmla="*/ 0 h 576"/>
              <a:gd name="T8" fmla="*/ 720 w 4464"/>
              <a:gd name="T9" fmla="*/ 576 h 576"/>
              <a:gd name="T10" fmla="*/ 1152 w 4464"/>
              <a:gd name="T11" fmla="*/ 576 h 576"/>
              <a:gd name="T12" fmla="*/ 1152 w 4464"/>
              <a:gd name="T13" fmla="*/ 0 h 576"/>
              <a:gd name="T14" fmla="*/ 1584 w 4464"/>
              <a:gd name="T15" fmla="*/ 0 h 576"/>
              <a:gd name="T16" fmla="*/ 1584 w 4464"/>
              <a:gd name="T17" fmla="*/ 576 h 576"/>
              <a:gd name="T18" fmla="*/ 2016 w 4464"/>
              <a:gd name="T19" fmla="*/ 576 h 576"/>
              <a:gd name="T20" fmla="*/ 2016 w 4464"/>
              <a:gd name="T21" fmla="*/ 0 h 576"/>
              <a:gd name="T22" fmla="*/ 2448 w 4464"/>
              <a:gd name="T23" fmla="*/ 0 h 576"/>
              <a:gd name="T24" fmla="*/ 2448 w 4464"/>
              <a:gd name="T25" fmla="*/ 576 h 576"/>
              <a:gd name="T26" fmla="*/ 2880 w 4464"/>
              <a:gd name="T27" fmla="*/ 576 h 576"/>
              <a:gd name="T28" fmla="*/ 2880 w 4464"/>
              <a:gd name="T29" fmla="*/ 0 h 576"/>
              <a:gd name="T30" fmla="*/ 3312 w 4464"/>
              <a:gd name="T31" fmla="*/ 0 h 576"/>
              <a:gd name="T32" fmla="*/ 3312 w 4464"/>
              <a:gd name="T33" fmla="*/ 576 h 576"/>
              <a:gd name="T34" fmla="*/ 3744 w 4464"/>
              <a:gd name="T35" fmla="*/ 576 h 576"/>
              <a:gd name="T36" fmla="*/ 3744 w 4464"/>
              <a:gd name="T37" fmla="*/ 0 h 576"/>
              <a:gd name="T38" fmla="*/ 4176 w 4464"/>
              <a:gd name="T39" fmla="*/ 0 h 576"/>
              <a:gd name="T40" fmla="*/ 4176 w 4464"/>
              <a:gd name="T41" fmla="*/ 576 h 576"/>
              <a:gd name="T42" fmla="*/ 4464 w 4464"/>
              <a:gd name="T43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464" h="576">
                <a:moveTo>
                  <a:pt x="0" y="576"/>
                </a:moveTo>
                <a:lnTo>
                  <a:pt x="288" y="576"/>
                </a:lnTo>
                <a:lnTo>
                  <a:pt x="288" y="0"/>
                </a:lnTo>
                <a:lnTo>
                  <a:pt x="720" y="0"/>
                </a:lnTo>
                <a:lnTo>
                  <a:pt x="720" y="576"/>
                </a:lnTo>
                <a:lnTo>
                  <a:pt x="1152" y="576"/>
                </a:lnTo>
                <a:lnTo>
                  <a:pt x="1152" y="0"/>
                </a:lnTo>
                <a:lnTo>
                  <a:pt x="1584" y="0"/>
                </a:lnTo>
                <a:lnTo>
                  <a:pt x="1584" y="576"/>
                </a:lnTo>
                <a:lnTo>
                  <a:pt x="2016" y="576"/>
                </a:lnTo>
                <a:lnTo>
                  <a:pt x="2016" y="0"/>
                </a:lnTo>
                <a:lnTo>
                  <a:pt x="2448" y="0"/>
                </a:lnTo>
                <a:lnTo>
                  <a:pt x="2448" y="576"/>
                </a:lnTo>
                <a:lnTo>
                  <a:pt x="2880" y="576"/>
                </a:lnTo>
                <a:lnTo>
                  <a:pt x="2880" y="0"/>
                </a:lnTo>
                <a:lnTo>
                  <a:pt x="3312" y="0"/>
                </a:lnTo>
                <a:lnTo>
                  <a:pt x="3312" y="576"/>
                </a:lnTo>
                <a:lnTo>
                  <a:pt x="3744" y="576"/>
                </a:lnTo>
                <a:lnTo>
                  <a:pt x="3744" y="0"/>
                </a:lnTo>
                <a:lnTo>
                  <a:pt x="4176" y="0"/>
                </a:lnTo>
                <a:lnTo>
                  <a:pt x="4176" y="576"/>
                </a:lnTo>
                <a:lnTo>
                  <a:pt x="4464" y="576"/>
                </a:lnTo>
              </a:path>
            </a:pathLst>
          </a:custGeom>
          <a:noFill/>
          <a:ln w="38100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38"/>
          <p:cNvSpPr>
            <a:spLocks/>
          </p:cNvSpPr>
          <p:nvPr/>
        </p:nvSpPr>
        <p:spPr bwMode="auto">
          <a:xfrm>
            <a:off x="6353836" y="1492195"/>
            <a:ext cx="1449077" cy="584833"/>
          </a:xfrm>
          <a:custGeom>
            <a:avLst/>
            <a:gdLst>
              <a:gd name="T0" fmla="*/ 0 w 4464"/>
              <a:gd name="T1" fmla="*/ 576 h 576"/>
              <a:gd name="T2" fmla="*/ 288 w 4464"/>
              <a:gd name="T3" fmla="*/ 576 h 576"/>
              <a:gd name="T4" fmla="*/ 288 w 4464"/>
              <a:gd name="T5" fmla="*/ 0 h 576"/>
              <a:gd name="T6" fmla="*/ 720 w 4464"/>
              <a:gd name="T7" fmla="*/ 0 h 576"/>
              <a:gd name="T8" fmla="*/ 720 w 4464"/>
              <a:gd name="T9" fmla="*/ 576 h 576"/>
              <a:gd name="T10" fmla="*/ 1152 w 4464"/>
              <a:gd name="T11" fmla="*/ 576 h 576"/>
              <a:gd name="T12" fmla="*/ 1152 w 4464"/>
              <a:gd name="T13" fmla="*/ 0 h 576"/>
              <a:gd name="T14" fmla="*/ 1584 w 4464"/>
              <a:gd name="T15" fmla="*/ 0 h 576"/>
              <a:gd name="T16" fmla="*/ 1584 w 4464"/>
              <a:gd name="T17" fmla="*/ 576 h 576"/>
              <a:gd name="T18" fmla="*/ 2016 w 4464"/>
              <a:gd name="T19" fmla="*/ 576 h 576"/>
              <a:gd name="T20" fmla="*/ 2016 w 4464"/>
              <a:gd name="T21" fmla="*/ 0 h 576"/>
              <a:gd name="T22" fmla="*/ 2448 w 4464"/>
              <a:gd name="T23" fmla="*/ 0 h 576"/>
              <a:gd name="T24" fmla="*/ 2448 w 4464"/>
              <a:gd name="T25" fmla="*/ 576 h 576"/>
              <a:gd name="T26" fmla="*/ 2880 w 4464"/>
              <a:gd name="T27" fmla="*/ 576 h 576"/>
              <a:gd name="T28" fmla="*/ 2880 w 4464"/>
              <a:gd name="T29" fmla="*/ 0 h 576"/>
              <a:gd name="T30" fmla="*/ 3312 w 4464"/>
              <a:gd name="T31" fmla="*/ 0 h 576"/>
              <a:gd name="T32" fmla="*/ 3312 w 4464"/>
              <a:gd name="T33" fmla="*/ 576 h 576"/>
              <a:gd name="T34" fmla="*/ 3744 w 4464"/>
              <a:gd name="T35" fmla="*/ 576 h 576"/>
              <a:gd name="T36" fmla="*/ 3744 w 4464"/>
              <a:gd name="T37" fmla="*/ 0 h 576"/>
              <a:gd name="T38" fmla="*/ 4176 w 4464"/>
              <a:gd name="T39" fmla="*/ 0 h 576"/>
              <a:gd name="T40" fmla="*/ 4176 w 4464"/>
              <a:gd name="T41" fmla="*/ 576 h 576"/>
              <a:gd name="T42" fmla="*/ 4464 w 4464"/>
              <a:gd name="T43" fmla="*/ 576 h 576"/>
              <a:gd name="connsiteX0" fmla="*/ 0 w 9355"/>
              <a:gd name="connsiteY0" fmla="*/ 10000 h 10000"/>
              <a:gd name="connsiteX1" fmla="*/ 645 w 9355"/>
              <a:gd name="connsiteY1" fmla="*/ 10000 h 10000"/>
              <a:gd name="connsiteX2" fmla="*/ 645 w 9355"/>
              <a:gd name="connsiteY2" fmla="*/ 0 h 10000"/>
              <a:gd name="connsiteX3" fmla="*/ 1613 w 9355"/>
              <a:gd name="connsiteY3" fmla="*/ 0 h 10000"/>
              <a:gd name="connsiteX4" fmla="*/ 1613 w 9355"/>
              <a:gd name="connsiteY4" fmla="*/ 10000 h 10000"/>
              <a:gd name="connsiteX5" fmla="*/ 2581 w 9355"/>
              <a:gd name="connsiteY5" fmla="*/ 10000 h 10000"/>
              <a:gd name="connsiteX6" fmla="*/ 2581 w 9355"/>
              <a:gd name="connsiteY6" fmla="*/ 0 h 10000"/>
              <a:gd name="connsiteX7" fmla="*/ 3548 w 9355"/>
              <a:gd name="connsiteY7" fmla="*/ 0 h 10000"/>
              <a:gd name="connsiteX8" fmla="*/ 3548 w 9355"/>
              <a:gd name="connsiteY8" fmla="*/ 10000 h 10000"/>
              <a:gd name="connsiteX9" fmla="*/ 4516 w 9355"/>
              <a:gd name="connsiteY9" fmla="*/ 10000 h 10000"/>
              <a:gd name="connsiteX10" fmla="*/ 4516 w 9355"/>
              <a:gd name="connsiteY10" fmla="*/ 0 h 10000"/>
              <a:gd name="connsiteX11" fmla="*/ 5484 w 9355"/>
              <a:gd name="connsiteY11" fmla="*/ 0 h 10000"/>
              <a:gd name="connsiteX12" fmla="*/ 5484 w 9355"/>
              <a:gd name="connsiteY12" fmla="*/ 10000 h 10000"/>
              <a:gd name="connsiteX13" fmla="*/ 6452 w 9355"/>
              <a:gd name="connsiteY13" fmla="*/ 10000 h 10000"/>
              <a:gd name="connsiteX14" fmla="*/ 6452 w 9355"/>
              <a:gd name="connsiteY14" fmla="*/ 0 h 10000"/>
              <a:gd name="connsiteX15" fmla="*/ 7419 w 9355"/>
              <a:gd name="connsiteY15" fmla="*/ 0 h 10000"/>
              <a:gd name="connsiteX16" fmla="*/ 7419 w 9355"/>
              <a:gd name="connsiteY16" fmla="*/ 10000 h 10000"/>
              <a:gd name="connsiteX17" fmla="*/ 8387 w 9355"/>
              <a:gd name="connsiteY17" fmla="*/ 10000 h 10000"/>
              <a:gd name="connsiteX18" fmla="*/ 8387 w 9355"/>
              <a:gd name="connsiteY18" fmla="*/ 0 h 10000"/>
              <a:gd name="connsiteX19" fmla="*/ 9355 w 9355"/>
              <a:gd name="connsiteY19" fmla="*/ 0 h 10000"/>
              <a:gd name="connsiteX20" fmla="*/ 9355 w 9355"/>
              <a:gd name="connsiteY20" fmla="*/ 10000 h 10000"/>
              <a:gd name="connsiteX0" fmla="*/ 0 w 10000"/>
              <a:gd name="connsiteY0" fmla="*/ 10000 h 10000"/>
              <a:gd name="connsiteX1" fmla="*/ 689 w 10000"/>
              <a:gd name="connsiteY1" fmla="*/ 10000 h 10000"/>
              <a:gd name="connsiteX2" fmla="*/ 689 w 10000"/>
              <a:gd name="connsiteY2" fmla="*/ 0 h 10000"/>
              <a:gd name="connsiteX3" fmla="*/ 1724 w 10000"/>
              <a:gd name="connsiteY3" fmla="*/ 0 h 10000"/>
              <a:gd name="connsiteX4" fmla="*/ 1724 w 10000"/>
              <a:gd name="connsiteY4" fmla="*/ 10000 h 10000"/>
              <a:gd name="connsiteX5" fmla="*/ 2759 w 10000"/>
              <a:gd name="connsiteY5" fmla="*/ 10000 h 10000"/>
              <a:gd name="connsiteX6" fmla="*/ 2759 w 10000"/>
              <a:gd name="connsiteY6" fmla="*/ 0 h 10000"/>
              <a:gd name="connsiteX7" fmla="*/ 3793 w 10000"/>
              <a:gd name="connsiteY7" fmla="*/ 0 h 10000"/>
              <a:gd name="connsiteX8" fmla="*/ 3793 w 10000"/>
              <a:gd name="connsiteY8" fmla="*/ 10000 h 10000"/>
              <a:gd name="connsiteX9" fmla="*/ 4827 w 10000"/>
              <a:gd name="connsiteY9" fmla="*/ 10000 h 10000"/>
              <a:gd name="connsiteX10" fmla="*/ 4827 w 10000"/>
              <a:gd name="connsiteY10" fmla="*/ 0 h 10000"/>
              <a:gd name="connsiteX11" fmla="*/ 5862 w 10000"/>
              <a:gd name="connsiteY11" fmla="*/ 0 h 10000"/>
              <a:gd name="connsiteX12" fmla="*/ 5862 w 10000"/>
              <a:gd name="connsiteY12" fmla="*/ 10000 h 10000"/>
              <a:gd name="connsiteX13" fmla="*/ 6897 w 10000"/>
              <a:gd name="connsiteY13" fmla="*/ 10000 h 10000"/>
              <a:gd name="connsiteX14" fmla="*/ 6897 w 10000"/>
              <a:gd name="connsiteY14" fmla="*/ 0 h 10000"/>
              <a:gd name="connsiteX15" fmla="*/ 7931 w 10000"/>
              <a:gd name="connsiteY15" fmla="*/ 0 h 10000"/>
              <a:gd name="connsiteX16" fmla="*/ 7931 w 10000"/>
              <a:gd name="connsiteY16" fmla="*/ 10000 h 10000"/>
              <a:gd name="connsiteX17" fmla="*/ 8965 w 10000"/>
              <a:gd name="connsiteY17" fmla="*/ 10000 h 10000"/>
              <a:gd name="connsiteX18" fmla="*/ 8965 w 10000"/>
              <a:gd name="connsiteY18" fmla="*/ 0 h 10000"/>
              <a:gd name="connsiteX19" fmla="*/ 10000 w 10000"/>
              <a:gd name="connsiteY19" fmla="*/ 0 h 10000"/>
              <a:gd name="connsiteX0" fmla="*/ 0 w 8965"/>
              <a:gd name="connsiteY0" fmla="*/ 10000 h 10000"/>
              <a:gd name="connsiteX1" fmla="*/ 689 w 8965"/>
              <a:gd name="connsiteY1" fmla="*/ 10000 h 10000"/>
              <a:gd name="connsiteX2" fmla="*/ 689 w 8965"/>
              <a:gd name="connsiteY2" fmla="*/ 0 h 10000"/>
              <a:gd name="connsiteX3" fmla="*/ 1724 w 8965"/>
              <a:gd name="connsiteY3" fmla="*/ 0 h 10000"/>
              <a:gd name="connsiteX4" fmla="*/ 1724 w 8965"/>
              <a:gd name="connsiteY4" fmla="*/ 10000 h 10000"/>
              <a:gd name="connsiteX5" fmla="*/ 2759 w 8965"/>
              <a:gd name="connsiteY5" fmla="*/ 10000 h 10000"/>
              <a:gd name="connsiteX6" fmla="*/ 2759 w 8965"/>
              <a:gd name="connsiteY6" fmla="*/ 0 h 10000"/>
              <a:gd name="connsiteX7" fmla="*/ 3793 w 8965"/>
              <a:gd name="connsiteY7" fmla="*/ 0 h 10000"/>
              <a:gd name="connsiteX8" fmla="*/ 3793 w 8965"/>
              <a:gd name="connsiteY8" fmla="*/ 10000 h 10000"/>
              <a:gd name="connsiteX9" fmla="*/ 4827 w 8965"/>
              <a:gd name="connsiteY9" fmla="*/ 10000 h 10000"/>
              <a:gd name="connsiteX10" fmla="*/ 4827 w 8965"/>
              <a:gd name="connsiteY10" fmla="*/ 0 h 10000"/>
              <a:gd name="connsiteX11" fmla="*/ 5862 w 8965"/>
              <a:gd name="connsiteY11" fmla="*/ 0 h 10000"/>
              <a:gd name="connsiteX12" fmla="*/ 5862 w 8965"/>
              <a:gd name="connsiteY12" fmla="*/ 10000 h 10000"/>
              <a:gd name="connsiteX13" fmla="*/ 6897 w 8965"/>
              <a:gd name="connsiteY13" fmla="*/ 10000 h 10000"/>
              <a:gd name="connsiteX14" fmla="*/ 6897 w 8965"/>
              <a:gd name="connsiteY14" fmla="*/ 0 h 10000"/>
              <a:gd name="connsiteX15" fmla="*/ 7931 w 8965"/>
              <a:gd name="connsiteY15" fmla="*/ 0 h 10000"/>
              <a:gd name="connsiteX16" fmla="*/ 7931 w 8965"/>
              <a:gd name="connsiteY16" fmla="*/ 10000 h 10000"/>
              <a:gd name="connsiteX17" fmla="*/ 8965 w 8965"/>
              <a:gd name="connsiteY17" fmla="*/ 10000 h 10000"/>
              <a:gd name="connsiteX18" fmla="*/ 8965 w 8965"/>
              <a:gd name="connsiteY18" fmla="*/ 0 h 10000"/>
              <a:gd name="connsiteX0" fmla="*/ 0 w 10000"/>
              <a:gd name="connsiteY0" fmla="*/ 10000 h 10000"/>
              <a:gd name="connsiteX1" fmla="*/ 769 w 10000"/>
              <a:gd name="connsiteY1" fmla="*/ 10000 h 10000"/>
              <a:gd name="connsiteX2" fmla="*/ 769 w 10000"/>
              <a:gd name="connsiteY2" fmla="*/ 0 h 10000"/>
              <a:gd name="connsiteX3" fmla="*/ 1923 w 10000"/>
              <a:gd name="connsiteY3" fmla="*/ 0 h 10000"/>
              <a:gd name="connsiteX4" fmla="*/ 1923 w 10000"/>
              <a:gd name="connsiteY4" fmla="*/ 10000 h 10000"/>
              <a:gd name="connsiteX5" fmla="*/ 3078 w 10000"/>
              <a:gd name="connsiteY5" fmla="*/ 10000 h 10000"/>
              <a:gd name="connsiteX6" fmla="*/ 3078 w 10000"/>
              <a:gd name="connsiteY6" fmla="*/ 0 h 10000"/>
              <a:gd name="connsiteX7" fmla="*/ 4231 w 10000"/>
              <a:gd name="connsiteY7" fmla="*/ 0 h 10000"/>
              <a:gd name="connsiteX8" fmla="*/ 4231 w 10000"/>
              <a:gd name="connsiteY8" fmla="*/ 10000 h 10000"/>
              <a:gd name="connsiteX9" fmla="*/ 5384 w 10000"/>
              <a:gd name="connsiteY9" fmla="*/ 10000 h 10000"/>
              <a:gd name="connsiteX10" fmla="*/ 5384 w 10000"/>
              <a:gd name="connsiteY10" fmla="*/ 0 h 10000"/>
              <a:gd name="connsiteX11" fmla="*/ 6539 w 10000"/>
              <a:gd name="connsiteY11" fmla="*/ 0 h 10000"/>
              <a:gd name="connsiteX12" fmla="*/ 6539 w 10000"/>
              <a:gd name="connsiteY12" fmla="*/ 10000 h 10000"/>
              <a:gd name="connsiteX13" fmla="*/ 7693 w 10000"/>
              <a:gd name="connsiteY13" fmla="*/ 10000 h 10000"/>
              <a:gd name="connsiteX14" fmla="*/ 7693 w 10000"/>
              <a:gd name="connsiteY14" fmla="*/ 0 h 10000"/>
              <a:gd name="connsiteX15" fmla="*/ 8847 w 10000"/>
              <a:gd name="connsiteY15" fmla="*/ 0 h 10000"/>
              <a:gd name="connsiteX16" fmla="*/ 8847 w 10000"/>
              <a:gd name="connsiteY16" fmla="*/ 10000 h 10000"/>
              <a:gd name="connsiteX17" fmla="*/ 10000 w 10000"/>
              <a:gd name="connsiteY17" fmla="*/ 10000 h 10000"/>
              <a:gd name="connsiteX0" fmla="*/ 0 w 8847"/>
              <a:gd name="connsiteY0" fmla="*/ 10000 h 10000"/>
              <a:gd name="connsiteX1" fmla="*/ 769 w 8847"/>
              <a:gd name="connsiteY1" fmla="*/ 10000 h 10000"/>
              <a:gd name="connsiteX2" fmla="*/ 769 w 8847"/>
              <a:gd name="connsiteY2" fmla="*/ 0 h 10000"/>
              <a:gd name="connsiteX3" fmla="*/ 1923 w 8847"/>
              <a:gd name="connsiteY3" fmla="*/ 0 h 10000"/>
              <a:gd name="connsiteX4" fmla="*/ 1923 w 8847"/>
              <a:gd name="connsiteY4" fmla="*/ 10000 h 10000"/>
              <a:gd name="connsiteX5" fmla="*/ 3078 w 8847"/>
              <a:gd name="connsiteY5" fmla="*/ 10000 h 10000"/>
              <a:gd name="connsiteX6" fmla="*/ 3078 w 8847"/>
              <a:gd name="connsiteY6" fmla="*/ 0 h 10000"/>
              <a:gd name="connsiteX7" fmla="*/ 4231 w 8847"/>
              <a:gd name="connsiteY7" fmla="*/ 0 h 10000"/>
              <a:gd name="connsiteX8" fmla="*/ 4231 w 8847"/>
              <a:gd name="connsiteY8" fmla="*/ 10000 h 10000"/>
              <a:gd name="connsiteX9" fmla="*/ 5384 w 8847"/>
              <a:gd name="connsiteY9" fmla="*/ 10000 h 10000"/>
              <a:gd name="connsiteX10" fmla="*/ 5384 w 8847"/>
              <a:gd name="connsiteY10" fmla="*/ 0 h 10000"/>
              <a:gd name="connsiteX11" fmla="*/ 6539 w 8847"/>
              <a:gd name="connsiteY11" fmla="*/ 0 h 10000"/>
              <a:gd name="connsiteX12" fmla="*/ 6539 w 8847"/>
              <a:gd name="connsiteY12" fmla="*/ 10000 h 10000"/>
              <a:gd name="connsiteX13" fmla="*/ 7693 w 8847"/>
              <a:gd name="connsiteY13" fmla="*/ 10000 h 10000"/>
              <a:gd name="connsiteX14" fmla="*/ 7693 w 8847"/>
              <a:gd name="connsiteY14" fmla="*/ 0 h 10000"/>
              <a:gd name="connsiteX15" fmla="*/ 8847 w 8847"/>
              <a:gd name="connsiteY15" fmla="*/ 0 h 10000"/>
              <a:gd name="connsiteX16" fmla="*/ 8847 w 8847"/>
              <a:gd name="connsiteY16" fmla="*/ 10000 h 10000"/>
              <a:gd name="connsiteX0" fmla="*/ 0 w 10000"/>
              <a:gd name="connsiteY0" fmla="*/ 10000 h 10000"/>
              <a:gd name="connsiteX1" fmla="*/ 869 w 10000"/>
              <a:gd name="connsiteY1" fmla="*/ 10000 h 10000"/>
              <a:gd name="connsiteX2" fmla="*/ 869 w 10000"/>
              <a:gd name="connsiteY2" fmla="*/ 0 h 10000"/>
              <a:gd name="connsiteX3" fmla="*/ 2174 w 10000"/>
              <a:gd name="connsiteY3" fmla="*/ 0 h 10000"/>
              <a:gd name="connsiteX4" fmla="*/ 2174 w 10000"/>
              <a:gd name="connsiteY4" fmla="*/ 10000 h 10000"/>
              <a:gd name="connsiteX5" fmla="*/ 3479 w 10000"/>
              <a:gd name="connsiteY5" fmla="*/ 10000 h 10000"/>
              <a:gd name="connsiteX6" fmla="*/ 3479 w 10000"/>
              <a:gd name="connsiteY6" fmla="*/ 0 h 10000"/>
              <a:gd name="connsiteX7" fmla="*/ 4782 w 10000"/>
              <a:gd name="connsiteY7" fmla="*/ 0 h 10000"/>
              <a:gd name="connsiteX8" fmla="*/ 4782 w 10000"/>
              <a:gd name="connsiteY8" fmla="*/ 10000 h 10000"/>
              <a:gd name="connsiteX9" fmla="*/ 6086 w 10000"/>
              <a:gd name="connsiteY9" fmla="*/ 10000 h 10000"/>
              <a:gd name="connsiteX10" fmla="*/ 6086 w 10000"/>
              <a:gd name="connsiteY10" fmla="*/ 0 h 10000"/>
              <a:gd name="connsiteX11" fmla="*/ 7391 w 10000"/>
              <a:gd name="connsiteY11" fmla="*/ 0 h 10000"/>
              <a:gd name="connsiteX12" fmla="*/ 7391 w 10000"/>
              <a:gd name="connsiteY12" fmla="*/ 10000 h 10000"/>
              <a:gd name="connsiteX13" fmla="*/ 8696 w 10000"/>
              <a:gd name="connsiteY13" fmla="*/ 10000 h 10000"/>
              <a:gd name="connsiteX14" fmla="*/ 8696 w 10000"/>
              <a:gd name="connsiteY14" fmla="*/ 0 h 10000"/>
              <a:gd name="connsiteX15" fmla="*/ 10000 w 10000"/>
              <a:gd name="connsiteY15" fmla="*/ 0 h 10000"/>
              <a:gd name="connsiteX0" fmla="*/ 0 w 8696"/>
              <a:gd name="connsiteY0" fmla="*/ 10000 h 10000"/>
              <a:gd name="connsiteX1" fmla="*/ 869 w 8696"/>
              <a:gd name="connsiteY1" fmla="*/ 10000 h 10000"/>
              <a:gd name="connsiteX2" fmla="*/ 869 w 8696"/>
              <a:gd name="connsiteY2" fmla="*/ 0 h 10000"/>
              <a:gd name="connsiteX3" fmla="*/ 2174 w 8696"/>
              <a:gd name="connsiteY3" fmla="*/ 0 h 10000"/>
              <a:gd name="connsiteX4" fmla="*/ 2174 w 8696"/>
              <a:gd name="connsiteY4" fmla="*/ 10000 h 10000"/>
              <a:gd name="connsiteX5" fmla="*/ 3479 w 8696"/>
              <a:gd name="connsiteY5" fmla="*/ 10000 h 10000"/>
              <a:gd name="connsiteX6" fmla="*/ 3479 w 8696"/>
              <a:gd name="connsiteY6" fmla="*/ 0 h 10000"/>
              <a:gd name="connsiteX7" fmla="*/ 4782 w 8696"/>
              <a:gd name="connsiteY7" fmla="*/ 0 h 10000"/>
              <a:gd name="connsiteX8" fmla="*/ 4782 w 8696"/>
              <a:gd name="connsiteY8" fmla="*/ 10000 h 10000"/>
              <a:gd name="connsiteX9" fmla="*/ 6086 w 8696"/>
              <a:gd name="connsiteY9" fmla="*/ 10000 h 10000"/>
              <a:gd name="connsiteX10" fmla="*/ 6086 w 8696"/>
              <a:gd name="connsiteY10" fmla="*/ 0 h 10000"/>
              <a:gd name="connsiteX11" fmla="*/ 7391 w 8696"/>
              <a:gd name="connsiteY11" fmla="*/ 0 h 10000"/>
              <a:gd name="connsiteX12" fmla="*/ 7391 w 8696"/>
              <a:gd name="connsiteY12" fmla="*/ 10000 h 10000"/>
              <a:gd name="connsiteX13" fmla="*/ 8696 w 8696"/>
              <a:gd name="connsiteY13" fmla="*/ 10000 h 10000"/>
              <a:gd name="connsiteX14" fmla="*/ 8696 w 8696"/>
              <a:gd name="connsiteY14" fmla="*/ 0 h 10000"/>
              <a:gd name="connsiteX0" fmla="*/ 0 w 10000"/>
              <a:gd name="connsiteY0" fmla="*/ 10000 h 10000"/>
              <a:gd name="connsiteX1" fmla="*/ 999 w 10000"/>
              <a:gd name="connsiteY1" fmla="*/ 10000 h 10000"/>
              <a:gd name="connsiteX2" fmla="*/ 999 w 10000"/>
              <a:gd name="connsiteY2" fmla="*/ 0 h 10000"/>
              <a:gd name="connsiteX3" fmla="*/ 2500 w 10000"/>
              <a:gd name="connsiteY3" fmla="*/ 0 h 10000"/>
              <a:gd name="connsiteX4" fmla="*/ 2500 w 10000"/>
              <a:gd name="connsiteY4" fmla="*/ 10000 h 10000"/>
              <a:gd name="connsiteX5" fmla="*/ 4001 w 10000"/>
              <a:gd name="connsiteY5" fmla="*/ 10000 h 10000"/>
              <a:gd name="connsiteX6" fmla="*/ 4001 w 10000"/>
              <a:gd name="connsiteY6" fmla="*/ 0 h 10000"/>
              <a:gd name="connsiteX7" fmla="*/ 5499 w 10000"/>
              <a:gd name="connsiteY7" fmla="*/ 0 h 10000"/>
              <a:gd name="connsiteX8" fmla="*/ 5499 w 10000"/>
              <a:gd name="connsiteY8" fmla="*/ 10000 h 10000"/>
              <a:gd name="connsiteX9" fmla="*/ 6999 w 10000"/>
              <a:gd name="connsiteY9" fmla="*/ 10000 h 10000"/>
              <a:gd name="connsiteX10" fmla="*/ 6999 w 10000"/>
              <a:gd name="connsiteY10" fmla="*/ 0 h 10000"/>
              <a:gd name="connsiteX11" fmla="*/ 8499 w 10000"/>
              <a:gd name="connsiteY11" fmla="*/ 0 h 10000"/>
              <a:gd name="connsiteX12" fmla="*/ 8499 w 10000"/>
              <a:gd name="connsiteY12" fmla="*/ 10000 h 10000"/>
              <a:gd name="connsiteX13" fmla="*/ 10000 w 10000"/>
              <a:gd name="connsiteY13" fmla="*/ 10000 h 10000"/>
              <a:gd name="connsiteX0" fmla="*/ 0 w 8499"/>
              <a:gd name="connsiteY0" fmla="*/ 10000 h 10000"/>
              <a:gd name="connsiteX1" fmla="*/ 999 w 8499"/>
              <a:gd name="connsiteY1" fmla="*/ 10000 h 10000"/>
              <a:gd name="connsiteX2" fmla="*/ 999 w 8499"/>
              <a:gd name="connsiteY2" fmla="*/ 0 h 10000"/>
              <a:gd name="connsiteX3" fmla="*/ 2500 w 8499"/>
              <a:gd name="connsiteY3" fmla="*/ 0 h 10000"/>
              <a:gd name="connsiteX4" fmla="*/ 2500 w 8499"/>
              <a:gd name="connsiteY4" fmla="*/ 10000 h 10000"/>
              <a:gd name="connsiteX5" fmla="*/ 4001 w 8499"/>
              <a:gd name="connsiteY5" fmla="*/ 10000 h 10000"/>
              <a:gd name="connsiteX6" fmla="*/ 4001 w 8499"/>
              <a:gd name="connsiteY6" fmla="*/ 0 h 10000"/>
              <a:gd name="connsiteX7" fmla="*/ 5499 w 8499"/>
              <a:gd name="connsiteY7" fmla="*/ 0 h 10000"/>
              <a:gd name="connsiteX8" fmla="*/ 5499 w 8499"/>
              <a:gd name="connsiteY8" fmla="*/ 10000 h 10000"/>
              <a:gd name="connsiteX9" fmla="*/ 6999 w 8499"/>
              <a:gd name="connsiteY9" fmla="*/ 10000 h 10000"/>
              <a:gd name="connsiteX10" fmla="*/ 6999 w 8499"/>
              <a:gd name="connsiteY10" fmla="*/ 0 h 10000"/>
              <a:gd name="connsiteX11" fmla="*/ 8499 w 8499"/>
              <a:gd name="connsiteY11" fmla="*/ 0 h 10000"/>
              <a:gd name="connsiteX12" fmla="*/ 8499 w 8499"/>
              <a:gd name="connsiteY12" fmla="*/ 10000 h 10000"/>
              <a:gd name="connsiteX0" fmla="*/ 0 w 10000"/>
              <a:gd name="connsiteY0" fmla="*/ 10000 h 10000"/>
              <a:gd name="connsiteX1" fmla="*/ 1175 w 10000"/>
              <a:gd name="connsiteY1" fmla="*/ 10000 h 10000"/>
              <a:gd name="connsiteX2" fmla="*/ 1175 w 10000"/>
              <a:gd name="connsiteY2" fmla="*/ 0 h 10000"/>
              <a:gd name="connsiteX3" fmla="*/ 2942 w 10000"/>
              <a:gd name="connsiteY3" fmla="*/ 0 h 10000"/>
              <a:gd name="connsiteX4" fmla="*/ 2942 w 10000"/>
              <a:gd name="connsiteY4" fmla="*/ 10000 h 10000"/>
              <a:gd name="connsiteX5" fmla="*/ 4708 w 10000"/>
              <a:gd name="connsiteY5" fmla="*/ 10000 h 10000"/>
              <a:gd name="connsiteX6" fmla="*/ 4708 w 10000"/>
              <a:gd name="connsiteY6" fmla="*/ 0 h 10000"/>
              <a:gd name="connsiteX7" fmla="*/ 6470 w 10000"/>
              <a:gd name="connsiteY7" fmla="*/ 0 h 10000"/>
              <a:gd name="connsiteX8" fmla="*/ 6470 w 10000"/>
              <a:gd name="connsiteY8" fmla="*/ 10000 h 10000"/>
              <a:gd name="connsiteX9" fmla="*/ 8235 w 10000"/>
              <a:gd name="connsiteY9" fmla="*/ 10000 h 10000"/>
              <a:gd name="connsiteX10" fmla="*/ 8235 w 10000"/>
              <a:gd name="connsiteY10" fmla="*/ 0 h 10000"/>
              <a:gd name="connsiteX11" fmla="*/ 10000 w 10000"/>
              <a:gd name="connsiteY11" fmla="*/ 0 h 10000"/>
              <a:gd name="connsiteX0" fmla="*/ 0 w 8235"/>
              <a:gd name="connsiteY0" fmla="*/ 10000 h 10000"/>
              <a:gd name="connsiteX1" fmla="*/ 1175 w 8235"/>
              <a:gd name="connsiteY1" fmla="*/ 10000 h 10000"/>
              <a:gd name="connsiteX2" fmla="*/ 1175 w 8235"/>
              <a:gd name="connsiteY2" fmla="*/ 0 h 10000"/>
              <a:gd name="connsiteX3" fmla="*/ 2942 w 8235"/>
              <a:gd name="connsiteY3" fmla="*/ 0 h 10000"/>
              <a:gd name="connsiteX4" fmla="*/ 2942 w 8235"/>
              <a:gd name="connsiteY4" fmla="*/ 10000 h 10000"/>
              <a:gd name="connsiteX5" fmla="*/ 4708 w 8235"/>
              <a:gd name="connsiteY5" fmla="*/ 10000 h 10000"/>
              <a:gd name="connsiteX6" fmla="*/ 4708 w 8235"/>
              <a:gd name="connsiteY6" fmla="*/ 0 h 10000"/>
              <a:gd name="connsiteX7" fmla="*/ 6470 w 8235"/>
              <a:gd name="connsiteY7" fmla="*/ 0 h 10000"/>
              <a:gd name="connsiteX8" fmla="*/ 6470 w 8235"/>
              <a:gd name="connsiteY8" fmla="*/ 10000 h 10000"/>
              <a:gd name="connsiteX9" fmla="*/ 8235 w 8235"/>
              <a:gd name="connsiteY9" fmla="*/ 10000 h 10000"/>
              <a:gd name="connsiteX10" fmla="*/ 8235 w 8235"/>
              <a:gd name="connsiteY10" fmla="*/ 0 h 10000"/>
              <a:gd name="connsiteX0" fmla="*/ 0 w 10000"/>
              <a:gd name="connsiteY0" fmla="*/ 10000 h 10000"/>
              <a:gd name="connsiteX1" fmla="*/ 1427 w 10000"/>
              <a:gd name="connsiteY1" fmla="*/ 10000 h 10000"/>
              <a:gd name="connsiteX2" fmla="*/ 1427 w 10000"/>
              <a:gd name="connsiteY2" fmla="*/ 0 h 10000"/>
              <a:gd name="connsiteX3" fmla="*/ 3573 w 10000"/>
              <a:gd name="connsiteY3" fmla="*/ 0 h 10000"/>
              <a:gd name="connsiteX4" fmla="*/ 3573 w 10000"/>
              <a:gd name="connsiteY4" fmla="*/ 10000 h 10000"/>
              <a:gd name="connsiteX5" fmla="*/ 5717 w 10000"/>
              <a:gd name="connsiteY5" fmla="*/ 10000 h 10000"/>
              <a:gd name="connsiteX6" fmla="*/ 5717 w 10000"/>
              <a:gd name="connsiteY6" fmla="*/ 0 h 10000"/>
              <a:gd name="connsiteX7" fmla="*/ 7857 w 10000"/>
              <a:gd name="connsiteY7" fmla="*/ 0 h 10000"/>
              <a:gd name="connsiteX8" fmla="*/ 7857 w 10000"/>
              <a:gd name="connsiteY8" fmla="*/ 10000 h 10000"/>
              <a:gd name="connsiteX9" fmla="*/ 10000 w 10000"/>
              <a:gd name="connsiteY9" fmla="*/ 10000 h 10000"/>
              <a:gd name="connsiteX0" fmla="*/ 0 w 7857"/>
              <a:gd name="connsiteY0" fmla="*/ 10000 h 10000"/>
              <a:gd name="connsiteX1" fmla="*/ 1427 w 7857"/>
              <a:gd name="connsiteY1" fmla="*/ 10000 h 10000"/>
              <a:gd name="connsiteX2" fmla="*/ 1427 w 7857"/>
              <a:gd name="connsiteY2" fmla="*/ 0 h 10000"/>
              <a:gd name="connsiteX3" fmla="*/ 3573 w 7857"/>
              <a:gd name="connsiteY3" fmla="*/ 0 h 10000"/>
              <a:gd name="connsiteX4" fmla="*/ 3573 w 7857"/>
              <a:gd name="connsiteY4" fmla="*/ 10000 h 10000"/>
              <a:gd name="connsiteX5" fmla="*/ 5717 w 7857"/>
              <a:gd name="connsiteY5" fmla="*/ 10000 h 10000"/>
              <a:gd name="connsiteX6" fmla="*/ 5717 w 7857"/>
              <a:gd name="connsiteY6" fmla="*/ 0 h 10000"/>
              <a:gd name="connsiteX7" fmla="*/ 7857 w 7857"/>
              <a:gd name="connsiteY7" fmla="*/ 0 h 10000"/>
              <a:gd name="connsiteX8" fmla="*/ 7857 w 7857"/>
              <a:gd name="connsiteY8" fmla="*/ 10000 h 10000"/>
              <a:gd name="connsiteX0" fmla="*/ 0 w 10000"/>
              <a:gd name="connsiteY0" fmla="*/ 10000 h 10000"/>
              <a:gd name="connsiteX1" fmla="*/ 1816 w 10000"/>
              <a:gd name="connsiteY1" fmla="*/ 10000 h 10000"/>
              <a:gd name="connsiteX2" fmla="*/ 1816 w 10000"/>
              <a:gd name="connsiteY2" fmla="*/ 0 h 10000"/>
              <a:gd name="connsiteX3" fmla="*/ 4548 w 10000"/>
              <a:gd name="connsiteY3" fmla="*/ 0 h 10000"/>
              <a:gd name="connsiteX4" fmla="*/ 4548 w 10000"/>
              <a:gd name="connsiteY4" fmla="*/ 10000 h 10000"/>
              <a:gd name="connsiteX5" fmla="*/ 7276 w 10000"/>
              <a:gd name="connsiteY5" fmla="*/ 10000 h 10000"/>
              <a:gd name="connsiteX6" fmla="*/ 7276 w 10000"/>
              <a:gd name="connsiteY6" fmla="*/ 0 h 10000"/>
              <a:gd name="connsiteX7" fmla="*/ 10000 w 10000"/>
              <a:gd name="connsiteY7" fmla="*/ 0 h 10000"/>
              <a:gd name="connsiteX0" fmla="*/ 0 w 7276"/>
              <a:gd name="connsiteY0" fmla="*/ 10000 h 10000"/>
              <a:gd name="connsiteX1" fmla="*/ 1816 w 7276"/>
              <a:gd name="connsiteY1" fmla="*/ 10000 h 10000"/>
              <a:gd name="connsiteX2" fmla="*/ 1816 w 7276"/>
              <a:gd name="connsiteY2" fmla="*/ 0 h 10000"/>
              <a:gd name="connsiteX3" fmla="*/ 4548 w 7276"/>
              <a:gd name="connsiteY3" fmla="*/ 0 h 10000"/>
              <a:gd name="connsiteX4" fmla="*/ 4548 w 7276"/>
              <a:gd name="connsiteY4" fmla="*/ 10000 h 10000"/>
              <a:gd name="connsiteX5" fmla="*/ 7276 w 7276"/>
              <a:gd name="connsiteY5" fmla="*/ 10000 h 10000"/>
              <a:gd name="connsiteX6" fmla="*/ 7276 w 7276"/>
              <a:gd name="connsiteY6" fmla="*/ 0 h 10000"/>
              <a:gd name="connsiteX0" fmla="*/ 0 w 10000"/>
              <a:gd name="connsiteY0" fmla="*/ 10000 h 10000"/>
              <a:gd name="connsiteX1" fmla="*/ 2496 w 10000"/>
              <a:gd name="connsiteY1" fmla="*/ 10000 h 10000"/>
              <a:gd name="connsiteX2" fmla="*/ 2496 w 10000"/>
              <a:gd name="connsiteY2" fmla="*/ 0 h 10000"/>
              <a:gd name="connsiteX3" fmla="*/ 6251 w 10000"/>
              <a:gd name="connsiteY3" fmla="*/ 0 h 10000"/>
              <a:gd name="connsiteX4" fmla="*/ 6251 w 10000"/>
              <a:gd name="connsiteY4" fmla="*/ 10000 h 10000"/>
              <a:gd name="connsiteX5" fmla="*/ 10000 w 10000"/>
              <a:gd name="connsiteY5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496" y="10000"/>
                </a:lnTo>
                <a:lnTo>
                  <a:pt x="2496" y="0"/>
                </a:lnTo>
                <a:lnTo>
                  <a:pt x="6251" y="0"/>
                </a:lnTo>
                <a:lnTo>
                  <a:pt x="6251" y="10000"/>
                </a:lnTo>
                <a:lnTo>
                  <a:pt x="10000" y="10000"/>
                </a:lnTo>
              </a:path>
            </a:pathLst>
          </a:custGeom>
          <a:noFill/>
          <a:ln w="38100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153727" y="1157357"/>
            <a:ext cx="6648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333333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  </a:t>
            </a:r>
            <a:r>
              <a:rPr lang="en-US" altLang="zh-CN" sz="1400" dirty="0" err="1" smtClean="0">
                <a:solidFill>
                  <a:srgbClr val="333333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T</a:t>
            </a:r>
            <a:r>
              <a:rPr lang="en-US" altLang="zh-CN" sz="1400" baseline="-25000" dirty="0" err="1" smtClean="0">
                <a:solidFill>
                  <a:srgbClr val="333333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i</a:t>
            </a:r>
            <a:r>
              <a:rPr lang="en-US" altLang="zh-CN" sz="1400" dirty="0" smtClean="0">
                <a:solidFill>
                  <a:srgbClr val="333333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                   T</a:t>
            </a:r>
            <a:r>
              <a:rPr lang="en-US" altLang="zh-CN" sz="1400" baseline="-25000" dirty="0" smtClean="0">
                <a:solidFill>
                  <a:srgbClr val="333333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i+1</a:t>
            </a:r>
            <a:r>
              <a:rPr lang="en-US" altLang="zh-CN" sz="1400" dirty="0" smtClean="0">
                <a:solidFill>
                  <a:srgbClr val="333333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               </a:t>
            </a:r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T</a:t>
            </a:r>
            <a:r>
              <a:rPr lang="en-US" altLang="zh-CN" sz="1400" baseline="-25000" dirty="0">
                <a:solidFill>
                  <a:srgbClr val="333333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i+2</a:t>
            </a:r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   </a:t>
            </a:r>
            <a:r>
              <a:rPr lang="en-US" altLang="zh-CN" sz="1400" dirty="0" smtClean="0">
                <a:solidFill>
                  <a:srgbClr val="333333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            </a:t>
            </a:r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T</a:t>
            </a:r>
            <a:r>
              <a:rPr lang="en-US" altLang="zh-CN" sz="1400" baseline="-25000" dirty="0">
                <a:solidFill>
                  <a:srgbClr val="333333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i+3</a:t>
            </a:r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  </a:t>
            </a:r>
            <a:r>
              <a:rPr lang="en-US" altLang="zh-CN" sz="1400" dirty="0" smtClean="0">
                <a:solidFill>
                  <a:srgbClr val="333333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             </a:t>
            </a:r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T</a:t>
            </a:r>
            <a:r>
              <a:rPr lang="en-US" altLang="zh-CN" sz="1400" baseline="-25000" dirty="0">
                <a:solidFill>
                  <a:srgbClr val="333333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i+4</a:t>
            </a:r>
            <a:r>
              <a:rPr lang="en-US" altLang="zh-CN" sz="1400" dirty="0">
                <a:solidFill>
                  <a:srgbClr val="333333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    </a:t>
            </a:r>
            <a:r>
              <a:rPr lang="en-US" altLang="zh-CN" sz="1400" dirty="0" smtClean="0">
                <a:solidFill>
                  <a:srgbClr val="333333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           T</a:t>
            </a:r>
            <a:r>
              <a:rPr lang="en-US" altLang="zh-CN" sz="1400" baseline="-25000" dirty="0" smtClean="0">
                <a:solidFill>
                  <a:srgbClr val="333333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i+5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547469" y="1734169"/>
            <a:ext cx="748711" cy="3484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Aft>
                <a:spcPts val="800"/>
              </a:spcAft>
            </a:pPr>
            <a:r>
              <a:rPr lang="en-US" altLang="zh-CN" sz="1400" dirty="0">
                <a:solidFill>
                  <a:srgbClr val="3333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CLK</a:t>
            </a:r>
          </a:p>
        </p:txBody>
      </p:sp>
      <p:sp>
        <p:nvSpPr>
          <p:cNvPr id="6" name="Freeform 3"/>
          <p:cNvSpPr>
            <a:spLocks/>
          </p:cNvSpPr>
          <p:nvPr/>
        </p:nvSpPr>
        <p:spPr bwMode="auto">
          <a:xfrm>
            <a:off x="938061" y="2390349"/>
            <a:ext cx="6878433" cy="590014"/>
          </a:xfrm>
          <a:custGeom>
            <a:avLst/>
            <a:gdLst>
              <a:gd name="T0" fmla="*/ 0 w 6480"/>
              <a:gd name="T1" fmla="*/ 576 h 576"/>
              <a:gd name="T2" fmla="*/ 2160 w 6480"/>
              <a:gd name="T3" fmla="*/ 576 h 576"/>
              <a:gd name="T4" fmla="*/ 2160 w 6480"/>
              <a:gd name="T5" fmla="*/ 0 h 576"/>
              <a:gd name="T6" fmla="*/ 3168 w 6480"/>
              <a:gd name="T7" fmla="*/ 0 h 576"/>
              <a:gd name="T8" fmla="*/ 4032 w 6480"/>
              <a:gd name="T9" fmla="*/ 0 h 576"/>
              <a:gd name="T10" fmla="*/ 6480 w 6480"/>
              <a:gd name="T11" fmla="*/ 0 h 576"/>
              <a:gd name="connsiteX0" fmla="*/ 0 w 8064"/>
              <a:gd name="connsiteY0" fmla="*/ 10000 h 10000"/>
              <a:gd name="connsiteX1" fmla="*/ 3333 w 8064"/>
              <a:gd name="connsiteY1" fmla="*/ 10000 h 10000"/>
              <a:gd name="connsiteX2" fmla="*/ 3333 w 8064"/>
              <a:gd name="connsiteY2" fmla="*/ 0 h 10000"/>
              <a:gd name="connsiteX3" fmla="*/ 4889 w 8064"/>
              <a:gd name="connsiteY3" fmla="*/ 0 h 10000"/>
              <a:gd name="connsiteX4" fmla="*/ 6222 w 8064"/>
              <a:gd name="connsiteY4" fmla="*/ 0 h 10000"/>
              <a:gd name="connsiteX5" fmla="*/ 8064 w 8064"/>
              <a:gd name="connsiteY5" fmla="*/ 0 h 10000"/>
              <a:gd name="connsiteX0" fmla="*/ 0 w 10238"/>
              <a:gd name="connsiteY0" fmla="*/ 10000 h 10000"/>
              <a:gd name="connsiteX1" fmla="*/ 4133 w 10238"/>
              <a:gd name="connsiteY1" fmla="*/ 10000 h 10000"/>
              <a:gd name="connsiteX2" fmla="*/ 4133 w 10238"/>
              <a:gd name="connsiteY2" fmla="*/ 0 h 10000"/>
              <a:gd name="connsiteX3" fmla="*/ 6063 w 10238"/>
              <a:gd name="connsiteY3" fmla="*/ 0 h 10000"/>
              <a:gd name="connsiteX4" fmla="*/ 7716 w 10238"/>
              <a:gd name="connsiteY4" fmla="*/ 0 h 10000"/>
              <a:gd name="connsiteX5" fmla="*/ 10238 w 10238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38" h="10000">
                <a:moveTo>
                  <a:pt x="0" y="10000"/>
                </a:moveTo>
                <a:lnTo>
                  <a:pt x="4133" y="10000"/>
                </a:lnTo>
                <a:lnTo>
                  <a:pt x="4133" y="0"/>
                </a:lnTo>
                <a:lnTo>
                  <a:pt x="6063" y="0"/>
                </a:lnTo>
                <a:lnTo>
                  <a:pt x="7716" y="0"/>
                </a:lnTo>
                <a:lnTo>
                  <a:pt x="10238" y="0"/>
                </a:lnTo>
              </a:path>
            </a:pathLst>
          </a:custGeom>
          <a:noFill/>
          <a:ln w="12700" cmpd="sng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915268" y="3281124"/>
            <a:ext cx="6872226" cy="592055"/>
            <a:chOff x="3925" y="7976"/>
            <a:chExt cx="5477" cy="580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3925" y="7978"/>
              <a:ext cx="4187" cy="578"/>
            </a:xfrm>
            <a:custGeom>
              <a:avLst/>
              <a:gdLst>
                <a:gd name="T0" fmla="*/ 0 w 4187"/>
                <a:gd name="T1" fmla="*/ 576 h 578"/>
                <a:gd name="T2" fmla="*/ 864 w 4187"/>
                <a:gd name="T3" fmla="*/ 576 h 578"/>
                <a:gd name="T4" fmla="*/ 864 w 4187"/>
                <a:gd name="T5" fmla="*/ 0 h 578"/>
                <a:gd name="T6" fmla="*/ 1440 w 4187"/>
                <a:gd name="T7" fmla="*/ 0 h 578"/>
                <a:gd name="T8" fmla="*/ 1440 w 4187"/>
                <a:gd name="T9" fmla="*/ 576 h 578"/>
                <a:gd name="T10" fmla="*/ 3541 w 4187"/>
                <a:gd name="T11" fmla="*/ 578 h 578"/>
                <a:gd name="T12" fmla="*/ 3541 w 4187"/>
                <a:gd name="T13" fmla="*/ 0 h 578"/>
                <a:gd name="T14" fmla="*/ 3961 w 4187"/>
                <a:gd name="T15" fmla="*/ 0 h 578"/>
                <a:gd name="T16" fmla="*/ 3961 w 4187"/>
                <a:gd name="T17" fmla="*/ 576 h 578"/>
                <a:gd name="T18" fmla="*/ 4187 w 4187"/>
                <a:gd name="T19" fmla="*/ 576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87" h="578">
                  <a:moveTo>
                    <a:pt x="0" y="576"/>
                  </a:moveTo>
                  <a:lnTo>
                    <a:pt x="864" y="576"/>
                  </a:lnTo>
                  <a:lnTo>
                    <a:pt x="864" y="0"/>
                  </a:lnTo>
                  <a:lnTo>
                    <a:pt x="1440" y="0"/>
                  </a:lnTo>
                  <a:lnTo>
                    <a:pt x="1440" y="576"/>
                  </a:lnTo>
                  <a:lnTo>
                    <a:pt x="3541" y="578"/>
                  </a:lnTo>
                  <a:lnTo>
                    <a:pt x="3541" y="0"/>
                  </a:lnTo>
                  <a:lnTo>
                    <a:pt x="3961" y="0"/>
                  </a:lnTo>
                  <a:lnTo>
                    <a:pt x="3961" y="576"/>
                  </a:lnTo>
                  <a:lnTo>
                    <a:pt x="4187" y="576"/>
                  </a:lnTo>
                </a:path>
              </a:pathLst>
            </a:custGeom>
            <a:noFill/>
            <a:ln w="12700" cmpd="sng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8100" y="7976"/>
              <a:ext cx="1302" cy="578"/>
            </a:xfrm>
            <a:custGeom>
              <a:avLst/>
              <a:gdLst>
                <a:gd name="T0" fmla="*/ 0 w 1440"/>
                <a:gd name="T1" fmla="*/ 576 h 576"/>
                <a:gd name="T2" fmla="*/ 0 w 1440"/>
                <a:gd name="T3" fmla="*/ 0 h 576"/>
                <a:gd name="T4" fmla="*/ 144 w 1440"/>
                <a:gd name="T5" fmla="*/ 0 h 576"/>
                <a:gd name="T6" fmla="*/ 144 w 1440"/>
                <a:gd name="T7" fmla="*/ 576 h 576"/>
                <a:gd name="T8" fmla="*/ 288 w 1440"/>
                <a:gd name="T9" fmla="*/ 576 h 576"/>
                <a:gd name="T10" fmla="*/ 288 w 1440"/>
                <a:gd name="T11" fmla="*/ 0 h 576"/>
                <a:gd name="T12" fmla="*/ 432 w 1440"/>
                <a:gd name="T13" fmla="*/ 0 h 576"/>
                <a:gd name="T14" fmla="*/ 432 w 1440"/>
                <a:gd name="T15" fmla="*/ 576 h 576"/>
                <a:gd name="T16" fmla="*/ 576 w 1440"/>
                <a:gd name="T17" fmla="*/ 576 h 576"/>
                <a:gd name="T18" fmla="*/ 576 w 1440"/>
                <a:gd name="T19" fmla="*/ 0 h 576"/>
                <a:gd name="T20" fmla="*/ 1440 w 1440"/>
                <a:gd name="T21" fmla="*/ 0 h 576"/>
                <a:gd name="connsiteX0" fmla="*/ 0 w 9039"/>
                <a:gd name="connsiteY0" fmla="*/ 10037 h 10037"/>
                <a:gd name="connsiteX1" fmla="*/ 0 w 9039"/>
                <a:gd name="connsiteY1" fmla="*/ 37 h 10037"/>
                <a:gd name="connsiteX2" fmla="*/ 1000 w 9039"/>
                <a:gd name="connsiteY2" fmla="*/ 37 h 10037"/>
                <a:gd name="connsiteX3" fmla="*/ 1000 w 9039"/>
                <a:gd name="connsiteY3" fmla="*/ 10037 h 10037"/>
                <a:gd name="connsiteX4" fmla="*/ 2000 w 9039"/>
                <a:gd name="connsiteY4" fmla="*/ 10037 h 10037"/>
                <a:gd name="connsiteX5" fmla="*/ 2000 w 9039"/>
                <a:gd name="connsiteY5" fmla="*/ 37 h 10037"/>
                <a:gd name="connsiteX6" fmla="*/ 3000 w 9039"/>
                <a:gd name="connsiteY6" fmla="*/ 37 h 10037"/>
                <a:gd name="connsiteX7" fmla="*/ 3000 w 9039"/>
                <a:gd name="connsiteY7" fmla="*/ 10037 h 10037"/>
                <a:gd name="connsiteX8" fmla="*/ 4000 w 9039"/>
                <a:gd name="connsiteY8" fmla="*/ 10037 h 10037"/>
                <a:gd name="connsiteX9" fmla="*/ 4000 w 9039"/>
                <a:gd name="connsiteY9" fmla="*/ 37 h 10037"/>
                <a:gd name="connsiteX10" fmla="*/ 9039 w 9039"/>
                <a:gd name="connsiteY10" fmla="*/ 0 h 1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039" h="10037">
                  <a:moveTo>
                    <a:pt x="0" y="10037"/>
                  </a:moveTo>
                  <a:lnTo>
                    <a:pt x="0" y="37"/>
                  </a:lnTo>
                  <a:lnTo>
                    <a:pt x="1000" y="37"/>
                  </a:lnTo>
                  <a:lnTo>
                    <a:pt x="1000" y="10037"/>
                  </a:lnTo>
                  <a:lnTo>
                    <a:pt x="2000" y="10037"/>
                  </a:lnTo>
                  <a:lnTo>
                    <a:pt x="2000" y="37"/>
                  </a:lnTo>
                  <a:lnTo>
                    <a:pt x="3000" y="37"/>
                  </a:lnTo>
                  <a:lnTo>
                    <a:pt x="3000" y="10037"/>
                  </a:lnTo>
                  <a:lnTo>
                    <a:pt x="4000" y="10037"/>
                  </a:lnTo>
                  <a:lnTo>
                    <a:pt x="4000" y="37"/>
                  </a:lnTo>
                  <a:lnTo>
                    <a:pt x="9039" y="0"/>
                  </a:lnTo>
                </a:path>
              </a:pathLst>
            </a:custGeom>
            <a:noFill/>
            <a:ln w="12700" cmpd="sng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" name="Group 4"/>
          <p:cNvGrpSpPr>
            <a:grpSpLocks/>
          </p:cNvGrpSpPr>
          <p:nvPr/>
        </p:nvGrpSpPr>
        <p:grpSpPr bwMode="auto">
          <a:xfrm>
            <a:off x="921823" y="3286062"/>
            <a:ext cx="6881010" cy="590014"/>
            <a:chOff x="3925" y="7978"/>
            <a:chExt cx="5484" cy="578"/>
          </a:xfrm>
        </p:grpSpPr>
        <p:sp>
          <p:nvSpPr>
            <p:cNvPr id="69" name="Freeform 5"/>
            <p:cNvSpPr>
              <a:spLocks/>
            </p:cNvSpPr>
            <p:nvPr/>
          </p:nvSpPr>
          <p:spPr bwMode="auto">
            <a:xfrm>
              <a:off x="3925" y="7978"/>
              <a:ext cx="4187" cy="578"/>
            </a:xfrm>
            <a:custGeom>
              <a:avLst/>
              <a:gdLst>
                <a:gd name="T0" fmla="*/ 0 w 4187"/>
                <a:gd name="T1" fmla="*/ 576 h 578"/>
                <a:gd name="T2" fmla="*/ 864 w 4187"/>
                <a:gd name="T3" fmla="*/ 576 h 578"/>
                <a:gd name="T4" fmla="*/ 864 w 4187"/>
                <a:gd name="T5" fmla="*/ 0 h 578"/>
                <a:gd name="T6" fmla="*/ 1440 w 4187"/>
                <a:gd name="T7" fmla="*/ 0 h 578"/>
                <a:gd name="T8" fmla="*/ 1440 w 4187"/>
                <a:gd name="T9" fmla="*/ 576 h 578"/>
                <a:gd name="T10" fmla="*/ 3541 w 4187"/>
                <a:gd name="T11" fmla="*/ 578 h 578"/>
                <a:gd name="T12" fmla="*/ 3541 w 4187"/>
                <a:gd name="T13" fmla="*/ 0 h 578"/>
                <a:gd name="T14" fmla="*/ 3961 w 4187"/>
                <a:gd name="T15" fmla="*/ 0 h 578"/>
                <a:gd name="T16" fmla="*/ 3961 w 4187"/>
                <a:gd name="T17" fmla="*/ 576 h 578"/>
                <a:gd name="T18" fmla="*/ 4187 w 4187"/>
                <a:gd name="T19" fmla="*/ 576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87" h="578">
                  <a:moveTo>
                    <a:pt x="0" y="576"/>
                  </a:moveTo>
                  <a:lnTo>
                    <a:pt x="864" y="576"/>
                  </a:lnTo>
                  <a:lnTo>
                    <a:pt x="864" y="0"/>
                  </a:lnTo>
                  <a:lnTo>
                    <a:pt x="1440" y="0"/>
                  </a:lnTo>
                  <a:lnTo>
                    <a:pt x="1440" y="576"/>
                  </a:lnTo>
                  <a:lnTo>
                    <a:pt x="3541" y="578"/>
                  </a:lnTo>
                  <a:lnTo>
                    <a:pt x="3541" y="0"/>
                  </a:lnTo>
                  <a:lnTo>
                    <a:pt x="3961" y="0"/>
                  </a:lnTo>
                  <a:lnTo>
                    <a:pt x="3961" y="576"/>
                  </a:lnTo>
                  <a:lnTo>
                    <a:pt x="4187" y="576"/>
                  </a:lnTo>
                </a:path>
              </a:pathLst>
            </a:custGeom>
            <a:noFill/>
            <a:ln w="38100" cmpd="sng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"/>
            <p:cNvSpPr>
              <a:spLocks/>
            </p:cNvSpPr>
            <p:nvPr/>
          </p:nvSpPr>
          <p:spPr bwMode="auto">
            <a:xfrm>
              <a:off x="8100" y="7978"/>
              <a:ext cx="1309" cy="576"/>
            </a:xfrm>
            <a:custGeom>
              <a:avLst/>
              <a:gdLst>
                <a:gd name="T0" fmla="*/ 0 w 1440"/>
                <a:gd name="T1" fmla="*/ 576 h 576"/>
                <a:gd name="T2" fmla="*/ 0 w 1440"/>
                <a:gd name="T3" fmla="*/ 0 h 576"/>
                <a:gd name="T4" fmla="*/ 144 w 1440"/>
                <a:gd name="T5" fmla="*/ 0 h 576"/>
                <a:gd name="T6" fmla="*/ 144 w 1440"/>
                <a:gd name="T7" fmla="*/ 576 h 576"/>
                <a:gd name="T8" fmla="*/ 288 w 1440"/>
                <a:gd name="T9" fmla="*/ 576 h 576"/>
                <a:gd name="T10" fmla="*/ 288 w 1440"/>
                <a:gd name="T11" fmla="*/ 0 h 576"/>
                <a:gd name="T12" fmla="*/ 432 w 1440"/>
                <a:gd name="T13" fmla="*/ 0 h 576"/>
                <a:gd name="T14" fmla="*/ 432 w 1440"/>
                <a:gd name="T15" fmla="*/ 576 h 576"/>
                <a:gd name="T16" fmla="*/ 576 w 1440"/>
                <a:gd name="T17" fmla="*/ 576 h 576"/>
                <a:gd name="T18" fmla="*/ 576 w 1440"/>
                <a:gd name="T19" fmla="*/ 0 h 576"/>
                <a:gd name="T20" fmla="*/ 1440 w 1440"/>
                <a:gd name="T21" fmla="*/ 0 h 576"/>
                <a:gd name="connsiteX0" fmla="*/ 0 w 9231"/>
                <a:gd name="connsiteY0" fmla="*/ 10073 h 10073"/>
                <a:gd name="connsiteX1" fmla="*/ 0 w 9231"/>
                <a:gd name="connsiteY1" fmla="*/ 73 h 10073"/>
                <a:gd name="connsiteX2" fmla="*/ 1000 w 9231"/>
                <a:gd name="connsiteY2" fmla="*/ 73 h 10073"/>
                <a:gd name="connsiteX3" fmla="*/ 1000 w 9231"/>
                <a:gd name="connsiteY3" fmla="*/ 10073 h 10073"/>
                <a:gd name="connsiteX4" fmla="*/ 2000 w 9231"/>
                <a:gd name="connsiteY4" fmla="*/ 10073 h 10073"/>
                <a:gd name="connsiteX5" fmla="*/ 2000 w 9231"/>
                <a:gd name="connsiteY5" fmla="*/ 73 h 10073"/>
                <a:gd name="connsiteX6" fmla="*/ 3000 w 9231"/>
                <a:gd name="connsiteY6" fmla="*/ 73 h 10073"/>
                <a:gd name="connsiteX7" fmla="*/ 3000 w 9231"/>
                <a:gd name="connsiteY7" fmla="*/ 10073 h 10073"/>
                <a:gd name="connsiteX8" fmla="*/ 4000 w 9231"/>
                <a:gd name="connsiteY8" fmla="*/ 10073 h 10073"/>
                <a:gd name="connsiteX9" fmla="*/ 4000 w 9231"/>
                <a:gd name="connsiteY9" fmla="*/ 73 h 10073"/>
                <a:gd name="connsiteX10" fmla="*/ 9231 w 9231"/>
                <a:gd name="connsiteY10" fmla="*/ 0 h 10073"/>
                <a:gd name="connsiteX0" fmla="*/ 0 w 9936"/>
                <a:gd name="connsiteY0" fmla="*/ 9928 h 9928"/>
                <a:gd name="connsiteX1" fmla="*/ 0 w 9936"/>
                <a:gd name="connsiteY1" fmla="*/ 0 h 9928"/>
                <a:gd name="connsiteX2" fmla="*/ 1083 w 9936"/>
                <a:gd name="connsiteY2" fmla="*/ 0 h 9928"/>
                <a:gd name="connsiteX3" fmla="*/ 1083 w 9936"/>
                <a:gd name="connsiteY3" fmla="*/ 9928 h 9928"/>
                <a:gd name="connsiteX4" fmla="*/ 2167 w 9936"/>
                <a:gd name="connsiteY4" fmla="*/ 9928 h 9928"/>
                <a:gd name="connsiteX5" fmla="*/ 2167 w 9936"/>
                <a:gd name="connsiteY5" fmla="*/ 0 h 9928"/>
                <a:gd name="connsiteX6" fmla="*/ 3250 w 9936"/>
                <a:gd name="connsiteY6" fmla="*/ 0 h 9928"/>
                <a:gd name="connsiteX7" fmla="*/ 3250 w 9936"/>
                <a:gd name="connsiteY7" fmla="*/ 9928 h 9928"/>
                <a:gd name="connsiteX8" fmla="*/ 4333 w 9936"/>
                <a:gd name="connsiteY8" fmla="*/ 9928 h 9928"/>
                <a:gd name="connsiteX9" fmla="*/ 4333 w 9936"/>
                <a:gd name="connsiteY9" fmla="*/ 0 h 9928"/>
                <a:gd name="connsiteX10" fmla="*/ 9936 w 9936"/>
                <a:gd name="connsiteY10" fmla="*/ 147 h 9928"/>
                <a:gd name="connsiteX0" fmla="*/ 0 w 9919"/>
                <a:gd name="connsiteY0" fmla="*/ 10000 h 10000"/>
                <a:gd name="connsiteX1" fmla="*/ 0 w 9919"/>
                <a:gd name="connsiteY1" fmla="*/ 0 h 10000"/>
                <a:gd name="connsiteX2" fmla="*/ 1090 w 9919"/>
                <a:gd name="connsiteY2" fmla="*/ 0 h 10000"/>
                <a:gd name="connsiteX3" fmla="*/ 1090 w 9919"/>
                <a:gd name="connsiteY3" fmla="*/ 10000 h 10000"/>
                <a:gd name="connsiteX4" fmla="*/ 2181 w 9919"/>
                <a:gd name="connsiteY4" fmla="*/ 10000 h 10000"/>
                <a:gd name="connsiteX5" fmla="*/ 2181 w 9919"/>
                <a:gd name="connsiteY5" fmla="*/ 0 h 10000"/>
                <a:gd name="connsiteX6" fmla="*/ 3271 w 9919"/>
                <a:gd name="connsiteY6" fmla="*/ 0 h 10000"/>
                <a:gd name="connsiteX7" fmla="*/ 3271 w 9919"/>
                <a:gd name="connsiteY7" fmla="*/ 10000 h 10000"/>
                <a:gd name="connsiteX8" fmla="*/ 4361 w 9919"/>
                <a:gd name="connsiteY8" fmla="*/ 10000 h 10000"/>
                <a:gd name="connsiteX9" fmla="*/ 4361 w 9919"/>
                <a:gd name="connsiteY9" fmla="*/ 0 h 10000"/>
                <a:gd name="connsiteX10" fmla="*/ 9919 w 9919"/>
                <a:gd name="connsiteY10" fmla="*/ 1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19" h="10000">
                  <a:moveTo>
                    <a:pt x="0" y="10000"/>
                  </a:moveTo>
                  <a:lnTo>
                    <a:pt x="0" y="0"/>
                  </a:lnTo>
                  <a:lnTo>
                    <a:pt x="1090" y="0"/>
                  </a:lnTo>
                  <a:lnTo>
                    <a:pt x="1090" y="10000"/>
                  </a:lnTo>
                  <a:lnTo>
                    <a:pt x="2181" y="10000"/>
                  </a:lnTo>
                  <a:lnTo>
                    <a:pt x="2181" y="0"/>
                  </a:lnTo>
                  <a:lnTo>
                    <a:pt x="3271" y="0"/>
                  </a:lnTo>
                  <a:lnTo>
                    <a:pt x="3271" y="10000"/>
                  </a:lnTo>
                  <a:lnTo>
                    <a:pt x="4361" y="10000"/>
                  </a:lnTo>
                  <a:lnTo>
                    <a:pt x="4361" y="0"/>
                  </a:lnTo>
                  <a:lnTo>
                    <a:pt x="9919" y="1"/>
                  </a:lnTo>
                </a:path>
              </a:pathLst>
            </a:custGeom>
            <a:noFill/>
            <a:ln w="38100" cmpd="sng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4858513" y="3937317"/>
            <a:ext cx="741970" cy="3484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latin typeface="Arial" panose="020B0604020202020204" pitchFamily="34" charset="0"/>
                <a:ea typeface="SimSun" panose="02010600030101010101" pitchFamily="2" charset="-122"/>
              </a:rPr>
              <a:t>t</a:t>
            </a:r>
            <a:r>
              <a:rPr lang="en-US" altLang="zh-CN" sz="1400" baseline="-25000" dirty="0" err="1">
                <a:latin typeface="Arial" panose="020B0604020202020204" pitchFamily="34" charset="0"/>
                <a:ea typeface="SimSun" panose="02010600030101010101" pitchFamily="2" charset="-122"/>
              </a:rPr>
              <a:t>setup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470292" y="4339335"/>
            <a:ext cx="671311" cy="801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Arc 37"/>
          <p:cNvSpPr>
            <a:spLocks/>
          </p:cNvSpPr>
          <p:nvPr/>
        </p:nvSpPr>
        <p:spPr bwMode="auto">
          <a:xfrm flipV="1">
            <a:off x="4394410" y="4799329"/>
            <a:ext cx="271601" cy="292416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640" y="4000135"/>
            <a:ext cx="1591194" cy="142049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4"/>
          <a:srcRect r="78258"/>
          <a:stretch/>
        </p:blipFill>
        <p:spPr>
          <a:xfrm>
            <a:off x="928413" y="4331723"/>
            <a:ext cx="1219443" cy="6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4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249584" y="1334480"/>
            <a:ext cx="5117176" cy="23267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  <a:tab pos="1314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  <a:tab pos="1314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  <a:tab pos="1314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  <a:tab pos="1314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  <a:tab pos="1314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  <a:tab pos="1314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  <a:tab pos="1314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  <a:tab pos="1314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28700" algn="l"/>
                <a:tab pos="1314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  <a:tab pos="1314450" algn="l"/>
              </a:tabLst>
            </a:pPr>
            <a:r>
              <a:rPr kumimoji="0" lang="en-US" altLang="en-US" sz="1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kumimoji="0" lang="en-US" altLang="en-US" sz="1800" b="1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setup</a:t>
            </a:r>
            <a:r>
              <a:rPr kumimoji="0" lang="en-US" altLang="en-US" sz="1800" b="1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</a:rPr>
              <a:t>	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</a:rPr>
              <a:t>minimum time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before the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latin typeface="+mj-lt"/>
                <a:ea typeface="Times New Roman" panose="02020603050405020304" pitchFamily="18" charset="0"/>
              </a:rPr>
              <a:t>active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clock 		edge by which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FF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inputs must be stable.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  <a:tab pos="1314450" algn="l"/>
              </a:tabLst>
            </a:pPr>
            <a:r>
              <a:rPr kumimoji="0" lang="en-US" altLang="en-US" sz="1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kumimoji="0" lang="en-US" altLang="en-US" sz="1800" b="1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hold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	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</a:rPr>
              <a:t>minimum time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inputs must be stable after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 	</a:t>
            </a:r>
            <a:r>
              <a:rPr kumimoji="0" lang="en-US" altLang="en-US" sz="1800" b="1" i="1" u="none" strike="noStrike" cap="none" normalizeH="0" baseline="0" dirty="0" smtClean="0">
                <a:ln>
                  <a:noFill/>
                </a:ln>
                <a:solidFill>
                  <a:srgbClr val="003300"/>
                </a:solidFill>
                <a:effectLst/>
                <a:latin typeface="+mj-lt"/>
                <a:ea typeface="Times New Roman" panose="02020603050405020304" pitchFamily="18" charset="0"/>
              </a:rPr>
              <a:t>active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clock edge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  <a:tab pos="1314450" algn="l"/>
              </a:tabLst>
            </a:pPr>
            <a:r>
              <a:rPr kumimoji="0" lang="en-US" altLang="en-US" sz="1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kumimoji="0" lang="en-US" altLang="en-US" sz="1800" b="1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pHL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:	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time taken for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 FF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output to change state 	from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</a:rPr>
              <a:t>High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to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</a:rPr>
              <a:t>Low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.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28700" algn="l"/>
                <a:tab pos="1314450" algn="l"/>
              </a:tabLst>
            </a:pPr>
            <a:r>
              <a:rPr kumimoji="0" lang="en-US" altLang="en-US" sz="1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kumimoji="0" lang="en-US" altLang="en-US" sz="1800" b="1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pLH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:	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time taken for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 FF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output to change state 	from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</a:rPr>
              <a:t>Low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to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</a:rPr>
              <a:t>High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 Timing Parameters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 © NUS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355255" y="1479616"/>
            <a:ext cx="2686050" cy="1999910"/>
            <a:chOff x="866700" y="1453860"/>
            <a:chExt cx="2686050" cy="1999910"/>
          </a:xfrm>
        </p:grpSpPr>
        <p:grpSp>
          <p:nvGrpSpPr>
            <p:cNvPr id="21" name="Group 17"/>
            <p:cNvGrpSpPr>
              <a:grpSpLocks/>
            </p:cNvGrpSpPr>
            <p:nvPr/>
          </p:nvGrpSpPr>
          <p:grpSpPr bwMode="auto">
            <a:xfrm>
              <a:off x="866700" y="1453860"/>
              <a:ext cx="2686050" cy="1878772"/>
              <a:chOff x="12665" y="3099"/>
              <a:chExt cx="2115" cy="1644"/>
            </a:xfrm>
          </p:grpSpPr>
          <p:sp>
            <p:nvSpPr>
              <p:cNvPr id="22" name="Freeform 28"/>
              <p:cNvSpPr>
                <a:spLocks/>
              </p:cNvSpPr>
              <p:nvPr/>
            </p:nvSpPr>
            <p:spPr bwMode="auto">
              <a:xfrm>
                <a:off x="12821" y="3099"/>
                <a:ext cx="1853" cy="472"/>
              </a:xfrm>
              <a:custGeom>
                <a:avLst/>
                <a:gdLst>
                  <a:gd name="T0" fmla="*/ 0 w 1728"/>
                  <a:gd name="T1" fmla="*/ 576 h 576"/>
                  <a:gd name="T2" fmla="*/ 720 w 1728"/>
                  <a:gd name="T3" fmla="*/ 576 h 576"/>
                  <a:gd name="T4" fmla="*/ 720 w 1728"/>
                  <a:gd name="T5" fmla="*/ 0 h 576"/>
                  <a:gd name="T6" fmla="*/ 1728 w 1728"/>
                  <a:gd name="T7" fmla="*/ 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28" h="576">
                    <a:moveTo>
                      <a:pt x="0" y="576"/>
                    </a:moveTo>
                    <a:lnTo>
                      <a:pt x="720" y="576"/>
                    </a:lnTo>
                    <a:lnTo>
                      <a:pt x="720" y="0"/>
                    </a:lnTo>
                    <a:lnTo>
                      <a:pt x="1728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23" name="Line 27"/>
              <p:cNvSpPr>
                <a:spLocks noChangeShapeType="1"/>
              </p:cNvSpPr>
              <p:nvPr/>
            </p:nvSpPr>
            <p:spPr bwMode="auto">
              <a:xfrm>
                <a:off x="13591" y="3591"/>
                <a:ext cx="0" cy="1152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24" name="Line 26"/>
              <p:cNvSpPr>
                <a:spLocks noChangeShapeType="1"/>
              </p:cNvSpPr>
              <p:nvPr/>
            </p:nvSpPr>
            <p:spPr bwMode="auto">
              <a:xfrm>
                <a:off x="13260" y="4220"/>
                <a:ext cx="32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25" name="Line 25"/>
              <p:cNvSpPr>
                <a:spLocks noChangeShapeType="1"/>
              </p:cNvSpPr>
              <p:nvPr/>
            </p:nvSpPr>
            <p:spPr bwMode="auto">
              <a:xfrm>
                <a:off x="13600" y="4220"/>
                <a:ext cx="31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27" name="Arc 23"/>
              <p:cNvSpPr>
                <a:spLocks/>
              </p:cNvSpPr>
              <p:nvPr/>
            </p:nvSpPr>
            <p:spPr bwMode="auto">
              <a:xfrm rot="10800000" flipH="1">
                <a:off x="13290" y="4440"/>
                <a:ext cx="190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28" name="Arc 22"/>
              <p:cNvSpPr>
                <a:spLocks/>
              </p:cNvSpPr>
              <p:nvPr/>
            </p:nvSpPr>
            <p:spPr bwMode="auto">
              <a:xfrm rot="10800000">
                <a:off x="13755" y="4457"/>
                <a:ext cx="190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29" name="Text Box 21"/>
              <p:cNvSpPr txBox="1">
                <a:spLocks noChangeArrowheads="1"/>
              </p:cNvSpPr>
              <p:nvPr/>
            </p:nvSpPr>
            <p:spPr bwMode="auto">
              <a:xfrm>
                <a:off x="12665" y="3129"/>
                <a:ext cx="1190" cy="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clock</a:t>
                </a:r>
                <a:endParaRPr kumimoji="0" lang="en-US" altLang="en-US" sz="4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" name="Line 20"/>
              <p:cNvSpPr>
                <a:spLocks noChangeShapeType="1"/>
              </p:cNvSpPr>
              <p:nvPr/>
            </p:nvSpPr>
            <p:spPr bwMode="auto">
              <a:xfrm flipV="1">
                <a:off x="13600" y="3300"/>
                <a:ext cx="0" cy="9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12790" y="4000"/>
                <a:ext cx="1990" cy="440"/>
              </a:xfrm>
              <a:custGeom>
                <a:avLst/>
                <a:gdLst>
                  <a:gd name="T0" fmla="*/ 0 w 1990"/>
                  <a:gd name="T1" fmla="*/ 440 h 440"/>
                  <a:gd name="T2" fmla="*/ 410 w 1990"/>
                  <a:gd name="T3" fmla="*/ 430 h 440"/>
                  <a:gd name="T4" fmla="*/ 560 w 1990"/>
                  <a:gd name="T5" fmla="*/ 0 h 440"/>
                  <a:gd name="T6" fmla="*/ 1050 w 1990"/>
                  <a:gd name="T7" fmla="*/ 0 h 440"/>
                  <a:gd name="T8" fmla="*/ 1180 w 1990"/>
                  <a:gd name="T9" fmla="*/ 430 h 440"/>
                  <a:gd name="T10" fmla="*/ 1990 w 1990"/>
                  <a:gd name="T11" fmla="*/ 43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0" h="440">
                    <a:moveTo>
                      <a:pt x="0" y="440"/>
                    </a:moveTo>
                    <a:lnTo>
                      <a:pt x="410" y="430"/>
                    </a:lnTo>
                    <a:lnTo>
                      <a:pt x="560" y="0"/>
                    </a:lnTo>
                    <a:lnTo>
                      <a:pt x="1050" y="0"/>
                    </a:lnTo>
                    <a:lnTo>
                      <a:pt x="1180" y="430"/>
                    </a:lnTo>
                    <a:lnTo>
                      <a:pt x="1990" y="430"/>
                    </a:lnTo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32" name="Freeform 18"/>
              <p:cNvSpPr>
                <a:spLocks/>
              </p:cNvSpPr>
              <p:nvPr/>
            </p:nvSpPr>
            <p:spPr bwMode="auto">
              <a:xfrm flipV="1">
                <a:off x="12790" y="3990"/>
                <a:ext cx="1990" cy="440"/>
              </a:xfrm>
              <a:custGeom>
                <a:avLst/>
                <a:gdLst>
                  <a:gd name="T0" fmla="*/ 0 w 1990"/>
                  <a:gd name="T1" fmla="*/ 440 h 440"/>
                  <a:gd name="T2" fmla="*/ 410 w 1990"/>
                  <a:gd name="T3" fmla="*/ 430 h 440"/>
                  <a:gd name="T4" fmla="*/ 560 w 1990"/>
                  <a:gd name="T5" fmla="*/ 0 h 440"/>
                  <a:gd name="T6" fmla="*/ 1050 w 1990"/>
                  <a:gd name="T7" fmla="*/ 0 h 440"/>
                  <a:gd name="T8" fmla="*/ 1180 w 1990"/>
                  <a:gd name="T9" fmla="*/ 430 h 440"/>
                  <a:gd name="T10" fmla="*/ 1990 w 1990"/>
                  <a:gd name="T11" fmla="*/ 43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0" h="440">
                    <a:moveTo>
                      <a:pt x="0" y="440"/>
                    </a:moveTo>
                    <a:lnTo>
                      <a:pt x="410" y="430"/>
                    </a:lnTo>
                    <a:lnTo>
                      <a:pt x="560" y="0"/>
                    </a:lnTo>
                    <a:lnTo>
                      <a:pt x="1050" y="0"/>
                    </a:lnTo>
                    <a:lnTo>
                      <a:pt x="1180" y="430"/>
                    </a:lnTo>
                    <a:lnTo>
                      <a:pt x="1990" y="430"/>
                    </a:lnTo>
                  </a:path>
                </a:pathLst>
              </a:custGeom>
              <a:noFill/>
              <a:ln w="38100">
                <a:solidFill>
                  <a:srgbClr val="00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1025450" y="3070779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i="1" dirty="0" err="1">
                  <a:solidFill>
                    <a:srgbClr val="FF0000"/>
                  </a:solidFill>
                  <a:latin typeface="Arial" panose="020B0604020202020204" pitchFamily="34" charset="0"/>
                  <a:ea typeface="MS Mincho" panose="02020609040205080304" pitchFamily="49" charset="-128"/>
                  <a:cs typeface="Arial" panose="020B0604020202020204" pitchFamily="34" charset="0"/>
                </a:rPr>
                <a:t>t</a:t>
              </a:r>
              <a:r>
                <a:rPr lang="en-US" altLang="en-US" b="1" i="1" baseline="-30000" dirty="0" err="1">
                  <a:solidFill>
                    <a:srgbClr val="FF0000"/>
                  </a:solidFill>
                  <a:latin typeface="Arial" panose="020B0604020202020204" pitchFamily="34" charset="0"/>
                  <a:ea typeface="MS Mincho" panose="02020609040205080304" pitchFamily="49" charset="-128"/>
                  <a:cs typeface="Arial" panose="020B0604020202020204" pitchFamily="34" charset="0"/>
                </a:rPr>
                <a:t>setup</a:t>
              </a:r>
              <a:endParaRPr lang="en-US" altLang="en-US" sz="11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499166" y="3084438"/>
              <a:ext cx="5886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i="1" dirty="0" err="1">
                  <a:solidFill>
                    <a:srgbClr val="008000"/>
                  </a:solidFill>
                  <a:latin typeface="Arial" panose="020B0604020202020204" pitchFamily="34" charset="0"/>
                  <a:ea typeface="MS Mincho" panose="02020609040205080304" pitchFamily="49" charset="-128"/>
                  <a:cs typeface="Arial" panose="020B0604020202020204" pitchFamily="34" charset="0"/>
                </a:rPr>
                <a:t>t</a:t>
              </a:r>
              <a:r>
                <a:rPr lang="en-US" altLang="en-US" b="1" i="1" baseline="-30000" dirty="0" err="1">
                  <a:solidFill>
                    <a:srgbClr val="008000"/>
                  </a:solidFill>
                  <a:latin typeface="Arial" panose="020B0604020202020204" pitchFamily="34" charset="0"/>
                  <a:ea typeface="MS Mincho" panose="02020609040205080304" pitchFamily="49" charset="-128"/>
                  <a:cs typeface="Arial" panose="020B0604020202020204" pitchFamily="34" charset="0"/>
                </a:rPr>
                <a:t>hold</a:t>
              </a:r>
              <a:endParaRPr lang="en-US" altLang="en-US" sz="4000" dirty="0">
                <a:latin typeface="Arial" panose="020B0604020202020204" pitchFamily="34" charset="0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-103516" y="3999318"/>
            <a:ext cx="9249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8640" marR="548640" algn="just">
              <a:spcBef>
                <a:spcPts val="1200"/>
              </a:spcBef>
              <a:spcAft>
                <a:spcPts val="1200"/>
              </a:spcAft>
            </a:pPr>
            <a:r>
              <a:rPr lang="en-US" sz="2200" b="1" dirty="0">
                <a:latin typeface="+mj-lt"/>
                <a:ea typeface="Times New Roman" panose="02020603050405020304" pitchFamily="18" charset="0"/>
              </a:rPr>
              <a:t>What happens if inputs </a:t>
            </a:r>
            <a:r>
              <a:rPr lang="en-US" sz="2200" b="1" dirty="0" smtClean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</a:rPr>
              <a:t>change state</a:t>
            </a:r>
            <a:r>
              <a:rPr lang="en-US" sz="2200" b="1" dirty="0" smtClean="0">
                <a:latin typeface="+mj-lt"/>
                <a:ea typeface="Times New Roman" panose="02020603050405020304" pitchFamily="18" charset="0"/>
              </a:rPr>
              <a:t> right at the </a:t>
            </a:r>
            <a:r>
              <a:rPr lang="en-US" sz="2200" b="1" dirty="0" smtClean="0">
                <a:solidFill>
                  <a:srgbClr val="003300"/>
                </a:solidFill>
                <a:latin typeface="+mj-lt"/>
                <a:ea typeface="Times New Roman" panose="02020603050405020304" pitchFamily="18" charset="0"/>
              </a:rPr>
              <a:t>active clock transition?</a:t>
            </a:r>
            <a:r>
              <a:rPr lang="en-US" sz="2200" b="1" dirty="0" smtClean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Answer</a:t>
            </a:r>
            <a:r>
              <a:rPr lang="en-US" sz="2200" b="1" dirty="0">
                <a:latin typeface="+mj-lt"/>
                <a:ea typeface="Times New Roman" panose="02020603050405020304" pitchFamily="18" charset="0"/>
              </a:rPr>
              <a:t>: </a:t>
            </a:r>
            <a:r>
              <a:rPr lang="en-US" sz="2200" b="1" dirty="0">
                <a:solidFill>
                  <a:srgbClr val="808000"/>
                </a:solidFill>
                <a:latin typeface="+mj-lt"/>
                <a:ea typeface="Times New Roman" panose="02020603050405020304" pitchFamily="18" charset="0"/>
              </a:rPr>
              <a:t>output is </a:t>
            </a:r>
            <a:r>
              <a:rPr lang="en-US" sz="2200" b="1" i="1" dirty="0" smtClean="0">
                <a:solidFill>
                  <a:srgbClr val="808000"/>
                </a:solidFill>
                <a:latin typeface="+mj-lt"/>
                <a:ea typeface="Times New Roman" panose="02020603050405020304" pitchFamily="18" charset="0"/>
              </a:rPr>
              <a:t>_________________</a:t>
            </a:r>
            <a:endParaRPr lang="en-US" sz="2200" b="1" dirty="0">
              <a:latin typeface="+mj-lt"/>
              <a:ea typeface="Times New Roman" panose="02020603050405020304" pitchFamily="18" charset="0"/>
            </a:endParaRPr>
          </a:p>
          <a:p>
            <a:pPr marL="548640" marR="548640" algn="just">
              <a:spcBef>
                <a:spcPts val="1200"/>
              </a:spcBef>
              <a:spcAft>
                <a:spcPts val="1200"/>
              </a:spcAft>
            </a:pPr>
            <a:r>
              <a:rPr lang="en-US" sz="2200" b="1" dirty="0" smtClean="0">
                <a:latin typeface="+mj-lt"/>
                <a:ea typeface="Times New Roman" panose="02020603050405020304" pitchFamily="18" charset="0"/>
              </a:rPr>
              <a:t>Thus, input changes must meet required </a:t>
            </a:r>
            <a:r>
              <a:rPr lang="en-US" sz="2200" b="1" dirty="0" smtClean="0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setup</a:t>
            </a:r>
            <a:r>
              <a:rPr lang="en-US" sz="2200" b="1" dirty="0" smtClean="0">
                <a:latin typeface="+mj-lt"/>
                <a:ea typeface="Times New Roman" panose="02020603050405020304" pitchFamily="18" charset="0"/>
              </a:rPr>
              <a:t> &amp; </a:t>
            </a:r>
            <a:r>
              <a:rPr lang="en-US" sz="2200" b="1" dirty="0" smtClean="0">
                <a:solidFill>
                  <a:srgbClr val="FF0000"/>
                </a:solidFill>
                <a:latin typeface="+mj-lt"/>
                <a:ea typeface="Times New Roman" panose="02020603050405020304" pitchFamily="18" charset="0"/>
              </a:rPr>
              <a:t>hold</a:t>
            </a:r>
            <a:r>
              <a:rPr lang="en-US" sz="2200" b="1" dirty="0" smtClean="0">
                <a:latin typeface="+mj-lt"/>
                <a:ea typeface="Times New Roman" panose="02020603050405020304" pitchFamily="18" charset="0"/>
              </a:rPr>
              <a:t> times of device == Operating Speed of device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441741" y="6045238"/>
            <a:ext cx="4038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http://www.ti.com/product/SN74LS107A</a:t>
            </a:r>
          </a:p>
        </p:txBody>
      </p:sp>
    </p:spTree>
    <p:extLst>
      <p:ext uri="{BB962C8B-B14F-4D97-AF65-F5344CB8AC3E}">
        <p14:creationId xmlns:p14="http://schemas.microsoft.com/office/powerpoint/2010/main" val="206561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452098" y="1374579"/>
            <a:ext cx="125547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         </a:t>
            </a:r>
          </a:p>
          <a:p>
            <a:r>
              <a:rPr lang="en-US" sz="16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J                Q</a:t>
            </a:r>
          </a:p>
          <a:p>
            <a:endParaRPr lang="en-US" sz="16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K                _</a:t>
            </a:r>
          </a:p>
          <a:p>
            <a:r>
              <a:rPr lang="en-US" sz="16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      Q</a:t>
            </a:r>
            <a:endParaRPr lang="en-US" sz="16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      CLR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1530230" y="4009565"/>
            <a:ext cx="1204176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        PR </a:t>
            </a:r>
          </a:p>
          <a:p>
            <a:r>
              <a:rPr lang="en-US" sz="16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J              Q</a:t>
            </a:r>
          </a:p>
          <a:p>
            <a:endParaRPr lang="en-US" sz="16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K              _</a:t>
            </a:r>
          </a:p>
          <a:p>
            <a:r>
              <a:rPr lang="en-US" sz="16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     Q</a:t>
            </a:r>
            <a:endParaRPr lang="en-US" sz="16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      CLR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Commercially A</a:t>
            </a:r>
            <a:r>
              <a:rPr lang="en-US" dirty="0" smtClean="0"/>
              <a:t>vailable JK FFs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 © NUS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7943" y="3203800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MS Mincho" panose="02020609040205080304" pitchFamily="49" charset="-128"/>
              </a:rPr>
              <a:t>74’107 with </a:t>
            </a:r>
            <a:r>
              <a:rPr lang="en-US" b="1" u="sng" dirty="0" smtClean="0">
                <a:latin typeface="Arial" panose="020B0604020202020204" pitchFamily="34" charset="0"/>
                <a:ea typeface="MS Mincho" panose="02020609040205080304" pitchFamily="49" charset="-128"/>
              </a:rPr>
              <a:t>asynchronous</a:t>
            </a:r>
            <a:r>
              <a:rPr lang="en-US" b="1" dirty="0" smtClean="0"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clear 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1328023"/>
            <a:ext cx="2425018" cy="18844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79509" y="3653638"/>
              <a:ext cx="3735250" cy="2414016"/>
            </p:xfrm>
            <a:graphic>
              <a:graphicData uri="http://schemas.openxmlformats.org/drawingml/2006/table">
                <a:tbl>
                  <a:tblPr/>
                  <a:tblGrid>
                    <a:gridCol w="5228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228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2284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2284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2284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210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0175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CLK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PR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CLR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J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K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Q</a:t>
                          </a:r>
                          <a:r>
                            <a:rPr lang="en-US" sz="1600" baseline="300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+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175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X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L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X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X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175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X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L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X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X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L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175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X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L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L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X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X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rgbClr val="FF0000"/>
                              </a:solidFill>
                              <a:effectLst/>
                              <a:latin typeface="Comic Sans MS" panose="030F0702030302020204" pitchFamily="66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a:t>not allowed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175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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L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L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highlight>
                                <a:srgbClr val="FFFF00"/>
                              </a:highlight>
                              <a:latin typeface="Arial" panose="020B0604020202020204" pitchFamily="34" charset="0"/>
                              <a:ea typeface="MS Song"/>
                              <a:cs typeface="Arial" panose="020B0604020202020204" pitchFamily="34" charset="0"/>
                            </a:rPr>
                            <a:t>Q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MS Mincho" panose="02020609040205080304" pitchFamily="49" charset="-128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0175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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L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highlight>
                                <a:srgbClr val="FFFF00"/>
                              </a:highlight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a:t>L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MS Mincho" panose="02020609040205080304" pitchFamily="49" charset="-128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0175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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L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  <a:highlight>
                                <a:srgbClr val="FFFF00"/>
                              </a:highlight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a:t>H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MS Mincho" panose="02020609040205080304" pitchFamily="49" charset="-128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0175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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600" i="1" dirty="0" smtClean="0">
                                        <a:effectLst/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dirty="0" smtClean="0">
                                        <a:effectLst/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</a:rPr>
                                      <m:t>Q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600" i="0" dirty="0">
                            <a:effectLst/>
                            <a:highlight>
                              <a:srgbClr val="FFFF00"/>
                            </a:highlight>
                            <a:latin typeface="Arial" panose="020B0604020202020204" pitchFamily="34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5559500"/>
                  </p:ext>
                </p:extLst>
              </p:nvPr>
            </p:nvGraphicFramePr>
            <p:xfrm>
              <a:off x="4679509" y="3653638"/>
              <a:ext cx="3735250" cy="2414016"/>
            </p:xfrm>
            <a:graphic>
              <a:graphicData uri="http://schemas.openxmlformats.org/drawingml/2006/table">
                <a:tbl>
                  <a:tblPr/>
                  <a:tblGrid>
                    <a:gridCol w="522844"/>
                    <a:gridCol w="522844"/>
                    <a:gridCol w="522844"/>
                    <a:gridCol w="522844"/>
                    <a:gridCol w="522844"/>
                    <a:gridCol w="1121030"/>
                  </a:tblGrid>
                  <a:tr h="30175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CLK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PR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CLR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J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K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Q</a:t>
                          </a:r>
                          <a:r>
                            <a:rPr lang="en-US" sz="1600" baseline="300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+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99"/>
                        </a:solidFill>
                      </a:tcPr>
                    </a:tc>
                  </a:tr>
                  <a:tr h="30175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X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L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X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X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30175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X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L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X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X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L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30175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X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L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L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X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X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rgbClr val="FF0000"/>
                              </a:solidFill>
                              <a:effectLst/>
                              <a:latin typeface="Comic Sans MS" panose="030F0702030302020204" pitchFamily="66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a:t>not allowed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175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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L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L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highlight>
                                <a:srgbClr val="FFFF00"/>
                              </a:highlight>
                              <a:latin typeface="Arial" panose="020B0604020202020204" pitchFamily="34" charset="0"/>
                              <a:ea typeface="MS Song"/>
                              <a:cs typeface="Arial" panose="020B0604020202020204" pitchFamily="34" charset="0"/>
                            </a:rPr>
                            <a:t>Q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MS Mincho" panose="02020609040205080304" pitchFamily="49" charset="-128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30175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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L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highlight>
                                <a:srgbClr val="FFFF00"/>
                              </a:highlight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a:t>L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MS Mincho" panose="02020609040205080304" pitchFamily="49" charset="-128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30175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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L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  <a:highlight>
                                <a:srgbClr val="FFFF00"/>
                              </a:highlight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a:t>H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MS Mincho" panose="02020609040205080304" pitchFamily="49" charset="-128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30175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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</a:rPr>
                            <a:t>H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MS Mincho" panose="02020609040205080304" pitchFamily="49" charset="-128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4"/>
                          <a:stretch>
                            <a:fillRect l="-233696" t="-704000" r="-543" b="-3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920" y="3708294"/>
            <a:ext cx="2425018" cy="217469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83516" y="5882988"/>
            <a:ext cx="4095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MS Mincho" panose="02020609040205080304" pitchFamily="49" charset="-128"/>
              </a:rPr>
              <a:t>74’109 with direct 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set </a:t>
            </a:r>
            <a:r>
              <a:rPr lang="en-US" b="1" dirty="0">
                <a:latin typeface="Arial" panose="020B0604020202020204" pitchFamily="34" charset="0"/>
                <a:ea typeface="MS Mincho" panose="02020609040205080304" pitchFamily="49" charset="-128"/>
              </a:rPr>
              <a:t>&amp; direct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clear 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4679509" y="1391130"/>
          <a:ext cx="3146786" cy="1828800"/>
        </p:xfrm>
        <a:graphic>
          <a:graphicData uri="http://schemas.openxmlformats.org/drawingml/2006/table">
            <a:tbl>
              <a:tblPr/>
              <a:tblGrid>
                <a:gridCol w="512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8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CLK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CLR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J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K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Q</a:t>
                      </a:r>
                      <a:r>
                        <a:rPr lang="en-US" sz="1600" baseline="300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+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X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X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X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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H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Q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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H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L</a:t>
                      </a:r>
                      <a:endParaRPr lang="en-US" sz="1600" dirty="0" smtClean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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H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H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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H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i="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645814" y="1876466"/>
            <a:ext cx="7986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74’107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1693736" y="4481462"/>
            <a:ext cx="7986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74’109</a:t>
            </a:r>
            <a:endParaRPr lang="en-US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2531" y="2944239"/>
            <a:ext cx="304826" cy="3170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1746" y="5792321"/>
            <a:ext cx="304826" cy="3170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09011" y="0"/>
            <a:ext cx="1324780" cy="132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1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5152397" y="1106218"/>
            <a:ext cx="9638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         </a:t>
            </a:r>
          </a:p>
          <a:p>
            <a:r>
              <a:rPr lang="en-US" sz="16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D         Q</a:t>
            </a:r>
          </a:p>
          <a:p>
            <a:r>
              <a:rPr lang="en-US" sz="16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           </a:t>
            </a:r>
          </a:p>
          <a:p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_</a:t>
            </a:r>
          </a:p>
          <a:p>
            <a:r>
              <a:rPr lang="en-US" sz="16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EN       Q</a:t>
            </a:r>
            <a:endParaRPr lang="en-US" sz="16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      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Flip-Flops…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 © NUS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522258" y="1326042"/>
            <a:ext cx="1846227" cy="1081790"/>
            <a:chOff x="2647" y="3322"/>
            <a:chExt cx="2312" cy="1355"/>
          </a:xfrm>
        </p:grpSpPr>
        <p:sp>
          <p:nvSpPr>
            <p:cNvPr id="7" name="Freeform 3"/>
            <p:cNvSpPr>
              <a:spLocks/>
            </p:cNvSpPr>
            <p:nvPr/>
          </p:nvSpPr>
          <p:spPr bwMode="auto">
            <a:xfrm>
              <a:off x="3250" y="4353"/>
              <a:ext cx="195" cy="187"/>
            </a:xfrm>
            <a:custGeom>
              <a:avLst/>
              <a:gdLst>
                <a:gd name="T0" fmla="*/ 0 w 105"/>
                <a:gd name="T1" fmla="*/ 0 h 187"/>
                <a:gd name="T2" fmla="*/ 105 w 105"/>
                <a:gd name="T3" fmla="*/ 105 h 187"/>
                <a:gd name="T4" fmla="*/ 0 w 10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87">
                  <a:moveTo>
                    <a:pt x="0" y="0"/>
                  </a:moveTo>
                  <a:lnTo>
                    <a:pt x="105" y="105"/>
                  </a:lnTo>
                  <a:lnTo>
                    <a:pt x="0" y="187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2647" y="4450"/>
              <a:ext cx="59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 flipV="1">
              <a:off x="2673" y="3505"/>
              <a:ext cx="5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V="1">
              <a:off x="4470" y="3521"/>
              <a:ext cx="48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V="1">
              <a:off x="4476" y="4412"/>
              <a:ext cx="45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3254" y="3322"/>
              <a:ext cx="1195" cy="135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lvl="0" indent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997390" y="1088545"/>
            <a:ext cx="9638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         </a:t>
            </a:r>
          </a:p>
          <a:p>
            <a:r>
              <a:rPr lang="en-US" sz="16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D         Q</a:t>
            </a:r>
          </a:p>
          <a:p>
            <a:r>
              <a:rPr lang="en-US" sz="16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           </a:t>
            </a:r>
          </a:p>
          <a:p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           _</a:t>
            </a:r>
          </a:p>
          <a:p>
            <a:r>
              <a:rPr lang="en-US" sz="16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Q</a:t>
            </a:r>
            <a:endParaRPr lang="en-US" sz="16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      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825308" y="2381284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ea typeface="MS Mincho" panose="02020609040205080304" pitchFamily="49" charset="-128"/>
              </a:rPr>
              <a:t>D Flip-Flop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229462"/>
              </p:ext>
            </p:extLst>
          </p:nvPr>
        </p:nvGraphicFramePr>
        <p:xfrm>
          <a:off x="2528568" y="1422703"/>
          <a:ext cx="1541215" cy="1097280"/>
        </p:xfrm>
        <a:graphic>
          <a:graphicData uri="http://schemas.openxmlformats.org/drawingml/2006/table">
            <a:tbl>
              <a:tblPr/>
              <a:tblGrid>
                <a:gridCol w="529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CLK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US" sz="1400" baseline="300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+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2" name="Group 2"/>
          <p:cNvGrpSpPr>
            <a:grpSpLocks/>
          </p:cNvGrpSpPr>
          <p:nvPr/>
        </p:nvGrpSpPr>
        <p:grpSpPr bwMode="auto">
          <a:xfrm>
            <a:off x="520591" y="3588797"/>
            <a:ext cx="1847088" cy="1078992"/>
            <a:chOff x="2647" y="3322"/>
            <a:chExt cx="2312" cy="1355"/>
          </a:xfrm>
        </p:grpSpPr>
        <p:sp>
          <p:nvSpPr>
            <p:cNvPr id="23" name="Freeform 3"/>
            <p:cNvSpPr>
              <a:spLocks/>
            </p:cNvSpPr>
            <p:nvPr/>
          </p:nvSpPr>
          <p:spPr bwMode="auto">
            <a:xfrm>
              <a:off x="3250" y="4353"/>
              <a:ext cx="195" cy="187"/>
            </a:xfrm>
            <a:custGeom>
              <a:avLst/>
              <a:gdLst>
                <a:gd name="T0" fmla="*/ 0 w 105"/>
                <a:gd name="T1" fmla="*/ 0 h 187"/>
                <a:gd name="T2" fmla="*/ 105 w 105"/>
                <a:gd name="T3" fmla="*/ 105 h 187"/>
                <a:gd name="T4" fmla="*/ 0 w 10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87">
                  <a:moveTo>
                    <a:pt x="0" y="0"/>
                  </a:moveTo>
                  <a:lnTo>
                    <a:pt x="105" y="105"/>
                  </a:lnTo>
                  <a:lnTo>
                    <a:pt x="0" y="187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4"/>
            <p:cNvSpPr>
              <a:spLocks noChangeShapeType="1"/>
            </p:cNvSpPr>
            <p:nvPr/>
          </p:nvSpPr>
          <p:spPr bwMode="auto">
            <a:xfrm>
              <a:off x="2647" y="4450"/>
              <a:ext cx="59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5"/>
            <p:cNvSpPr>
              <a:spLocks noChangeShapeType="1"/>
            </p:cNvSpPr>
            <p:nvPr/>
          </p:nvSpPr>
          <p:spPr bwMode="auto">
            <a:xfrm flipV="1">
              <a:off x="2673" y="3505"/>
              <a:ext cx="5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 flipV="1">
              <a:off x="4470" y="3521"/>
              <a:ext cx="48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7"/>
            <p:cNvSpPr>
              <a:spLocks noChangeShapeType="1"/>
            </p:cNvSpPr>
            <p:nvPr/>
          </p:nvSpPr>
          <p:spPr bwMode="auto">
            <a:xfrm flipV="1">
              <a:off x="4476" y="4412"/>
              <a:ext cx="45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>
              <a:off x="3254" y="3322"/>
              <a:ext cx="1195" cy="135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lvl="0" indent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1002336" y="3356164"/>
            <a:ext cx="99899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         </a:t>
            </a:r>
          </a:p>
          <a:p>
            <a:r>
              <a:rPr lang="en-US" sz="16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T          Q</a:t>
            </a:r>
          </a:p>
          <a:p>
            <a:endParaRPr lang="en-US" sz="16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 _</a:t>
            </a:r>
          </a:p>
          <a:p>
            <a:r>
              <a:rPr lang="en-US" sz="16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 Q</a:t>
            </a:r>
            <a:endParaRPr lang="en-US" sz="16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      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807868" y="4653209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ea typeface="MS Mincho" panose="02020609040205080304" pitchFamily="49" charset="-128"/>
              </a:rPr>
              <a:t>T Flip-Flop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0092343"/>
                  </p:ext>
                </p:extLst>
              </p:nvPr>
            </p:nvGraphicFramePr>
            <p:xfrm>
              <a:off x="2513637" y="3669846"/>
              <a:ext cx="1541215" cy="1097280"/>
            </p:xfrm>
            <a:graphic>
              <a:graphicData uri="http://schemas.openxmlformats.org/drawingml/2006/table">
                <a:tbl>
                  <a:tblPr/>
                  <a:tblGrid>
                    <a:gridCol w="5293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2936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249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a:t>CLK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a:t>T</a:t>
                          </a:r>
                          <a:endParaRPr lang="en-US" sz="1400" dirty="0">
                            <a:effectLst/>
                            <a:latin typeface="Arial" panose="020B0604020202020204" pitchFamily="34" charset="0"/>
                            <a:ea typeface="MS Mincho" panose="02020609040205080304" pitchFamily="49" charset="-128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a:t>Q</a:t>
                          </a:r>
                          <a:r>
                            <a:rPr lang="en-US" sz="1400" baseline="300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a:t>+</a:t>
                          </a:r>
                          <a:endParaRPr lang="en-US" sz="1400" dirty="0">
                            <a:effectLst/>
                            <a:latin typeface="Arial" panose="020B0604020202020204" pitchFamily="34" charset="0"/>
                            <a:ea typeface="MS Mincho" panose="02020609040205080304" pitchFamily="49" charset="-128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</a:t>
                          </a:r>
                          <a:endParaRPr lang="en-US" sz="1400" dirty="0">
                            <a:effectLst/>
                            <a:latin typeface="Arial" panose="020B0604020202020204" pitchFamily="34" charset="0"/>
                            <a:ea typeface="MS Mincho" panose="02020609040205080304" pitchFamily="49" charset="-128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a:t>Q</a:t>
                          </a:r>
                          <a:endParaRPr lang="en-US" sz="1400" dirty="0">
                            <a:effectLst/>
                            <a:latin typeface="Arial" panose="020B0604020202020204" pitchFamily="34" charset="0"/>
                            <a:ea typeface="MS Mincho" panose="02020609040205080304" pitchFamily="49" charset="-128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</a:t>
                          </a:r>
                          <a:endParaRPr lang="en-US" sz="1400" dirty="0">
                            <a:effectLst/>
                            <a:latin typeface="Arial" panose="020B0604020202020204" pitchFamily="34" charset="0"/>
                            <a:ea typeface="MS Mincho" panose="02020609040205080304" pitchFamily="49" charset="-128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400" b="1" i="1" smtClean="0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1" i="0" smtClean="0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Arial" panose="020B0604020202020204" pitchFamily="34" charset="0"/>
                                      </a:rPr>
                                      <m:t>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 b="1" i="0" dirty="0">
                            <a:effectLst/>
                            <a:latin typeface="Arial" panose="020B0604020202020204" pitchFamily="34" charset="0"/>
                            <a:ea typeface="MS Mincho" panose="02020609040205080304" pitchFamily="49" charset="-128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0092343"/>
                  </p:ext>
                </p:extLst>
              </p:nvPr>
            </p:nvGraphicFramePr>
            <p:xfrm>
              <a:off x="2513637" y="3669846"/>
              <a:ext cx="1541215" cy="1097280"/>
            </p:xfrm>
            <a:graphic>
              <a:graphicData uri="http://schemas.openxmlformats.org/drawingml/2006/table">
                <a:tbl>
                  <a:tblPr/>
                  <a:tblGrid>
                    <a:gridCol w="529362"/>
                    <a:gridCol w="529362"/>
                    <a:gridCol w="482491"/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a:t>CLK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a:t>T</a:t>
                          </a:r>
                          <a:endParaRPr lang="en-US" sz="1400" dirty="0">
                            <a:effectLst/>
                            <a:latin typeface="Arial" panose="020B0604020202020204" pitchFamily="34" charset="0"/>
                            <a:ea typeface="MS Mincho" panose="02020609040205080304" pitchFamily="49" charset="-128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a:t>Q</a:t>
                          </a:r>
                          <a:r>
                            <a:rPr lang="en-US" sz="1400" baseline="300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a:t>+</a:t>
                          </a:r>
                          <a:endParaRPr lang="en-US" sz="1400" dirty="0">
                            <a:effectLst/>
                            <a:latin typeface="Arial" panose="020B0604020202020204" pitchFamily="34" charset="0"/>
                            <a:ea typeface="MS Mincho" panose="02020609040205080304" pitchFamily="49" charset="-128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00"/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</a:t>
                          </a:r>
                          <a:endParaRPr lang="en-US" sz="1400" dirty="0">
                            <a:effectLst/>
                            <a:latin typeface="Arial" panose="020B0604020202020204" pitchFamily="34" charset="0"/>
                            <a:ea typeface="MS Mincho" panose="02020609040205080304" pitchFamily="49" charset="-128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a:t>Q</a:t>
                          </a:r>
                          <a:endParaRPr lang="en-US" sz="1400" dirty="0">
                            <a:effectLst/>
                            <a:latin typeface="Arial" panose="020B0604020202020204" pitchFamily="34" charset="0"/>
                            <a:ea typeface="MS Mincho" panose="02020609040205080304" pitchFamily="49" charset="-128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</a:t>
                          </a:r>
                          <a:endParaRPr lang="en-US" sz="1400" dirty="0">
                            <a:effectLst/>
                            <a:latin typeface="Arial" panose="020B0604020202020204" pitchFamily="34" charset="0"/>
                            <a:ea typeface="MS Mincho" panose="02020609040205080304" pitchFamily="49" charset="-128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Arial" panose="020B0604020202020204" pitchFamily="34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0">
                          <a:blip r:embed="rId3"/>
                          <a:stretch>
                            <a:fillRect l="-217500" t="-201667" r="-1250" b="-8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75" name="Group 74"/>
          <p:cNvGrpSpPr/>
          <p:nvPr/>
        </p:nvGrpSpPr>
        <p:grpSpPr>
          <a:xfrm>
            <a:off x="4260804" y="3338111"/>
            <a:ext cx="2361427" cy="1569660"/>
            <a:chOff x="92195" y="4355119"/>
            <a:chExt cx="2361427" cy="1569660"/>
          </a:xfrm>
        </p:grpSpPr>
        <p:grpSp>
          <p:nvGrpSpPr>
            <p:cNvPr id="48" name="Group 2"/>
            <p:cNvGrpSpPr>
              <a:grpSpLocks/>
            </p:cNvGrpSpPr>
            <p:nvPr/>
          </p:nvGrpSpPr>
          <p:grpSpPr bwMode="auto">
            <a:xfrm>
              <a:off x="564991" y="4612951"/>
              <a:ext cx="1888631" cy="1078992"/>
              <a:chOff x="2595" y="3322"/>
              <a:chExt cx="2364" cy="1355"/>
            </a:xfrm>
          </p:grpSpPr>
          <p:sp>
            <p:nvSpPr>
              <p:cNvPr id="49" name="Freeform 3"/>
              <p:cNvSpPr>
                <a:spLocks/>
              </p:cNvSpPr>
              <p:nvPr/>
            </p:nvSpPr>
            <p:spPr bwMode="auto">
              <a:xfrm>
                <a:off x="3250" y="4353"/>
                <a:ext cx="195" cy="187"/>
              </a:xfrm>
              <a:custGeom>
                <a:avLst/>
                <a:gdLst>
                  <a:gd name="T0" fmla="*/ 0 w 105"/>
                  <a:gd name="T1" fmla="*/ 0 h 187"/>
                  <a:gd name="T2" fmla="*/ 105 w 105"/>
                  <a:gd name="T3" fmla="*/ 105 h 187"/>
                  <a:gd name="T4" fmla="*/ 0 w 105"/>
                  <a:gd name="T5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5" h="187">
                    <a:moveTo>
                      <a:pt x="0" y="0"/>
                    </a:moveTo>
                    <a:lnTo>
                      <a:pt x="105" y="105"/>
                    </a:lnTo>
                    <a:lnTo>
                      <a:pt x="0" y="187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Line 4"/>
              <p:cNvSpPr>
                <a:spLocks noChangeShapeType="1"/>
              </p:cNvSpPr>
              <p:nvPr/>
            </p:nvSpPr>
            <p:spPr bwMode="auto">
              <a:xfrm>
                <a:off x="2621" y="4450"/>
                <a:ext cx="6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Line 5"/>
              <p:cNvSpPr>
                <a:spLocks noChangeShapeType="1"/>
              </p:cNvSpPr>
              <p:nvPr/>
            </p:nvSpPr>
            <p:spPr bwMode="auto">
              <a:xfrm flipV="1">
                <a:off x="2595" y="3686"/>
                <a:ext cx="2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Line 6"/>
              <p:cNvSpPr>
                <a:spLocks noChangeShapeType="1"/>
              </p:cNvSpPr>
              <p:nvPr/>
            </p:nvSpPr>
            <p:spPr bwMode="auto">
              <a:xfrm flipV="1">
                <a:off x="4470" y="3521"/>
                <a:ext cx="48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7"/>
              <p:cNvSpPr>
                <a:spLocks noChangeShapeType="1"/>
              </p:cNvSpPr>
              <p:nvPr/>
            </p:nvSpPr>
            <p:spPr bwMode="auto">
              <a:xfrm flipV="1">
                <a:off x="4476" y="4412"/>
                <a:ext cx="45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Text Box 8"/>
              <p:cNvSpPr txBox="1">
                <a:spLocks noChangeArrowheads="1"/>
              </p:cNvSpPr>
              <p:nvPr/>
            </p:nvSpPr>
            <p:spPr bwMode="auto">
              <a:xfrm>
                <a:off x="3254" y="3322"/>
                <a:ext cx="1195" cy="1355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lvl="0" indent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800"/>
                  </a:spcAft>
                  <a:tabLst/>
                </a:pP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5" name="Line 5"/>
            <p:cNvSpPr>
              <a:spLocks noChangeShapeType="1"/>
            </p:cNvSpPr>
            <p:nvPr/>
          </p:nvSpPr>
          <p:spPr bwMode="auto">
            <a:xfrm flipV="1">
              <a:off x="769681" y="4743950"/>
              <a:ext cx="3167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5"/>
            <p:cNvSpPr>
              <a:spLocks noChangeShapeType="1"/>
            </p:cNvSpPr>
            <p:nvPr/>
          </p:nvSpPr>
          <p:spPr bwMode="auto">
            <a:xfrm flipV="1">
              <a:off x="777239" y="5064595"/>
              <a:ext cx="3167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5"/>
            <p:cNvSpPr>
              <a:spLocks noChangeShapeType="1"/>
            </p:cNvSpPr>
            <p:nvPr/>
          </p:nvSpPr>
          <p:spPr bwMode="auto">
            <a:xfrm flipV="1">
              <a:off x="772449" y="4740243"/>
              <a:ext cx="0" cy="3243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040520" y="4355119"/>
              <a:ext cx="1079142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Times New Roman" panose="02020603050405020304" pitchFamily="18" charset="0"/>
                  <a:ea typeface="MS Mincho" panose="02020609040205080304" pitchFamily="49" charset="-128"/>
                </a:rPr>
                <a:t>         </a:t>
              </a:r>
            </a:p>
            <a:p>
              <a:r>
                <a:rPr lang="en-US" sz="1600" dirty="0" smtClean="0">
                  <a:latin typeface="Times New Roman" panose="02020603050405020304" pitchFamily="18" charset="0"/>
                  <a:ea typeface="MS Mincho" panose="02020609040205080304" pitchFamily="49" charset="-128"/>
                </a:rPr>
                <a:t> J           Q</a:t>
              </a:r>
            </a:p>
            <a:p>
              <a:r>
                <a:rPr lang="en-US" sz="1600" dirty="0" smtClean="0">
                  <a:latin typeface="Times New Roman" panose="02020603050405020304" pitchFamily="18" charset="0"/>
                  <a:ea typeface="MS Mincho" panose="02020609040205080304" pitchFamily="49" charset="-128"/>
                </a:rPr>
                <a:t> K</a:t>
              </a:r>
            </a:p>
            <a:p>
              <a:r>
                <a:rPr lang="en-US" sz="1600" dirty="0" smtClean="0">
                  <a:latin typeface="Times New Roman" panose="02020603050405020304" pitchFamily="18" charset="0"/>
                  <a:ea typeface="MS Mincho" panose="02020609040205080304" pitchFamily="49" charset="-128"/>
                </a:rPr>
                <a:t>              _</a:t>
              </a:r>
            </a:p>
            <a:p>
              <a:r>
                <a:rPr lang="en-US" sz="1600" dirty="0" smtClean="0">
                  <a:latin typeface="Times New Roman" panose="02020603050405020304" pitchFamily="18" charset="0"/>
                  <a:ea typeface="MS Mincho" panose="02020609040205080304" pitchFamily="49" charset="-128"/>
                </a:rPr>
                <a:t>              Q</a:t>
              </a:r>
              <a:endParaRPr lang="en-US" sz="1600" dirty="0"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  <a:p>
              <a:r>
                <a:rPr lang="en-US" sz="1600" dirty="0" smtClean="0">
                  <a:latin typeface="Times New Roman" panose="02020603050405020304" pitchFamily="18" charset="0"/>
                  <a:ea typeface="MS Mincho" panose="02020609040205080304" pitchFamily="49" charset="-128"/>
                </a:rPr>
                <a:t>      </a:t>
              </a:r>
              <a:endParaRPr lang="en-US" sz="1600" dirty="0"/>
            </a:p>
          </p:txBody>
        </p:sp>
        <p:sp>
          <p:nvSpPr>
            <p:cNvPr id="71" name="Rectangle 12"/>
            <p:cNvSpPr>
              <a:spLocks noChangeArrowheads="1"/>
            </p:cNvSpPr>
            <p:nvPr/>
          </p:nvSpPr>
          <p:spPr bwMode="auto">
            <a:xfrm>
              <a:off x="698478" y="4523502"/>
              <a:ext cx="1557936" cy="1262078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53806" y="4723855"/>
              <a:ext cx="309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ea typeface="MS Mincho" panose="02020609040205080304" pitchFamily="49" charset="-128"/>
                </a:rPr>
                <a:t>T</a:t>
              </a:r>
              <a:endParaRPr lang="en-US" sz="16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92195" y="5339117"/>
              <a:ext cx="59343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Times New Roman" panose="02020603050405020304" pitchFamily="18" charset="0"/>
                  <a:ea typeface="MS Mincho" panose="02020609040205080304" pitchFamily="49" charset="-128"/>
                </a:rPr>
                <a:t>CLK</a:t>
              </a:r>
              <a:endParaRPr lang="en-US" sz="1600" dirty="0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4291062" y="4752126"/>
            <a:ext cx="32655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8640" marR="548640">
              <a:spcBef>
                <a:spcPts val="1200"/>
              </a:spcBef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 Flip-flop made </a:t>
            </a:r>
            <a:b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J-K Flip-flop </a:t>
            </a:r>
            <a:endParaRPr lang="en-US" sz="20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Table 7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0124526"/>
                  </p:ext>
                </p:extLst>
              </p:nvPr>
            </p:nvGraphicFramePr>
            <p:xfrm>
              <a:off x="6922537" y="3387370"/>
              <a:ext cx="1716227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08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544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17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4393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CLK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J</a:t>
                          </a:r>
                          <a:endParaRPr lang="en-US" sz="1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FFFF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</a:t>
                          </a:r>
                          <a:endParaRPr lang="en-US" sz="1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FFFF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Q+</a:t>
                          </a:r>
                          <a:endParaRPr lang="en-US" sz="1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</a:t>
                          </a:r>
                          <a:endParaRPr lang="en-US" sz="1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1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1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</a:t>
                          </a:r>
                          <a:endParaRPr lang="en-US" sz="1400" b="0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</a:t>
                          </a:r>
                          <a:endParaRPr lang="en-US" sz="1400" b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1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</a:t>
                          </a:r>
                          <a:endParaRPr lang="en-US" sz="1400" b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1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</a:t>
                          </a:r>
                          <a:endParaRPr lang="en-US" sz="1400" b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400" b="1" i="1" kern="1200" dirty="0" smtClean="0">
                                        <a:solidFill>
                                          <a:srgbClr val="3399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1" i="0" kern="1200" dirty="0" smtClean="0">
                                        <a:solidFill>
                                          <a:srgbClr val="3399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Arial" panose="020B0604020202020204" pitchFamily="34" charset="0"/>
                                      </a:rPr>
                                      <m:t>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 b="1" dirty="0" smtClean="0">
                            <a:solidFill>
                              <a:srgbClr val="339966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Table 7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0124526"/>
                  </p:ext>
                </p:extLst>
              </p:nvPr>
            </p:nvGraphicFramePr>
            <p:xfrm>
              <a:off x="6922537" y="3387370"/>
              <a:ext cx="1716227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081"/>
                    <a:gridCol w="375441"/>
                    <a:gridCol w="311771"/>
                    <a:gridCol w="443934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CLK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J</a:t>
                          </a:r>
                          <a:endParaRPr lang="en-US" sz="1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FFFF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</a:t>
                          </a:r>
                          <a:endParaRPr lang="en-US" sz="1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FFFF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Q+</a:t>
                          </a:r>
                          <a:endParaRPr lang="en-US" sz="1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</a:t>
                          </a:r>
                          <a:endParaRPr lang="en-US" sz="1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1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1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</a:t>
                          </a:r>
                          <a:endParaRPr lang="en-US" sz="1400" b="0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</a:t>
                          </a:r>
                          <a:endParaRPr lang="en-US" sz="1400" b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1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</a:t>
                          </a:r>
                          <a:endParaRPr lang="en-US" sz="1400" b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1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a:t></a:t>
                          </a:r>
                          <a:endParaRPr lang="en-US" sz="1400" b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89041" t="-403333" r="-2740" b="-3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9" name="Rectangle 78"/>
          <p:cNvSpPr/>
          <p:nvPr/>
        </p:nvSpPr>
        <p:spPr>
          <a:xfrm>
            <a:off x="807868" y="5557873"/>
            <a:ext cx="78873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Since </a:t>
            </a:r>
            <a:r>
              <a:rPr lang="en-US" b="1" dirty="0">
                <a:solidFill>
                  <a:srgbClr val="3366FF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T Flip-flops</a:t>
            </a:r>
            <a:r>
              <a:rPr lang="en-US" dirty="0">
                <a:solidFill>
                  <a:srgbClr val="3366FF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are easy to construct from other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FF</a:t>
            </a:r>
            <a:r>
              <a:rPr lang="en-US" dirty="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s, they are not available commercially.</a:t>
            </a:r>
            <a:endParaRPr lang="en-US" sz="10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grpSp>
        <p:nvGrpSpPr>
          <p:cNvPr id="80" name="Group 2"/>
          <p:cNvGrpSpPr>
            <a:grpSpLocks/>
          </p:cNvGrpSpPr>
          <p:nvPr/>
        </p:nvGrpSpPr>
        <p:grpSpPr bwMode="auto">
          <a:xfrm>
            <a:off x="4677267" y="1343715"/>
            <a:ext cx="1846228" cy="1081790"/>
            <a:chOff x="2647" y="3322"/>
            <a:chExt cx="2312" cy="1355"/>
          </a:xfrm>
        </p:grpSpPr>
        <p:sp>
          <p:nvSpPr>
            <p:cNvPr id="86" name="Text Box 8"/>
            <p:cNvSpPr txBox="1">
              <a:spLocks noChangeArrowheads="1"/>
            </p:cNvSpPr>
            <p:nvPr/>
          </p:nvSpPr>
          <p:spPr bwMode="auto">
            <a:xfrm>
              <a:off x="3254" y="3322"/>
              <a:ext cx="1195" cy="135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lvl="0" indent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Line 4"/>
            <p:cNvSpPr>
              <a:spLocks noChangeShapeType="1"/>
            </p:cNvSpPr>
            <p:nvPr/>
          </p:nvSpPr>
          <p:spPr bwMode="auto">
            <a:xfrm>
              <a:off x="2647" y="4450"/>
              <a:ext cx="59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5"/>
            <p:cNvSpPr>
              <a:spLocks noChangeShapeType="1"/>
            </p:cNvSpPr>
            <p:nvPr/>
          </p:nvSpPr>
          <p:spPr bwMode="auto">
            <a:xfrm flipV="1">
              <a:off x="2673" y="3505"/>
              <a:ext cx="5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6"/>
            <p:cNvSpPr>
              <a:spLocks noChangeShapeType="1"/>
            </p:cNvSpPr>
            <p:nvPr/>
          </p:nvSpPr>
          <p:spPr bwMode="auto">
            <a:xfrm flipV="1">
              <a:off x="4470" y="3521"/>
              <a:ext cx="48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7"/>
            <p:cNvSpPr>
              <a:spLocks noChangeShapeType="1"/>
            </p:cNvSpPr>
            <p:nvPr/>
          </p:nvSpPr>
          <p:spPr bwMode="auto">
            <a:xfrm flipV="1">
              <a:off x="4476" y="4412"/>
              <a:ext cx="45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8" name="Rectangle 87"/>
          <p:cNvSpPr/>
          <p:nvPr/>
        </p:nvSpPr>
        <p:spPr>
          <a:xfrm>
            <a:off x="5159851" y="2398957"/>
            <a:ext cx="1031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ea typeface="MS Mincho" panose="02020609040205080304" pitchFamily="49" charset="-128"/>
              </a:rPr>
              <a:t>D Latch</a:t>
            </a:r>
            <a:endParaRPr lang="en-US" dirty="0"/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691170"/>
              </p:ext>
            </p:extLst>
          </p:nvPr>
        </p:nvGraphicFramePr>
        <p:xfrm>
          <a:off x="6683575" y="1422703"/>
          <a:ext cx="2158500" cy="1463040"/>
        </p:xfrm>
        <a:graphic>
          <a:graphicData uri="http://schemas.openxmlformats.org/drawingml/2006/table">
            <a:tbl>
              <a:tblPr/>
              <a:tblGrid>
                <a:gridCol w="503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EN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US" sz="1400" baseline="300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+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X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No</a:t>
                      </a:r>
                      <a:r>
                        <a:rPr lang="en-US" sz="1400" baseline="0" dirty="0" smtClean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 change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1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0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31"/>
          <p:cNvSpPr>
            <a:spLocks noChangeShapeType="1"/>
          </p:cNvSpPr>
          <p:nvPr/>
        </p:nvSpPr>
        <p:spPr bwMode="auto">
          <a:xfrm>
            <a:off x="2169485" y="3522846"/>
            <a:ext cx="0" cy="2489608"/>
          </a:xfrm>
          <a:prstGeom prst="line">
            <a:avLst/>
          </a:prstGeom>
          <a:noFill/>
          <a:ln w="9525" cap="rnd">
            <a:solidFill>
              <a:srgbClr val="3333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12264" y="5828585"/>
            <a:ext cx="5797576" cy="0"/>
          </a:xfrm>
          <a:prstGeom prst="line">
            <a:avLst/>
          </a:prstGeom>
          <a:ln w="3175" cap="rnd">
            <a:solidFill>
              <a:schemeClr val="tx1"/>
            </a:solidFill>
            <a:prstDash val="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254208"/>
              </p:ext>
            </p:extLst>
          </p:nvPr>
        </p:nvGraphicFramePr>
        <p:xfrm>
          <a:off x="4821367" y="1581869"/>
          <a:ext cx="1649053" cy="11864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4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CLK</a:t>
                      </a:r>
                    </a:p>
                  </a:txBody>
                  <a:tcPr marL="112463" marR="112463" marT="56232" marB="562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5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2463" marR="112463" marT="56232" marB="56232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Q+</a:t>
                      </a:r>
                      <a:endParaRPr lang="en-US" sz="15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2463" marR="112463" marT="56232" marB="562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46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15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2463" marR="112463" marT="56232" marB="562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2463" marR="112463" marT="56232" marB="5623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2463" marR="112463" marT="56232" marB="562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67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15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2463" marR="112463" marT="56232" marB="562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2463" marR="112463" marT="56232" marB="5623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12463" marR="112463" marT="56232" marB="562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Verilog Time! – D-FF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 © NUS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863484" y="1581869"/>
            <a:ext cx="1949841" cy="1165260"/>
            <a:chOff x="4297535" y="2009908"/>
            <a:chExt cx="1949841" cy="1165260"/>
          </a:xfrm>
        </p:grpSpPr>
        <p:sp>
          <p:nvSpPr>
            <p:cNvPr id="7" name="Freeform 3"/>
            <p:cNvSpPr>
              <a:spLocks/>
            </p:cNvSpPr>
            <p:nvPr/>
          </p:nvSpPr>
          <p:spPr bwMode="auto">
            <a:xfrm>
              <a:off x="4810741" y="2899475"/>
              <a:ext cx="165962" cy="159119"/>
            </a:xfrm>
            <a:custGeom>
              <a:avLst/>
              <a:gdLst>
                <a:gd name="T0" fmla="*/ 0 w 105"/>
                <a:gd name="T1" fmla="*/ 0 h 187"/>
                <a:gd name="T2" fmla="*/ 105 w 105"/>
                <a:gd name="T3" fmla="*/ 105 h 187"/>
                <a:gd name="T4" fmla="*/ 0 w 10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87">
                  <a:moveTo>
                    <a:pt x="0" y="0"/>
                  </a:moveTo>
                  <a:lnTo>
                    <a:pt x="105" y="105"/>
                  </a:lnTo>
                  <a:lnTo>
                    <a:pt x="0" y="187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4297535" y="2982013"/>
              <a:ext cx="50639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 flipV="1">
              <a:off x="4319663" y="2177908"/>
              <a:ext cx="49107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V="1">
              <a:off x="5831194" y="2193498"/>
              <a:ext cx="41618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4814145" y="2022193"/>
              <a:ext cx="1017049" cy="115297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lvl="0" indent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91165" y="2009908"/>
              <a:ext cx="3459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rgbClr val="3366FF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D</a:t>
              </a:r>
              <a:endParaRPr lang="en-US" sz="1600" dirty="0">
                <a:solidFill>
                  <a:srgbClr val="3366FF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03082" y="2009908"/>
              <a:ext cx="3459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rgbClr val="3366FF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Q</a:t>
              </a:r>
              <a:endParaRPr lang="en-US" sz="1600" dirty="0">
                <a:solidFill>
                  <a:srgbClr val="3366FF"/>
                </a:solidFill>
              </a:endParaRPr>
            </a:p>
          </p:txBody>
        </p:sp>
      </p:grpSp>
      <p:sp>
        <p:nvSpPr>
          <p:cNvPr id="25" name="Freeform 30"/>
          <p:cNvSpPr>
            <a:spLocks/>
          </p:cNvSpPr>
          <p:nvPr/>
        </p:nvSpPr>
        <p:spPr bwMode="auto">
          <a:xfrm>
            <a:off x="1812266" y="3211752"/>
            <a:ext cx="5613081" cy="584833"/>
          </a:xfrm>
          <a:custGeom>
            <a:avLst/>
            <a:gdLst>
              <a:gd name="T0" fmla="*/ 0 w 4464"/>
              <a:gd name="T1" fmla="*/ 576 h 576"/>
              <a:gd name="T2" fmla="*/ 288 w 4464"/>
              <a:gd name="T3" fmla="*/ 576 h 576"/>
              <a:gd name="T4" fmla="*/ 288 w 4464"/>
              <a:gd name="T5" fmla="*/ 0 h 576"/>
              <a:gd name="T6" fmla="*/ 720 w 4464"/>
              <a:gd name="T7" fmla="*/ 0 h 576"/>
              <a:gd name="T8" fmla="*/ 720 w 4464"/>
              <a:gd name="T9" fmla="*/ 576 h 576"/>
              <a:gd name="T10" fmla="*/ 1152 w 4464"/>
              <a:gd name="T11" fmla="*/ 576 h 576"/>
              <a:gd name="T12" fmla="*/ 1152 w 4464"/>
              <a:gd name="T13" fmla="*/ 0 h 576"/>
              <a:gd name="T14" fmla="*/ 1584 w 4464"/>
              <a:gd name="T15" fmla="*/ 0 h 576"/>
              <a:gd name="T16" fmla="*/ 1584 w 4464"/>
              <a:gd name="T17" fmla="*/ 576 h 576"/>
              <a:gd name="T18" fmla="*/ 2016 w 4464"/>
              <a:gd name="T19" fmla="*/ 576 h 576"/>
              <a:gd name="T20" fmla="*/ 2016 w 4464"/>
              <a:gd name="T21" fmla="*/ 0 h 576"/>
              <a:gd name="T22" fmla="*/ 2448 w 4464"/>
              <a:gd name="T23" fmla="*/ 0 h 576"/>
              <a:gd name="T24" fmla="*/ 2448 w 4464"/>
              <a:gd name="T25" fmla="*/ 576 h 576"/>
              <a:gd name="T26" fmla="*/ 2880 w 4464"/>
              <a:gd name="T27" fmla="*/ 576 h 576"/>
              <a:gd name="T28" fmla="*/ 2880 w 4464"/>
              <a:gd name="T29" fmla="*/ 0 h 576"/>
              <a:gd name="T30" fmla="*/ 3312 w 4464"/>
              <a:gd name="T31" fmla="*/ 0 h 576"/>
              <a:gd name="T32" fmla="*/ 3312 w 4464"/>
              <a:gd name="T33" fmla="*/ 576 h 576"/>
              <a:gd name="T34" fmla="*/ 3744 w 4464"/>
              <a:gd name="T35" fmla="*/ 576 h 576"/>
              <a:gd name="T36" fmla="*/ 3744 w 4464"/>
              <a:gd name="T37" fmla="*/ 0 h 576"/>
              <a:gd name="T38" fmla="*/ 4176 w 4464"/>
              <a:gd name="T39" fmla="*/ 0 h 576"/>
              <a:gd name="T40" fmla="*/ 4176 w 4464"/>
              <a:gd name="T41" fmla="*/ 576 h 576"/>
              <a:gd name="T42" fmla="*/ 4464 w 4464"/>
              <a:gd name="T43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464" h="576">
                <a:moveTo>
                  <a:pt x="0" y="576"/>
                </a:moveTo>
                <a:lnTo>
                  <a:pt x="288" y="576"/>
                </a:lnTo>
                <a:lnTo>
                  <a:pt x="288" y="0"/>
                </a:lnTo>
                <a:lnTo>
                  <a:pt x="720" y="0"/>
                </a:lnTo>
                <a:lnTo>
                  <a:pt x="720" y="576"/>
                </a:lnTo>
                <a:lnTo>
                  <a:pt x="1152" y="576"/>
                </a:lnTo>
                <a:lnTo>
                  <a:pt x="1152" y="0"/>
                </a:lnTo>
                <a:lnTo>
                  <a:pt x="1584" y="0"/>
                </a:lnTo>
                <a:lnTo>
                  <a:pt x="1584" y="576"/>
                </a:lnTo>
                <a:lnTo>
                  <a:pt x="2016" y="576"/>
                </a:lnTo>
                <a:lnTo>
                  <a:pt x="2016" y="0"/>
                </a:lnTo>
                <a:lnTo>
                  <a:pt x="2448" y="0"/>
                </a:lnTo>
                <a:lnTo>
                  <a:pt x="2448" y="576"/>
                </a:lnTo>
                <a:lnTo>
                  <a:pt x="2880" y="576"/>
                </a:lnTo>
                <a:lnTo>
                  <a:pt x="2880" y="0"/>
                </a:lnTo>
                <a:lnTo>
                  <a:pt x="3312" y="0"/>
                </a:lnTo>
                <a:lnTo>
                  <a:pt x="3312" y="576"/>
                </a:lnTo>
                <a:lnTo>
                  <a:pt x="3744" y="576"/>
                </a:lnTo>
                <a:lnTo>
                  <a:pt x="3744" y="0"/>
                </a:lnTo>
                <a:lnTo>
                  <a:pt x="4176" y="0"/>
                </a:lnTo>
                <a:lnTo>
                  <a:pt x="4176" y="576"/>
                </a:lnTo>
                <a:lnTo>
                  <a:pt x="4464" y="576"/>
                </a:lnTo>
              </a:path>
            </a:pathLst>
          </a:custGeom>
          <a:noFill/>
          <a:ln w="38100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1812264" y="4193420"/>
            <a:ext cx="3346185" cy="587949"/>
          </a:xfrm>
          <a:custGeom>
            <a:avLst/>
            <a:gdLst>
              <a:gd name="T0" fmla="*/ 0 w 4187"/>
              <a:gd name="T1" fmla="*/ 576 h 578"/>
              <a:gd name="T2" fmla="*/ 864 w 4187"/>
              <a:gd name="T3" fmla="*/ 576 h 578"/>
              <a:gd name="T4" fmla="*/ 864 w 4187"/>
              <a:gd name="T5" fmla="*/ 0 h 578"/>
              <a:gd name="T6" fmla="*/ 1440 w 4187"/>
              <a:gd name="T7" fmla="*/ 0 h 578"/>
              <a:gd name="T8" fmla="*/ 1440 w 4187"/>
              <a:gd name="T9" fmla="*/ 576 h 578"/>
              <a:gd name="T10" fmla="*/ 3541 w 4187"/>
              <a:gd name="T11" fmla="*/ 578 h 578"/>
              <a:gd name="T12" fmla="*/ 3541 w 4187"/>
              <a:gd name="T13" fmla="*/ 0 h 578"/>
              <a:gd name="T14" fmla="*/ 3961 w 4187"/>
              <a:gd name="T15" fmla="*/ 0 h 578"/>
              <a:gd name="T16" fmla="*/ 3961 w 4187"/>
              <a:gd name="T17" fmla="*/ 576 h 578"/>
              <a:gd name="T18" fmla="*/ 4187 w 4187"/>
              <a:gd name="T19" fmla="*/ 576 h 578"/>
              <a:gd name="connsiteX0" fmla="*/ 0 w 9460"/>
              <a:gd name="connsiteY0" fmla="*/ 9965 h 10000"/>
              <a:gd name="connsiteX1" fmla="*/ 2064 w 9460"/>
              <a:gd name="connsiteY1" fmla="*/ 9965 h 10000"/>
              <a:gd name="connsiteX2" fmla="*/ 2064 w 9460"/>
              <a:gd name="connsiteY2" fmla="*/ 0 h 10000"/>
              <a:gd name="connsiteX3" fmla="*/ 3439 w 9460"/>
              <a:gd name="connsiteY3" fmla="*/ 0 h 10000"/>
              <a:gd name="connsiteX4" fmla="*/ 3439 w 9460"/>
              <a:gd name="connsiteY4" fmla="*/ 9965 h 10000"/>
              <a:gd name="connsiteX5" fmla="*/ 8457 w 9460"/>
              <a:gd name="connsiteY5" fmla="*/ 10000 h 10000"/>
              <a:gd name="connsiteX6" fmla="*/ 8457 w 9460"/>
              <a:gd name="connsiteY6" fmla="*/ 0 h 10000"/>
              <a:gd name="connsiteX7" fmla="*/ 9460 w 9460"/>
              <a:gd name="connsiteY7" fmla="*/ 0 h 10000"/>
              <a:gd name="connsiteX8" fmla="*/ 9460 w 9460"/>
              <a:gd name="connsiteY8" fmla="*/ 9965 h 10000"/>
              <a:gd name="connsiteX0" fmla="*/ 0 w 10000"/>
              <a:gd name="connsiteY0" fmla="*/ 9965 h 10000"/>
              <a:gd name="connsiteX1" fmla="*/ 2182 w 10000"/>
              <a:gd name="connsiteY1" fmla="*/ 9965 h 10000"/>
              <a:gd name="connsiteX2" fmla="*/ 2182 w 10000"/>
              <a:gd name="connsiteY2" fmla="*/ 0 h 10000"/>
              <a:gd name="connsiteX3" fmla="*/ 3635 w 10000"/>
              <a:gd name="connsiteY3" fmla="*/ 0 h 10000"/>
              <a:gd name="connsiteX4" fmla="*/ 3635 w 10000"/>
              <a:gd name="connsiteY4" fmla="*/ 9965 h 10000"/>
              <a:gd name="connsiteX5" fmla="*/ 8940 w 10000"/>
              <a:gd name="connsiteY5" fmla="*/ 10000 h 10000"/>
              <a:gd name="connsiteX6" fmla="*/ 8940 w 10000"/>
              <a:gd name="connsiteY6" fmla="*/ 0 h 10000"/>
              <a:gd name="connsiteX7" fmla="*/ 10000 w 10000"/>
              <a:gd name="connsiteY7" fmla="*/ 0 h 10000"/>
              <a:gd name="connsiteX0" fmla="*/ 0 w 8940"/>
              <a:gd name="connsiteY0" fmla="*/ 9965 h 10000"/>
              <a:gd name="connsiteX1" fmla="*/ 2182 w 8940"/>
              <a:gd name="connsiteY1" fmla="*/ 9965 h 10000"/>
              <a:gd name="connsiteX2" fmla="*/ 2182 w 8940"/>
              <a:gd name="connsiteY2" fmla="*/ 0 h 10000"/>
              <a:gd name="connsiteX3" fmla="*/ 3635 w 8940"/>
              <a:gd name="connsiteY3" fmla="*/ 0 h 10000"/>
              <a:gd name="connsiteX4" fmla="*/ 3635 w 8940"/>
              <a:gd name="connsiteY4" fmla="*/ 9965 h 10000"/>
              <a:gd name="connsiteX5" fmla="*/ 8940 w 8940"/>
              <a:gd name="connsiteY5" fmla="*/ 10000 h 10000"/>
              <a:gd name="connsiteX6" fmla="*/ 8940 w 8940"/>
              <a:gd name="connsiteY6" fmla="*/ 0 h 10000"/>
              <a:gd name="connsiteX0" fmla="*/ 0 w 10000"/>
              <a:gd name="connsiteY0" fmla="*/ 9965 h 10000"/>
              <a:gd name="connsiteX1" fmla="*/ 2441 w 10000"/>
              <a:gd name="connsiteY1" fmla="*/ 9965 h 10000"/>
              <a:gd name="connsiteX2" fmla="*/ 2441 w 10000"/>
              <a:gd name="connsiteY2" fmla="*/ 0 h 10000"/>
              <a:gd name="connsiteX3" fmla="*/ 4066 w 10000"/>
              <a:gd name="connsiteY3" fmla="*/ 0 h 10000"/>
              <a:gd name="connsiteX4" fmla="*/ 4066 w 10000"/>
              <a:gd name="connsiteY4" fmla="*/ 9965 h 10000"/>
              <a:gd name="connsiteX5" fmla="*/ 10000 w 10000"/>
              <a:gd name="connsiteY5" fmla="*/ 10000 h 10000"/>
              <a:gd name="connsiteX0" fmla="*/ 0 w 7659"/>
              <a:gd name="connsiteY0" fmla="*/ 9965 h 9965"/>
              <a:gd name="connsiteX1" fmla="*/ 2441 w 7659"/>
              <a:gd name="connsiteY1" fmla="*/ 9965 h 9965"/>
              <a:gd name="connsiteX2" fmla="*/ 2441 w 7659"/>
              <a:gd name="connsiteY2" fmla="*/ 0 h 9965"/>
              <a:gd name="connsiteX3" fmla="*/ 4066 w 7659"/>
              <a:gd name="connsiteY3" fmla="*/ 0 h 9965"/>
              <a:gd name="connsiteX4" fmla="*/ 4066 w 7659"/>
              <a:gd name="connsiteY4" fmla="*/ 9965 h 9965"/>
              <a:gd name="connsiteX5" fmla="*/ 7659 w 7659"/>
              <a:gd name="connsiteY5" fmla="*/ 9935 h 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59" h="9965">
                <a:moveTo>
                  <a:pt x="0" y="9965"/>
                </a:moveTo>
                <a:lnTo>
                  <a:pt x="2441" y="9965"/>
                </a:lnTo>
                <a:lnTo>
                  <a:pt x="2441" y="0"/>
                </a:lnTo>
                <a:lnTo>
                  <a:pt x="4066" y="0"/>
                </a:lnTo>
                <a:lnTo>
                  <a:pt x="4066" y="9965"/>
                </a:lnTo>
                <a:lnTo>
                  <a:pt x="7659" y="9935"/>
                </a:lnTo>
              </a:path>
            </a:pathLst>
          </a:custGeom>
          <a:noFill/>
          <a:ln w="38100" cmpd="sng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6"/>
          <p:cNvSpPr>
            <a:spLocks/>
          </p:cNvSpPr>
          <p:nvPr/>
        </p:nvSpPr>
        <p:spPr bwMode="auto">
          <a:xfrm>
            <a:off x="5158449" y="4193420"/>
            <a:ext cx="2300755" cy="587972"/>
          </a:xfrm>
          <a:custGeom>
            <a:avLst/>
            <a:gdLst>
              <a:gd name="T0" fmla="*/ 0 w 1440"/>
              <a:gd name="T1" fmla="*/ 576 h 576"/>
              <a:gd name="T2" fmla="*/ 0 w 1440"/>
              <a:gd name="T3" fmla="*/ 0 h 576"/>
              <a:gd name="T4" fmla="*/ 144 w 1440"/>
              <a:gd name="T5" fmla="*/ 0 h 576"/>
              <a:gd name="T6" fmla="*/ 144 w 1440"/>
              <a:gd name="T7" fmla="*/ 576 h 576"/>
              <a:gd name="T8" fmla="*/ 288 w 1440"/>
              <a:gd name="T9" fmla="*/ 576 h 576"/>
              <a:gd name="T10" fmla="*/ 288 w 1440"/>
              <a:gd name="T11" fmla="*/ 0 h 576"/>
              <a:gd name="T12" fmla="*/ 432 w 1440"/>
              <a:gd name="T13" fmla="*/ 0 h 576"/>
              <a:gd name="T14" fmla="*/ 432 w 1440"/>
              <a:gd name="T15" fmla="*/ 576 h 576"/>
              <a:gd name="T16" fmla="*/ 576 w 1440"/>
              <a:gd name="T17" fmla="*/ 576 h 576"/>
              <a:gd name="T18" fmla="*/ 576 w 1440"/>
              <a:gd name="T19" fmla="*/ 0 h 576"/>
              <a:gd name="T20" fmla="*/ 1440 w 1440"/>
              <a:gd name="T21" fmla="*/ 0 h 576"/>
              <a:gd name="connsiteX0" fmla="*/ 0 w 9231"/>
              <a:gd name="connsiteY0" fmla="*/ 10073 h 10073"/>
              <a:gd name="connsiteX1" fmla="*/ 0 w 9231"/>
              <a:gd name="connsiteY1" fmla="*/ 73 h 10073"/>
              <a:gd name="connsiteX2" fmla="*/ 1000 w 9231"/>
              <a:gd name="connsiteY2" fmla="*/ 73 h 10073"/>
              <a:gd name="connsiteX3" fmla="*/ 1000 w 9231"/>
              <a:gd name="connsiteY3" fmla="*/ 10073 h 10073"/>
              <a:gd name="connsiteX4" fmla="*/ 2000 w 9231"/>
              <a:gd name="connsiteY4" fmla="*/ 10073 h 10073"/>
              <a:gd name="connsiteX5" fmla="*/ 2000 w 9231"/>
              <a:gd name="connsiteY5" fmla="*/ 73 h 10073"/>
              <a:gd name="connsiteX6" fmla="*/ 3000 w 9231"/>
              <a:gd name="connsiteY6" fmla="*/ 73 h 10073"/>
              <a:gd name="connsiteX7" fmla="*/ 3000 w 9231"/>
              <a:gd name="connsiteY7" fmla="*/ 10073 h 10073"/>
              <a:gd name="connsiteX8" fmla="*/ 4000 w 9231"/>
              <a:gd name="connsiteY8" fmla="*/ 10073 h 10073"/>
              <a:gd name="connsiteX9" fmla="*/ 4000 w 9231"/>
              <a:gd name="connsiteY9" fmla="*/ 73 h 10073"/>
              <a:gd name="connsiteX10" fmla="*/ 9231 w 9231"/>
              <a:gd name="connsiteY10" fmla="*/ 0 h 10073"/>
              <a:gd name="connsiteX0" fmla="*/ 0 w 9936"/>
              <a:gd name="connsiteY0" fmla="*/ 9928 h 9928"/>
              <a:gd name="connsiteX1" fmla="*/ 0 w 9936"/>
              <a:gd name="connsiteY1" fmla="*/ 0 h 9928"/>
              <a:gd name="connsiteX2" fmla="*/ 1083 w 9936"/>
              <a:gd name="connsiteY2" fmla="*/ 0 h 9928"/>
              <a:gd name="connsiteX3" fmla="*/ 1083 w 9936"/>
              <a:gd name="connsiteY3" fmla="*/ 9928 h 9928"/>
              <a:gd name="connsiteX4" fmla="*/ 2167 w 9936"/>
              <a:gd name="connsiteY4" fmla="*/ 9928 h 9928"/>
              <a:gd name="connsiteX5" fmla="*/ 2167 w 9936"/>
              <a:gd name="connsiteY5" fmla="*/ 0 h 9928"/>
              <a:gd name="connsiteX6" fmla="*/ 3250 w 9936"/>
              <a:gd name="connsiteY6" fmla="*/ 0 h 9928"/>
              <a:gd name="connsiteX7" fmla="*/ 3250 w 9936"/>
              <a:gd name="connsiteY7" fmla="*/ 9928 h 9928"/>
              <a:gd name="connsiteX8" fmla="*/ 4333 w 9936"/>
              <a:gd name="connsiteY8" fmla="*/ 9928 h 9928"/>
              <a:gd name="connsiteX9" fmla="*/ 4333 w 9936"/>
              <a:gd name="connsiteY9" fmla="*/ 0 h 9928"/>
              <a:gd name="connsiteX10" fmla="*/ 9936 w 9936"/>
              <a:gd name="connsiteY10" fmla="*/ 147 h 9928"/>
              <a:gd name="connsiteX0" fmla="*/ 0 w 9919"/>
              <a:gd name="connsiteY0" fmla="*/ 10000 h 10000"/>
              <a:gd name="connsiteX1" fmla="*/ 0 w 9919"/>
              <a:gd name="connsiteY1" fmla="*/ 0 h 10000"/>
              <a:gd name="connsiteX2" fmla="*/ 1090 w 9919"/>
              <a:gd name="connsiteY2" fmla="*/ 0 h 10000"/>
              <a:gd name="connsiteX3" fmla="*/ 1090 w 9919"/>
              <a:gd name="connsiteY3" fmla="*/ 10000 h 10000"/>
              <a:gd name="connsiteX4" fmla="*/ 2181 w 9919"/>
              <a:gd name="connsiteY4" fmla="*/ 10000 h 10000"/>
              <a:gd name="connsiteX5" fmla="*/ 2181 w 9919"/>
              <a:gd name="connsiteY5" fmla="*/ 0 h 10000"/>
              <a:gd name="connsiteX6" fmla="*/ 3271 w 9919"/>
              <a:gd name="connsiteY6" fmla="*/ 0 h 10000"/>
              <a:gd name="connsiteX7" fmla="*/ 3271 w 9919"/>
              <a:gd name="connsiteY7" fmla="*/ 10000 h 10000"/>
              <a:gd name="connsiteX8" fmla="*/ 4361 w 9919"/>
              <a:gd name="connsiteY8" fmla="*/ 10000 h 10000"/>
              <a:gd name="connsiteX9" fmla="*/ 4361 w 9919"/>
              <a:gd name="connsiteY9" fmla="*/ 0 h 10000"/>
              <a:gd name="connsiteX10" fmla="*/ 9919 w 9919"/>
              <a:gd name="connsiteY10" fmla="*/ 1 h 10000"/>
              <a:gd name="connsiteX0" fmla="*/ 0 w 14008"/>
              <a:gd name="connsiteY0" fmla="*/ 10000 h 10000"/>
              <a:gd name="connsiteX1" fmla="*/ 0 w 14008"/>
              <a:gd name="connsiteY1" fmla="*/ 0 h 10000"/>
              <a:gd name="connsiteX2" fmla="*/ 1099 w 14008"/>
              <a:gd name="connsiteY2" fmla="*/ 0 h 10000"/>
              <a:gd name="connsiteX3" fmla="*/ 1099 w 14008"/>
              <a:gd name="connsiteY3" fmla="*/ 10000 h 10000"/>
              <a:gd name="connsiteX4" fmla="*/ 2199 w 14008"/>
              <a:gd name="connsiteY4" fmla="*/ 10000 h 10000"/>
              <a:gd name="connsiteX5" fmla="*/ 2199 w 14008"/>
              <a:gd name="connsiteY5" fmla="*/ 0 h 10000"/>
              <a:gd name="connsiteX6" fmla="*/ 3298 w 14008"/>
              <a:gd name="connsiteY6" fmla="*/ 0 h 10000"/>
              <a:gd name="connsiteX7" fmla="*/ 3298 w 14008"/>
              <a:gd name="connsiteY7" fmla="*/ 10000 h 10000"/>
              <a:gd name="connsiteX8" fmla="*/ 4397 w 14008"/>
              <a:gd name="connsiteY8" fmla="*/ 10000 h 10000"/>
              <a:gd name="connsiteX9" fmla="*/ 4397 w 14008"/>
              <a:gd name="connsiteY9" fmla="*/ 0 h 10000"/>
              <a:gd name="connsiteX10" fmla="*/ 14008 w 14008"/>
              <a:gd name="connsiteY10" fmla="*/ 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008" h="10000">
                <a:moveTo>
                  <a:pt x="0" y="10000"/>
                </a:moveTo>
                <a:lnTo>
                  <a:pt x="0" y="0"/>
                </a:lnTo>
                <a:lnTo>
                  <a:pt x="1099" y="0"/>
                </a:lnTo>
                <a:lnTo>
                  <a:pt x="1099" y="10000"/>
                </a:lnTo>
                <a:lnTo>
                  <a:pt x="2199" y="10000"/>
                </a:lnTo>
                <a:lnTo>
                  <a:pt x="2199" y="0"/>
                </a:lnTo>
                <a:lnTo>
                  <a:pt x="3298" y="0"/>
                </a:lnTo>
                <a:lnTo>
                  <a:pt x="3298" y="10000"/>
                </a:lnTo>
                <a:lnTo>
                  <a:pt x="4397" y="10000"/>
                </a:lnTo>
                <a:lnTo>
                  <a:pt x="4397" y="0"/>
                </a:lnTo>
                <a:lnTo>
                  <a:pt x="14008" y="1"/>
                </a:lnTo>
              </a:path>
            </a:pathLst>
          </a:custGeom>
          <a:noFill/>
          <a:ln w="38100" cmpd="sng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55097" y="3354803"/>
            <a:ext cx="8940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CLK</a:t>
            </a:r>
            <a:endParaRPr lang="en-US" sz="2400" dirty="0">
              <a:solidFill>
                <a:srgbClr val="3366FF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02136" y="4377782"/>
            <a:ext cx="684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D</a:t>
            </a:r>
            <a:endParaRPr lang="en-US" sz="2400" dirty="0">
              <a:solidFill>
                <a:srgbClr val="3366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402136" y="5469521"/>
            <a:ext cx="684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Q</a:t>
            </a:r>
            <a:endParaRPr lang="en-US" sz="2400" dirty="0">
              <a:solidFill>
                <a:srgbClr val="3366FF"/>
              </a:solidFill>
            </a:endParaRPr>
          </a:p>
        </p:txBody>
      </p:sp>
      <p:sp>
        <p:nvSpPr>
          <p:cNvPr id="22" name="Line 31"/>
          <p:cNvSpPr>
            <a:spLocks noChangeShapeType="1"/>
          </p:cNvSpPr>
          <p:nvPr/>
        </p:nvSpPr>
        <p:spPr bwMode="auto">
          <a:xfrm>
            <a:off x="3257140" y="3522846"/>
            <a:ext cx="0" cy="2489608"/>
          </a:xfrm>
          <a:prstGeom prst="line">
            <a:avLst/>
          </a:prstGeom>
          <a:noFill/>
          <a:ln w="9525" cap="rnd">
            <a:solidFill>
              <a:srgbClr val="3333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31"/>
          <p:cNvSpPr>
            <a:spLocks noChangeShapeType="1"/>
          </p:cNvSpPr>
          <p:nvPr/>
        </p:nvSpPr>
        <p:spPr bwMode="auto">
          <a:xfrm>
            <a:off x="4335170" y="3522846"/>
            <a:ext cx="0" cy="2489608"/>
          </a:xfrm>
          <a:prstGeom prst="line">
            <a:avLst/>
          </a:prstGeom>
          <a:noFill/>
          <a:ln w="9525" cap="rnd">
            <a:solidFill>
              <a:srgbClr val="3333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31"/>
          <p:cNvSpPr>
            <a:spLocks noChangeShapeType="1"/>
          </p:cNvSpPr>
          <p:nvPr/>
        </p:nvSpPr>
        <p:spPr bwMode="auto">
          <a:xfrm>
            <a:off x="5432450" y="3522846"/>
            <a:ext cx="0" cy="2489608"/>
          </a:xfrm>
          <a:prstGeom prst="line">
            <a:avLst/>
          </a:prstGeom>
          <a:noFill/>
          <a:ln w="9525" cap="rnd">
            <a:solidFill>
              <a:srgbClr val="3333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31"/>
          <p:cNvSpPr>
            <a:spLocks noChangeShapeType="1"/>
          </p:cNvSpPr>
          <p:nvPr/>
        </p:nvSpPr>
        <p:spPr bwMode="auto">
          <a:xfrm>
            <a:off x="6520105" y="3522846"/>
            <a:ext cx="0" cy="2489608"/>
          </a:xfrm>
          <a:prstGeom prst="line">
            <a:avLst/>
          </a:prstGeom>
          <a:noFill/>
          <a:ln w="9525" cap="rnd">
            <a:solidFill>
              <a:srgbClr val="3333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240565"/>
              </p:ext>
            </p:extLst>
          </p:nvPr>
        </p:nvGraphicFramePr>
        <p:xfrm>
          <a:off x="1056574" y="2932983"/>
          <a:ext cx="1340786" cy="964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5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Q+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54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</a:t>
                      </a:r>
                      <a:endParaRPr lang="en-US" sz="12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Verilog Time! – D-FF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 © NUS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22960" y="1458725"/>
            <a:ext cx="1949841" cy="1165260"/>
            <a:chOff x="4297535" y="2009908"/>
            <a:chExt cx="1949841" cy="1165260"/>
          </a:xfrm>
        </p:grpSpPr>
        <p:sp>
          <p:nvSpPr>
            <p:cNvPr id="7" name="Freeform 3"/>
            <p:cNvSpPr>
              <a:spLocks/>
            </p:cNvSpPr>
            <p:nvPr/>
          </p:nvSpPr>
          <p:spPr bwMode="auto">
            <a:xfrm>
              <a:off x="4810741" y="2899475"/>
              <a:ext cx="165962" cy="159119"/>
            </a:xfrm>
            <a:custGeom>
              <a:avLst/>
              <a:gdLst>
                <a:gd name="T0" fmla="*/ 0 w 105"/>
                <a:gd name="T1" fmla="*/ 0 h 187"/>
                <a:gd name="T2" fmla="*/ 105 w 105"/>
                <a:gd name="T3" fmla="*/ 105 h 187"/>
                <a:gd name="T4" fmla="*/ 0 w 10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87">
                  <a:moveTo>
                    <a:pt x="0" y="0"/>
                  </a:moveTo>
                  <a:lnTo>
                    <a:pt x="105" y="105"/>
                  </a:lnTo>
                  <a:lnTo>
                    <a:pt x="0" y="187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4297535" y="2982013"/>
              <a:ext cx="50639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 flipV="1">
              <a:off x="4319663" y="2177908"/>
              <a:ext cx="49107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V="1">
              <a:off x="5831194" y="2193498"/>
              <a:ext cx="41618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4814145" y="2022193"/>
              <a:ext cx="1017049" cy="115297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lvl="0" indent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91165" y="2009908"/>
              <a:ext cx="3459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rgbClr val="3366FF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D</a:t>
              </a:r>
              <a:endParaRPr lang="en-US" sz="1600" dirty="0">
                <a:solidFill>
                  <a:srgbClr val="3366FF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03082" y="2009908"/>
              <a:ext cx="3459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srgbClr val="3366FF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Q</a:t>
              </a:r>
              <a:endParaRPr lang="en-US" sz="1600" dirty="0">
                <a:solidFill>
                  <a:srgbClr val="3366FF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3679545" y="1185500"/>
            <a:ext cx="522021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>
                <a:solidFill>
                  <a:srgbClr val="3366FF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dff</a:t>
            </a:r>
            <a:r>
              <a:rPr lang="en-US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(	</a:t>
            </a:r>
            <a:r>
              <a:rPr lang="en-US" b="1" dirty="0" smtClean="0">
                <a:solidFill>
                  <a:srgbClr val="3366FF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b="1" dirty="0" smtClean="0">
                <a:solidFill>
                  <a:srgbClr val="3366FF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dirty="0" smtClean="0">
                <a:solidFill>
                  <a:srgbClr val="3366FF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solidFill>
                <a:srgbClr val="3366FF"/>
              </a:solidFill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3366FF"/>
              </a:solidFill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solidFill>
                <a:srgbClr val="3366FF"/>
              </a:solidFill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 smtClean="0">
                <a:solidFill>
                  <a:srgbClr val="3366FF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dirty="0">
              <a:solidFill>
                <a:srgbClr val="3366FF"/>
              </a:solidFill>
              <a:effectLst/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167675" y="3273262"/>
            <a:ext cx="411060" cy="60917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4722" y="4274104"/>
            <a:ext cx="30796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always @ (</a:t>
            </a:r>
            <a:r>
              <a:rPr lang="en-US" b="1" dirty="0" err="1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posedge</a:t>
            </a:r>
            <a:r>
              <a:rPr lang="en-US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always @ </a:t>
            </a:r>
            <a:r>
              <a:rPr lang="en-US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negedge</a:t>
            </a:r>
            <a:r>
              <a:rPr lang="en-US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 rot="5400000">
            <a:off x="1216358" y="3973679"/>
            <a:ext cx="330435" cy="24110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679546" y="2712885"/>
            <a:ext cx="52202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b="1" dirty="0" smtClean="0">
                <a:solidFill>
                  <a:srgbClr val="3366FF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@ (</a:t>
            </a:r>
            <a:r>
              <a:rPr lang="en-US" b="1" dirty="0" err="1" smtClean="0">
                <a:solidFill>
                  <a:srgbClr val="3366FF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posedge</a:t>
            </a:r>
            <a:r>
              <a:rPr lang="en-US" b="1" dirty="0" smtClean="0">
                <a:solidFill>
                  <a:srgbClr val="3366FF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en-US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endParaRPr lang="en-US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3366FF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r>
              <a:rPr lang="en-US" b="1" dirty="0" smtClean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3366FF"/>
                </a:solidFill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endParaRPr lang="en-US" b="1" dirty="0" smtClean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588" y="4298328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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 rot="10800000">
            <a:off x="109588" y="4790774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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50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3" grpId="0"/>
      <p:bldP spid="19" grpId="0" animBg="1"/>
      <p:bldP spid="24" grpId="0"/>
      <p:bldP spid="18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822960" y="1255177"/>
            <a:ext cx="7586406" cy="5373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339966"/>
                </a:solidFill>
              </a:rPr>
              <a:t>Registers</a:t>
            </a:r>
          </a:p>
          <a:p>
            <a:pPr marL="34290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200" dirty="0"/>
              <a:t>Anything assigned in an </a:t>
            </a:r>
            <a:r>
              <a:rPr lang="en-US" sz="2200" b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sz="2200" dirty="0"/>
              <a:t> block </a:t>
            </a:r>
            <a:r>
              <a:rPr lang="en-US" sz="2200" i="1" dirty="0"/>
              <a:t>must</a:t>
            </a:r>
            <a:r>
              <a:rPr lang="en-US" sz="2200" dirty="0"/>
              <a:t> be </a:t>
            </a:r>
            <a:r>
              <a:rPr lang="en-US" sz="2200" dirty="0" smtClean="0"/>
              <a:t>type </a:t>
            </a:r>
            <a:r>
              <a:rPr lang="en-US" sz="2200" b="1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endParaRPr lang="en-US" sz="2200" b="1" dirty="0">
              <a:solidFill>
                <a:srgbClr val="0066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/>
              <a:t>In Verilog, the term register (</a:t>
            </a:r>
            <a:r>
              <a:rPr lang="en-US" sz="2200" b="1" dirty="0" err="1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200" dirty="0" smtClean="0"/>
              <a:t>) simply means a variable that can hold a value</a:t>
            </a:r>
          </a:p>
          <a:p>
            <a:pPr marL="34290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/>
              <a:t>Values of registers can be changed instantaneously. This is different from the </a:t>
            </a:r>
            <a:r>
              <a:rPr lang="en-US" sz="2200" b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wire</a:t>
            </a:r>
            <a:r>
              <a:rPr lang="en-US" sz="2200" dirty="0" smtClean="0"/>
              <a:t> type!</a:t>
            </a:r>
            <a:endParaRPr lang="en-US" sz="2200" dirty="0"/>
          </a:p>
          <a:p>
            <a:pPr>
              <a:lnSpc>
                <a:spcPct val="110000"/>
              </a:lnSpc>
            </a:pPr>
            <a:endParaRPr lang="en-US" sz="2200" dirty="0" smtClean="0"/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339966"/>
                </a:solidFill>
              </a:rPr>
              <a:t>Always Block</a:t>
            </a:r>
            <a:endParaRPr lang="en-US" sz="2200" dirty="0" smtClean="0"/>
          </a:p>
          <a:p>
            <a:pPr marL="34290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262626"/>
                </a:solidFill>
              </a:rPr>
              <a:t>Conceptually, the 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sz="2200" dirty="0">
                <a:solidFill>
                  <a:srgbClr val="262626"/>
                </a:solidFill>
              </a:rPr>
              <a:t> block runs o</a:t>
            </a:r>
            <a:r>
              <a:rPr lang="en-US" sz="2200" i="1" dirty="0">
                <a:solidFill>
                  <a:srgbClr val="262626"/>
                </a:solidFill>
              </a:rPr>
              <a:t>nce </a:t>
            </a:r>
            <a:r>
              <a:rPr lang="en-US" sz="2200" dirty="0">
                <a:solidFill>
                  <a:srgbClr val="262626"/>
                </a:solidFill>
              </a:rPr>
              <a:t>when a signal in </a:t>
            </a:r>
            <a:r>
              <a:rPr lang="en-US" sz="2200" i="1" dirty="0">
                <a:solidFill>
                  <a:srgbClr val="FF0000"/>
                </a:solidFill>
              </a:rPr>
              <a:t>sensitivity list </a:t>
            </a:r>
            <a:r>
              <a:rPr lang="en-US" sz="2200" dirty="0">
                <a:solidFill>
                  <a:srgbClr val="262626"/>
                </a:solidFill>
              </a:rPr>
              <a:t>changes value</a:t>
            </a:r>
            <a:r>
              <a:rPr lang="en-US" sz="2200" dirty="0" smtClean="0">
                <a:solidFill>
                  <a:srgbClr val="262626"/>
                </a:solidFill>
              </a:rPr>
              <a:t>.</a:t>
            </a:r>
            <a:endParaRPr lang="en-US" sz="2200" dirty="0" smtClean="0"/>
          </a:p>
          <a:p>
            <a:pPr marL="34290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200" dirty="0" smtClean="0"/>
              <a:t>Statements </a:t>
            </a:r>
            <a:r>
              <a:rPr lang="en-US" sz="2200" dirty="0"/>
              <a:t>within </a:t>
            </a:r>
            <a:r>
              <a:rPr lang="en-US" sz="2200" b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sz="2200" dirty="0"/>
              <a:t> block are executed </a:t>
            </a:r>
            <a:r>
              <a:rPr lang="en-US" sz="2200" b="1" i="1" dirty="0"/>
              <a:t>sequentially</a:t>
            </a:r>
            <a:r>
              <a:rPr lang="en-US" sz="2200" dirty="0" smtClean="0"/>
              <a:t>.</a:t>
            </a:r>
          </a:p>
          <a:p>
            <a:pPr marL="34290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2200" dirty="0"/>
              <a:t> behave like </a:t>
            </a:r>
            <a:r>
              <a:rPr lang="en-US" sz="2200" dirty="0" smtClean="0"/>
              <a:t>parentheses/brackets</a:t>
            </a:r>
            <a:endParaRPr lang="en-US" sz="2200" dirty="0"/>
          </a:p>
          <a:p>
            <a:pPr marL="34290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2200" dirty="0"/>
              <a:t>No </a:t>
            </a:r>
            <a:r>
              <a:rPr lang="en-US" sz="2200" b="1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sz="2200" dirty="0"/>
              <a:t>!</a:t>
            </a:r>
          </a:p>
          <a:p>
            <a:pPr marL="342900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endParaRPr lang="en-US" sz="2200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notes on: </a:t>
            </a:r>
            <a:r>
              <a:rPr lang="en-US" dirty="0" smtClean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 &amp; </a:t>
            </a:r>
            <a:r>
              <a:rPr lang="en-US" dirty="0" err="1" smtClean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 © NUS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767840" y="5830058"/>
            <a:ext cx="670560" cy="326848"/>
          </a:xfrm>
          <a:prstGeom prst="line">
            <a:avLst/>
          </a:prstGeom>
          <a:ln w="57150" cap="rnd">
            <a:solidFill>
              <a:schemeClr val="accent2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859280" y="5862266"/>
            <a:ext cx="497840" cy="294640"/>
          </a:xfrm>
          <a:prstGeom prst="line">
            <a:avLst/>
          </a:prstGeom>
          <a:ln w="57150" cap="rnd">
            <a:solidFill>
              <a:schemeClr val="accent2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29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71752"/>
            <a:ext cx="7586405" cy="5003788"/>
          </a:xfrm>
        </p:spPr>
        <p:txBody>
          <a:bodyPr>
            <a:noAutofit/>
          </a:bodyPr>
          <a:lstStyle/>
          <a:p>
            <a:pPr lvl="1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 1</a:t>
            </a:r>
          </a:p>
          <a:p>
            <a:pPr lvl="2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Number systems</a:t>
            </a:r>
          </a:p>
          <a:p>
            <a:pPr lvl="2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Boolean Algebra and logic gates</a:t>
            </a:r>
          </a:p>
          <a:p>
            <a:pPr lvl="2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Gate-level design and minimization</a:t>
            </a:r>
          </a:p>
          <a:p>
            <a:pPr lvl="2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Combinational logic circuits and design</a:t>
            </a:r>
          </a:p>
          <a:p>
            <a:pPr lvl="2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Logic IC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family</a:t>
            </a:r>
          </a:p>
          <a:p>
            <a:pPr lvl="2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2800" dirty="0">
                <a:solidFill>
                  <a:srgbClr val="002060"/>
                </a:solidFill>
              </a:rPr>
              <a:t>Part 2</a:t>
            </a:r>
          </a:p>
          <a:p>
            <a:pPr lvl="2"/>
            <a:r>
              <a:rPr lang="en-US" sz="2000" dirty="0" smtClean="0">
                <a:solidFill>
                  <a:srgbClr val="002060"/>
                </a:solidFill>
              </a:rPr>
              <a:t>Sequential </a:t>
            </a:r>
            <a:r>
              <a:rPr lang="en-US" sz="2000" dirty="0">
                <a:solidFill>
                  <a:srgbClr val="002060"/>
                </a:solidFill>
              </a:rPr>
              <a:t>logic </a:t>
            </a:r>
            <a:r>
              <a:rPr lang="en-US" sz="2000" dirty="0" smtClean="0">
                <a:solidFill>
                  <a:srgbClr val="002060"/>
                </a:solidFill>
              </a:rPr>
              <a:t>circuits</a:t>
            </a:r>
          </a:p>
          <a:p>
            <a:pPr lvl="3"/>
            <a:r>
              <a:rPr lang="en-US" sz="2000" dirty="0" smtClean="0">
                <a:solidFill>
                  <a:srgbClr val="002060"/>
                </a:solidFill>
              </a:rPr>
              <a:t>Flip-Flops, Counters, (Shift Registers)</a:t>
            </a:r>
          </a:p>
          <a:p>
            <a:pPr lvl="2"/>
            <a:r>
              <a:rPr lang="en-US" sz="2000" dirty="0">
                <a:solidFill>
                  <a:srgbClr val="002060"/>
                </a:solidFill>
              </a:rPr>
              <a:t>Verilog </a:t>
            </a:r>
            <a:r>
              <a:rPr lang="en-US" sz="2000" dirty="0" smtClean="0">
                <a:solidFill>
                  <a:srgbClr val="002060"/>
                </a:solidFill>
              </a:rPr>
              <a:t>review </a:t>
            </a:r>
          </a:p>
          <a:p>
            <a:pPr lvl="2"/>
            <a:r>
              <a:rPr lang="en-US" sz="2000" dirty="0" smtClean="0">
                <a:solidFill>
                  <a:srgbClr val="002060"/>
                </a:solidFill>
              </a:rPr>
              <a:t>Verilog </a:t>
            </a:r>
            <a:r>
              <a:rPr lang="en-US" sz="2000" dirty="0">
                <a:solidFill>
                  <a:srgbClr val="002060"/>
                </a:solidFill>
              </a:rPr>
              <a:t>behavioral and structural modeling</a:t>
            </a:r>
          </a:p>
          <a:p>
            <a:pPr lvl="2"/>
            <a:r>
              <a:rPr lang="en-US" sz="2000" dirty="0" smtClean="0">
                <a:solidFill>
                  <a:srgbClr val="002060"/>
                </a:solidFill>
              </a:rPr>
              <a:t>Digital finite state </a:t>
            </a:r>
            <a:r>
              <a:rPr lang="en-US" sz="2000" dirty="0">
                <a:solidFill>
                  <a:srgbClr val="002060"/>
                </a:solidFill>
              </a:rPr>
              <a:t>machine </a:t>
            </a:r>
            <a:r>
              <a:rPr lang="en-US" sz="2000" dirty="0" smtClean="0">
                <a:solidFill>
                  <a:srgbClr val="002060"/>
                </a:solidFill>
              </a:rPr>
              <a:t>design</a:t>
            </a:r>
          </a:p>
          <a:p>
            <a:pPr lvl="2"/>
            <a:r>
              <a:rPr lang="en-US" sz="2000" dirty="0" smtClean="0">
                <a:solidFill>
                  <a:srgbClr val="002060"/>
                </a:solidFill>
              </a:rPr>
              <a:t>Modeling of FSMs using Verilog 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 © NUS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7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3200" dirty="0" smtClean="0"/>
              <a:t> SR Flip Flop &amp; Applications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3200" dirty="0"/>
              <a:t> </a:t>
            </a:r>
            <a:r>
              <a:rPr lang="en-US" sz="3200" dirty="0" smtClean="0"/>
              <a:t>JK Flip Flop 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3200" dirty="0" smtClean="0"/>
              <a:t> FF Timing Parameters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3200" dirty="0"/>
              <a:t> </a:t>
            </a:r>
            <a:r>
              <a:rPr lang="en-US" sz="3200" dirty="0" smtClean="0"/>
              <a:t>Commercial JK Flip Flops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3200" dirty="0"/>
              <a:t> </a:t>
            </a:r>
            <a:r>
              <a:rPr lang="en-US" sz="3200" dirty="0" smtClean="0"/>
              <a:t>Verilog description of D Flip Flop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 © NUS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48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 © NUS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280661" y="3831207"/>
            <a:ext cx="7906161" cy="2488821"/>
            <a:chOff x="-11841" y="3468478"/>
            <a:chExt cx="8904381" cy="2803056"/>
          </a:xfrm>
        </p:grpSpPr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1201745" y="3781926"/>
              <a:ext cx="0" cy="2489608"/>
            </a:xfrm>
            <a:prstGeom prst="line">
              <a:avLst/>
            </a:prstGeom>
            <a:noFill/>
            <a:ln w="9525" cap="rnd">
              <a:solidFill>
                <a:srgbClr val="3333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753080" y="6041208"/>
              <a:ext cx="8139460" cy="0"/>
            </a:xfrm>
            <a:prstGeom prst="line">
              <a:avLst/>
            </a:prstGeom>
            <a:ln w="3175" cap="rnd">
              <a:solidFill>
                <a:schemeClr val="tx1"/>
              </a:solidFill>
              <a:prstDash val="dash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30"/>
            <p:cNvSpPr>
              <a:spLocks/>
            </p:cNvSpPr>
            <p:nvPr/>
          </p:nvSpPr>
          <p:spPr bwMode="auto">
            <a:xfrm>
              <a:off x="845328" y="3470832"/>
              <a:ext cx="5613081" cy="584833"/>
            </a:xfrm>
            <a:custGeom>
              <a:avLst/>
              <a:gdLst>
                <a:gd name="T0" fmla="*/ 0 w 4464"/>
                <a:gd name="T1" fmla="*/ 576 h 576"/>
                <a:gd name="T2" fmla="*/ 288 w 4464"/>
                <a:gd name="T3" fmla="*/ 576 h 576"/>
                <a:gd name="T4" fmla="*/ 288 w 4464"/>
                <a:gd name="T5" fmla="*/ 0 h 576"/>
                <a:gd name="T6" fmla="*/ 720 w 4464"/>
                <a:gd name="T7" fmla="*/ 0 h 576"/>
                <a:gd name="T8" fmla="*/ 720 w 4464"/>
                <a:gd name="T9" fmla="*/ 576 h 576"/>
                <a:gd name="T10" fmla="*/ 1152 w 4464"/>
                <a:gd name="T11" fmla="*/ 576 h 576"/>
                <a:gd name="T12" fmla="*/ 1152 w 4464"/>
                <a:gd name="T13" fmla="*/ 0 h 576"/>
                <a:gd name="T14" fmla="*/ 1584 w 4464"/>
                <a:gd name="T15" fmla="*/ 0 h 576"/>
                <a:gd name="T16" fmla="*/ 1584 w 4464"/>
                <a:gd name="T17" fmla="*/ 576 h 576"/>
                <a:gd name="T18" fmla="*/ 2016 w 4464"/>
                <a:gd name="T19" fmla="*/ 576 h 576"/>
                <a:gd name="T20" fmla="*/ 2016 w 4464"/>
                <a:gd name="T21" fmla="*/ 0 h 576"/>
                <a:gd name="T22" fmla="*/ 2448 w 4464"/>
                <a:gd name="T23" fmla="*/ 0 h 576"/>
                <a:gd name="T24" fmla="*/ 2448 w 4464"/>
                <a:gd name="T25" fmla="*/ 576 h 576"/>
                <a:gd name="T26" fmla="*/ 2880 w 4464"/>
                <a:gd name="T27" fmla="*/ 576 h 576"/>
                <a:gd name="T28" fmla="*/ 2880 w 4464"/>
                <a:gd name="T29" fmla="*/ 0 h 576"/>
                <a:gd name="T30" fmla="*/ 3312 w 4464"/>
                <a:gd name="T31" fmla="*/ 0 h 576"/>
                <a:gd name="T32" fmla="*/ 3312 w 4464"/>
                <a:gd name="T33" fmla="*/ 576 h 576"/>
                <a:gd name="T34" fmla="*/ 3744 w 4464"/>
                <a:gd name="T35" fmla="*/ 576 h 576"/>
                <a:gd name="T36" fmla="*/ 3744 w 4464"/>
                <a:gd name="T37" fmla="*/ 0 h 576"/>
                <a:gd name="T38" fmla="*/ 4176 w 4464"/>
                <a:gd name="T39" fmla="*/ 0 h 576"/>
                <a:gd name="T40" fmla="*/ 4176 w 4464"/>
                <a:gd name="T41" fmla="*/ 576 h 576"/>
                <a:gd name="T42" fmla="*/ 4464 w 4464"/>
                <a:gd name="T43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64" h="576">
                  <a:moveTo>
                    <a:pt x="0" y="576"/>
                  </a:moveTo>
                  <a:lnTo>
                    <a:pt x="288" y="576"/>
                  </a:lnTo>
                  <a:lnTo>
                    <a:pt x="288" y="0"/>
                  </a:lnTo>
                  <a:lnTo>
                    <a:pt x="720" y="0"/>
                  </a:lnTo>
                  <a:lnTo>
                    <a:pt x="720" y="576"/>
                  </a:lnTo>
                  <a:lnTo>
                    <a:pt x="1152" y="576"/>
                  </a:lnTo>
                  <a:lnTo>
                    <a:pt x="1152" y="0"/>
                  </a:lnTo>
                  <a:lnTo>
                    <a:pt x="1584" y="0"/>
                  </a:lnTo>
                  <a:lnTo>
                    <a:pt x="1584" y="576"/>
                  </a:lnTo>
                  <a:lnTo>
                    <a:pt x="2016" y="576"/>
                  </a:lnTo>
                  <a:lnTo>
                    <a:pt x="2016" y="0"/>
                  </a:lnTo>
                  <a:lnTo>
                    <a:pt x="2448" y="0"/>
                  </a:lnTo>
                  <a:lnTo>
                    <a:pt x="2448" y="576"/>
                  </a:lnTo>
                  <a:lnTo>
                    <a:pt x="2880" y="576"/>
                  </a:lnTo>
                  <a:lnTo>
                    <a:pt x="2880" y="0"/>
                  </a:lnTo>
                  <a:lnTo>
                    <a:pt x="3312" y="0"/>
                  </a:lnTo>
                  <a:lnTo>
                    <a:pt x="3312" y="576"/>
                  </a:lnTo>
                  <a:lnTo>
                    <a:pt x="3744" y="576"/>
                  </a:lnTo>
                  <a:lnTo>
                    <a:pt x="3744" y="0"/>
                  </a:lnTo>
                  <a:lnTo>
                    <a:pt x="4176" y="0"/>
                  </a:lnTo>
                  <a:lnTo>
                    <a:pt x="4176" y="576"/>
                  </a:lnTo>
                  <a:lnTo>
                    <a:pt x="4464" y="576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-11841" y="3613882"/>
              <a:ext cx="1148405" cy="5199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 smtClean="0">
                  <a:solidFill>
                    <a:srgbClr val="3366FF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CLK</a:t>
              </a:r>
              <a:endParaRPr lang="en-US" sz="2400" dirty="0">
                <a:solidFill>
                  <a:srgbClr val="3366FF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2973" y="4477721"/>
              <a:ext cx="684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 smtClean="0">
                  <a:solidFill>
                    <a:srgbClr val="3366FF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Q</a:t>
              </a:r>
              <a:endParaRPr lang="en-US" sz="2400" dirty="0">
                <a:solidFill>
                  <a:srgbClr val="3366FF"/>
                </a:solidFill>
              </a:endParaRPr>
            </a:p>
          </p:txBody>
        </p:sp>
        <p:sp>
          <p:nvSpPr>
            <p:cNvPr id="22" name="Line 31"/>
            <p:cNvSpPr>
              <a:spLocks noChangeShapeType="1"/>
            </p:cNvSpPr>
            <p:nvPr/>
          </p:nvSpPr>
          <p:spPr bwMode="auto">
            <a:xfrm>
              <a:off x="2289400" y="3781926"/>
              <a:ext cx="0" cy="2489608"/>
            </a:xfrm>
            <a:prstGeom prst="line">
              <a:avLst/>
            </a:prstGeom>
            <a:noFill/>
            <a:ln w="9525" cap="rnd">
              <a:solidFill>
                <a:srgbClr val="3333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31"/>
            <p:cNvSpPr>
              <a:spLocks noChangeShapeType="1"/>
            </p:cNvSpPr>
            <p:nvPr/>
          </p:nvSpPr>
          <p:spPr bwMode="auto">
            <a:xfrm>
              <a:off x="3367430" y="3781926"/>
              <a:ext cx="0" cy="2489608"/>
            </a:xfrm>
            <a:prstGeom prst="line">
              <a:avLst/>
            </a:prstGeom>
            <a:noFill/>
            <a:ln w="9525" cap="rnd">
              <a:solidFill>
                <a:srgbClr val="3333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0"/>
            <p:cNvSpPr>
              <a:spLocks/>
            </p:cNvSpPr>
            <p:nvPr/>
          </p:nvSpPr>
          <p:spPr bwMode="auto">
            <a:xfrm>
              <a:off x="5196229" y="3468478"/>
              <a:ext cx="3554638" cy="585297"/>
            </a:xfrm>
            <a:custGeom>
              <a:avLst/>
              <a:gdLst>
                <a:gd name="T0" fmla="*/ 0 w 4464"/>
                <a:gd name="T1" fmla="*/ 576 h 576"/>
                <a:gd name="T2" fmla="*/ 288 w 4464"/>
                <a:gd name="T3" fmla="*/ 576 h 576"/>
                <a:gd name="T4" fmla="*/ 288 w 4464"/>
                <a:gd name="T5" fmla="*/ 0 h 576"/>
                <a:gd name="T6" fmla="*/ 720 w 4464"/>
                <a:gd name="T7" fmla="*/ 0 h 576"/>
                <a:gd name="T8" fmla="*/ 720 w 4464"/>
                <a:gd name="T9" fmla="*/ 576 h 576"/>
                <a:gd name="T10" fmla="*/ 1152 w 4464"/>
                <a:gd name="T11" fmla="*/ 576 h 576"/>
                <a:gd name="T12" fmla="*/ 1152 w 4464"/>
                <a:gd name="T13" fmla="*/ 0 h 576"/>
                <a:gd name="T14" fmla="*/ 1584 w 4464"/>
                <a:gd name="T15" fmla="*/ 0 h 576"/>
                <a:gd name="T16" fmla="*/ 1584 w 4464"/>
                <a:gd name="T17" fmla="*/ 576 h 576"/>
                <a:gd name="T18" fmla="*/ 2016 w 4464"/>
                <a:gd name="T19" fmla="*/ 576 h 576"/>
                <a:gd name="T20" fmla="*/ 2016 w 4464"/>
                <a:gd name="T21" fmla="*/ 0 h 576"/>
                <a:gd name="T22" fmla="*/ 2448 w 4464"/>
                <a:gd name="T23" fmla="*/ 0 h 576"/>
                <a:gd name="T24" fmla="*/ 2448 w 4464"/>
                <a:gd name="T25" fmla="*/ 576 h 576"/>
                <a:gd name="T26" fmla="*/ 2880 w 4464"/>
                <a:gd name="T27" fmla="*/ 576 h 576"/>
                <a:gd name="T28" fmla="*/ 2880 w 4464"/>
                <a:gd name="T29" fmla="*/ 0 h 576"/>
                <a:gd name="T30" fmla="*/ 3312 w 4464"/>
                <a:gd name="T31" fmla="*/ 0 h 576"/>
                <a:gd name="T32" fmla="*/ 3312 w 4464"/>
                <a:gd name="T33" fmla="*/ 576 h 576"/>
                <a:gd name="T34" fmla="*/ 3744 w 4464"/>
                <a:gd name="T35" fmla="*/ 576 h 576"/>
                <a:gd name="T36" fmla="*/ 3744 w 4464"/>
                <a:gd name="T37" fmla="*/ 0 h 576"/>
                <a:gd name="T38" fmla="*/ 4176 w 4464"/>
                <a:gd name="T39" fmla="*/ 0 h 576"/>
                <a:gd name="T40" fmla="*/ 4176 w 4464"/>
                <a:gd name="T41" fmla="*/ 576 h 576"/>
                <a:gd name="T42" fmla="*/ 4464 w 4464"/>
                <a:gd name="T43" fmla="*/ 576 h 576"/>
                <a:gd name="connsiteX0" fmla="*/ 0 w 10000"/>
                <a:gd name="connsiteY0" fmla="*/ 10000 h 10000"/>
                <a:gd name="connsiteX1" fmla="*/ 645 w 10000"/>
                <a:gd name="connsiteY1" fmla="*/ 10000 h 10000"/>
                <a:gd name="connsiteX2" fmla="*/ 645 w 10000"/>
                <a:gd name="connsiteY2" fmla="*/ 0 h 10000"/>
                <a:gd name="connsiteX3" fmla="*/ 1613 w 10000"/>
                <a:gd name="connsiteY3" fmla="*/ 0 h 10000"/>
                <a:gd name="connsiteX4" fmla="*/ 1613 w 10000"/>
                <a:gd name="connsiteY4" fmla="*/ 10000 h 10000"/>
                <a:gd name="connsiteX5" fmla="*/ 2581 w 10000"/>
                <a:gd name="connsiteY5" fmla="*/ 10000 h 10000"/>
                <a:gd name="connsiteX6" fmla="*/ 2581 w 10000"/>
                <a:gd name="connsiteY6" fmla="*/ 0 h 10000"/>
                <a:gd name="connsiteX7" fmla="*/ 3548 w 10000"/>
                <a:gd name="connsiteY7" fmla="*/ 0 h 10000"/>
                <a:gd name="connsiteX8" fmla="*/ 3548 w 10000"/>
                <a:gd name="connsiteY8" fmla="*/ 10000 h 10000"/>
                <a:gd name="connsiteX9" fmla="*/ 4516 w 10000"/>
                <a:gd name="connsiteY9" fmla="*/ 10000 h 10000"/>
                <a:gd name="connsiteX10" fmla="*/ 4516 w 10000"/>
                <a:gd name="connsiteY10" fmla="*/ 0 h 10000"/>
                <a:gd name="connsiteX11" fmla="*/ 5484 w 10000"/>
                <a:gd name="connsiteY11" fmla="*/ 0 h 10000"/>
                <a:gd name="connsiteX12" fmla="*/ 5484 w 10000"/>
                <a:gd name="connsiteY12" fmla="*/ 10000 h 10000"/>
                <a:gd name="connsiteX13" fmla="*/ 6452 w 10000"/>
                <a:gd name="connsiteY13" fmla="*/ 10000 h 10000"/>
                <a:gd name="connsiteX14" fmla="*/ 7419 w 10000"/>
                <a:gd name="connsiteY14" fmla="*/ 0 h 10000"/>
                <a:gd name="connsiteX15" fmla="*/ 7419 w 10000"/>
                <a:gd name="connsiteY15" fmla="*/ 10000 h 10000"/>
                <a:gd name="connsiteX16" fmla="*/ 8387 w 10000"/>
                <a:gd name="connsiteY16" fmla="*/ 10000 h 10000"/>
                <a:gd name="connsiteX17" fmla="*/ 8387 w 10000"/>
                <a:gd name="connsiteY17" fmla="*/ 0 h 10000"/>
                <a:gd name="connsiteX18" fmla="*/ 9355 w 10000"/>
                <a:gd name="connsiteY18" fmla="*/ 0 h 10000"/>
                <a:gd name="connsiteX19" fmla="*/ 9355 w 10000"/>
                <a:gd name="connsiteY19" fmla="*/ 10000 h 10000"/>
                <a:gd name="connsiteX20" fmla="*/ 10000 w 10000"/>
                <a:gd name="connsiteY20" fmla="*/ 10000 h 10000"/>
                <a:gd name="connsiteX0" fmla="*/ 0 w 10000"/>
                <a:gd name="connsiteY0" fmla="*/ 10000 h 10000"/>
                <a:gd name="connsiteX1" fmla="*/ 645 w 10000"/>
                <a:gd name="connsiteY1" fmla="*/ 10000 h 10000"/>
                <a:gd name="connsiteX2" fmla="*/ 645 w 10000"/>
                <a:gd name="connsiteY2" fmla="*/ 0 h 10000"/>
                <a:gd name="connsiteX3" fmla="*/ 1613 w 10000"/>
                <a:gd name="connsiteY3" fmla="*/ 0 h 10000"/>
                <a:gd name="connsiteX4" fmla="*/ 1613 w 10000"/>
                <a:gd name="connsiteY4" fmla="*/ 10000 h 10000"/>
                <a:gd name="connsiteX5" fmla="*/ 2581 w 10000"/>
                <a:gd name="connsiteY5" fmla="*/ 10000 h 10000"/>
                <a:gd name="connsiteX6" fmla="*/ 2581 w 10000"/>
                <a:gd name="connsiteY6" fmla="*/ 0 h 10000"/>
                <a:gd name="connsiteX7" fmla="*/ 3548 w 10000"/>
                <a:gd name="connsiteY7" fmla="*/ 0 h 10000"/>
                <a:gd name="connsiteX8" fmla="*/ 3548 w 10000"/>
                <a:gd name="connsiteY8" fmla="*/ 10000 h 10000"/>
                <a:gd name="connsiteX9" fmla="*/ 4516 w 10000"/>
                <a:gd name="connsiteY9" fmla="*/ 10000 h 10000"/>
                <a:gd name="connsiteX10" fmla="*/ 4516 w 10000"/>
                <a:gd name="connsiteY10" fmla="*/ 0 h 10000"/>
                <a:gd name="connsiteX11" fmla="*/ 5484 w 10000"/>
                <a:gd name="connsiteY11" fmla="*/ 0 h 10000"/>
                <a:gd name="connsiteX12" fmla="*/ 5484 w 10000"/>
                <a:gd name="connsiteY12" fmla="*/ 10000 h 10000"/>
                <a:gd name="connsiteX13" fmla="*/ 7419 w 10000"/>
                <a:gd name="connsiteY13" fmla="*/ 0 h 10000"/>
                <a:gd name="connsiteX14" fmla="*/ 7419 w 10000"/>
                <a:gd name="connsiteY14" fmla="*/ 10000 h 10000"/>
                <a:gd name="connsiteX15" fmla="*/ 8387 w 10000"/>
                <a:gd name="connsiteY15" fmla="*/ 10000 h 10000"/>
                <a:gd name="connsiteX16" fmla="*/ 8387 w 10000"/>
                <a:gd name="connsiteY16" fmla="*/ 0 h 10000"/>
                <a:gd name="connsiteX17" fmla="*/ 9355 w 10000"/>
                <a:gd name="connsiteY17" fmla="*/ 0 h 10000"/>
                <a:gd name="connsiteX18" fmla="*/ 9355 w 10000"/>
                <a:gd name="connsiteY18" fmla="*/ 10000 h 10000"/>
                <a:gd name="connsiteX19" fmla="*/ 10000 w 10000"/>
                <a:gd name="connsiteY19" fmla="*/ 10000 h 10000"/>
                <a:gd name="connsiteX0" fmla="*/ 0 w 10000"/>
                <a:gd name="connsiteY0" fmla="*/ 10000 h 10000"/>
                <a:gd name="connsiteX1" fmla="*/ 645 w 10000"/>
                <a:gd name="connsiteY1" fmla="*/ 10000 h 10000"/>
                <a:gd name="connsiteX2" fmla="*/ 645 w 10000"/>
                <a:gd name="connsiteY2" fmla="*/ 0 h 10000"/>
                <a:gd name="connsiteX3" fmla="*/ 1613 w 10000"/>
                <a:gd name="connsiteY3" fmla="*/ 0 h 10000"/>
                <a:gd name="connsiteX4" fmla="*/ 1613 w 10000"/>
                <a:gd name="connsiteY4" fmla="*/ 10000 h 10000"/>
                <a:gd name="connsiteX5" fmla="*/ 2581 w 10000"/>
                <a:gd name="connsiteY5" fmla="*/ 10000 h 10000"/>
                <a:gd name="connsiteX6" fmla="*/ 2581 w 10000"/>
                <a:gd name="connsiteY6" fmla="*/ 0 h 10000"/>
                <a:gd name="connsiteX7" fmla="*/ 3548 w 10000"/>
                <a:gd name="connsiteY7" fmla="*/ 0 h 10000"/>
                <a:gd name="connsiteX8" fmla="*/ 3548 w 10000"/>
                <a:gd name="connsiteY8" fmla="*/ 10000 h 10000"/>
                <a:gd name="connsiteX9" fmla="*/ 4516 w 10000"/>
                <a:gd name="connsiteY9" fmla="*/ 10000 h 10000"/>
                <a:gd name="connsiteX10" fmla="*/ 4516 w 10000"/>
                <a:gd name="connsiteY10" fmla="*/ 0 h 10000"/>
                <a:gd name="connsiteX11" fmla="*/ 5484 w 10000"/>
                <a:gd name="connsiteY11" fmla="*/ 0 h 10000"/>
                <a:gd name="connsiteX12" fmla="*/ 5484 w 10000"/>
                <a:gd name="connsiteY12" fmla="*/ 10000 h 10000"/>
                <a:gd name="connsiteX13" fmla="*/ 7419 w 10000"/>
                <a:gd name="connsiteY13" fmla="*/ 0 h 10000"/>
                <a:gd name="connsiteX14" fmla="*/ 7419 w 10000"/>
                <a:gd name="connsiteY14" fmla="*/ 10000 h 10000"/>
                <a:gd name="connsiteX15" fmla="*/ 8387 w 10000"/>
                <a:gd name="connsiteY15" fmla="*/ 10000 h 10000"/>
                <a:gd name="connsiteX16" fmla="*/ 8387 w 10000"/>
                <a:gd name="connsiteY16" fmla="*/ 0 h 10000"/>
                <a:gd name="connsiteX17" fmla="*/ 9355 w 10000"/>
                <a:gd name="connsiteY17" fmla="*/ 0 h 10000"/>
                <a:gd name="connsiteX18" fmla="*/ 10000 w 10000"/>
                <a:gd name="connsiteY18" fmla="*/ 10000 h 10000"/>
                <a:gd name="connsiteX0" fmla="*/ 0 w 10000"/>
                <a:gd name="connsiteY0" fmla="*/ 10000 h 10000"/>
                <a:gd name="connsiteX1" fmla="*/ 645 w 10000"/>
                <a:gd name="connsiteY1" fmla="*/ 10000 h 10000"/>
                <a:gd name="connsiteX2" fmla="*/ 645 w 10000"/>
                <a:gd name="connsiteY2" fmla="*/ 0 h 10000"/>
                <a:gd name="connsiteX3" fmla="*/ 1613 w 10000"/>
                <a:gd name="connsiteY3" fmla="*/ 0 h 10000"/>
                <a:gd name="connsiteX4" fmla="*/ 1613 w 10000"/>
                <a:gd name="connsiteY4" fmla="*/ 10000 h 10000"/>
                <a:gd name="connsiteX5" fmla="*/ 2581 w 10000"/>
                <a:gd name="connsiteY5" fmla="*/ 10000 h 10000"/>
                <a:gd name="connsiteX6" fmla="*/ 2581 w 10000"/>
                <a:gd name="connsiteY6" fmla="*/ 0 h 10000"/>
                <a:gd name="connsiteX7" fmla="*/ 3548 w 10000"/>
                <a:gd name="connsiteY7" fmla="*/ 0 h 10000"/>
                <a:gd name="connsiteX8" fmla="*/ 3548 w 10000"/>
                <a:gd name="connsiteY8" fmla="*/ 10000 h 10000"/>
                <a:gd name="connsiteX9" fmla="*/ 4516 w 10000"/>
                <a:gd name="connsiteY9" fmla="*/ 10000 h 10000"/>
                <a:gd name="connsiteX10" fmla="*/ 4516 w 10000"/>
                <a:gd name="connsiteY10" fmla="*/ 0 h 10000"/>
                <a:gd name="connsiteX11" fmla="*/ 5484 w 10000"/>
                <a:gd name="connsiteY11" fmla="*/ 0 h 10000"/>
                <a:gd name="connsiteX12" fmla="*/ 5484 w 10000"/>
                <a:gd name="connsiteY12" fmla="*/ 10000 h 10000"/>
                <a:gd name="connsiteX13" fmla="*/ 7419 w 10000"/>
                <a:gd name="connsiteY13" fmla="*/ 0 h 10000"/>
                <a:gd name="connsiteX14" fmla="*/ 7419 w 10000"/>
                <a:gd name="connsiteY14" fmla="*/ 10000 h 10000"/>
                <a:gd name="connsiteX15" fmla="*/ 8387 w 10000"/>
                <a:gd name="connsiteY15" fmla="*/ 10000 h 10000"/>
                <a:gd name="connsiteX16" fmla="*/ 8387 w 10000"/>
                <a:gd name="connsiteY16" fmla="*/ 0 h 10000"/>
                <a:gd name="connsiteX17" fmla="*/ 10000 w 10000"/>
                <a:gd name="connsiteY17" fmla="*/ 10000 h 10000"/>
                <a:gd name="connsiteX0" fmla="*/ 0 w 9253"/>
                <a:gd name="connsiteY0" fmla="*/ 10000 h 11954"/>
                <a:gd name="connsiteX1" fmla="*/ 645 w 9253"/>
                <a:gd name="connsiteY1" fmla="*/ 10000 h 11954"/>
                <a:gd name="connsiteX2" fmla="*/ 645 w 9253"/>
                <a:gd name="connsiteY2" fmla="*/ 0 h 11954"/>
                <a:gd name="connsiteX3" fmla="*/ 1613 w 9253"/>
                <a:gd name="connsiteY3" fmla="*/ 0 h 11954"/>
                <a:gd name="connsiteX4" fmla="*/ 1613 w 9253"/>
                <a:gd name="connsiteY4" fmla="*/ 10000 h 11954"/>
                <a:gd name="connsiteX5" fmla="*/ 2581 w 9253"/>
                <a:gd name="connsiteY5" fmla="*/ 10000 h 11954"/>
                <a:gd name="connsiteX6" fmla="*/ 2581 w 9253"/>
                <a:gd name="connsiteY6" fmla="*/ 0 h 11954"/>
                <a:gd name="connsiteX7" fmla="*/ 3548 w 9253"/>
                <a:gd name="connsiteY7" fmla="*/ 0 h 11954"/>
                <a:gd name="connsiteX8" fmla="*/ 3548 w 9253"/>
                <a:gd name="connsiteY8" fmla="*/ 10000 h 11954"/>
                <a:gd name="connsiteX9" fmla="*/ 4516 w 9253"/>
                <a:gd name="connsiteY9" fmla="*/ 10000 h 11954"/>
                <a:gd name="connsiteX10" fmla="*/ 4516 w 9253"/>
                <a:gd name="connsiteY10" fmla="*/ 0 h 11954"/>
                <a:gd name="connsiteX11" fmla="*/ 5484 w 9253"/>
                <a:gd name="connsiteY11" fmla="*/ 0 h 11954"/>
                <a:gd name="connsiteX12" fmla="*/ 5484 w 9253"/>
                <a:gd name="connsiteY12" fmla="*/ 10000 h 11954"/>
                <a:gd name="connsiteX13" fmla="*/ 7419 w 9253"/>
                <a:gd name="connsiteY13" fmla="*/ 0 h 11954"/>
                <a:gd name="connsiteX14" fmla="*/ 7419 w 9253"/>
                <a:gd name="connsiteY14" fmla="*/ 10000 h 11954"/>
                <a:gd name="connsiteX15" fmla="*/ 8387 w 9253"/>
                <a:gd name="connsiteY15" fmla="*/ 10000 h 11954"/>
                <a:gd name="connsiteX16" fmla="*/ 8387 w 9253"/>
                <a:gd name="connsiteY16" fmla="*/ 0 h 11954"/>
                <a:gd name="connsiteX17" fmla="*/ 9253 w 9253"/>
                <a:gd name="connsiteY17" fmla="*/ 11954 h 11954"/>
                <a:gd name="connsiteX0" fmla="*/ 0 w 10000"/>
                <a:gd name="connsiteY0" fmla="*/ 8365 h 10000"/>
                <a:gd name="connsiteX1" fmla="*/ 697 w 10000"/>
                <a:gd name="connsiteY1" fmla="*/ 8365 h 10000"/>
                <a:gd name="connsiteX2" fmla="*/ 697 w 10000"/>
                <a:gd name="connsiteY2" fmla="*/ 0 h 10000"/>
                <a:gd name="connsiteX3" fmla="*/ 1743 w 10000"/>
                <a:gd name="connsiteY3" fmla="*/ 0 h 10000"/>
                <a:gd name="connsiteX4" fmla="*/ 1743 w 10000"/>
                <a:gd name="connsiteY4" fmla="*/ 8365 h 10000"/>
                <a:gd name="connsiteX5" fmla="*/ 2789 w 10000"/>
                <a:gd name="connsiteY5" fmla="*/ 8365 h 10000"/>
                <a:gd name="connsiteX6" fmla="*/ 2789 w 10000"/>
                <a:gd name="connsiteY6" fmla="*/ 0 h 10000"/>
                <a:gd name="connsiteX7" fmla="*/ 3834 w 10000"/>
                <a:gd name="connsiteY7" fmla="*/ 0 h 10000"/>
                <a:gd name="connsiteX8" fmla="*/ 3834 w 10000"/>
                <a:gd name="connsiteY8" fmla="*/ 8365 h 10000"/>
                <a:gd name="connsiteX9" fmla="*/ 4881 w 10000"/>
                <a:gd name="connsiteY9" fmla="*/ 8365 h 10000"/>
                <a:gd name="connsiteX10" fmla="*/ 4881 w 10000"/>
                <a:gd name="connsiteY10" fmla="*/ 0 h 10000"/>
                <a:gd name="connsiteX11" fmla="*/ 5927 w 10000"/>
                <a:gd name="connsiteY11" fmla="*/ 0 h 10000"/>
                <a:gd name="connsiteX12" fmla="*/ 5927 w 10000"/>
                <a:gd name="connsiteY12" fmla="*/ 8365 h 10000"/>
                <a:gd name="connsiteX13" fmla="*/ 8018 w 10000"/>
                <a:gd name="connsiteY13" fmla="*/ 0 h 10000"/>
                <a:gd name="connsiteX14" fmla="*/ 8018 w 10000"/>
                <a:gd name="connsiteY14" fmla="*/ 8365 h 10000"/>
                <a:gd name="connsiteX15" fmla="*/ 9064 w 10000"/>
                <a:gd name="connsiteY15" fmla="*/ 8365 h 10000"/>
                <a:gd name="connsiteX16" fmla="*/ 10000 w 10000"/>
                <a:gd name="connsiteY16" fmla="*/ 10000 h 10000"/>
                <a:gd name="connsiteX0" fmla="*/ 0 w 10000"/>
                <a:gd name="connsiteY0" fmla="*/ 8365 h 10000"/>
                <a:gd name="connsiteX1" fmla="*/ 697 w 10000"/>
                <a:gd name="connsiteY1" fmla="*/ 8365 h 10000"/>
                <a:gd name="connsiteX2" fmla="*/ 697 w 10000"/>
                <a:gd name="connsiteY2" fmla="*/ 0 h 10000"/>
                <a:gd name="connsiteX3" fmla="*/ 1743 w 10000"/>
                <a:gd name="connsiteY3" fmla="*/ 0 h 10000"/>
                <a:gd name="connsiteX4" fmla="*/ 1743 w 10000"/>
                <a:gd name="connsiteY4" fmla="*/ 8365 h 10000"/>
                <a:gd name="connsiteX5" fmla="*/ 2789 w 10000"/>
                <a:gd name="connsiteY5" fmla="*/ 8365 h 10000"/>
                <a:gd name="connsiteX6" fmla="*/ 2789 w 10000"/>
                <a:gd name="connsiteY6" fmla="*/ 0 h 10000"/>
                <a:gd name="connsiteX7" fmla="*/ 3834 w 10000"/>
                <a:gd name="connsiteY7" fmla="*/ 0 h 10000"/>
                <a:gd name="connsiteX8" fmla="*/ 3834 w 10000"/>
                <a:gd name="connsiteY8" fmla="*/ 8365 h 10000"/>
                <a:gd name="connsiteX9" fmla="*/ 4881 w 10000"/>
                <a:gd name="connsiteY9" fmla="*/ 8365 h 10000"/>
                <a:gd name="connsiteX10" fmla="*/ 4881 w 10000"/>
                <a:gd name="connsiteY10" fmla="*/ 0 h 10000"/>
                <a:gd name="connsiteX11" fmla="*/ 5927 w 10000"/>
                <a:gd name="connsiteY11" fmla="*/ 0 h 10000"/>
                <a:gd name="connsiteX12" fmla="*/ 5927 w 10000"/>
                <a:gd name="connsiteY12" fmla="*/ 8365 h 10000"/>
                <a:gd name="connsiteX13" fmla="*/ 8018 w 10000"/>
                <a:gd name="connsiteY13" fmla="*/ 0 h 10000"/>
                <a:gd name="connsiteX14" fmla="*/ 8018 w 10000"/>
                <a:gd name="connsiteY14" fmla="*/ 8365 h 10000"/>
                <a:gd name="connsiteX15" fmla="*/ 10000 w 10000"/>
                <a:gd name="connsiteY15" fmla="*/ 10000 h 10000"/>
                <a:gd name="connsiteX0" fmla="*/ 0 w 10000"/>
                <a:gd name="connsiteY0" fmla="*/ 8365 h 10000"/>
                <a:gd name="connsiteX1" fmla="*/ 697 w 10000"/>
                <a:gd name="connsiteY1" fmla="*/ 8365 h 10000"/>
                <a:gd name="connsiteX2" fmla="*/ 697 w 10000"/>
                <a:gd name="connsiteY2" fmla="*/ 0 h 10000"/>
                <a:gd name="connsiteX3" fmla="*/ 1743 w 10000"/>
                <a:gd name="connsiteY3" fmla="*/ 0 h 10000"/>
                <a:gd name="connsiteX4" fmla="*/ 1743 w 10000"/>
                <a:gd name="connsiteY4" fmla="*/ 8365 h 10000"/>
                <a:gd name="connsiteX5" fmla="*/ 2789 w 10000"/>
                <a:gd name="connsiteY5" fmla="*/ 8365 h 10000"/>
                <a:gd name="connsiteX6" fmla="*/ 2789 w 10000"/>
                <a:gd name="connsiteY6" fmla="*/ 0 h 10000"/>
                <a:gd name="connsiteX7" fmla="*/ 3834 w 10000"/>
                <a:gd name="connsiteY7" fmla="*/ 0 h 10000"/>
                <a:gd name="connsiteX8" fmla="*/ 3834 w 10000"/>
                <a:gd name="connsiteY8" fmla="*/ 8365 h 10000"/>
                <a:gd name="connsiteX9" fmla="*/ 4881 w 10000"/>
                <a:gd name="connsiteY9" fmla="*/ 8365 h 10000"/>
                <a:gd name="connsiteX10" fmla="*/ 4881 w 10000"/>
                <a:gd name="connsiteY10" fmla="*/ 0 h 10000"/>
                <a:gd name="connsiteX11" fmla="*/ 5927 w 10000"/>
                <a:gd name="connsiteY11" fmla="*/ 0 h 10000"/>
                <a:gd name="connsiteX12" fmla="*/ 5927 w 10000"/>
                <a:gd name="connsiteY12" fmla="*/ 8365 h 10000"/>
                <a:gd name="connsiteX13" fmla="*/ 8018 w 10000"/>
                <a:gd name="connsiteY13" fmla="*/ 8365 h 10000"/>
                <a:gd name="connsiteX14" fmla="*/ 10000 w 10000"/>
                <a:gd name="connsiteY14" fmla="*/ 10000 h 10000"/>
                <a:gd name="connsiteX0" fmla="*/ 0 w 8018"/>
                <a:gd name="connsiteY0" fmla="*/ 8365 h 8365"/>
                <a:gd name="connsiteX1" fmla="*/ 697 w 8018"/>
                <a:gd name="connsiteY1" fmla="*/ 8365 h 8365"/>
                <a:gd name="connsiteX2" fmla="*/ 697 w 8018"/>
                <a:gd name="connsiteY2" fmla="*/ 0 h 8365"/>
                <a:gd name="connsiteX3" fmla="*/ 1743 w 8018"/>
                <a:gd name="connsiteY3" fmla="*/ 0 h 8365"/>
                <a:gd name="connsiteX4" fmla="*/ 1743 w 8018"/>
                <a:gd name="connsiteY4" fmla="*/ 8365 h 8365"/>
                <a:gd name="connsiteX5" fmla="*/ 2789 w 8018"/>
                <a:gd name="connsiteY5" fmla="*/ 8365 h 8365"/>
                <a:gd name="connsiteX6" fmla="*/ 2789 w 8018"/>
                <a:gd name="connsiteY6" fmla="*/ 0 h 8365"/>
                <a:gd name="connsiteX7" fmla="*/ 3834 w 8018"/>
                <a:gd name="connsiteY7" fmla="*/ 0 h 8365"/>
                <a:gd name="connsiteX8" fmla="*/ 3834 w 8018"/>
                <a:gd name="connsiteY8" fmla="*/ 8365 h 8365"/>
                <a:gd name="connsiteX9" fmla="*/ 4881 w 8018"/>
                <a:gd name="connsiteY9" fmla="*/ 8365 h 8365"/>
                <a:gd name="connsiteX10" fmla="*/ 4881 w 8018"/>
                <a:gd name="connsiteY10" fmla="*/ 0 h 8365"/>
                <a:gd name="connsiteX11" fmla="*/ 5927 w 8018"/>
                <a:gd name="connsiteY11" fmla="*/ 0 h 8365"/>
                <a:gd name="connsiteX12" fmla="*/ 5927 w 8018"/>
                <a:gd name="connsiteY12" fmla="*/ 8365 h 8365"/>
                <a:gd name="connsiteX13" fmla="*/ 8018 w 8018"/>
                <a:gd name="connsiteY13" fmla="*/ 8365 h 8365"/>
                <a:gd name="connsiteX0" fmla="*/ 0 w 8609"/>
                <a:gd name="connsiteY0" fmla="*/ 10000 h 10000"/>
                <a:gd name="connsiteX1" fmla="*/ 869 w 8609"/>
                <a:gd name="connsiteY1" fmla="*/ 10000 h 10000"/>
                <a:gd name="connsiteX2" fmla="*/ 869 w 8609"/>
                <a:gd name="connsiteY2" fmla="*/ 0 h 10000"/>
                <a:gd name="connsiteX3" fmla="*/ 2174 w 8609"/>
                <a:gd name="connsiteY3" fmla="*/ 0 h 10000"/>
                <a:gd name="connsiteX4" fmla="*/ 2174 w 8609"/>
                <a:gd name="connsiteY4" fmla="*/ 10000 h 10000"/>
                <a:gd name="connsiteX5" fmla="*/ 3478 w 8609"/>
                <a:gd name="connsiteY5" fmla="*/ 10000 h 10000"/>
                <a:gd name="connsiteX6" fmla="*/ 3478 w 8609"/>
                <a:gd name="connsiteY6" fmla="*/ 0 h 10000"/>
                <a:gd name="connsiteX7" fmla="*/ 4782 w 8609"/>
                <a:gd name="connsiteY7" fmla="*/ 0 h 10000"/>
                <a:gd name="connsiteX8" fmla="*/ 4782 w 8609"/>
                <a:gd name="connsiteY8" fmla="*/ 10000 h 10000"/>
                <a:gd name="connsiteX9" fmla="*/ 6088 w 8609"/>
                <a:gd name="connsiteY9" fmla="*/ 10000 h 10000"/>
                <a:gd name="connsiteX10" fmla="*/ 6088 w 8609"/>
                <a:gd name="connsiteY10" fmla="*/ 0 h 10000"/>
                <a:gd name="connsiteX11" fmla="*/ 7392 w 8609"/>
                <a:gd name="connsiteY11" fmla="*/ 0 h 10000"/>
                <a:gd name="connsiteX12" fmla="*/ 7392 w 8609"/>
                <a:gd name="connsiteY12" fmla="*/ 10000 h 10000"/>
                <a:gd name="connsiteX13" fmla="*/ 8609 w 8609"/>
                <a:gd name="connsiteY13" fmla="*/ 9870 h 10000"/>
                <a:gd name="connsiteX0" fmla="*/ 0 w 9915"/>
                <a:gd name="connsiteY0" fmla="*/ 10000 h 10131"/>
                <a:gd name="connsiteX1" fmla="*/ 1009 w 9915"/>
                <a:gd name="connsiteY1" fmla="*/ 10000 h 10131"/>
                <a:gd name="connsiteX2" fmla="*/ 1009 w 9915"/>
                <a:gd name="connsiteY2" fmla="*/ 0 h 10131"/>
                <a:gd name="connsiteX3" fmla="*/ 2525 w 9915"/>
                <a:gd name="connsiteY3" fmla="*/ 0 h 10131"/>
                <a:gd name="connsiteX4" fmla="*/ 2525 w 9915"/>
                <a:gd name="connsiteY4" fmla="*/ 10000 h 10131"/>
                <a:gd name="connsiteX5" fmla="*/ 4040 w 9915"/>
                <a:gd name="connsiteY5" fmla="*/ 10000 h 10131"/>
                <a:gd name="connsiteX6" fmla="*/ 4040 w 9915"/>
                <a:gd name="connsiteY6" fmla="*/ 0 h 10131"/>
                <a:gd name="connsiteX7" fmla="*/ 5555 w 9915"/>
                <a:gd name="connsiteY7" fmla="*/ 0 h 10131"/>
                <a:gd name="connsiteX8" fmla="*/ 5555 w 9915"/>
                <a:gd name="connsiteY8" fmla="*/ 10000 h 10131"/>
                <a:gd name="connsiteX9" fmla="*/ 7072 w 9915"/>
                <a:gd name="connsiteY9" fmla="*/ 10000 h 10131"/>
                <a:gd name="connsiteX10" fmla="*/ 7072 w 9915"/>
                <a:gd name="connsiteY10" fmla="*/ 0 h 10131"/>
                <a:gd name="connsiteX11" fmla="*/ 8586 w 9915"/>
                <a:gd name="connsiteY11" fmla="*/ 0 h 10131"/>
                <a:gd name="connsiteX12" fmla="*/ 8586 w 9915"/>
                <a:gd name="connsiteY12" fmla="*/ 10000 h 10131"/>
                <a:gd name="connsiteX13" fmla="*/ 9915 w 9915"/>
                <a:gd name="connsiteY13" fmla="*/ 10131 h 10131"/>
                <a:gd name="connsiteX0" fmla="*/ 0 w 10000"/>
                <a:gd name="connsiteY0" fmla="*/ 9871 h 9879"/>
                <a:gd name="connsiteX1" fmla="*/ 1018 w 10000"/>
                <a:gd name="connsiteY1" fmla="*/ 9871 h 9879"/>
                <a:gd name="connsiteX2" fmla="*/ 1018 w 10000"/>
                <a:gd name="connsiteY2" fmla="*/ 0 h 9879"/>
                <a:gd name="connsiteX3" fmla="*/ 2547 w 10000"/>
                <a:gd name="connsiteY3" fmla="*/ 0 h 9879"/>
                <a:gd name="connsiteX4" fmla="*/ 2547 w 10000"/>
                <a:gd name="connsiteY4" fmla="*/ 9871 h 9879"/>
                <a:gd name="connsiteX5" fmla="*/ 4075 w 10000"/>
                <a:gd name="connsiteY5" fmla="*/ 9871 h 9879"/>
                <a:gd name="connsiteX6" fmla="*/ 4075 w 10000"/>
                <a:gd name="connsiteY6" fmla="*/ 0 h 9879"/>
                <a:gd name="connsiteX7" fmla="*/ 5603 w 10000"/>
                <a:gd name="connsiteY7" fmla="*/ 0 h 9879"/>
                <a:gd name="connsiteX8" fmla="*/ 5603 w 10000"/>
                <a:gd name="connsiteY8" fmla="*/ 9871 h 9879"/>
                <a:gd name="connsiteX9" fmla="*/ 7133 w 10000"/>
                <a:gd name="connsiteY9" fmla="*/ 9871 h 9879"/>
                <a:gd name="connsiteX10" fmla="*/ 7133 w 10000"/>
                <a:gd name="connsiteY10" fmla="*/ 0 h 9879"/>
                <a:gd name="connsiteX11" fmla="*/ 8660 w 10000"/>
                <a:gd name="connsiteY11" fmla="*/ 0 h 9879"/>
                <a:gd name="connsiteX12" fmla="*/ 8660 w 10000"/>
                <a:gd name="connsiteY12" fmla="*/ 9871 h 9879"/>
                <a:gd name="connsiteX13" fmla="*/ 10000 w 10000"/>
                <a:gd name="connsiteY13" fmla="*/ 9879 h 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000" h="9879">
                  <a:moveTo>
                    <a:pt x="0" y="9871"/>
                  </a:moveTo>
                  <a:lnTo>
                    <a:pt x="1018" y="9871"/>
                  </a:lnTo>
                  <a:lnTo>
                    <a:pt x="1018" y="0"/>
                  </a:lnTo>
                  <a:lnTo>
                    <a:pt x="2547" y="0"/>
                  </a:lnTo>
                  <a:lnTo>
                    <a:pt x="2547" y="9871"/>
                  </a:lnTo>
                  <a:lnTo>
                    <a:pt x="4075" y="9871"/>
                  </a:lnTo>
                  <a:lnTo>
                    <a:pt x="4075" y="0"/>
                  </a:lnTo>
                  <a:lnTo>
                    <a:pt x="5603" y="0"/>
                  </a:lnTo>
                  <a:lnTo>
                    <a:pt x="5603" y="9871"/>
                  </a:lnTo>
                  <a:lnTo>
                    <a:pt x="7133" y="9871"/>
                  </a:lnTo>
                  <a:lnTo>
                    <a:pt x="7133" y="0"/>
                  </a:lnTo>
                  <a:lnTo>
                    <a:pt x="8660" y="0"/>
                  </a:lnTo>
                  <a:lnTo>
                    <a:pt x="8660" y="9871"/>
                  </a:lnTo>
                  <a:lnTo>
                    <a:pt x="10000" y="9879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>
              <a:off x="4473674" y="3781926"/>
              <a:ext cx="0" cy="2489608"/>
            </a:xfrm>
            <a:prstGeom prst="line">
              <a:avLst/>
            </a:prstGeom>
            <a:noFill/>
            <a:ln w="9525" cap="rnd">
              <a:solidFill>
                <a:srgbClr val="3333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5561329" y="3781926"/>
              <a:ext cx="0" cy="2489608"/>
            </a:xfrm>
            <a:prstGeom prst="line">
              <a:avLst/>
            </a:prstGeom>
            <a:noFill/>
            <a:ln w="9525" cap="rnd">
              <a:solidFill>
                <a:srgbClr val="3333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6652048" y="3781926"/>
              <a:ext cx="0" cy="2489608"/>
            </a:xfrm>
            <a:prstGeom prst="line">
              <a:avLst/>
            </a:prstGeom>
            <a:noFill/>
            <a:ln w="9525" cap="rnd">
              <a:solidFill>
                <a:srgbClr val="3333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7739703" y="3781926"/>
              <a:ext cx="0" cy="2489608"/>
            </a:xfrm>
            <a:prstGeom prst="line">
              <a:avLst/>
            </a:prstGeom>
            <a:noFill/>
            <a:ln w="9525" cap="rnd">
              <a:solidFill>
                <a:srgbClr val="3333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79973" y="5757649"/>
              <a:ext cx="215252" cy="0"/>
            </a:xfrm>
            <a:prstGeom prst="line">
              <a:avLst/>
            </a:prstGeom>
            <a:ln w="12700" cap="rnd">
              <a:solidFill>
                <a:srgbClr val="3366FF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52973" y="5657742"/>
              <a:ext cx="684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 smtClean="0">
                  <a:solidFill>
                    <a:srgbClr val="3366FF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Q</a:t>
              </a:r>
              <a:endParaRPr lang="en-US" sz="2400" dirty="0">
                <a:solidFill>
                  <a:srgbClr val="3366FF"/>
                </a:solidFill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837760" y="5592087"/>
              <a:ext cx="359440" cy="0"/>
            </a:xfrm>
            <a:prstGeom prst="line">
              <a:avLst/>
            </a:prstGeom>
            <a:ln w="38100" cap="rnd">
              <a:solidFill>
                <a:srgbClr val="3366FF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837760" y="4959740"/>
              <a:ext cx="359440" cy="0"/>
            </a:xfrm>
            <a:prstGeom prst="line">
              <a:avLst/>
            </a:prstGeom>
            <a:ln w="38100" cap="rnd">
              <a:solidFill>
                <a:srgbClr val="3366FF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741541" y="4959740"/>
              <a:ext cx="8139460" cy="0"/>
            </a:xfrm>
            <a:prstGeom prst="line">
              <a:avLst/>
            </a:prstGeom>
            <a:ln w="3175" cap="rnd">
              <a:solidFill>
                <a:schemeClr val="tx1"/>
              </a:solidFill>
              <a:prstDash val="dash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/>
          <p:cNvSpPr/>
          <p:nvPr/>
        </p:nvSpPr>
        <p:spPr>
          <a:xfrm>
            <a:off x="744977" y="1184623"/>
            <a:ext cx="7957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Given the circuit diagram below, complete the timing diagram below by filling in </a:t>
            </a:r>
            <a:r>
              <a:rPr lang="en-SG" dirty="0" smtClean="0"/>
              <a:t>Q </a:t>
            </a:r>
            <a:r>
              <a:rPr lang="en-SG" dirty="0"/>
              <a:t>and </a:t>
            </a:r>
            <a:r>
              <a:rPr lang="en-SG" dirty="0" smtClean="0"/>
              <a:t>Q. Assume that the initial value of Q is ‘0’ and include all propagation delays.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3004491" y="2043703"/>
            <a:ext cx="2517678" cy="1451729"/>
            <a:chOff x="2827606" y="1948182"/>
            <a:chExt cx="2517678" cy="1451729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5345284" y="1948182"/>
              <a:ext cx="0" cy="1220534"/>
            </a:xfrm>
            <a:prstGeom prst="line">
              <a:avLst/>
            </a:prstGeom>
            <a:ln w="12700" cap="rnd">
              <a:solidFill>
                <a:schemeClr val="tx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3230736" y="1948182"/>
              <a:ext cx="2106928" cy="0"/>
            </a:xfrm>
            <a:prstGeom prst="line">
              <a:avLst/>
            </a:prstGeom>
            <a:ln w="12700" cap="rnd">
              <a:solidFill>
                <a:schemeClr val="tx1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2827606" y="1948182"/>
              <a:ext cx="2517677" cy="1451729"/>
              <a:chOff x="2827606" y="1948182"/>
              <a:chExt cx="2517677" cy="1451729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230736" y="2234651"/>
                <a:ext cx="2114547" cy="1165260"/>
                <a:chOff x="4319663" y="2009908"/>
                <a:chExt cx="2114547" cy="1165260"/>
              </a:xfrm>
            </p:grpSpPr>
            <p:sp>
              <p:nvSpPr>
                <p:cNvPr id="7" name="Freeform 3"/>
                <p:cNvSpPr>
                  <a:spLocks/>
                </p:cNvSpPr>
                <p:nvPr/>
              </p:nvSpPr>
              <p:spPr bwMode="auto">
                <a:xfrm>
                  <a:off x="4810741" y="2899475"/>
                  <a:ext cx="165962" cy="159119"/>
                </a:xfrm>
                <a:custGeom>
                  <a:avLst/>
                  <a:gdLst>
                    <a:gd name="T0" fmla="*/ 0 w 105"/>
                    <a:gd name="T1" fmla="*/ 0 h 187"/>
                    <a:gd name="T2" fmla="*/ 105 w 105"/>
                    <a:gd name="T3" fmla="*/ 105 h 187"/>
                    <a:gd name="T4" fmla="*/ 0 w 105"/>
                    <a:gd name="T5" fmla="*/ 187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5" h="187">
                      <a:moveTo>
                        <a:pt x="0" y="0"/>
                      </a:moveTo>
                      <a:lnTo>
                        <a:pt x="105" y="105"/>
                      </a:lnTo>
                      <a:lnTo>
                        <a:pt x="0" y="187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" name="Line 4"/>
                <p:cNvSpPr>
                  <a:spLocks noChangeShapeType="1"/>
                </p:cNvSpPr>
                <p:nvPr/>
              </p:nvSpPr>
              <p:spPr bwMode="auto">
                <a:xfrm>
                  <a:off x="4502687" y="2982013"/>
                  <a:ext cx="301245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4319663" y="2177908"/>
                  <a:ext cx="49107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5831194" y="2193498"/>
                  <a:ext cx="41618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814145" y="2022193"/>
                  <a:ext cx="1017049" cy="1152975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lvl="0" indent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800"/>
                    </a:spcAft>
                    <a:tabLst/>
                  </a:pPr>
                  <a:endPara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4791165" y="2009908"/>
                  <a:ext cx="34598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3366FF"/>
                      </a:solidFill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D</a:t>
                  </a:r>
                  <a:endParaRPr lang="en-US" sz="1600" dirty="0">
                    <a:solidFill>
                      <a:srgbClr val="3366FF"/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5503082" y="2009908"/>
                  <a:ext cx="34598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3366FF"/>
                      </a:solidFill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Q</a:t>
                  </a:r>
                  <a:endParaRPr lang="en-US" sz="1600" dirty="0">
                    <a:solidFill>
                      <a:srgbClr val="3366FF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5510794" y="2774696"/>
                  <a:ext cx="34598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3366FF"/>
                      </a:solidFill>
                      <a:latin typeface="Times New Roman" panose="02020603050405020304" pitchFamily="18" charset="0"/>
                      <a:ea typeface="MS Mincho" panose="02020609040205080304" pitchFamily="49" charset="-128"/>
                    </a:rPr>
                    <a:t>Q</a:t>
                  </a:r>
                  <a:endParaRPr lang="en-US" sz="1600" dirty="0">
                    <a:solidFill>
                      <a:srgbClr val="3366FF"/>
                    </a:solidFill>
                  </a:endParaRPr>
                </a:p>
              </p:txBody>
            </p:sp>
            <p:sp>
              <p:nvSpPr>
                <p:cNvPr id="41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5821647" y="2943973"/>
                  <a:ext cx="612563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10" name="Straight Connector 9"/>
              <p:cNvCxnSpPr/>
              <p:nvPr/>
            </p:nvCxnSpPr>
            <p:spPr>
              <a:xfrm>
                <a:off x="4495800" y="3049592"/>
                <a:ext cx="215252" cy="0"/>
              </a:xfrm>
              <a:prstGeom prst="line">
                <a:avLst/>
              </a:prstGeom>
              <a:ln w="12700" cap="rnd">
                <a:solidFill>
                  <a:srgbClr val="3366FF"/>
                </a:solidFill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230736" y="1948182"/>
                <a:ext cx="0" cy="454469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Rectangle 57"/>
              <p:cNvSpPr/>
              <p:nvPr/>
            </p:nvSpPr>
            <p:spPr>
              <a:xfrm>
                <a:off x="2827606" y="3024595"/>
                <a:ext cx="101966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3366FF"/>
                    </a:solidFill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CLK</a:t>
                </a:r>
                <a:endParaRPr lang="en-US" sz="1600" dirty="0">
                  <a:solidFill>
                    <a:srgbClr val="3366FF"/>
                  </a:solidFill>
                </a:endParaRPr>
              </a:p>
            </p:txBody>
          </p:sp>
        </p:grpSp>
      </p:grpSp>
      <p:cxnSp>
        <p:nvCxnSpPr>
          <p:cNvPr id="62" name="Straight Connector 61"/>
          <p:cNvCxnSpPr/>
          <p:nvPr/>
        </p:nvCxnSpPr>
        <p:spPr>
          <a:xfrm>
            <a:off x="1267652" y="1530648"/>
            <a:ext cx="105787" cy="0"/>
          </a:xfrm>
          <a:prstGeom prst="line">
            <a:avLst/>
          </a:prstGeom>
          <a:ln w="12700" cap="rnd">
            <a:solidFill>
              <a:schemeClr val="tx1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2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900"/>
              </a:spcAft>
            </a:pPr>
            <a:r>
              <a:rPr lang="en-US" sz="2100" dirty="0" smtClean="0"/>
              <a:t>– Able to </a:t>
            </a:r>
            <a:r>
              <a:rPr lang="en-US" sz="2100" dirty="0"/>
              <a:t>design</a:t>
            </a:r>
            <a:r>
              <a:rPr lang="en-US" sz="2100" dirty="0" smtClean="0"/>
              <a:t> basic sequential logic circuits using flip-flops.</a:t>
            </a:r>
            <a:br>
              <a:rPr lang="en-US" sz="2100" dirty="0" smtClean="0"/>
            </a:b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en-US" sz="2100" dirty="0" smtClean="0">
                <a:solidFill>
                  <a:schemeClr val="bg1">
                    <a:lumMod val="65000"/>
                  </a:schemeClr>
                </a:solidFill>
              </a:rPr>
              <a:t>– Able to design, build and test digital systems using FPGAs.</a:t>
            </a:r>
            <a:br>
              <a:rPr lang="en-US" sz="21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1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1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100" dirty="0" smtClean="0">
                <a:solidFill>
                  <a:schemeClr val="bg1">
                    <a:lumMod val="65000"/>
                  </a:schemeClr>
                </a:solidFill>
              </a:rPr>
              <a:t>– Able to design, model and simulate digital logic circuits using Verilog.</a:t>
            </a:r>
          </a:p>
          <a:p>
            <a:pPr>
              <a:lnSpc>
                <a:spcPct val="100000"/>
              </a:lnSpc>
              <a:spcAft>
                <a:spcPts val="900"/>
              </a:spcAft>
            </a:pPr>
            <a:r>
              <a:rPr lang="en-US" sz="2100" dirty="0" smtClean="0"/>
              <a:t>– Able to design and model simple state machines based on the FSM approach.	</a:t>
            </a:r>
          </a:p>
          <a:p>
            <a:pPr>
              <a:lnSpc>
                <a:spcPct val="100000"/>
              </a:lnSpc>
              <a:spcAft>
                <a:spcPts val="900"/>
              </a:spcAft>
            </a:pPr>
            <a:endParaRPr lang="en-US" sz="2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 © NUS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6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26820" y="0"/>
            <a:ext cx="7541326" cy="1143000"/>
          </a:xfrm>
        </p:spPr>
        <p:txBody>
          <a:bodyPr/>
          <a:lstStyle/>
          <a:p>
            <a:r>
              <a:rPr lang="en-US" sz="3600" dirty="0" smtClean="0"/>
              <a:t>EE2026 Tutorial &amp; Lab Schedule</a:t>
            </a:r>
          </a:p>
        </p:txBody>
      </p:sp>
      <p:graphicFrame>
        <p:nvGraphicFramePr>
          <p:cNvPr id="11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527914"/>
              </p:ext>
            </p:extLst>
          </p:nvPr>
        </p:nvGraphicFramePr>
        <p:xfrm>
          <a:off x="639702" y="1158094"/>
          <a:ext cx="8097897" cy="463033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6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9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2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4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Week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Tutorials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Lab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Quiz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WK</a:t>
                      </a:r>
                      <a:r>
                        <a:rPr lang="en-US" sz="1600" baseline="0" dirty="0" smtClean="0"/>
                        <a:t> 6</a:t>
                      </a:r>
                      <a:endParaRPr lang="en-US" sz="1600" b="0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 smtClean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en-US" sz="1600" b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/>
                        <a:t>Lab 3 – Sequential</a:t>
                      </a:r>
                      <a:r>
                        <a:rPr lang="en-US" sz="1600" kern="1200" baseline="0" dirty="0" smtClean="0"/>
                        <a:t> Circuits 1</a:t>
                      </a:r>
                      <a:endParaRPr lang="en-US" sz="1600" b="1" kern="1200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Recess Week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dirty="0" smtClean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WK7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Tutorial</a:t>
                      </a:r>
                      <a:r>
                        <a:rPr lang="en-US" sz="1600" baseline="0" dirty="0" smtClean="0"/>
                        <a:t> – 6</a:t>
                      </a:r>
                      <a:endParaRPr 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/>
                        <a:t>Lab 4 – Sequential 2</a:t>
                      </a:r>
                      <a:endParaRPr lang="en-US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WK8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Tutorial</a:t>
                      </a:r>
                      <a:r>
                        <a:rPr lang="en-US" sz="1600" baseline="0" dirty="0" smtClean="0"/>
                        <a:t> – 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/>
                        <a:t>Project Lab </a:t>
                      </a:r>
                      <a:r>
                        <a:rPr lang="en-US" sz="1600" kern="1200" baseline="0" dirty="0" smtClean="0"/>
                        <a:t>1</a:t>
                      </a:r>
                      <a:endParaRPr lang="en-US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WK9 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Tutorial – 8</a:t>
                      </a:r>
                      <a:endParaRPr lang="en-US" sz="1600" b="1" dirty="0"/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/>
                        <a:t>Project Lab </a:t>
                      </a:r>
                      <a:r>
                        <a:rPr lang="en-US" sz="1600" kern="1200" baseline="0" dirty="0" smtClean="0"/>
                        <a:t>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WK10</a:t>
                      </a:r>
                      <a:endParaRPr lang="en-US" sz="1600" dirty="0"/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Tutorial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–</a:t>
                      </a:r>
                      <a:r>
                        <a:rPr lang="en-US" sz="1600" baseline="0" dirty="0" smtClean="0"/>
                        <a:t> 9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/>
                        <a:t>Project Lab </a:t>
                      </a:r>
                      <a:r>
                        <a:rPr lang="en-US" sz="1600" kern="1200" baseline="0" dirty="0" smtClean="0"/>
                        <a:t>3</a:t>
                      </a:r>
                      <a:endParaRPr lang="en-US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601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WK11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Tutorial – </a:t>
                      </a:r>
                      <a:r>
                        <a:rPr lang="en-US" sz="1600" baseline="0" dirty="0" smtClean="0"/>
                        <a:t>10</a:t>
                      </a:r>
                      <a:endParaRPr lang="en-US" sz="1600" b="1" dirty="0" smtClean="0"/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WK</a:t>
                      </a:r>
                      <a:r>
                        <a:rPr lang="en-US" sz="1600" baseline="0" dirty="0" smtClean="0"/>
                        <a:t>12</a:t>
                      </a:r>
                      <a:endParaRPr 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/>
                        <a:t>Project Lab </a:t>
                      </a:r>
                      <a:r>
                        <a:rPr lang="en-US" sz="1600" kern="1200" baseline="0" dirty="0" smtClean="0"/>
                        <a:t>4 /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</a:rPr>
                        <a:t>Project Evaluation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0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WK13</a:t>
                      </a:r>
                      <a:endParaRPr 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</a:rPr>
                        <a:t>Final Quiz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340" marR="53340" marT="91440" marB="9144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 © NUS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2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SEQUENTIAL </a:t>
            </a:r>
            <a:br>
              <a:rPr lang="en-US" smtClean="0"/>
            </a:br>
            <a:r>
              <a:rPr lang="en-US" smtClean="0"/>
              <a:t>CIRCUITS -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©Copyright CHUA DINGJUAN.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7969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393" y="1193623"/>
            <a:ext cx="1996192" cy="373267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 circuit to do this &gt;&gt;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 © NUS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dirty="0" smtClean="0"/>
              <a:t>Page</a:t>
            </a:r>
            <a:r>
              <a:rPr lang="en-US" dirty="0" smtClean="0"/>
              <a:t> </a:t>
            </a:r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393" y="1193624"/>
            <a:ext cx="1996192" cy="37326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0"/>
          <a:stretch/>
        </p:blipFill>
        <p:spPr>
          <a:xfrm>
            <a:off x="236267" y="4838217"/>
            <a:ext cx="2224168" cy="14553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6925" y="1221990"/>
            <a:ext cx="3055386" cy="237073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427788" y="1957305"/>
            <a:ext cx="4293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When the button is pushed :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Turn On the light </a:t>
            </a:r>
            <a:r>
              <a:rPr lang="en-US" sz="2400" i="1" dirty="0" smtClean="0"/>
              <a:t>if</a:t>
            </a:r>
            <a:r>
              <a:rPr lang="en-US" sz="2400" dirty="0" smtClean="0"/>
              <a:t> it is Off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Turn Off the light </a:t>
            </a:r>
            <a:r>
              <a:rPr lang="en-US" sz="2400" i="1" dirty="0" smtClean="0"/>
              <a:t>if</a:t>
            </a:r>
            <a:r>
              <a:rPr lang="en-US" sz="2400" dirty="0" smtClean="0"/>
              <a:t> it is On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69820" y="4662391"/>
            <a:ext cx="65233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FF0000"/>
                </a:solidFill>
              </a:rPr>
              <a:t>What is missing?</a:t>
            </a:r>
          </a:p>
          <a:p>
            <a:pPr marL="514350" indent="-514350">
              <a:buAutoNum type="arabicParenR"/>
            </a:pPr>
            <a:r>
              <a:rPr lang="en-US" sz="2400" dirty="0" smtClean="0">
                <a:solidFill>
                  <a:srgbClr val="0066CC"/>
                </a:solidFill>
              </a:rPr>
              <a:t>Remembering the previous </a:t>
            </a:r>
            <a:br>
              <a:rPr lang="en-US" sz="2400" dirty="0" smtClean="0">
                <a:solidFill>
                  <a:srgbClr val="0066CC"/>
                </a:solidFill>
              </a:rPr>
            </a:br>
            <a:r>
              <a:rPr lang="en-US" sz="2400" u="sng" dirty="0" smtClean="0">
                <a:solidFill>
                  <a:srgbClr val="0066CC"/>
                </a:solidFill>
              </a:rPr>
              <a:t>state</a:t>
            </a:r>
            <a:r>
              <a:rPr lang="en-US" sz="2400" dirty="0" smtClean="0">
                <a:solidFill>
                  <a:srgbClr val="0066CC"/>
                </a:solidFill>
              </a:rPr>
              <a:t> of the bulb </a:t>
            </a:r>
            <a:r>
              <a:rPr lang="en-US" sz="2400" dirty="0" smtClean="0">
                <a:solidFill>
                  <a:srgbClr val="0066CC"/>
                </a:solidFill>
                <a:sym typeface="Wingdings" panose="05000000000000000000" pitchFamily="2" charset="2"/>
              </a:rPr>
              <a:t></a:t>
            </a:r>
            <a:r>
              <a:rPr lang="en-US" sz="2400" dirty="0" smtClean="0">
                <a:solidFill>
                  <a:srgbClr val="0066CC"/>
                </a:solidFill>
              </a:rPr>
              <a:t> </a:t>
            </a:r>
            <a:r>
              <a:rPr lang="en-US" sz="2400" i="1" dirty="0" smtClean="0">
                <a:solidFill>
                  <a:srgbClr val="0066CC"/>
                </a:solidFill>
              </a:rPr>
              <a:t>MEMORY</a:t>
            </a:r>
          </a:p>
          <a:p>
            <a:pPr marL="514350" indent="-514350">
              <a:buAutoNum type="arabicParenR"/>
            </a:pPr>
            <a:r>
              <a:rPr lang="en-US" sz="2400" dirty="0" smtClean="0">
                <a:solidFill>
                  <a:srgbClr val="0066CC"/>
                </a:solidFill>
              </a:rPr>
              <a:t>Responding to an input </a:t>
            </a:r>
            <a:r>
              <a:rPr lang="en-US" sz="2400" i="1" dirty="0" smtClean="0">
                <a:solidFill>
                  <a:srgbClr val="0066CC"/>
                </a:solidFill>
              </a:rPr>
              <a:t>EVENT </a:t>
            </a:r>
            <a:r>
              <a:rPr lang="en-US" sz="2400" dirty="0" smtClean="0">
                <a:solidFill>
                  <a:srgbClr val="0066CC"/>
                </a:solidFill>
              </a:rPr>
              <a:t>(cf. input value)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8754150" y="0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0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07407E-6 L -2.77778E-7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" presetID="42" presetClass="path" presetSubtype="0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07407E-6 L -2.77778E-7 0.2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21361" y="1291224"/>
            <a:ext cx="7943967" cy="492538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Combinational Logic Circuits: </a:t>
            </a:r>
            <a:endParaRPr lang="en-US" b="1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Outputs depend on current inputs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Sequential Logic Circuits: </a:t>
            </a:r>
            <a:endParaRPr lang="en-US" b="1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smtClean="0"/>
              <a:t>Outputs depend </a:t>
            </a:r>
            <a:r>
              <a:rPr lang="en-US" dirty="0"/>
              <a:t>on </a:t>
            </a:r>
            <a:r>
              <a:rPr lang="en-US" b="1" i="1" dirty="0">
                <a:solidFill>
                  <a:srgbClr val="FF0000"/>
                </a:solidFill>
              </a:rPr>
              <a:t>current and previous </a:t>
            </a:r>
            <a:r>
              <a:rPr lang="en-US" dirty="0" smtClean="0"/>
              <a:t>inputs </a:t>
            </a:r>
            <a:r>
              <a:rPr lang="en-US" dirty="0" smtClean="0">
                <a:sym typeface="Wingdings" panose="05000000000000000000" pitchFamily="2" charset="2"/>
              </a:rPr>
              <a:t> M</a:t>
            </a:r>
            <a:r>
              <a:rPr lang="en-US" dirty="0" smtClean="0"/>
              <a:t>emory!</a:t>
            </a:r>
            <a:endParaRPr lang="en-US" u="sng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Requires separation of </a:t>
            </a:r>
            <a:r>
              <a:rPr lang="en-US" dirty="0"/>
              <a:t>previous, current, </a:t>
            </a:r>
            <a:r>
              <a:rPr lang="en-US" dirty="0" smtClean="0"/>
              <a:t>future : </a:t>
            </a:r>
            <a:r>
              <a:rPr lang="en-US" b="1" u="sng" dirty="0" smtClean="0"/>
              <a:t>states 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smtClean="0"/>
              <a:t> </a:t>
            </a:r>
            <a:r>
              <a:rPr lang="en-US" dirty="0" smtClean="0"/>
              <a:t>2</a:t>
            </a:r>
            <a:r>
              <a:rPr lang="en-US" b="1" dirty="0" smtClean="0"/>
              <a:t> </a:t>
            </a:r>
            <a:r>
              <a:rPr lang="en-US" dirty="0" smtClean="0"/>
              <a:t>Types of sequential circuits:</a:t>
            </a:r>
            <a:endParaRPr lang="en-US" b="1" dirty="0"/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Logic Circuits?</a:t>
            </a:r>
            <a:endParaRPr lang="en-US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98598"/>
              </p:ext>
            </p:extLst>
          </p:nvPr>
        </p:nvGraphicFramePr>
        <p:xfrm>
          <a:off x="5507057" y="1310078"/>
          <a:ext cx="2973388" cy="171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9" name="Visio" r:id="rId4" imgW="2406753" imgH="1384069" progId="Visio.Drawing.15">
                  <p:embed/>
                </p:oleObj>
              </mc:Choice>
              <mc:Fallback>
                <p:oleObj name="Visio" r:id="rId4" imgW="2406753" imgH="138406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07057" y="1310078"/>
                        <a:ext cx="2973388" cy="1712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5218431" y="1499174"/>
            <a:ext cx="330959" cy="119265"/>
            <a:chOff x="5218431" y="1499174"/>
            <a:chExt cx="330959" cy="11926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343766" y="1618439"/>
              <a:ext cx="205624" cy="0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5343766" y="1499174"/>
              <a:ext cx="0" cy="107766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8431" y="1499174"/>
              <a:ext cx="115214" cy="0"/>
            </a:xfrm>
            <a:prstGeom prst="line">
              <a:avLst/>
            </a:prstGeom>
            <a:ln w="381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/>
          <p:nvPr/>
        </p:nvCxnSpPr>
        <p:spPr>
          <a:xfrm>
            <a:off x="6992080" y="1989279"/>
            <a:ext cx="266453" cy="0"/>
          </a:xfrm>
          <a:prstGeom prst="line">
            <a:avLst/>
          </a:prstGeom>
          <a:ln w="38100" cap="rnd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6986869" y="1676974"/>
            <a:ext cx="0" cy="312305"/>
          </a:xfrm>
          <a:prstGeom prst="line">
            <a:avLst/>
          </a:prstGeom>
          <a:ln w="38100" cap="rnd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28797" y="1676974"/>
            <a:ext cx="264291" cy="0"/>
          </a:xfrm>
          <a:prstGeom prst="line">
            <a:avLst/>
          </a:prstGeom>
          <a:ln w="38100" cap="rnd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437885"/>
              </p:ext>
            </p:extLst>
          </p:nvPr>
        </p:nvGraphicFramePr>
        <p:xfrm>
          <a:off x="944880" y="4615179"/>
          <a:ext cx="7213600" cy="1463040"/>
        </p:xfrm>
        <a:graphic>
          <a:graphicData uri="http://schemas.openxmlformats.org/drawingml/2006/table">
            <a:tbl>
              <a:tblPr firstRow="1" firstCol="1" bandRow="1" bandCol="1">
                <a:tableStyleId>{3B4B98B0-60AC-42C2-AFA5-B58CD77FA1E5}</a:tableStyleId>
              </a:tblPr>
              <a:tblGrid>
                <a:gridCol w="4206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7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 marR="9144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Synchronous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9144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Asynchronous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9144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0" dirty="0">
                          <a:effectLst/>
                        </a:rPr>
                        <a:t>Clocked: need a clock input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9144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 err="1">
                          <a:effectLst/>
                        </a:rPr>
                        <a:t>Unclocked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91440" marR="9144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0" dirty="0" smtClean="0">
                          <a:effectLst/>
                        </a:rPr>
                        <a:t>Responds </a:t>
                      </a:r>
                      <a:r>
                        <a:rPr lang="en-US" sz="2000" b="0" dirty="0">
                          <a:effectLst/>
                        </a:rPr>
                        <a:t>to inputs at discrete time instants governed by a clock input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9144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Responds </a:t>
                      </a:r>
                      <a:r>
                        <a:rPr lang="en-US" sz="2000" dirty="0">
                          <a:effectLst/>
                        </a:rPr>
                        <a:t>whenever input signals change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 © NUS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6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Flip-flop (FF)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1" y="1132542"/>
            <a:ext cx="7586406" cy="30241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The simplest memory element has two stable states : </a:t>
            </a:r>
            <a:br>
              <a:rPr lang="en-US" sz="2200" dirty="0" smtClean="0"/>
            </a:br>
            <a:r>
              <a:rPr lang="en-US" sz="2200" dirty="0" smtClean="0"/>
              <a:t>	</a:t>
            </a:r>
            <a:r>
              <a:rPr lang="en-US" sz="2200" b="1" i="1" dirty="0" smtClean="0"/>
              <a:t>Flip-Flop </a:t>
            </a:r>
            <a:r>
              <a:rPr lang="en-US" sz="2200" b="1" dirty="0" smtClean="0"/>
              <a:t>(FF) </a:t>
            </a:r>
            <a:r>
              <a:rPr lang="en-US" sz="2200" dirty="0" smtClean="0">
                <a:sym typeface="Wingdings" panose="05000000000000000000" pitchFamily="2" charset="2"/>
              </a:rPr>
              <a:t> it can store 1 bit of information 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sym typeface="Wingdings" panose="05000000000000000000" pitchFamily="2" charset="2"/>
              </a:rPr>
              <a:t>Most basic FF : </a:t>
            </a:r>
            <a:r>
              <a:rPr lang="en-US" sz="2200" dirty="0" smtClean="0">
                <a:solidFill>
                  <a:srgbClr val="3366FF"/>
                </a:solidFill>
                <a:sym typeface="Wingdings" panose="05000000000000000000" pitchFamily="2" charset="2"/>
              </a:rPr>
              <a:t>Set-Reset</a:t>
            </a:r>
            <a:r>
              <a:rPr lang="en-US" sz="2200" dirty="0" smtClean="0">
                <a:sym typeface="Wingdings" panose="05000000000000000000" pitchFamily="2" charset="2"/>
              </a:rPr>
              <a:t> (SR) Flip-flop / Latch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Digital Fundamentals © NUS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/>
              <a:t>Page</a:t>
            </a:r>
            <a:r>
              <a:rPr lang="en-US" smtClean="0"/>
              <a:t> </a:t>
            </a:r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8285"/>
            <a:ext cx="1125195" cy="1197313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824449" y="2798769"/>
            <a:ext cx="4287569" cy="2820635"/>
            <a:chOff x="824449" y="2798769"/>
            <a:chExt cx="4287569" cy="2820635"/>
          </a:xfrm>
        </p:grpSpPr>
        <p:grpSp>
          <p:nvGrpSpPr>
            <p:cNvPr id="7" name="Group 185"/>
            <p:cNvGrpSpPr>
              <a:grpSpLocks/>
            </p:cNvGrpSpPr>
            <p:nvPr/>
          </p:nvGrpSpPr>
          <p:grpSpPr bwMode="auto">
            <a:xfrm>
              <a:off x="1149422" y="2903066"/>
              <a:ext cx="3475965" cy="2716338"/>
              <a:chOff x="1518" y="7828"/>
              <a:chExt cx="2940" cy="2296"/>
            </a:xfrm>
          </p:grpSpPr>
          <p:sp>
            <p:nvSpPr>
              <p:cNvPr id="8" name="Line 186"/>
              <p:cNvSpPr>
                <a:spLocks noChangeShapeType="1"/>
              </p:cNvSpPr>
              <p:nvPr/>
            </p:nvSpPr>
            <p:spPr bwMode="auto">
              <a:xfrm>
                <a:off x="2203" y="8417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Line 187"/>
              <p:cNvSpPr>
                <a:spLocks noChangeShapeType="1"/>
              </p:cNvSpPr>
              <p:nvPr/>
            </p:nvSpPr>
            <p:spPr bwMode="auto">
              <a:xfrm>
                <a:off x="3529" y="8142"/>
                <a:ext cx="92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Line 188"/>
              <p:cNvSpPr>
                <a:spLocks noChangeShapeType="1"/>
              </p:cNvSpPr>
              <p:nvPr/>
            </p:nvSpPr>
            <p:spPr bwMode="auto">
              <a:xfrm flipH="1">
                <a:off x="1518" y="9933"/>
                <a:ext cx="1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Line 189"/>
              <p:cNvSpPr>
                <a:spLocks noChangeShapeType="1"/>
              </p:cNvSpPr>
              <p:nvPr/>
            </p:nvSpPr>
            <p:spPr bwMode="auto">
              <a:xfrm flipH="1">
                <a:off x="1518" y="8013"/>
                <a:ext cx="119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2" name="Group 190"/>
              <p:cNvGrpSpPr>
                <a:grpSpLocks/>
              </p:cNvGrpSpPr>
              <p:nvPr/>
            </p:nvGrpSpPr>
            <p:grpSpPr bwMode="auto">
              <a:xfrm>
                <a:off x="2587" y="7828"/>
                <a:ext cx="961" cy="631"/>
                <a:chOff x="2587" y="7860"/>
                <a:chExt cx="961" cy="631"/>
              </a:xfrm>
            </p:grpSpPr>
            <p:grpSp>
              <p:nvGrpSpPr>
                <p:cNvPr id="25" name="Group 191"/>
                <p:cNvGrpSpPr>
                  <a:grpSpLocks/>
                </p:cNvGrpSpPr>
                <p:nvPr/>
              </p:nvGrpSpPr>
              <p:grpSpPr bwMode="auto">
                <a:xfrm>
                  <a:off x="2587" y="7860"/>
                  <a:ext cx="815" cy="631"/>
                  <a:chOff x="0" y="0"/>
                  <a:chExt cx="20000" cy="20000"/>
                </a:xfrm>
              </p:grpSpPr>
              <p:sp>
                <p:nvSpPr>
                  <p:cNvPr id="27" name="Arc 192"/>
                  <p:cNvSpPr>
                    <a:spLocks/>
                  </p:cNvSpPr>
                  <p:nvPr/>
                </p:nvSpPr>
                <p:spPr bwMode="auto">
                  <a:xfrm flipV="1">
                    <a:off x="724" y="9649"/>
                    <a:ext cx="19276" cy="10351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" name="Arc 193"/>
                  <p:cNvSpPr>
                    <a:spLocks/>
                  </p:cNvSpPr>
                  <p:nvPr/>
                </p:nvSpPr>
                <p:spPr bwMode="auto">
                  <a:xfrm flipV="1">
                    <a:off x="0" y="10277"/>
                    <a:ext cx="4032" cy="968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" name="Arc 194"/>
                  <p:cNvSpPr>
                    <a:spLocks/>
                  </p:cNvSpPr>
                  <p:nvPr/>
                </p:nvSpPr>
                <p:spPr bwMode="auto">
                  <a:xfrm>
                    <a:off x="724" y="0"/>
                    <a:ext cx="19276" cy="10351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" name="Arc 195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4032" cy="968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" name="Oval 196"/>
                <p:cNvSpPr>
                  <a:spLocks noChangeArrowheads="1"/>
                </p:cNvSpPr>
                <p:nvPr/>
              </p:nvSpPr>
              <p:spPr bwMode="auto">
                <a:xfrm>
                  <a:off x="3405" y="8085"/>
                  <a:ext cx="143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97"/>
              <p:cNvGrpSpPr>
                <a:grpSpLocks/>
              </p:cNvGrpSpPr>
              <p:nvPr/>
            </p:nvGrpSpPr>
            <p:grpSpPr bwMode="auto">
              <a:xfrm>
                <a:off x="2557" y="9493"/>
                <a:ext cx="961" cy="631"/>
                <a:chOff x="2587" y="7860"/>
                <a:chExt cx="961" cy="631"/>
              </a:xfrm>
            </p:grpSpPr>
            <p:grpSp>
              <p:nvGrpSpPr>
                <p:cNvPr id="19" name="Group 198"/>
                <p:cNvGrpSpPr>
                  <a:grpSpLocks/>
                </p:cNvGrpSpPr>
                <p:nvPr/>
              </p:nvGrpSpPr>
              <p:grpSpPr bwMode="auto">
                <a:xfrm>
                  <a:off x="2587" y="7860"/>
                  <a:ext cx="815" cy="631"/>
                  <a:chOff x="0" y="0"/>
                  <a:chExt cx="20000" cy="20000"/>
                </a:xfrm>
              </p:grpSpPr>
              <p:sp>
                <p:nvSpPr>
                  <p:cNvPr id="21" name="Arc 199"/>
                  <p:cNvSpPr>
                    <a:spLocks/>
                  </p:cNvSpPr>
                  <p:nvPr/>
                </p:nvSpPr>
                <p:spPr bwMode="auto">
                  <a:xfrm flipV="1">
                    <a:off x="724" y="9649"/>
                    <a:ext cx="19276" cy="10351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" name="Arc 200"/>
                  <p:cNvSpPr>
                    <a:spLocks/>
                  </p:cNvSpPr>
                  <p:nvPr/>
                </p:nvSpPr>
                <p:spPr bwMode="auto">
                  <a:xfrm flipV="1">
                    <a:off x="0" y="10277"/>
                    <a:ext cx="4032" cy="968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" name="Arc 201"/>
                  <p:cNvSpPr>
                    <a:spLocks/>
                  </p:cNvSpPr>
                  <p:nvPr/>
                </p:nvSpPr>
                <p:spPr bwMode="auto">
                  <a:xfrm>
                    <a:off x="724" y="0"/>
                    <a:ext cx="19276" cy="10351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" name="Arc 202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4032" cy="968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" name="Oval 203"/>
                <p:cNvSpPr>
                  <a:spLocks noChangeArrowheads="1"/>
                </p:cNvSpPr>
                <p:nvPr/>
              </p:nvSpPr>
              <p:spPr bwMode="auto">
                <a:xfrm>
                  <a:off x="3405" y="8085"/>
                  <a:ext cx="143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4" name="Line 204"/>
              <p:cNvSpPr>
                <a:spLocks noChangeShapeType="1"/>
              </p:cNvSpPr>
              <p:nvPr/>
            </p:nvSpPr>
            <p:spPr bwMode="auto">
              <a:xfrm>
                <a:off x="3529" y="9807"/>
                <a:ext cx="92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Oval 205"/>
              <p:cNvSpPr>
                <a:spLocks noChangeArrowheads="1"/>
              </p:cNvSpPr>
              <p:nvPr/>
            </p:nvSpPr>
            <p:spPr bwMode="auto">
              <a:xfrm>
                <a:off x="4177" y="8101"/>
                <a:ext cx="113" cy="10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Oval 206"/>
              <p:cNvSpPr>
                <a:spLocks noChangeArrowheads="1"/>
              </p:cNvSpPr>
              <p:nvPr/>
            </p:nvSpPr>
            <p:spPr bwMode="auto">
              <a:xfrm>
                <a:off x="4221" y="9739"/>
                <a:ext cx="113" cy="10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207"/>
              <p:cNvSpPr>
                <a:spLocks/>
              </p:cNvSpPr>
              <p:nvPr/>
            </p:nvSpPr>
            <p:spPr bwMode="auto">
              <a:xfrm>
                <a:off x="2059" y="8149"/>
                <a:ext cx="2232" cy="1470"/>
              </a:xfrm>
              <a:custGeom>
                <a:avLst/>
                <a:gdLst>
                  <a:gd name="T0" fmla="*/ 2232 w 2232"/>
                  <a:gd name="T1" fmla="*/ 0 h 1440"/>
                  <a:gd name="T2" fmla="*/ 0 w 2232"/>
                  <a:gd name="T3" fmla="*/ 1008 h 1440"/>
                  <a:gd name="T4" fmla="*/ 0 w 2232"/>
                  <a:gd name="T5" fmla="*/ 1440 h 1440"/>
                  <a:gd name="T6" fmla="*/ 648 w 2232"/>
                  <a:gd name="T7" fmla="*/ 144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32" h="1440">
                    <a:moveTo>
                      <a:pt x="2232" y="0"/>
                    </a:moveTo>
                    <a:lnTo>
                      <a:pt x="0" y="1008"/>
                    </a:lnTo>
                    <a:lnTo>
                      <a:pt x="0" y="1440"/>
                    </a:lnTo>
                    <a:lnTo>
                      <a:pt x="648" y="144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208"/>
              <p:cNvSpPr>
                <a:spLocks/>
              </p:cNvSpPr>
              <p:nvPr/>
            </p:nvSpPr>
            <p:spPr bwMode="auto">
              <a:xfrm flipV="1">
                <a:off x="2059" y="8323"/>
                <a:ext cx="2232" cy="1455"/>
              </a:xfrm>
              <a:custGeom>
                <a:avLst/>
                <a:gdLst>
                  <a:gd name="T0" fmla="*/ 2232 w 2232"/>
                  <a:gd name="T1" fmla="*/ 0 h 1440"/>
                  <a:gd name="T2" fmla="*/ 0 w 2232"/>
                  <a:gd name="T3" fmla="*/ 1008 h 1440"/>
                  <a:gd name="T4" fmla="*/ 0 w 2232"/>
                  <a:gd name="T5" fmla="*/ 1440 h 1440"/>
                  <a:gd name="T6" fmla="*/ 648 w 2232"/>
                  <a:gd name="T7" fmla="*/ 144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32" h="1440">
                    <a:moveTo>
                      <a:pt x="2232" y="0"/>
                    </a:moveTo>
                    <a:lnTo>
                      <a:pt x="0" y="1008"/>
                    </a:lnTo>
                    <a:lnTo>
                      <a:pt x="0" y="1440"/>
                    </a:lnTo>
                    <a:lnTo>
                      <a:pt x="648" y="144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824449" y="2937268"/>
              <a:ext cx="312906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ea typeface="MS Mincho" panose="02020609040205080304" pitchFamily="49" charset="-128"/>
                </a:rPr>
                <a:t>S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24449" y="5233043"/>
              <a:ext cx="351379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</a:rPr>
                <a:t>R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96939" y="5048377"/>
              <a:ext cx="364203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</a:rPr>
                <a:t>Q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590340" y="2798769"/>
              <a:ext cx="521678" cy="646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</a:rPr>
                <a:t>__Q</a:t>
              </a:r>
              <a:endParaRPr lang="en-US" sz="1200" dirty="0"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1252410" y="5777036"/>
            <a:ext cx="3712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Implemented with NOR / NAND gates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210017"/>
              </p:ext>
            </p:extLst>
          </p:nvPr>
        </p:nvGraphicFramePr>
        <p:xfrm>
          <a:off x="5296935" y="3096246"/>
          <a:ext cx="3400216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316" marR="110316" marT="55158" marB="5515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316" marR="110316" marT="55158" marB="5515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316" marR="110316" marT="55158" marB="5515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Q+</a:t>
                      </a:r>
                    </a:p>
                  </a:txBody>
                  <a:tcPr marL="110316" marR="110316" marT="55158" marB="5515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316" marR="110316" marT="55158" marB="551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316" marR="110316" marT="55158" marB="55158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316" marR="110316" marT="55158" marB="55158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316" marR="110316" marT="55158" marB="5515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316" marR="110316" marT="55158" marB="551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316" marR="110316" marT="55158" marB="55158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316" marR="110316" marT="55158" marB="55158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316" marR="110316" marT="55158" marB="5515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316" marR="110316" marT="55158" marB="551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316" marR="110316" marT="55158" marB="55158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316" marR="110316" marT="55158" marB="55158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316" marR="110316" marT="55158" marB="5515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316" marR="110316" marT="55158" marB="551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316" marR="110316" marT="55158" marB="55158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9C3A0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316" marR="110316" marT="55158" marB="55158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9C3A0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316" marR="110316" marT="55158" marB="5515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0 is the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 state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316" marR="110316" marT="55158" marB="5515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316" marR="110316" marT="55158" marB="5515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86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Flip-flop (FF)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Digital Fundamentals © NUS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i="1" smtClean="0">
                <a:solidFill>
                  <a:prstClr val="white">
                    <a:lumMod val="65000"/>
                  </a:prstClr>
                </a:solidFill>
              </a:rPr>
              <a:t>Page</a:t>
            </a: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 </a:t>
            </a:r>
            <a:fld id="{4FAB73BC-B049-4115-A692-8D63A059BFB8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153905" y="1627427"/>
          <a:ext cx="2502315" cy="2072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45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316" marR="110316" marT="55158" marB="5515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316" marR="110316" marT="55158" marB="5515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 Q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316" marR="110316" marT="55158" marB="5515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45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316" marR="110316" marT="55158" marB="551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316" marR="110316" marT="55158" marB="55158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316" marR="110316" marT="55158" marB="5515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45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316" marR="110316" marT="55158" marB="551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316" marR="110316" marT="55158" marB="55158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 = 0</a:t>
                      </a:r>
                    </a:p>
                  </a:txBody>
                  <a:tcPr marL="110316" marR="110316" marT="55158" marB="5515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45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316" marR="110316" marT="55158" marB="551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316" marR="110316" marT="55158" marB="55158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316" marR="110316" marT="55158" marB="5515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45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316" marR="110316" marT="55158" marB="551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316" marR="110316" marT="55158" marB="55158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9C3A0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0316" marR="110316" marT="55158" marB="5515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229226" y="1595721"/>
            <a:ext cx="5206022" cy="3424852"/>
            <a:chOff x="824449" y="2798769"/>
            <a:chExt cx="4287569" cy="2820635"/>
          </a:xfrm>
        </p:grpSpPr>
        <p:grpSp>
          <p:nvGrpSpPr>
            <p:cNvPr id="7" name="Group 185"/>
            <p:cNvGrpSpPr>
              <a:grpSpLocks/>
            </p:cNvGrpSpPr>
            <p:nvPr/>
          </p:nvGrpSpPr>
          <p:grpSpPr bwMode="auto">
            <a:xfrm>
              <a:off x="1149422" y="2903066"/>
              <a:ext cx="3475965" cy="2716338"/>
              <a:chOff x="1518" y="7828"/>
              <a:chExt cx="2940" cy="2296"/>
            </a:xfrm>
          </p:grpSpPr>
          <p:sp>
            <p:nvSpPr>
              <p:cNvPr id="8" name="Line 186"/>
              <p:cNvSpPr>
                <a:spLocks noChangeShapeType="1"/>
              </p:cNvSpPr>
              <p:nvPr/>
            </p:nvSpPr>
            <p:spPr bwMode="auto">
              <a:xfrm>
                <a:off x="2203" y="8417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Line 187"/>
              <p:cNvSpPr>
                <a:spLocks noChangeShapeType="1"/>
              </p:cNvSpPr>
              <p:nvPr/>
            </p:nvSpPr>
            <p:spPr bwMode="auto">
              <a:xfrm>
                <a:off x="3529" y="8142"/>
                <a:ext cx="92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Line 188"/>
              <p:cNvSpPr>
                <a:spLocks noChangeShapeType="1"/>
              </p:cNvSpPr>
              <p:nvPr/>
            </p:nvSpPr>
            <p:spPr bwMode="auto">
              <a:xfrm flipH="1">
                <a:off x="1518" y="9933"/>
                <a:ext cx="1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Line 189"/>
              <p:cNvSpPr>
                <a:spLocks noChangeShapeType="1"/>
              </p:cNvSpPr>
              <p:nvPr/>
            </p:nvSpPr>
            <p:spPr bwMode="auto">
              <a:xfrm flipH="1">
                <a:off x="1518" y="8013"/>
                <a:ext cx="119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2" name="Group 190"/>
              <p:cNvGrpSpPr>
                <a:grpSpLocks/>
              </p:cNvGrpSpPr>
              <p:nvPr/>
            </p:nvGrpSpPr>
            <p:grpSpPr bwMode="auto">
              <a:xfrm>
                <a:off x="2587" y="7828"/>
                <a:ext cx="961" cy="631"/>
                <a:chOff x="2587" y="7860"/>
                <a:chExt cx="961" cy="631"/>
              </a:xfrm>
            </p:grpSpPr>
            <p:grpSp>
              <p:nvGrpSpPr>
                <p:cNvPr id="25" name="Group 191"/>
                <p:cNvGrpSpPr>
                  <a:grpSpLocks/>
                </p:cNvGrpSpPr>
                <p:nvPr/>
              </p:nvGrpSpPr>
              <p:grpSpPr bwMode="auto">
                <a:xfrm>
                  <a:off x="2587" y="7860"/>
                  <a:ext cx="815" cy="631"/>
                  <a:chOff x="0" y="0"/>
                  <a:chExt cx="20000" cy="20000"/>
                </a:xfrm>
              </p:grpSpPr>
              <p:sp>
                <p:nvSpPr>
                  <p:cNvPr id="27" name="Arc 192"/>
                  <p:cNvSpPr>
                    <a:spLocks/>
                  </p:cNvSpPr>
                  <p:nvPr/>
                </p:nvSpPr>
                <p:spPr bwMode="auto">
                  <a:xfrm flipV="1">
                    <a:off x="724" y="9649"/>
                    <a:ext cx="19276" cy="10351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" name="Arc 193"/>
                  <p:cNvSpPr>
                    <a:spLocks/>
                  </p:cNvSpPr>
                  <p:nvPr/>
                </p:nvSpPr>
                <p:spPr bwMode="auto">
                  <a:xfrm flipV="1">
                    <a:off x="0" y="10277"/>
                    <a:ext cx="4032" cy="968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" name="Arc 194"/>
                  <p:cNvSpPr>
                    <a:spLocks/>
                  </p:cNvSpPr>
                  <p:nvPr/>
                </p:nvSpPr>
                <p:spPr bwMode="auto">
                  <a:xfrm>
                    <a:off x="724" y="0"/>
                    <a:ext cx="19276" cy="10351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" name="Arc 195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4032" cy="968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6" name="Oval 196"/>
                <p:cNvSpPr>
                  <a:spLocks noChangeArrowheads="1"/>
                </p:cNvSpPr>
                <p:nvPr/>
              </p:nvSpPr>
              <p:spPr bwMode="auto">
                <a:xfrm>
                  <a:off x="3405" y="8085"/>
                  <a:ext cx="143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" name="Group 197"/>
              <p:cNvGrpSpPr>
                <a:grpSpLocks/>
              </p:cNvGrpSpPr>
              <p:nvPr/>
            </p:nvGrpSpPr>
            <p:grpSpPr bwMode="auto">
              <a:xfrm>
                <a:off x="2557" y="9493"/>
                <a:ext cx="961" cy="631"/>
                <a:chOff x="2587" y="7860"/>
                <a:chExt cx="961" cy="631"/>
              </a:xfrm>
            </p:grpSpPr>
            <p:grpSp>
              <p:nvGrpSpPr>
                <p:cNvPr id="19" name="Group 198"/>
                <p:cNvGrpSpPr>
                  <a:grpSpLocks/>
                </p:cNvGrpSpPr>
                <p:nvPr/>
              </p:nvGrpSpPr>
              <p:grpSpPr bwMode="auto">
                <a:xfrm>
                  <a:off x="2587" y="7860"/>
                  <a:ext cx="815" cy="631"/>
                  <a:chOff x="0" y="0"/>
                  <a:chExt cx="20000" cy="20000"/>
                </a:xfrm>
              </p:grpSpPr>
              <p:sp>
                <p:nvSpPr>
                  <p:cNvPr id="21" name="Arc 199"/>
                  <p:cNvSpPr>
                    <a:spLocks/>
                  </p:cNvSpPr>
                  <p:nvPr/>
                </p:nvSpPr>
                <p:spPr bwMode="auto">
                  <a:xfrm flipV="1">
                    <a:off x="724" y="9649"/>
                    <a:ext cx="19276" cy="10351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2" name="Arc 200"/>
                  <p:cNvSpPr>
                    <a:spLocks/>
                  </p:cNvSpPr>
                  <p:nvPr/>
                </p:nvSpPr>
                <p:spPr bwMode="auto">
                  <a:xfrm flipV="1">
                    <a:off x="0" y="10277"/>
                    <a:ext cx="4032" cy="968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3" name="Arc 201"/>
                  <p:cNvSpPr>
                    <a:spLocks/>
                  </p:cNvSpPr>
                  <p:nvPr/>
                </p:nvSpPr>
                <p:spPr bwMode="auto">
                  <a:xfrm>
                    <a:off x="724" y="0"/>
                    <a:ext cx="19276" cy="10351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4" name="Arc 202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4032" cy="968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0" name="Oval 203"/>
                <p:cNvSpPr>
                  <a:spLocks noChangeArrowheads="1"/>
                </p:cNvSpPr>
                <p:nvPr/>
              </p:nvSpPr>
              <p:spPr bwMode="auto">
                <a:xfrm>
                  <a:off x="3405" y="8085"/>
                  <a:ext cx="143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4" name="Line 204"/>
              <p:cNvSpPr>
                <a:spLocks noChangeShapeType="1"/>
              </p:cNvSpPr>
              <p:nvPr/>
            </p:nvSpPr>
            <p:spPr bwMode="auto">
              <a:xfrm>
                <a:off x="3529" y="9807"/>
                <a:ext cx="92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Oval 205"/>
              <p:cNvSpPr>
                <a:spLocks noChangeArrowheads="1"/>
              </p:cNvSpPr>
              <p:nvPr/>
            </p:nvSpPr>
            <p:spPr bwMode="auto">
              <a:xfrm>
                <a:off x="4177" y="8101"/>
                <a:ext cx="113" cy="10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Oval 206"/>
              <p:cNvSpPr>
                <a:spLocks noChangeArrowheads="1"/>
              </p:cNvSpPr>
              <p:nvPr/>
            </p:nvSpPr>
            <p:spPr bwMode="auto">
              <a:xfrm>
                <a:off x="4221" y="9739"/>
                <a:ext cx="113" cy="10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07"/>
              <p:cNvSpPr>
                <a:spLocks/>
              </p:cNvSpPr>
              <p:nvPr/>
            </p:nvSpPr>
            <p:spPr bwMode="auto">
              <a:xfrm>
                <a:off x="2059" y="8149"/>
                <a:ext cx="2232" cy="1470"/>
              </a:xfrm>
              <a:custGeom>
                <a:avLst/>
                <a:gdLst>
                  <a:gd name="T0" fmla="*/ 2232 w 2232"/>
                  <a:gd name="T1" fmla="*/ 0 h 1440"/>
                  <a:gd name="T2" fmla="*/ 0 w 2232"/>
                  <a:gd name="T3" fmla="*/ 1008 h 1440"/>
                  <a:gd name="T4" fmla="*/ 0 w 2232"/>
                  <a:gd name="T5" fmla="*/ 1440 h 1440"/>
                  <a:gd name="T6" fmla="*/ 648 w 2232"/>
                  <a:gd name="T7" fmla="*/ 144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32" h="1440">
                    <a:moveTo>
                      <a:pt x="2232" y="0"/>
                    </a:moveTo>
                    <a:lnTo>
                      <a:pt x="0" y="1008"/>
                    </a:lnTo>
                    <a:lnTo>
                      <a:pt x="0" y="1440"/>
                    </a:lnTo>
                    <a:lnTo>
                      <a:pt x="648" y="144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08"/>
              <p:cNvSpPr>
                <a:spLocks/>
              </p:cNvSpPr>
              <p:nvPr/>
            </p:nvSpPr>
            <p:spPr bwMode="auto">
              <a:xfrm flipV="1">
                <a:off x="2059" y="8323"/>
                <a:ext cx="2232" cy="1455"/>
              </a:xfrm>
              <a:custGeom>
                <a:avLst/>
                <a:gdLst>
                  <a:gd name="T0" fmla="*/ 2232 w 2232"/>
                  <a:gd name="T1" fmla="*/ 0 h 1440"/>
                  <a:gd name="T2" fmla="*/ 0 w 2232"/>
                  <a:gd name="T3" fmla="*/ 1008 h 1440"/>
                  <a:gd name="T4" fmla="*/ 0 w 2232"/>
                  <a:gd name="T5" fmla="*/ 1440 h 1440"/>
                  <a:gd name="T6" fmla="*/ 648 w 2232"/>
                  <a:gd name="T7" fmla="*/ 144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32" h="1440">
                    <a:moveTo>
                      <a:pt x="2232" y="0"/>
                    </a:moveTo>
                    <a:lnTo>
                      <a:pt x="0" y="1008"/>
                    </a:lnTo>
                    <a:lnTo>
                      <a:pt x="0" y="1440"/>
                    </a:lnTo>
                    <a:lnTo>
                      <a:pt x="648" y="144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824449" y="2937268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S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24449" y="5233043"/>
              <a:ext cx="3513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R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96939" y="5048377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Q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590339" y="2798769"/>
              <a:ext cx="521679" cy="5323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__</a:t>
              </a:r>
            </a:p>
            <a:p>
              <a:r>
                <a:rPr lang="en-US" b="1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Q</a:t>
              </a:r>
              <a:endParaRPr lang="en-US" sz="12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</p:grp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356047"/>
              </p:ext>
            </p:extLst>
          </p:nvPr>
        </p:nvGraphicFramePr>
        <p:xfrm>
          <a:off x="6591496" y="4437352"/>
          <a:ext cx="1667702" cy="150795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62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59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NOR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59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590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33996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33996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33996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590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33996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33996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33996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590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33996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33996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33996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Rectangle 48"/>
          <p:cNvSpPr/>
          <p:nvPr/>
        </p:nvSpPr>
        <p:spPr>
          <a:xfrm>
            <a:off x="8754150" y="0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Wingdings" panose="05000000000000000000" pitchFamily="2" charset="2"/>
              </a:rPr>
              <a:t>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539487" y="2556265"/>
            <a:ext cx="681487" cy="1925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005806" y="5255393"/>
            <a:ext cx="217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Wingdings" panose="05000000000000000000" pitchFamily="2" charset="2"/>
              </a:rPr>
              <a:t>NOR Implementation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98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theme/theme1.xml><?xml version="1.0" encoding="utf-8"?>
<a:theme xmlns:a="http://schemas.openxmlformats.org/drawingml/2006/main" name="Retrospect">
  <a:themeElements>
    <a:clrScheme name="DJ">
      <a:dk1>
        <a:sysClr val="windowText" lastClr="000000"/>
      </a:dk1>
      <a:lt1>
        <a:sysClr val="window" lastClr="FFFFFF"/>
      </a:lt1>
      <a:dk2>
        <a:srgbClr val="262626"/>
      </a:dk2>
      <a:lt2>
        <a:srgbClr val="FFFFFF"/>
      </a:lt2>
      <a:accent1>
        <a:srgbClr val="705241"/>
      </a:accent1>
      <a:accent2>
        <a:srgbClr val="FF0000"/>
      </a:accent2>
      <a:accent3>
        <a:srgbClr val="2C4A4A"/>
      </a:accent3>
      <a:accent4>
        <a:srgbClr val="339966"/>
      </a:accent4>
      <a:accent5>
        <a:srgbClr val="604878"/>
      </a:accent5>
      <a:accent6>
        <a:srgbClr val="262626"/>
      </a:accent6>
      <a:hlink>
        <a:srgbClr val="6B9F25"/>
      </a:hlink>
      <a:folHlink>
        <a:srgbClr val="262626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lnDef>
      <a:spPr>
        <a:ln w="57150" cap="rnd"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E2020" id="{831C4EB6-077A-4A13-92B6-291C297A2AFA}" vid="{8E964A33-DA0B-4B1D-9EBA-591854ECA1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EE2020</Template>
  <TotalTime>18504</TotalTime>
  <Words>1277</Words>
  <Application>Microsoft Office PowerPoint</Application>
  <PresentationFormat>On-screen Show (4:3)</PresentationFormat>
  <Paragraphs>599</Paragraphs>
  <Slides>21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7" baseType="lpstr">
      <vt:lpstr>Courier</vt:lpstr>
      <vt:lpstr>MS Mincho</vt:lpstr>
      <vt:lpstr>MS Song</vt:lpstr>
      <vt:lpstr>SimSun</vt:lpstr>
      <vt:lpstr>Arial</vt:lpstr>
      <vt:lpstr>Calibri</vt:lpstr>
      <vt:lpstr>Calibri Light</vt:lpstr>
      <vt:lpstr>Cambria Math</vt:lpstr>
      <vt:lpstr>Comic Sans MS</vt:lpstr>
      <vt:lpstr>Courier New</vt:lpstr>
      <vt:lpstr>Symbol</vt:lpstr>
      <vt:lpstr>Times New Roman</vt:lpstr>
      <vt:lpstr>Wingdings</vt:lpstr>
      <vt:lpstr>Retrospect</vt:lpstr>
      <vt:lpstr>Visio</vt:lpstr>
      <vt:lpstr>Bitmap Image</vt:lpstr>
      <vt:lpstr>EE2026 Digital Design</vt:lpstr>
      <vt:lpstr>Module Outline</vt:lpstr>
      <vt:lpstr>Expected Learning Outcomes</vt:lpstr>
      <vt:lpstr>EE2026 Tutorial &amp; Lab Schedule</vt:lpstr>
      <vt:lpstr>SEQUENTIAL  CIRCUITS - I</vt:lpstr>
      <vt:lpstr>Design a circuit to do this &gt;&gt;</vt:lpstr>
      <vt:lpstr>Sequential Logic Circuits?</vt:lpstr>
      <vt:lpstr>SR Flip-flop (FF)</vt:lpstr>
      <vt:lpstr>SR Flip-flop (FF)</vt:lpstr>
      <vt:lpstr>SR Flip-flop (FF)</vt:lpstr>
      <vt:lpstr>A Simple Application…</vt:lpstr>
      <vt:lpstr>JK FF</vt:lpstr>
      <vt:lpstr>Respond @ Active Clock Edges</vt:lpstr>
      <vt:lpstr>FF Timing Parameters</vt:lpstr>
      <vt:lpstr>Commercially Available JK FFs</vt:lpstr>
      <vt:lpstr>Other Flip-Flops…</vt:lpstr>
      <vt:lpstr>Verilog Time! – D-FF</vt:lpstr>
      <vt:lpstr>Verilog Time! – D-FF</vt:lpstr>
      <vt:lpstr>Some notes on: always &amp; reg</vt:lpstr>
      <vt:lpstr>Summary</vt:lpstr>
      <vt:lpstr>Practice 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Chua Dingjuan</dc:creator>
  <cp:lastModifiedBy>Chua Dingjuan</cp:lastModifiedBy>
  <cp:revision>986</cp:revision>
  <cp:lastPrinted>2015-03-10T11:54:35Z</cp:lastPrinted>
  <dcterms:created xsi:type="dcterms:W3CDTF">2014-12-09T08:40:23Z</dcterms:created>
  <dcterms:modified xsi:type="dcterms:W3CDTF">2021-02-10T14:06:38Z</dcterms:modified>
</cp:coreProperties>
</file>