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1" r:id="rId3"/>
    <p:sldId id="258" r:id="rId4"/>
    <p:sldId id="269" r:id="rId5"/>
    <p:sldId id="301" r:id="rId6"/>
    <p:sldId id="300" r:id="rId7"/>
    <p:sldId id="295" r:id="rId8"/>
    <p:sldId id="274" r:id="rId9"/>
    <p:sldId id="302" r:id="rId10"/>
    <p:sldId id="277" r:id="rId11"/>
    <p:sldId id="282" r:id="rId12"/>
    <p:sldId id="299" r:id="rId13"/>
    <p:sldId id="314" r:id="rId14"/>
    <p:sldId id="312" r:id="rId15"/>
    <p:sldId id="313" r:id="rId16"/>
    <p:sldId id="315" r:id="rId17"/>
    <p:sldId id="316" r:id="rId18"/>
    <p:sldId id="305" r:id="rId19"/>
    <p:sldId id="285" r:id="rId20"/>
    <p:sldId id="310" r:id="rId21"/>
    <p:sldId id="304" r:id="rId22"/>
    <p:sldId id="306" r:id="rId23"/>
    <p:sldId id="307" r:id="rId24"/>
    <p:sldId id="308" r:id="rId25"/>
  </p:sldIdLst>
  <p:sldSz cx="9144000" cy="6858000" type="screen4x3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9632"/>
    <a:srgbClr val="7497FF"/>
    <a:srgbClr val="FFFF00"/>
    <a:srgbClr val="0066CC"/>
    <a:srgbClr val="467EA6"/>
    <a:srgbClr val="FF0000"/>
    <a:srgbClr val="339966"/>
    <a:srgbClr val="26262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875" autoAdjust="0"/>
  </p:normalViewPr>
  <p:slideViewPr>
    <p:cSldViewPr snapToGrid="0">
      <p:cViewPr varScale="1">
        <p:scale>
          <a:sx n="82" d="100"/>
          <a:sy n="82" d="100"/>
        </p:scale>
        <p:origin x="1603" y="72"/>
      </p:cViewPr>
      <p:guideLst>
        <p:guide pos="2880"/>
        <p:guide orient="horz" pos="2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8" y="1"/>
            <a:ext cx="2941531" cy="4978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1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8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9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for Data / Delay</a:t>
            </a:r>
          </a:p>
          <a:p>
            <a:r>
              <a:rPr lang="en-US" dirty="0" smtClean="0"/>
              <a:t>T for</a:t>
            </a:r>
            <a:r>
              <a:rPr lang="en-US" baseline="0" dirty="0" smtClean="0"/>
              <a:t> Toggle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JK? – universal flip flop</a:t>
            </a:r>
          </a:p>
          <a:p>
            <a:endParaRPr lang="en-US" baseline="0" dirty="0" smtClean="0"/>
          </a:p>
          <a:p>
            <a:r>
              <a:rPr lang="en-US" baseline="0" dirty="0" smtClean="0"/>
              <a:t>J-K is named after the man who invented it, his name is Jack </a:t>
            </a:r>
            <a:r>
              <a:rPr lang="en-US" baseline="0" dirty="0" err="1" smtClean="0"/>
              <a:t>Kilby</a:t>
            </a:r>
            <a:r>
              <a:rPr lang="en-US" baseline="0" dirty="0" smtClean="0"/>
              <a:t> and he won the Nobel Prize in Physics in the year 2000.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6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5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6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7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0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8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all inputs</a:t>
            </a:r>
            <a:r>
              <a:rPr lang="en-US" baseline="0" dirty="0" smtClean="0"/>
              <a:t> to be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2222222222222.vsdx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23.xml"/><Relationship Id="rId7" Type="http://schemas.openxmlformats.org/officeDocument/2006/relationships/package" Target="../embeddings/Microsoft_Visio_Drawing444444444444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image" Target="../media/image9.emf"/><Relationship Id="rId10" Type="http://schemas.openxmlformats.org/officeDocument/2006/relationships/image" Target="../media/image11.emf"/><Relationship Id="rId4" Type="http://schemas.openxmlformats.org/officeDocument/2006/relationships/package" Target="../embeddings/Microsoft_Visio_Drawing3333333333333.vsdx"/><Relationship Id="rId9" Type="http://schemas.openxmlformats.org/officeDocument/2006/relationships/package" Target="../embeddings/Microsoft_Visio_Drawing5555555555555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0/fa06/Labs/verilog-iee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VERILOG for Sequential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51" y="1183749"/>
            <a:ext cx="3137658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411" y="3320470"/>
            <a:ext cx="4244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q, r;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q = ~c;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p ^ q ^ r;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a &amp; 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~(c | d);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3277" y="3320470"/>
            <a:ext cx="4476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___ z);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   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313" y="1273617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4860" y="2004733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4860" y="3089371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Blocking &amp; Non-blocking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59319"/>
            <a:ext cx="3617103" cy="365125"/>
          </a:xfrm>
        </p:spPr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22960" y="1350682"/>
            <a:ext cx="7701913" cy="41724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Verilog supports two types of assignments within</a:t>
            </a:r>
            <a:endParaRPr lang="en-US" sz="2200" b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2047050"/>
            <a:ext cx="329499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/>
              <a:t>blocking assignment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Sequential evaluation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0000"/>
                </a:solidFill>
              </a:rPr>
              <a:t>Immediate assignment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4227" y="2047050"/>
            <a:ext cx="3629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200" dirty="0" smtClean="0"/>
              <a:t>non-blocking </a:t>
            </a:r>
            <a:r>
              <a:rPr lang="en-US" sz="2200" dirty="0" err="1" smtClean="0"/>
              <a:t>asignment</a:t>
            </a:r>
            <a:endParaRPr lang="en-US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Sequential </a:t>
            </a:r>
            <a:r>
              <a:rPr lang="en-US" sz="2000" dirty="0" smtClean="0">
                <a:solidFill>
                  <a:srgbClr val="FF0000"/>
                </a:solidFill>
              </a:rPr>
              <a:t>evaluation</a:t>
            </a:r>
            <a:endParaRPr lang="en-US" sz="2000" i="1" u="sng" dirty="0" smtClean="0">
              <a:solidFill>
                <a:srgbClr val="FF0000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i="1" u="sng" dirty="0" smtClean="0">
                <a:solidFill>
                  <a:srgbClr val="FF0000"/>
                </a:solidFill>
              </a:rPr>
              <a:t>Deferred</a:t>
            </a:r>
            <a:r>
              <a:rPr lang="en-US" sz="2000" dirty="0" smtClean="0">
                <a:solidFill>
                  <a:srgbClr val="FF0000"/>
                </a:solidFill>
              </a:rPr>
              <a:t> assignment</a:t>
            </a:r>
          </a:p>
          <a:p>
            <a:endParaRPr lang="en-US" sz="2200" b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97119" y="1578666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800" dirty="0"/>
              <a:t> </a:t>
            </a:r>
          </a:p>
        </p:txBody>
      </p:sp>
      <p:sp>
        <p:nvSpPr>
          <p:cNvPr id="27" name="Down Arrow 26"/>
          <p:cNvSpPr/>
          <p:nvPr/>
        </p:nvSpPr>
        <p:spPr>
          <a:xfrm rot="2700000">
            <a:off x="3339469" y="1821587"/>
            <a:ext cx="265658" cy="37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8900000">
            <a:off x="5292388" y="1807627"/>
            <a:ext cx="265658" cy="37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034" y="3152078"/>
            <a:ext cx="1921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y;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~x;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4227" y="3152078"/>
            <a:ext cx="232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&lt;=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&lt;= ~x;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94460" y="3677387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1) Evaluate y, assign result to x</a:t>
            </a:r>
            <a:endParaRPr lang="en-US" b="1" dirty="0">
              <a:solidFill>
                <a:srgbClr val="339966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) Evaluate </a:t>
            </a:r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~x, </a:t>
            </a:r>
            <a:r>
              <a:rPr lang="en-US" b="1" dirty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assign result to z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43600" y="3677387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1) Evaluate y, defer assignment </a:t>
            </a:r>
            <a:endParaRPr lang="en-US" b="1" dirty="0">
              <a:solidFill>
                <a:srgbClr val="339966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) Evaluate </a:t>
            </a:r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~x, defer assignment</a:t>
            </a:r>
          </a:p>
          <a:p>
            <a:r>
              <a:rPr lang="en-US" b="1" dirty="0" smtClean="0">
                <a:solidFill>
                  <a:srgbClr val="339966"/>
                </a:solidFill>
                <a:latin typeface="+mj-lt"/>
                <a:cs typeface="Courier New" panose="02070309020205020404" pitchFamily="49" charset="0"/>
              </a:rPr>
              <a:t>3) Assign x and z with new values</a:t>
            </a:r>
            <a:endParaRPr lang="en-US" b="1" dirty="0">
              <a:solidFill>
                <a:srgbClr val="339966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491010" y="2101886"/>
            <a:ext cx="0" cy="4207474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40047"/>
              </p:ext>
            </p:extLst>
          </p:nvPr>
        </p:nvGraphicFramePr>
        <p:xfrm>
          <a:off x="268034" y="4752880"/>
          <a:ext cx="3200400" cy="1691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err="1" smtClean="0"/>
                        <a:t>Behaviour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x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Initial</a:t>
                      </a:r>
                      <a:r>
                        <a:rPr lang="en-US" sz="1800" baseline="0" dirty="0" smtClean="0"/>
                        <a:t> Condition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y</a:t>
                      </a:r>
                      <a:r>
                        <a:rPr lang="en-US" sz="1800" baseline="0" dirty="0" smtClean="0"/>
                        <a:t> changes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x</a:t>
                      </a:r>
                      <a:r>
                        <a:rPr lang="en-US" sz="1800" baseline="0" dirty="0" smtClean="0"/>
                        <a:t> = 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z</a:t>
                      </a:r>
                      <a:r>
                        <a:rPr lang="en-US" sz="1800" baseline="0" dirty="0" smtClean="0"/>
                        <a:t> = ~x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46185"/>
              </p:ext>
            </p:extLst>
          </p:nvPr>
        </p:nvGraphicFramePr>
        <p:xfrm>
          <a:off x="4709160" y="4752880"/>
          <a:ext cx="4297680" cy="20299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err="1" smtClean="0"/>
                        <a:t>Behaviour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z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Deferred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Initial Condition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y changes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1800" kern="1200" dirty="0" smtClean="0"/>
                        <a:t>x &lt;= 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z &lt;= ~x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Assignment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7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410" y="1349430"/>
            <a:ext cx="7028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[2:0] A,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output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[2:0] V, Z, W);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= A | 3’b001;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 &lt;= V | 3’b100;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= Z;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2001"/>
              </p:ext>
            </p:extLst>
          </p:nvPr>
        </p:nvGraphicFramePr>
        <p:xfrm>
          <a:off x="3103736" y="2008696"/>
          <a:ext cx="5943600" cy="23530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Behaviour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</a:t>
                      </a:r>
                      <a:endParaRPr lang="en-US" sz="1800" b="1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kern="1200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Deferred</a:t>
                      </a:r>
                      <a:endParaRPr lang="en-US" sz="20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Initial</a:t>
                      </a:r>
                      <a:r>
                        <a:rPr lang="en-US" sz="2000" baseline="0" dirty="0" smtClean="0"/>
                        <a:t> Condition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baseline="0" dirty="0" smtClean="0"/>
                        <a:t>A changes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b="1" dirty="0" smtClean="0">
                          <a:solidFill>
                            <a:schemeClr val="accent2"/>
                          </a:solidFill>
                        </a:rPr>
                        <a:t>010</a:t>
                      </a:r>
                      <a:endParaRPr 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Stmt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Stmt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Stmt</a:t>
                      </a:r>
                      <a:r>
                        <a:rPr lang="en-US" sz="2000" baseline="0" dirty="0" smtClean="0"/>
                        <a:t> 3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010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56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2960" y="4386136"/>
            <a:ext cx="75438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2200" dirty="0" smtClean="0">
                <a:solidFill>
                  <a:srgbClr val="339966"/>
                </a:solidFill>
              </a:rPr>
              <a:t>An event occurs on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smtClean="0">
                <a:solidFill>
                  <a:srgbClr val="339966"/>
                </a:solidFill>
              </a:rPr>
              <a:t> at simulation time :</a:t>
            </a:r>
            <a:endParaRPr lang="en-US" sz="2200" dirty="0">
              <a:solidFill>
                <a:srgbClr val="339966"/>
              </a:solidFill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err="1" smtClean="0">
                <a:solidFill>
                  <a:prstClr val="black"/>
                </a:solidFill>
              </a:rPr>
              <a:t>Stmt</a:t>
            </a:r>
            <a:r>
              <a:rPr lang="en-US" sz="2200" dirty="0" smtClean="0">
                <a:solidFill>
                  <a:prstClr val="black"/>
                </a:solidFill>
              </a:rPr>
              <a:t> 1 is executed and V is assigned immediately</a:t>
            </a: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err="1" smtClean="0">
                <a:solidFill>
                  <a:prstClr val="black"/>
                </a:solidFill>
              </a:rPr>
              <a:t>Stmt</a:t>
            </a:r>
            <a:r>
              <a:rPr lang="en-US" sz="2200" dirty="0" smtClean="0">
                <a:solidFill>
                  <a:prstClr val="black"/>
                </a:solidFill>
              </a:rPr>
              <a:t> 2 is executed and defer assignment to Z </a:t>
            </a: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err="1" smtClean="0">
                <a:solidFill>
                  <a:prstClr val="black"/>
                </a:solidFill>
              </a:rPr>
              <a:t>Stmt</a:t>
            </a:r>
            <a:r>
              <a:rPr lang="en-US" sz="2200" dirty="0" smtClean="0">
                <a:solidFill>
                  <a:prstClr val="black"/>
                </a:solidFill>
              </a:rPr>
              <a:t> 3 is executed using old value of Z.</a:t>
            </a: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prstClr val="black"/>
                </a:solidFill>
              </a:rPr>
              <a:t>Z is assigned.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812264" y="5828585"/>
            <a:ext cx="5797576" cy="0"/>
          </a:xfrm>
          <a:prstGeom prst="line">
            <a:avLst/>
          </a:prstGeom>
          <a:ln w="3175" cap="rnd"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821367" y="1581869"/>
          <a:ext cx="1649053" cy="118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Time! – D-FF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3484" y="1581869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5" name="Freeform 30"/>
          <p:cNvSpPr>
            <a:spLocks/>
          </p:cNvSpPr>
          <p:nvPr/>
        </p:nvSpPr>
        <p:spPr bwMode="auto">
          <a:xfrm>
            <a:off x="1812266" y="3211752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1812264" y="4193420"/>
            <a:ext cx="3384685" cy="587949"/>
          </a:xfrm>
          <a:custGeom>
            <a:avLst/>
            <a:gdLst>
              <a:gd name="T0" fmla="*/ 0 w 4187"/>
              <a:gd name="T1" fmla="*/ 576 h 578"/>
              <a:gd name="T2" fmla="*/ 864 w 4187"/>
              <a:gd name="T3" fmla="*/ 576 h 578"/>
              <a:gd name="T4" fmla="*/ 864 w 4187"/>
              <a:gd name="T5" fmla="*/ 0 h 578"/>
              <a:gd name="T6" fmla="*/ 1440 w 4187"/>
              <a:gd name="T7" fmla="*/ 0 h 578"/>
              <a:gd name="T8" fmla="*/ 1440 w 4187"/>
              <a:gd name="T9" fmla="*/ 576 h 578"/>
              <a:gd name="T10" fmla="*/ 3541 w 4187"/>
              <a:gd name="T11" fmla="*/ 578 h 578"/>
              <a:gd name="T12" fmla="*/ 3541 w 4187"/>
              <a:gd name="T13" fmla="*/ 0 h 578"/>
              <a:gd name="T14" fmla="*/ 3961 w 4187"/>
              <a:gd name="T15" fmla="*/ 0 h 578"/>
              <a:gd name="T16" fmla="*/ 3961 w 4187"/>
              <a:gd name="T17" fmla="*/ 576 h 578"/>
              <a:gd name="T18" fmla="*/ 4187 w 4187"/>
              <a:gd name="T19" fmla="*/ 576 h 578"/>
              <a:gd name="connsiteX0" fmla="*/ 0 w 9460"/>
              <a:gd name="connsiteY0" fmla="*/ 9965 h 10000"/>
              <a:gd name="connsiteX1" fmla="*/ 2064 w 9460"/>
              <a:gd name="connsiteY1" fmla="*/ 9965 h 10000"/>
              <a:gd name="connsiteX2" fmla="*/ 2064 w 9460"/>
              <a:gd name="connsiteY2" fmla="*/ 0 h 10000"/>
              <a:gd name="connsiteX3" fmla="*/ 3439 w 9460"/>
              <a:gd name="connsiteY3" fmla="*/ 0 h 10000"/>
              <a:gd name="connsiteX4" fmla="*/ 3439 w 9460"/>
              <a:gd name="connsiteY4" fmla="*/ 9965 h 10000"/>
              <a:gd name="connsiteX5" fmla="*/ 8457 w 9460"/>
              <a:gd name="connsiteY5" fmla="*/ 10000 h 10000"/>
              <a:gd name="connsiteX6" fmla="*/ 8457 w 9460"/>
              <a:gd name="connsiteY6" fmla="*/ 0 h 10000"/>
              <a:gd name="connsiteX7" fmla="*/ 9460 w 9460"/>
              <a:gd name="connsiteY7" fmla="*/ 0 h 10000"/>
              <a:gd name="connsiteX8" fmla="*/ 9460 w 9460"/>
              <a:gd name="connsiteY8" fmla="*/ 9965 h 10000"/>
              <a:gd name="connsiteX0" fmla="*/ 0 w 10000"/>
              <a:gd name="connsiteY0" fmla="*/ 9965 h 10000"/>
              <a:gd name="connsiteX1" fmla="*/ 2182 w 10000"/>
              <a:gd name="connsiteY1" fmla="*/ 9965 h 10000"/>
              <a:gd name="connsiteX2" fmla="*/ 2182 w 10000"/>
              <a:gd name="connsiteY2" fmla="*/ 0 h 10000"/>
              <a:gd name="connsiteX3" fmla="*/ 3635 w 10000"/>
              <a:gd name="connsiteY3" fmla="*/ 0 h 10000"/>
              <a:gd name="connsiteX4" fmla="*/ 3635 w 10000"/>
              <a:gd name="connsiteY4" fmla="*/ 9965 h 10000"/>
              <a:gd name="connsiteX5" fmla="*/ 8940 w 10000"/>
              <a:gd name="connsiteY5" fmla="*/ 10000 h 10000"/>
              <a:gd name="connsiteX6" fmla="*/ 8940 w 10000"/>
              <a:gd name="connsiteY6" fmla="*/ 0 h 10000"/>
              <a:gd name="connsiteX7" fmla="*/ 10000 w 10000"/>
              <a:gd name="connsiteY7" fmla="*/ 0 h 10000"/>
              <a:gd name="connsiteX0" fmla="*/ 0 w 8940"/>
              <a:gd name="connsiteY0" fmla="*/ 9965 h 10000"/>
              <a:gd name="connsiteX1" fmla="*/ 2182 w 8940"/>
              <a:gd name="connsiteY1" fmla="*/ 9965 h 10000"/>
              <a:gd name="connsiteX2" fmla="*/ 2182 w 8940"/>
              <a:gd name="connsiteY2" fmla="*/ 0 h 10000"/>
              <a:gd name="connsiteX3" fmla="*/ 3635 w 8940"/>
              <a:gd name="connsiteY3" fmla="*/ 0 h 10000"/>
              <a:gd name="connsiteX4" fmla="*/ 3635 w 8940"/>
              <a:gd name="connsiteY4" fmla="*/ 9965 h 10000"/>
              <a:gd name="connsiteX5" fmla="*/ 8940 w 8940"/>
              <a:gd name="connsiteY5" fmla="*/ 10000 h 10000"/>
              <a:gd name="connsiteX6" fmla="*/ 8940 w 8940"/>
              <a:gd name="connsiteY6" fmla="*/ 0 h 10000"/>
              <a:gd name="connsiteX0" fmla="*/ 0 w 10000"/>
              <a:gd name="connsiteY0" fmla="*/ 9965 h 10000"/>
              <a:gd name="connsiteX1" fmla="*/ 2441 w 10000"/>
              <a:gd name="connsiteY1" fmla="*/ 9965 h 10000"/>
              <a:gd name="connsiteX2" fmla="*/ 2441 w 10000"/>
              <a:gd name="connsiteY2" fmla="*/ 0 h 10000"/>
              <a:gd name="connsiteX3" fmla="*/ 4066 w 10000"/>
              <a:gd name="connsiteY3" fmla="*/ 0 h 10000"/>
              <a:gd name="connsiteX4" fmla="*/ 4066 w 10000"/>
              <a:gd name="connsiteY4" fmla="*/ 9965 h 10000"/>
              <a:gd name="connsiteX5" fmla="*/ 10000 w 10000"/>
              <a:gd name="connsiteY5" fmla="*/ 10000 h 10000"/>
              <a:gd name="connsiteX0" fmla="*/ 0 w 7659"/>
              <a:gd name="connsiteY0" fmla="*/ 9965 h 9965"/>
              <a:gd name="connsiteX1" fmla="*/ 2441 w 7659"/>
              <a:gd name="connsiteY1" fmla="*/ 9965 h 9965"/>
              <a:gd name="connsiteX2" fmla="*/ 2441 w 7659"/>
              <a:gd name="connsiteY2" fmla="*/ 0 h 9965"/>
              <a:gd name="connsiteX3" fmla="*/ 4066 w 7659"/>
              <a:gd name="connsiteY3" fmla="*/ 0 h 9965"/>
              <a:gd name="connsiteX4" fmla="*/ 4066 w 7659"/>
              <a:gd name="connsiteY4" fmla="*/ 9965 h 9965"/>
              <a:gd name="connsiteX5" fmla="*/ 7659 w 7659"/>
              <a:gd name="connsiteY5" fmla="*/ 9935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59" h="9965">
                <a:moveTo>
                  <a:pt x="0" y="9965"/>
                </a:moveTo>
                <a:lnTo>
                  <a:pt x="2441" y="9965"/>
                </a:lnTo>
                <a:lnTo>
                  <a:pt x="2441" y="0"/>
                </a:lnTo>
                <a:lnTo>
                  <a:pt x="4066" y="0"/>
                </a:lnTo>
                <a:lnTo>
                  <a:pt x="4066" y="9965"/>
                </a:lnTo>
                <a:lnTo>
                  <a:pt x="7659" y="9935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196949" y="4193420"/>
            <a:ext cx="2300755" cy="587972"/>
          </a:xfrm>
          <a:custGeom>
            <a:avLst/>
            <a:gdLst>
              <a:gd name="T0" fmla="*/ 0 w 1440"/>
              <a:gd name="T1" fmla="*/ 576 h 576"/>
              <a:gd name="T2" fmla="*/ 0 w 1440"/>
              <a:gd name="T3" fmla="*/ 0 h 576"/>
              <a:gd name="T4" fmla="*/ 144 w 1440"/>
              <a:gd name="T5" fmla="*/ 0 h 576"/>
              <a:gd name="T6" fmla="*/ 144 w 1440"/>
              <a:gd name="T7" fmla="*/ 576 h 576"/>
              <a:gd name="T8" fmla="*/ 288 w 1440"/>
              <a:gd name="T9" fmla="*/ 576 h 576"/>
              <a:gd name="T10" fmla="*/ 288 w 1440"/>
              <a:gd name="T11" fmla="*/ 0 h 576"/>
              <a:gd name="T12" fmla="*/ 432 w 1440"/>
              <a:gd name="T13" fmla="*/ 0 h 576"/>
              <a:gd name="T14" fmla="*/ 432 w 1440"/>
              <a:gd name="T15" fmla="*/ 576 h 576"/>
              <a:gd name="T16" fmla="*/ 576 w 1440"/>
              <a:gd name="T17" fmla="*/ 576 h 576"/>
              <a:gd name="T18" fmla="*/ 576 w 1440"/>
              <a:gd name="T19" fmla="*/ 0 h 576"/>
              <a:gd name="T20" fmla="*/ 1440 w 1440"/>
              <a:gd name="T21" fmla="*/ 0 h 576"/>
              <a:gd name="connsiteX0" fmla="*/ 0 w 9231"/>
              <a:gd name="connsiteY0" fmla="*/ 10073 h 10073"/>
              <a:gd name="connsiteX1" fmla="*/ 0 w 9231"/>
              <a:gd name="connsiteY1" fmla="*/ 73 h 10073"/>
              <a:gd name="connsiteX2" fmla="*/ 1000 w 9231"/>
              <a:gd name="connsiteY2" fmla="*/ 73 h 10073"/>
              <a:gd name="connsiteX3" fmla="*/ 1000 w 9231"/>
              <a:gd name="connsiteY3" fmla="*/ 10073 h 10073"/>
              <a:gd name="connsiteX4" fmla="*/ 2000 w 9231"/>
              <a:gd name="connsiteY4" fmla="*/ 10073 h 10073"/>
              <a:gd name="connsiteX5" fmla="*/ 2000 w 9231"/>
              <a:gd name="connsiteY5" fmla="*/ 73 h 10073"/>
              <a:gd name="connsiteX6" fmla="*/ 3000 w 9231"/>
              <a:gd name="connsiteY6" fmla="*/ 73 h 10073"/>
              <a:gd name="connsiteX7" fmla="*/ 3000 w 9231"/>
              <a:gd name="connsiteY7" fmla="*/ 10073 h 10073"/>
              <a:gd name="connsiteX8" fmla="*/ 4000 w 9231"/>
              <a:gd name="connsiteY8" fmla="*/ 10073 h 10073"/>
              <a:gd name="connsiteX9" fmla="*/ 4000 w 9231"/>
              <a:gd name="connsiteY9" fmla="*/ 73 h 10073"/>
              <a:gd name="connsiteX10" fmla="*/ 9231 w 9231"/>
              <a:gd name="connsiteY10" fmla="*/ 0 h 10073"/>
              <a:gd name="connsiteX0" fmla="*/ 0 w 9936"/>
              <a:gd name="connsiteY0" fmla="*/ 9928 h 9928"/>
              <a:gd name="connsiteX1" fmla="*/ 0 w 9936"/>
              <a:gd name="connsiteY1" fmla="*/ 0 h 9928"/>
              <a:gd name="connsiteX2" fmla="*/ 1083 w 9936"/>
              <a:gd name="connsiteY2" fmla="*/ 0 h 9928"/>
              <a:gd name="connsiteX3" fmla="*/ 1083 w 9936"/>
              <a:gd name="connsiteY3" fmla="*/ 9928 h 9928"/>
              <a:gd name="connsiteX4" fmla="*/ 2167 w 9936"/>
              <a:gd name="connsiteY4" fmla="*/ 9928 h 9928"/>
              <a:gd name="connsiteX5" fmla="*/ 2167 w 9936"/>
              <a:gd name="connsiteY5" fmla="*/ 0 h 9928"/>
              <a:gd name="connsiteX6" fmla="*/ 3250 w 9936"/>
              <a:gd name="connsiteY6" fmla="*/ 0 h 9928"/>
              <a:gd name="connsiteX7" fmla="*/ 3250 w 9936"/>
              <a:gd name="connsiteY7" fmla="*/ 9928 h 9928"/>
              <a:gd name="connsiteX8" fmla="*/ 4333 w 9936"/>
              <a:gd name="connsiteY8" fmla="*/ 9928 h 9928"/>
              <a:gd name="connsiteX9" fmla="*/ 4333 w 9936"/>
              <a:gd name="connsiteY9" fmla="*/ 0 h 9928"/>
              <a:gd name="connsiteX10" fmla="*/ 9936 w 9936"/>
              <a:gd name="connsiteY10" fmla="*/ 147 h 9928"/>
              <a:gd name="connsiteX0" fmla="*/ 0 w 9919"/>
              <a:gd name="connsiteY0" fmla="*/ 10000 h 10000"/>
              <a:gd name="connsiteX1" fmla="*/ 0 w 9919"/>
              <a:gd name="connsiteY1" fmla="*/ 0 h 10000"/>
              <a:gd name="connsiteX2" fmla="*/ 1090 w 9919"/>
              <a:gd name="connsiteY2" fmla="*/ 0 h 10000"/>
              <a:gd name="connsiteX3" fmla="*/ 1090 w 9919"/>
              <a:gd name="connsiteY3" fmla="*/ 10000 h 10000"/>
              <a:gd name="connsiteX4" fmla="*/ 2181 w 9919"/>
              <a:gd name="connsiteY4" fmla="*/ 10000 h 10000"/>
              <a:gd name="connsiteX5" fmla="*/ 2181 w 9919"/>
              <a:gd name="connsiteY5" fmla="*/ 0 h 10000"/>
              <a:gd name="connsiteX6" fmla="*/ 3271 w 9919"/>
              <a:gd name="connsiteY6" fmla="*/ 0 h 10000"/>
              <a:gd name="connsiteX7" fmla="*/ 3271 w 9919"/>
              <a:gd name="connsiteY7" fmla="*/ 10000 h 10000"/>
              <a:gd name="connsiteX8" fmla="*/ 4361 w 9919"/>
              <a:gd name="connsiteY8" fmla="*/ 10000 h 10000"/>
              <a:gd name="connsiteX9" fmla="*/ 4361 w 9919"/>
              <a:gd name="connsiteY9" fmla="*/ 0 h 10000"/>
              <a:gd name="connsiteX10" fmla="*/ 9919 w 9919"/>
              <a:gd name="connsiteY10" fmla="*/ 1 h 10000"/>
              <a:gd name="connsiteX0" fmla="*/ 0 w 14008"/>
              <a:gd name="connsiteY0" fmla="*/ 10000 h 10000"/>
              <a:gd name="connsiteX1" fmla="*/ 0 w 14008"/>
              <a:gd name="connsiteY1" fmla="*/ 0 h 10000"/>
              <a:gd name="connsiteX2" fmla="*/ 1099 w 14008"/>
              <a:gd name="connsiteY2" fmla="*/ 0 h 10000"/>
              <a:gd name="connsiteX3" fmla="*/ 1099 w 14008"/>
              <a:gd name="connsiteY3" fmla="*/ 10000 h 10000"/>
              <a:gd name="connsiteX4" fmla="*/ 2199 w 14008"/>
              <a:gd name="connsiteY4" fmla="*/ 10000 h 10000"/>
              <a:gd name="connsiteX5" fmla="*/ 2199 w 14008"/>
              <a:gd name="connsiteY5" fmla="*/ 0 h 10000"/>
              <a:gd name="connsiteX6" fmla="*/ 3298 w 14008"/>
              <a:gd name="connsiteY6" fmla="*/ 0 h 10000"/>
              <a:gd name="connsiteX7" fmla="*/ 3298 w 14008"/>
              <a:gd name="connsiteY7" fmla="*/ 10000 h 10000"/>
              <a:gd name="connsiteX8" fmla="*/ 4397 w 14008"/>
              <a:gd name="connsiteY8" fmla="*/ 10000 h 10000"/>
              <a:gd name="connsiteX9" fmla="*/ 4397 w 14008"/>
              <a:gd name="connsiteY9" fmla="*/ 0 h 10000"/>
              <a:gd name="connsiteX10" fmla="*/ 14008 w 14008"/>
              <a:gd name="connsiteY10" fmla="*/ 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" h="10000">
                <a:moveTo>
                  <a:pt x="0" y="10000"/>
                </a:moveTo>
                <a:lnTo>
                  <a:pt x="0" y="0"/>
                </a:lnTo>
                <a:lnTo>
                  <a:pt x="1099" y="0"/>
                </a:lnTo>
                <a:lnTo>
                  <a:pt x="1099" y="10000"/>
                </a:lnTo>
                <a:lnTo>
                  <a:pt x="2199" y="10000"/>
                </a:lnTo>
                <a:lnTo>
                  <a:pt x="2199" y="0"/>
                </a:lnTo>
                <a:lnTo>
                  <a:pt x="3298" y="0"/>
                </a:lnTo>
                <a:lnTo>
                  <a:pt x="3298" y="10000"/>
                </a:lnTo>
                <a:lnTo>
                  <a:pt x="4397" y="10000"/>
                </a:lnTo>
                <a:lnTo>
                  <a:pt x="4397" y="0"/>
                </a:lnTo>
                <a:lnTo>
                  <a:pt x="14008" y="1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5097" y="3354803"/>
            <a:ext cx="894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2136" y="4377782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02136" y="5469521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056574" y="2932983"/>
          <a:ext cx="1340786" cy="96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Time! – D-FF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2960" y="1458725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423878" y="1185500"/>
            <a:ext cx="52202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(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__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q);</a:t>
            </a:r>
          </a:p>
          <a:p>
            <a:endParaRPr lang="en-US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solidFill>
                <a:srgbClr val="3366FF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7675" y="3273262"/>
            <a:ext cx="411060" cy="6091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722" y="4274104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1216358" y="3973679"/>
            <a:ext cx="330435" cy="241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3879" y="2712885"/>
            <a:ext cx="52202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(</a:t>
            </a:r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588" y="42983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09588" y="479077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27909" y="3278025"/>
            <a:ext cx="3813343" cy="9284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dirty="0" smtClean="0">
                <a:solidFill>
                  <a:srgbClr val="262626"/>
                </a:solidFill>
              </a:rPr>
              <a:t>Conceptually, 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262626"/>
                </a:solidFill>
              </a:rPr>
              <a:t> block runs o</a:t>
            </a:r>
            <a:r>
              <a:rPr lang="en-US" i="1" dirty="0" smtClean="0">
                <a:solidFill>
                  <a:srgbClr val="262626"/>
                </a:solidFill>
              </a:rPr>
              <a:t>nce </a:t>
            </a:r>
            <a:r>
              <a:rPr lang="en-US" dirty="0" smtClean="0">
                <a:solidFill>
                  <a:srgbClr val="262626"/>
                </a:solidFill>
              </a:rPr>
              <a:t>when a signal in </a:t>
            </a:r>
            <a:r>
              <a:rPr lang="en-US" i="1" dirty="0" smtClean="0">
                <a:solidFill>
                  <a:srgbClr val="FF0000"/>
                </a:solidFill>
              </a:rPr>
              <a:t>sensitivity list </a:t>
            </a:r>
            <a:r>
              <a:rPr lang="en-US" dirty="0" smtClean="0">
                <a:solidFill>
                  <a:srgbClr val="262626"/>
                </a:solidFill>
              </a:rPr>
              <a:t>changes value.</a:t>
            </a:r>
            <a:endParaRPr lang="en-US" i="1" dirty="0" smtClean="0">
              <a:solidFill>
                <a:srgbClr val="26262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38070" y="5265926"/>
            <a:ext cx="3813343" cy="978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behave like parentheses/brackets for conditional statements.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227910" y="1909387"/>
            <a:ext cx="3813343" cy="6289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dirty="0" smtClean="0">
                <a:solidFill>
                  <a:srgbClr val="339966"/>
                </a:solidFill>
              </a:rPr>
              <a:t>Anything assigned in an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339966"/>
                </a:solidFill>
              </a:rPr>
              <a:t> block must be declared as type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3269" y="4271063"/>
            <a:ext cx="3813343" cy="9284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dirty="0" smtClean="0">
                <a:solidFill>
                  <a:srgbClr val="262626"/>
                </a:solidFill>
              </a:rPr>
              <a:t>If </a:t>
            </a:r>
            <a:r>
              <a:rPr lang="en-US" dirty="0" err="1" smtClean="0">
                <a:solidFill>
                  <a:srgbClr val="262626"/>
                </a:solidFill>
              </a:rPr>
              <a:t>posedge</a:t>
            </a:r>
            <a:r>
              <a:rPr lang="en-US" dirty="0" smtClean="0">
                <a:solidFill>
                  <a:srgbClr val="262626"/>
                </a:solidFill>
              </a:rPr>
              <a:t> / </a:t>
            </a:r>
            <a:r>
              <a:rPr lang="en-US" dirty="0" err="1" smtClean="0">
                <a:solidFill>
                  <a:srgbClr val="262626"/>
                </a:solidFill>
              </a:rPr>
              <a:t>negedge</a:t>
            </a:r>
            <a:r>
              <a:rPr lang="en-US" dirty="0" smtClean="0">
                <a:solidFill>
                  <a:srgbClr val="262626"/>
                </a:solidFill>
              </a:rPr>
              <a:t> is used in the sensitivity list, ALL signals must be used with </a:t>
            </a:r>
            <a:r>
              <a:rPr lang="en-US" dirty="0" err="1" smtClean="0">
                <a:solidFill>
                  <a:srgbClr val="262626"/>
                </a:solidFill>
              </a:rPr>
              <a:t>posedge</a:t>
            </a:r>
            <a:r>
              <a:rPr lang="en-US" dirty="0" smtClean="0">
                <a:solidFill>
                  <a:srgbClr val="262626"/>
                </a:solidFill>
              </a:rPr>
              <a:t> / </a:t>
            </a:r>
            <a:r>
              <a:rPr lang="en-US" dirty="0" err="1" smtClean="0">
                <a:solidFill>
                  <a:srgbClr val="262626"/>
                </a:solidFill>
              </a:rPr>
              <a:t>negedge</a:t>
            </a:r>
            <a:r>
              <a:rPr lang="en-US" dirty="0" smtClean="0">
                <a:solidFill>
                  <a:srgbClr val="262626"/>
                </a:solidFill>
              </a:rPr>
              <a:t>. </a:t>
            </a:r>
            <a:endParaRPr lang="en-US" i="1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056574" y="2932983"/>
          <a:ext cx="1340786" cy="96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Time! – D-FF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2960" y="1458725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423878" y="1185500"/>
            <a:ext cx="52202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(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q);</a:t>
            </a:r>
          </a:p>
          <a:p>
            <a:endParaRPr lang="en-US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solidFill>
                <a:srgbClr val="3366FF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7675" y="3273262"/>
            <a:ext cx="411060" cy="6091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722" y="4274104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1216358" y="3973679"/>
            <a:ext cx="330435" cy="241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23879" y="2712885"/>
            <a:ext cx="52202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(</a:t>
            </a:r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588" y="42983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09588" y="479077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3877" y="4074782"/>
            <a:ext cx="5615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q &lt;= d;       or       q = d;</a:t>
            </a:r>
          </a:p>
        </p:txBody>
      </p:sp>
    </p:spTree>
    <p:extLst>
      <p:ext uri="{BB962C8B-B14F-4D97-AF65-F5344CB8AC3E}">
        <p14:creationId xmlns:p14="http://schemas.microsoft.com/office/powerpoint/2010/main" val="32070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 Flip-Flops…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49632"/>
            <a:ext cx="3617103" cy="365125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425347" y="6449632"/>
            <a:ext cx="984019" cy="365125"/>
          </a:xfrm>
        </p:spPr>
        <p:txBody>
          <a:bodyPr/>
          <a:lstStyle/>
          <a:p>
            <a:r>
              <a:rPr lang="en-US" i="1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 </a:t>
            </a:r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95281" y="1140181"/>
            <a:ext cx="1668951" cy="1569660"/>
            <a:chOff x="3537713" y="2541425"/>
            <a:chExt cx="1668951" cy="156966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3537713" y="2778922"/>
              <a:ext cx="1668951" cy="1081790"/>
              <a:chOff x="2673" y="3322"/>
              <a:chExt cx="2090" cy="1355"/>
            </a:xfrm>
          </p:grpSpPr>
          <p:sp>
            <p:nvSpPr>
              <p:cNvPr id="7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2937" y="4450"/>
                <a:ext cx="3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2673" y="3505"/>
                <a:ext cx="5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29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endParaRPr lang="en-US" altLang="en-US" dirty="0" smtClea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992083" y="2541425"/>
              <a:ext cx="96383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         Q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_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Q</a:t>
              </a:r>
              <a:endPara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18780" y="1130021"/>
            <a:ext cx="1825465" cy="1569660"/>
            <a:chOff x="3537713" y="2541425"/>
            <a:chExt cx="1825465" cy="1569660"/>
          </a:xfrm>
        </p:grpSpPr>
        <p:grpSp>
          <p:nvGrpSpPr>
            <p:cNvPr id="59" name="Group 2"/>
            <p:cNvGrpSpPr>
              <a:grpSpLocks/>
            </p:cNvGrpSpPr>
            <p:nvPr/>
          </p:nvGrpSpPr>
          <p:grpSpPr bwMode="auto">
            <a:xfrm>
              <a:off x="3537713" y="2778922"/>
              <a:ext cx="1825465" cy="1081790"/>
              <a:chOff x="2673" y="3322"/>
              <a:chExt cx="2286" cy="1355"/>
            </a:xfrm>
          </p:grpSpPr>
          <p:sp>
            <p:nvSpPr>
              <p:cNvPr id="61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4"/>
              <p:cNvSpPr>
                <a:spLocks noChangeShapeType="1"/>
              </p:cNvSpPr>
              <p:nvPr/>
            </p:nvSpPr>
            <p:spPr bwMode="auto">
              <a:xfrm>
                <a:off x="2938" y="4450"/>
                <a:ext cx="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Line 5"/>
              <p:cNvSpPr>
                <a:spLocks noChangeShapeType="1"/>
              </p:cNvSpPr>
              <p:nvPr/>
            </p:nvSpPr>
            <p:spPr bwMode="auto">
              <a:xfrm flipV="1">
                <a:off x="2673" y="3505"/>
                <a:ext cx="5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endParaRPr lang="en-US" altLang="en-US" dirty="0" smtClea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92083" y="2541425"/>
              <a:ext cx="96383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         Q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_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Q</a:t>
              </a:r>
              <a:endPara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1930504" y="2275400"/>
            <a:ext cx="0" cy="4517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>
          <a:xfrm>
            <a:off x="3406290" y="2275400"/>
            <a:ext cx="0" cy="4517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/>
          <p:nvPr/>
        </p:nvCxnSpPr>
        <p:spPr>
          <a:xfrm>
            <a:off x="1930504" y="2735484"/>
            <a:ext cx="147578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r="56695"/>
          <a:stretch/>
        </p:blipFill>
        <p:spPr>
          <a:xfrm>
            <a:off x="877644" y="2121516"/>
            <a:ext cx="930972" cy="2875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57335" y="1332005"/>
            <a:ext cx="468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‘1’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5258153" y="1273952"/>
          <a:ext cx="2854305" cy="1353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3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err="1" smtClean="0"/>
                        <a:t>Behaviour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q1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q2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Reset FFs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@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@ 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baseline="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3169843" y="119995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Q1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4958" y="119995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Q2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60141" y="1200835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D1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10528" y="1950608"/>
            <a:ext cx="540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clk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" y="2857530"/>
            <a:ext cx="8757920" cy="0"/>
          </a:xfrm>
          <a:prstGeom prst="line">
            <a:avLst/>
          </a:prstGeom>
          <a:ln w="19050" cap="rnd"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89928" y="192501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1     0</a:t>
            </a:r>
            <a:endParaRPr lang="en-US" b="1" dirty="0">
              <a:solidFill>
                <a:schemeClr val="accent4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89927" y="228916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1     1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247851" y="1274973"/>
          <a:ext cx="2881632" cy="1363389"/>
        </p:xfrm>
        <a:graphic>
          <a:graphicData uri="http://schemas.openxmlformats.org/drawingml/2006/table">
            <a:tbl>
              <a:tblPr/>
              <a:tblGrid>
                <a:gridCol w="98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000" b="1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64558" y="3415890"/>
            <a:ext cx="4500470" cy="2486731"/>
            <a:chOff x="-585446" y="3470832"/>
            <a:chExt cx="5068710" cy="2800702"/>
          </a:xfrm>
        </p:grpSpPr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1201745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53083" y="6041208"/>
              <a:ext cx="3730181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720153" y="3470832"/>
              <a:ext cx="3746863" cy="584833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  <a:gd name="connsiteX0" fmla="*/ 0 w 10223"/>
                <a:gd name="connsiteY0" fmla="*/ 10000 h 10000"/>
                <a:gd name="connsiteX1" fmla="*/ 868 w 10223"/>
                <a:gd name="connsiteY1" fmla="*/ 10000 h 10000"/>
                <a:gd name="connsiteX2" fmla="*/ 868 w 10223"/>
                <a:gd name="connsiteY2" fmla="*/ 0 h 10000"/>
                <a:gd name="connsiteX3" fmla="*/ 1836 w 10223"/>
                <a:gd name="connsiteY3" fmla="*/ 0 h 10000"/>
                <a:gd name="connsiteX4" fmla="*/ 1836 w 10223"/>
                <a:gd name="connsiteY4" fmla="*/ 10000 h 10000"/>
                <a:gd name="connsiteX5" fmla="*/ 2804 w 10223"/>
                <a:gd name="connsiteY5" fmla="*/ 10000 h 10000"/>
                <a:gd name="connsiteX6" fmla="*/ 2804 w 10223"/>
                <a:gd name="connsiteY6" fmla="*/ 0 h 10000"/>
                <a:gd name="connsiteX7" fmla="*/ 3771 w 10223"/>
                <a:gd name="connsiteY7" fmla="*/ 0 h 10000"/>
                <a:gd name="connsiteX8" fmla="*/ 3771 w 10223"/>
                <a:gd name="connsiteY8" fmla="*/ 10000 h 10000"/>
                <a:gd name="connsiteX9" fmla="*/ 4739 w 10223"/>
                <a:gd name="connsiteY9" fmla="*/ 10000 h 10000"/>
                <a:gd name="connsiteX10" fmla="*/ 4739 w 10223"/>
                <a:gd name="connsiteY10" fmla="*/ 0 h 10000"/>
                <a:gd name="connsiteX11" fmla="*/ 5707 w 10223"/>
                <a:gd name="connsiteY11" fmla="*/ 0 h 10000"/>
                <a:gd name="connsiteX12" fmla="*/ 5707 w 10223"/>
                <a:gd name="connsiteY12" fmla="*/ 10000 h 10000"/>
                <a:gd name="connsiteX13" fmla="*/ 6675 w 10223"/>
                <a:gd name="connsiteY13" fmla="*/ 10000 h 10000"/>
                <a:gd name="connsiteX14" fmla="*/ 6675 w 10223"/>
                <a:gd name="connsiteY14" fmla="*/ 0 h 10000"/>
                <a:gd name="connsiteX15" fmla="*/ 7642 w 10223"/>
                <a:gd name="connsiteY15" fmla="*/ 0 h 10000"/>
                <a:gd name="connsiteX16" fmla="*/ 7642 w 10223"/>
                <a:gd name="connsiteY16" fmla="*/ 10000 h 10000"/>
                <a:gd name="connsiteX17" fmla="*/ 8610 w 10223"/>
                <a:gd name="connsiteY17" fmla="*/ 10000 h 10000"/>
                <a:gd name="connsiteX18" fmla="*/ 8610 w 10223"/>
                <a:gd name="connsiteY18" fmla="*/ 0 h 10000"/>
                <a:gd name="connsiteX19" fmla="*/ 9578 w 10223"/>
                <a:gd name="connsiteY19" fmla="*/ 0 h 10000"/>
                <a:gd name="connsiteX20" fmla="*/ 9578 w 10223"/>
                <a:gd name="connsiteY20" fmla="*/ 10000 h 10000"/>
                <a:gd name="connsiteX21" fmla="*/ 10223 w 10223"/>
                <a:gd name="connsiteY21" fmla="*/ 10000 h 10000"/>
                <a:gd name="connsiteX0" fmla="*/ 0 w 9578"/>
                <a:gd name="connsiteY0" fmla="*/ 10000 h 10000"/>
                <a:gd name="connsiteX1" fmla="*/ 868 w 9578"/>
                <a:gd name="connsiteY1" fmla="*/ 10000 h 10000"/>
                <a:gd name="connsiteX2" fmla="*/ 868 w 9578"/>
                <a:gd name="connsiteY2" fmla="*/ 0 h 10000"/>
                <a:gd name="connsiteX3" fmla="*/ 1836 w 9578"/>
                <a:gd name="connsiteY3" fmla="*/ 0 h 10000"/>
                <a:gd name="connsiteX4" fmla="*/ 1836 w 9578"/>
                <a:gd name="connsiteY4" fmla="*/ 10000 h 10000"/>
                <a:gd name="connsiteX5" fmla="*/ 2804 w 9578"/>
                <a:gd name="connsiteY5" fmla="*/ 10000 h 10000"/>
                <a:gd name="connsiteX6" fmla="*/ 2804 w 9578"/>
                <a:gd name="connsiteY6" fmla="*/ 0 h 10000"/>
                <a:gd name="connsiteX7" fmla="*/ 3771 w 9578"/>
                <a:gd name="connsiteY7" fmla="*/ 0 h 10000"/>
                <a:gd name="connsiteX8" fmla="*/ 3771 w 9578"/>
                <a:gd name="connsiteY8" fmla="*/ 10000 h 10000"/>
                <a:gd name="connsiteX9" fmla="*/ 4739 w 9578"/>
                <a:gd name="connsiteY9" fmla="*/ 10000 h 10000"/>
                <a:gd name="connsiteX10" fmla="*/ 4739 w 9578"/>
                <a:gd name="connsiteY10" fmla="*/ 0 h 10000"/>
                <a:gd name="connsiteX11" fmla="*/ 5707 w 9578"/>
                <a:gd name="connsiteY11" fmla="*/ 0 h 10000"/>
                <a:gd name="connsiteX12" fmla="*/ 5707 w 9578"/>
                <a:gd name="connsiteY12" fmla="*/ 10000 h 10000"/>
                <a:gd name="connsiteX13" fmla="*/ 6675 w 9578"/>
                <a:gd name="connsiteY13" fmla="*/ 10000 h 10000"/>
                <a:gd name="connsiteX14" fmla="*/ 6675 w 9578"/>
                <a:gd name="connsiteY14" fmla="*/ 0 h 10000"/>
                <a:gd name="connsiteX15" fmla="*/ 7642 w 9578"/>
                <a:gd name="connsiteY15" fmla="*/ 0 h 10000"/>
                <a:gd name="connsiteX16" fmla="*/ 7642 w 9578"/>
                <a:gd name="connsiteY16" fmla="*/ 10000 h 10000"/>
                <a:gd name="connsiteX17" fmla="*/ 8610 w 9578"/>
                <a:gd name="connsiteY17" fmla="*/ 10000 h 10000"/>
                <a:gd name="connsiteX18" fmla="*/ 8610 w 9578"/>
                <a:gd name="connsiteY18" fmla="*/ 0 h 10000"/>
                <a:gd name="connsiteX19" fmla="*/ 9578 w 9578"/>
                <a:gd name="connsiteY19" fmla="*/ 0 h 10000"/>
                <a:gd name="connsiteX20" fmla="*/ 9578 w 9578"/>
                <a:gd name="connsiteY20" fmla="*/ 10000 h 10000"/>
                <a:gd name="connsiteX0" fmla="*/ 0 w 10000"/>
                <a:gd name="connsiteY0" fmla="*/ 10000 h 10000"/>
                <a:gd name="connsiteX1" fmla="*/ 906 w 10000"/>
                <a:gd name="connsiteY1" fmla="*/ 10000 h 10000"/>
                <a:gd name="connsiteX2" fmla="*/ 906 w 10000"/>
                <a:gd name="connsiteY2" fmla="*/ 0 h 10000"/>
                <a:gd name="connsiteX3" fmla="*/ 1917 w 10000"/>
                <a:gd name="connsiteY3" fmla="*/ 0 h 10000"/>
                <a:gd name="connsiteX4" fmla="*/ 1917 w 10000"/>
                <a:gd name="connsiteY4" fmla="*/ 10000 h 10000"/>
                <a:gd name="connsiteX5" fmla="*/ 2928 w 10000"/>
                <a:gd name="connsiteY5" fmla="*/ 10000 h 10000"/>
                <a:gd name="connsiteX6" fmla="*/ 2928 w 10000"/>
                <a:gd name="connsiteY6" fmla="*/ 0 h 10000"/>
                <a:gd name="connsiteX7" fmla="*/ 3937 w 10000"/>
                <a:gd name="connsiteY7" fmla="*/ 0 h 10000"/>
                <a:gd name="connsiteX8" fmla="*/ 3937 w 10000"/>
                <a:gd name="connsiteY8" fmla="*/ 10000 h 10000"/>
                <a:gd name="connsiteX9" fmla="*/ 4948 w 10000"/>
                <a:gd name="connsiteY9" fmla="*/ 10000 h 10000"/>
                <a:gd name="connsiteX10" fmla="*/ 4948 w 10000"/>
                <a:gd name="connsiteY10" fmla="*/ 0 h 10000"/>
                <a:gd name="connsiteX11" fmla="*/ 5958 w 10000"/>
                <a:gd name="connsiteY11" fmla="*/ 0 h 10000"/>
                <a:gd name="connsiteX12" fmla="*/ 5958 w 10000"/>
                <a:gd name="connsiteY12" fmla="*/ 10000 h 10000"/>
                <a:gd name="connsiteX13" fmla="*/ 6969 w 10000"/>
                <a:gd name="connsiteY13" fmla="*/ 10000 h 10000"/>
                <a:gd name="connsiteX14" fmla="*/ 6969 w 10000"/>
                <a:gd name="connsiteY14" fmla="*/ 0 h 10000"/>
                <a:gd name="connsiteX15" fmla="*/ 7979 w 10000"/>
                <a:gd name="connsiteY15" fmla="*/ 0 h 10000"/>
                <a:gd name="connsiteX16" fmla="*/ 7979 w 10000"/>
                <a:gd name="connsiteY16" fmla="*/ 10000 h 10000"/>
                <a:gd name="connsiteX17" fmla="*/ 8989 w 10000"/>
                <a:gd name="connsiteY17" fmla="*/ 10000 h 10000"/>
                <a:gd name="connsiteX18" fmla="*/ 8989 w 10000"/>
                <a:gd name="connsiteY18" fmla="*/ 0 h 10000"/>
                <a:gd name="connsiteX19" fmla="*/ 10000 w 10000"/>
                <a:gd name="connsiteY19" fmla="*/ 10000 h 10000"/>
                <a:gd name="connsiteX0" fmla="*/ 0 w 10000"/>
                <a:gd name="connsiteY0" fmla="*/ 10000 h 10000"/>
                <a:gd name="connsiteX1" fmla="*/ 906 w 10000"/>
                <a:gd name="connsiteY1" fmla="*/ 10000 h 10000"/>
                <a:gd name="connsiteX2" fmla="*/ 906 w 10000"/>
                <a:gd name="connsiteY2" fmla="*/ 0 h 10000"/>
                <a:gd name="connsiteX3" fmla="*/ 1917 w 10000"/>
                <a:gd name="connsiteY3" fmla="*/ 0 h 10000"/>
                <a:gd name="connsiteX4" fmla="*/ 1917 w 10000"/>
                <a:gd name="connsiteY4" fmla="*/ 10000 h 10000"/>
                <a:gd name="connsiteX5" fmla="*/ 2928 w 10000"/>
                <a:gd name="connsiteY5" fmla="*/ 10000 h 10000"/>
                <a:gd name="connsiteX6" fmla="*/ 2928 w 10000"/>
                <a:gd name="connsiteY6" fmla="*/ 0 h 10000"/>
                <a:gd name="connsiteX7" fmla="*/ 3937 w 10000"/>
                <a:gd name="connsiteY7" fmla="*/ 0 h 10000"/>
                <a:gd name="connsiteX8" fmla="*/ 3937 w 10000"/>
                <a:gd name="connsiteY8" fmla="*/ 10000 h 10000"/>
                <a:gd name="connsiteX9" fmla="*/ 4948 w 10000"/>
                <a:gd name="connsiteY9" fmla="*/ 10000 h 10000"/>
                <a:gd name="connsiteX10" fmla="*/ 4948 w 10000"/>
                <a:gd name="connsiteY10" fmla="*/ 0 h 10000"/>
                <a:gd name="connsiteX11" fmla="*/ 5958 w 10000"/>
                <a:gd name="connsiteY11" fmla="*/ 0 h 10000"/>
                <a:gd name="connsiteX12" fmla="*/ 5958 w 10000"/>
                <a:gd name="connsiteY12" fmla="*/ 10000 h 10000"/>
                <a:gd name="connsiteX13" fmla="*/ 6969 w 10000"/>
                <a:gd name="connsiteY13" fmla="*/ 10000 h 10000"/>
                <a:gd name="connsiteX14" fmla="*/ 6969 w 10000"/>
                <a:gd name="connsiteY14" fmla="*/ 0 h 10000"/>
                <a:gd name="connsiteX15" fmla="*/ 7979 w 10000"/>
                <a:gd name="connsiteY15" fmla="*/ 0 h 10000"/>
                <a:gd name="connsiteX16" fmla="*/ 7979 w 10000"/>
                <a:gd name="connsiteY16" fmla="*/ 10000 h 10000"/>
                <a:gd name="connsiteX17" fmla="*/ 8989 w 10000"/>
                <a:gd name="connsiteY17" fmla="*/ 10000 h 10000"/>
                <a:gd name="connsiteX18" fmla="*/ 10000 w 10000"/>
                <a:gd name="connsiteY18" fmla="*/ 10000 h 10000"/>
                <a:gd name="connsiteX0" fmla="*/ 0 w 8989"/>
                <a:gd name="connsiteY0" fmla="*/ 10000 h 10000"/>
                <a:gd name="connsiteX1" fmla="*/ 906 w 8989"/>
                <a:gd name="connsiteY1" fmla="*/ 10000 h 10000"/>
                <a:gd name="connsiteX2" fmla="*/ 906 w 8989"/>
                <a:gd name="connsiteY2" fmla="*/ 0 h 10000"/>
                <a:gd name="connsiteX3" fmla="*/ 1917 w 8989"/>
                <a:gd name="connsiteY3" fmla="*/ 0 h 10000"/>
                <a:gd name="connsiteX4" fmla="*/ 1917 w 8989"/>
                <a:gd name="connsiteY4" fmla="*/ 10000 h 10000"/>
                <a:gd name="connsiteX5" fmla="*/ 2928 w 8989"/>
                <a:gd name="connsiteY5" fmla="*/ 10000 h 10000"/>
                <a:gd name="connsiteX6" fmla="*/ 2928 w 8989"/>
                <a:gd name="connsiteY6" fmla="*/ 0 h 10000"/>
                <a:gd name="connsiteX7" fmla="*/ 3937 w 8989"/>
                <a:gd name="connsiteY7" fmla="*/ 0 h 10000"/>
                <a:gd name="connsiteX8" fmla="*/ 3937 w 8989"/>
                <a:gd name="connsiteY8" fmla="*/ 10000 h 10000"/>
                <a:gd name="connsiteX9" fmla="*/ 4948 w 8989"/>
                <a:gd name="connsiteY9" fmla="*/ 10000 h 10000"/>
                <a:gd name="connsiteX10" fmla="*/ 4948 w 8989"/>
                <a:gd name="connsiteY10" fmla="*/ 0 h 10000"/>
                <a:gd name="connsiteX11" fmla="*/ 5958 w 8989"/>
                <a:gd name="connsiteY11" fmla="*/ 0 h 10000"/>
                <a:gd name="connsiteX12" fmla="*/ 5958 w 8989"/>
                <a:gd name="connsiteY12" fmla="*/ 10000 h 10000"/>
                <a:gd name="connsiteX13" fmla="*/ 6969 w 8989"/>
                <a:gd name="connsiteY13" fmla="*/ 10000 h 10000"/>
                <a:gd name="connsiteX14" fmla="*/ 6969 w 8989"/>
                <a:gd name="connsiteY14" fmla="*/ 0 h 10000"/>
                <a:gd name="connsiteX15" fmla="*/ 7979 w 8989"/>
                <a:gd name="connsiteY15" fmla="*/ 0 h 10000"/>
                <a:gd name="connsiteX16" fmla="*/ 7979 w 8989"/>
                <a:gd name="connsiteY16" fmla="*/ 10000 h 10000"/>
                <a:gd name="connsiteX17" fmla="*/ 8989 w 8989"/>
                <a:gd name="connsiteY17" fmla="*/ 10000 h 10000"/>
                <a:gd name="connsiteX0" fmla="*/ 0 w 8876"/>
                <a:gd name="connsiteY0" fmla="*/ 10000 h 10000"/>
                <a:gd name="connsiteX1" fmla="*/ 1008 w 8876"/>
                <a:gd name="connsiteY1" fmla="*/ 10000 h 10000"/>
                <a:gd name="connsiteX2" fmla="*/ 1008 w 8876"/>
                <a:gd name="connsiteY2" fmla="*/ 0 h 10000"/>
                <a:gd name="connsiteX3" fmla="*/ 2133 w 8876"/>
                <a:gd name="connsiteY3" fmla="*/ 0 h 10000"/>
                <a:gd name="connsiteX4" fmla="*/ 2133 w 8876"/>
                <a:gd name="connsiteY4" fmla="*/ 10000 h 10000"/>
                <a:gd name="connsiteX5" fmla="*/ 3257 w 8876"/>
                <a:gd name="connsiteY5" fmla="*/ 10000 h 10000"/>
                <a:gd name="connsiteX6" fmla="*/ 3257 w 8876"/>
                <a:gd name="connsiteY6" fmla="*/ 0 h 10000"/>
                <a:gd name="connsiteX7" fmla="*/ 4380 w 8876"/>
                <a:gd name="connsiteY7" fmla="*/ 0 h 10000"/>
                <a:gd name="connsiteX8" fmla="*/ 4380 w 8876"/>
                <a:gd name="connsiteY8" fmla="*/ 10000 h 10000"/>
                <a:gd name="connsiteX9" fmla="*/ 5505 w 8876"/>
                <a:gd name="connsiteY9" fmla="*/ 10000 h 10000"/>
                <a:gd name="connsiteX10" fmla="*/ 5505 w 8876"/>
                <a:gd name="connsiteY10" fmla="*/ 0 h 10000"/>
                <a:gd name="connsiteX11" fmla="*/ 6628 w 8876"/>
                <a:gd name="connsiteY11" fmla="*/ 0 h 10000"/>
                <a:gd name="connsiteX12" fmla="*/ 6628 w 8876"/>
                <a:gd name="connsiteY12" fmla="*/ 10000 h 10000"/>
                <a:gd name="connsiteX13" fmla="*/ 7753 w 8876"/>
                <a:gd name="connsiteY13" fmla="*/ 10000 h 10000"/>
                <a:gd name="connsiteX14" fmla="*/ 7753 w 8876"/>
                <a:gd name="connsiteY14" fmla="*/ 0 h 10000"/>
                <a:gd name="connsiteX15" fmla="*/ 8876 w 8876"/>
                <a:gd name="connsiteY15" fmla="*/ 0 h 10000"/>
                <a:gd name="connsiteX16" fmla="*/ 8876 w 8876"/>
                <a:gd name="connsiteY16" fmla="*/ 10000 h 10000"/>
                <a:gd name="connsiteX0" fmla="*/ 0 w 10000"/>
                <a:gd name="connsiteY0" fmla="*/ 10000 h 10000"/>
                <a:gd name="connsiteX1" fmla="*/ 1136 w 10000"/>
                <a:gd name="connsiteY1" fmla="*/ 10000 h 10000"/>
                <a:gd name="connsiteX2" fmla="*/ 1136 w 10000"/>
                <a:gd name="connsiteY2" fmla="*/ 0 h 10000"/>
                <a:gd name="connsiteX3" fmla="*/ 2403 w 10000"/>
                <a:gd name="connsiteY3" fmla="*/ 0 h 10000"/>
                <a:gd name="connsiteX4" fmla="*/ 2403 w 10000"/>
                <a:gd name="connsiteY4" fmla="*/ 10000 h 10000"/>
                <a:gd name="connsiteX5" fmla="*/ 3669 w 10000"/>
                <a:gd name="connsiteY5" fmla="*/ 10000 h 10000"/>
                <a:gd name="connsiteX6" fmla="*/ 3669 w 10000"/>
                <a:gd name="connsiteY6" fmla="*/ 0 h 10000"/>
                <a:gd name="connsiteX7" fmla="*/ 4935 w 10000"/>
                <a:gd name="connsiteY7" fmla="*/ 0 h 10000"/>
                <a:gd name="connsiteX8" fmla="*/ 4935 w 10000"/>
                <a:gd name="connsiteY8" fmla="*/ 10000 h 10000"/>
                <a:gd name="connsiteX9" fmla="*/ 6202 w 10000"/>
                <a:gd name="connsiteY9" fmla="*/ 10000 h 10000"/>
                <a:gd name="connsiteX10" fmla="*/ 6202 w 10000"/>
                <a:gd name="connsiteY10" fmla="*/ 0 h 10000"/>
                <a:gd name="connsiteX11" fmla="*/ 7467 w 10000"/>
                <a:gd name="connsiteY11" fmla="*/ 0 h 10000"/>
                <a:gd name="connsiteX12" fmla="*/ 7467 w 10000"/>
                <a:gd name="connsiteY12" fmla="*/ 10000 h 10000"/>
                <a:gd name="connsiteX13" fmla="*/ 8735 w 10000"/>
                <a:gd name="connsiteY13" fmla="*/ 10000 h 10000"/>
                <a:gd name="connsiteX14" fmla="*/ 8735 w 10000"/>
                <a:gd name="connsiteY14" fmla="*/ 0 h 10000"/>
                <a:gd name="connsiteX15" fmla="*/ 10000 w 10000"/>
                <a:gd name="connsiteY15" fmla="*/ 10000 h 10000"/>
                <a:gd name="connsiteX0" fmla="*/ 0 w 8735"/>
                <a:gd name="connsiteY0" fmla="*/ 10000 h 10000"/>
                <a:gd name="connsiteX1" fmla="*/ 1136 w 8735"/>
                <a:gd name="connsiteY1" fmla="*/ 10000 h 10000"/>
                <a:gd name="connsiteX2" fmla="*/ 1136 w 8735"/>
                <a:gd name="connsiteY2" fmla="*/ 0 h 10000"/>
                <a:gd name="connsiteX3" fmla="*/ 2403 w 8735"/>
                <a:gd name="connsiteY3" fmla="*/ 0 h 10000"/>
                <a:gd name="connsiteX4" fmla="*/ 2403 w 8735"/>
                <a:gd name="connsiteY4" fmla="*/ 10000 h 10000"/>
                <a:gd name="connsiteX5" fmla="*/ 3669 w 8735"/>
                <a:gd name="connsiteY5" fmla="*/ 10000 h 10000"/>
                <a:gd name="connsiteX6" fmla="*/ 3669 w 8735"/>
                <a:gd name="connsiteY6" fmla="*/ 0 h 10000"/>
                <a:gd name="connsiteX7" fmla="*/ 4935 w 8735"/>
                <a:gd name="connsiteY7" fmla="*/ 0 h 10000"/>
                <a:gd name="connsiteX8" fmla="*/ 4935 w 8735"/>
                <a:gd name="connsiteY8" fmla="*/ 10000 h 10000"/>
                <a:gd name="connsiteX9" fmla="*/ 6202 w 8735"/>
                <a:gd name="connsiteY9" fmla="*/ 10000 h 10000"/>
                <a:gd name="connsiteX10" fmla="*/ 6202 w 8735"/>
                <a:gd name="connsiteY10" fmla="*/ 0 h 10000"/>
                <a:gd name="connsiteX11" fmla="*/ 7467 w 8735"/>
                <a:gd name="connsiteY11" fmla="*/ 0 h 10000"/>
                <a:gd name="connsiteX12" fmla="*/ 7467 w 8735"/>
                <a:gd name="connsiteY12" fmla="*/ 10000 h 10000"/>
                <a:gd name="connsiteX13" fmla="*/ 8735 w 8735"/>
                <a:gd name="connsiteY13" fmla="*/ 10000 h 10000"/>
                <a:gd name="connsiteX14" fmla="*/ 8735 w 8735"/>
                <a:gd name="connsiteY14" fmla="*/ 0 h 10000"/>
                <a:gd name="connsiteX0" fmla="*/ 0 w 10000"/>
                <a:gd name="connsiteY0" fmla="*/ 10000 h 10000"/>
                <a:gd name="connsiteX1" fmla="*/ 1301 w 10000"/>
                <a:gd name="connsiteY1" fmla="*/ 10000 h 10000"/>
                <a:gd name="connsiteX2" fmla="*/ 1301 w 10000"/>
                <a:gd name="connsiteY2" fmla="*/ 0 h 10000"/>
                <a:gd name="connsiteX3" fmla="*/ 2751 w 10000"/>
                <a:gd name="connsiteY3" fmla="*/ 0 h 10000"/>
                <a:gd name="connsiteX4" fmla="*/ 2751 w 10000"/>
                <a:gd name="connsiteY4" fmla="*/ 10000 h 10000"/>
                <a:gd name="connsiteX5" fmla="*/ 4200 w 10000"/>
                <a:gd name="connsiteY5" fmla="*/ 10000 h 10000"/>
                <a:gd name="connsiteX6" fmla="*/ 4200 w 10000"/>
                <a:gd name="connsiteY6" fmla="*/ 0 h 10000"/>
                <a:gd name="connsiteX7" fmla="*/ 5650 w 10000"/>
                <a:gd name="connsiteY7" fmla="*/ 0 h 10000"/>
                <a:gd name="connsiteX8" fmla="*/ 5650 w 10000"/>
                <a:gd name="connsiteY8" fmla="*/ 10000 h 10000"/>
                <a:gd name="connsiteX9" fmla="*/ 7100 w 10000"/>
                <a:gd name="connsiteY9" fmla="*/ 10000 h 10000"/>
                <a:gd name="connsiteX10" fmla="*/ 7100 w 10000"/>
                <a:gd name="connsiteY10" fmla="*/ 0 h 10000"/>
                <a:gd name="connsiteX11" fmla="*/ 8548 w 10000"/>
                <a:gd name="connsiteY11" fmla="*/ 0 h 10000"/>
                <a:gd name="connsiteX12" fmla="*/ 8548 w 10000"/>
                <a:gd name="connsiteY12" fmla="*/ 10000 h 10000"/>
                <a:gd name="connsiteX13" fmla="*/ 10000 w 10000"/>
                <a:gd name="connsiteY1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1301" y="10000"/>
                  </a:lnTo>
                  <a:lnTo>
                    <a:pt x="1301" y="0"/>
                  </a:lnTo>
                  <a:lnTo>
                    <a:pt x="2751" y="0"/>
                  </a:lnTo>
                  <a:lnTo>
                    <a:pt x="2751" y="10000"/>
                  </a:lnTo>
                  <a:lnTo>
                    <a:pt x="4200" y="10000"/>
                  </a:lnTo>
                  <a:lnTo>
                    <a:pt x="4200" y="0"/>
                  </a:lnTo>
                  <a:lnTo>
                    <a:pt x="5650" y="0"/>
                  </a:lnTo>
                  <a:lnTo>
                    <a:pt x="5650" y="10000"/>
                  </a:lnTo>
                  <a:lnTo>
                    <a:pt x="7100" y="10000"/>
                  </a:lnTo>
                  <a:lnTo>
                    <a:pt x="7100" y="0"/>
                  </a:lnTo>
                  <a:lnTo>
                    <a:pt x="8548" y="0"/>
                  </a:lnTo>
                  <a:lnTo>
                    <a:pt x="8548" y="10000"/>
                  </a:lnTo>
                  <a:lnTo>
                    <a:pt x="10000" y="100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585446" y="3613881"/>
              <a:ext cx="1148405" cy="51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520632" y="4477721"/>
              <a:ext cx="684503" cy="51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Q1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228940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336743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>
              <a:off x="4473674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52738" y="4959740"/>
              <a:ext cx="544462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41543" y="4959740"/>
              <a:ext cx="3730181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-520632" y="5525667"/>
              <a:ext cx="684503" cy="51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Q2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52738" y="6041208"/>
              <a:ext cx="544462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5078206" y="3915968"/>
          <a:ext cx="3578115" cy="135331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err="1" smtClean="0"/>
                        <a:t>Behaviour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baseline="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042244" y="3283073"/>
            <a:ext cx="361407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Assume </a:t>
            </a:r>
            <a:r>
              <a:rPr lang="en-US" dirty="0" smtClean="0">
                <a:solidFill>
                  <a:srgbClr val="FF0000"/>
                </a:solidFill>
              </a:rPr>
              <a:t>initial outputs of FFs is ‘0’ and D1 is ‘1’.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 Flip-Flops… and Verilog!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49632"/>
            <a:ext cx="3617103" cy="365125"/>
          </a:xfrm>
        </p:spPr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Digital Fundamentals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425347" y="6449632"/>
            <a:ext cx="984019" cy="365125"/>
          </a:xfrm>
        </p:spPr>
        <p:txBody>
          <a:bodyPr/>
          <a:lstStyle/>
          <a:p>
            <a:r>
              <a:rPr lang="en-US" i="1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 </a:t>
            </a:r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95281" y="1140181"/>
            <a:ext cx="1668951" cy="1569660"/>
            <a:chOff x="3537713" y="2541425"/>
            <a:chExt cx="1668951" cy="156966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3537713" y="2778922"/>
              <a:ext cx="1668951" cy="1081790"/>
              <a:chOff x="2673" y="3322"/>
              <a:chExt cx="2090" cy="1355"/>
            </a:xfrm>
          </p:grpSpPr>
          <p:sp>
            <p:nvSpPr>
              <p:cNvPr id="7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2937" y="4450"/>
                <a:ext cx="3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2673" y="3505"/>
                <a:ext cx="5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29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endParaRPr lang="en-US" altLang="en-US" dirty="0" smtClea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992083" y="2541425"/>
              <a:ext cx="96383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         Q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_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Q</a:t>
              </a:r>
              <a:endPara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18780" y="1130021"/>
            <a:ext cx="1825465" cy="1569660"/>
            <a:chOff x="3537713" y="2541425"/>
            <a:chExt cx="1825465" cy="1569660"/>
          </a:xfrm>
        </p:grpSpPr>
        <p:grpSp>
          <p:nvGrpSpPr>
            <p:cNvPr id="59" name="Group 2"/>
            <p:cNvGrpSpPr>
              <a:grpSpLocks/>
            </p:cNvGrpSpPr>
            <p:nvPr/>
          </p:nvGrpSpPr>
          <p:grpSpPr bwMode="auto">
            <a:xfrm>
              <a:off x="3537713" y="2778922"/>
              <a:ext cx="1825465" cy="1081790"/>
              <a:chOff x="2673" y="3322"/>
              <a:chExt cx="2286" cy="1355"/>
            </a:xfrm>
          </p:grpSpPr>
          <p:sp>
            <p:nvSpPr>
              <p:cNvPr id="61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Line 4"/>
              <p:cNvSpPr>
                <a:spLocks noChangeShapeType="1"/>
              </p:cNvSpPr>
              <p:nvPr/>
            </p:nvSpPr>
            <p:spPr bwMode="auto">
              <a:xfrm>
                <a:off x="2938" y="4450"/>
                <a:ext cx="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Line 5"/>
              <p:cNvSpPr>
                <a:spLocks noChangeShapeType="1"/>
              </p:cNvSpPr>
              <p:nvPr/>
            </p:nvSpPr>
            <p:spPr bwMode="auto">
              <a:xfrm flipV="1">
                <a:off x="2673" y="3505"/>
                <a:ext cx="5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endParaRPr lang="en-US" altLang="en-US" dirty="0" smtClean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92083" y="2541425"/>
              <a:ext cx="96383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         Q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_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Q</a:t>
              </a:r>
              <a:endPara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  <a:p>
              <a:r>
                <a:rPr lang="en-US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1930504" y="2275400"/>
            <a:ext cx="0" cy="4517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>
          <a:xfrm>
            <a:off x="3406290" y="2275400"/>
            <a:ext cx="0" cy="4517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/>
          <p:nvPr/>
        </p:nvCxnSpPr>
        <p:spPr>
          <a:xfrm>
            <a:off x="1930504" y="2735484"/>
            <a:ext cx="147578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r="56695"/>
          <a:stretch/>
        </p:blipFill>
        <p:spPr>
          <a:xfrm>
            <a:off x="877644" y="2121516"/>
            <a:ext cx="930972" cy="28753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57335" y="1332005"/>
            <a:ext cx="468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‘1’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7644" y="2915480"/>
            <a:ext cx="3527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 = d1; 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q2 = q1;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2858" y="2915480"/>
            <a:ext cx="392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 &lt;= d1;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q2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q1;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69843" y="119995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Q1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4958" y="119995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Q2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60141" y="1200835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D1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711199" y="4944537"/>
          <a:ext cx="3203630" cy="13533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4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err="1" smtClean="0"/>
                        <a:t>Behaviour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baseline="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4963811" y="4944537"/>
          <a:ext cx="3245469" cy="13533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3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err="1" smtClean="0"/>
                        <a:t>Behaviour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Q2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1</a:t>
                      </a:r>
                      <a:r>
                        <a:rPr lang="en-US" sz="1800" baseline="30000" dirty="0" smtClean="0"/>
                        <a:t>st</a:t>
                      </a:r>
                      <a:r>
                        <a:rPr lang="en-US" sz="180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800" dirty="0" smtClean="0"/>
                        <a:t>After 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baseline="0" dirty="0" smtClean="0"/>
                        <a:t> rising edge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90000"/>
                        </a:lnSpc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Rectangle 103"/>
          <p:cNvSpPr/>
          <p:nvPr/>
        </p:nvSpPr>
        <p:spPr>
          <a:xfrm>
            <a:off x="1710528" y="1950608"/>
            <a:ext cx="540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clk</a:t>
            </a:r>
            <a:endParaRPr lang="en-US" sz="2000" b="1" dirty="0">
              <a:solidFill>
                <a:srgbClr val="3366FF"/>
              </a:solidFill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" y="2857530"/>
            <a:ext cx="8757920" cy="0"/>
          </a:xfrm>
          <a:prstGeom prst="line">
            <a:avLst/>
          </a:prstGeom>
          <a:ln w="19050" cap="rnd"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5247851" y="1274973"/>
          <a:ext cx="2881632" cy="1363389"/>
        </p:xfrm>
        <a:graphic>
          <a:graphicData uri="http://schemas.openxmlformats.org/drawingml/2006/table">
            <a:tbl>
              <a:tblPr/>
              <a:tblGrid>
                <a:gridCol w="98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000" b="1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96010" y="3058662"/>
            <a:ext cx="2444970" cy="1125172"/>
          </a:xfrm>
          <a:prstGeom prst="rect">
            <a:avLst/>
          </a:prstGeom>
          <a:solidFill>
            <a:schemeClr val="bg1"/>
          </a:solidFill>
          <a:ln>
            <a:solidFill>
              <a:srgbClr val="FF96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4"/>
            <a:ext cx="7825739" cy="941436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For modular designs, the top design is often specified as interconnected blocks.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Two examples below demonstrate port connection by position / name.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71" y="2254719"/>
            <a:ext cx="381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0888" y="2254719"/>
            <a:ext cx="4104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d,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z);</a:t>
            </a:r>
          </a:p>
          <a:p>
            <a:r>
              <a:rPr lang="en-SG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228" y="4831217"/>
            <a:ext cx="36187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sw1, sw2, </a:t>
            </a:r>
          </a:p>
          <a:p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output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led1, led2);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M1 (sw1, sw2, led1);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M2 (sw1, sw2, led2);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8120" y="2901050"/>
            <a:ext cx="8757920" cy="0"/>
          </a:xfrm>
          <a:prstGeom prst="line">
            <a:avLst/>
          </a:prstGeom>
          <a:ln w="19050" cap="rnd"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8350" y="2901050"/>
            <a:ext cx="0" cy="3442600"/>
          </a:xfrm>
          <a:prstGeom prst="line">
            <a:avLst/>
          </a:prstGeom>
          <a:ln w="19050" cap="rnd"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54600" y="3377090"/>
            <a:ext cx="3794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ourmodule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sw1, sw2, </a:t>
            </a:r>
          </a:p>
          <a:p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 output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led1, led2);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M1 (	.a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.b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sw2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.x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yourmodule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M2( .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z(led2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.c (sw1),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.d(sw2) 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40980" y="3355861"/>
            <a:ext cx="304800" cy="0"/>
          </a:xfrm>
          <a:prstGeom prst="straightConnector1">
            <a:avLst/>
          </a:prstGeom>
          <a:ln w="285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40980" y="3908700"/>
            <a:ext cx="304800" cy="0"/>
          </a:xfrm>
          <a:prstGeom prst="straightConnector1">
            <a:avLst/>
          </a:prstGeom>
          <a:ln w="285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33032" y="3184109"/>
            <a:ext cx="1053559" cy="3962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mymodule</a:t>
            </a:r>
            <a:endParaRPr lang="en-US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26980" y="3695986"/>
            <a:ext cx="1211107" cy="3962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yourmodule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91210" y="3355861"/>
            <a:ext cx="304800" cy="0"/>
          </a:xfrm>
          <a:prstGeom prst="straightConnector1">
            <a:avLst/>
          </a:prstGeom>
          <a:ln w="285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91210" y="3908700"/>
            <a:ext cx="304800" cy="0"/>
          </a:xfrm>
          <a:prstGeom prst="straightConnector1">
            <a:avLst/>
          </a:prstGeom>
          <a:ln w="285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71296" y="3172967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76890" y="3344353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68725" y="3257744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72577" y="3687565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78171" y="3858951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10460" y="3772342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1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216" y="31596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38216" y="371746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00114" y="315968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800114" y="37174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740006" y="3009913"/>
            <a:ext cx="837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latin typeface="Arial Narrow" panose="020B0606020202030204" pitchFamily="34" charset="0"/>
              </a:rPr>
              <a:t>ourmodule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96010" y="3252801"/>
            <a:ext cx="537022" cy="91553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96010" y="3496521"/>
            <a:ext cx="530970" cy="405251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96010" y="3360362"/>
            <a:ext cx="517723" cy="467900"/>
          </a:xfrm>
          <a:prstGeom prst="straightConnector1">
            <a:avLst/>
          </a:prstGeom>
          <a:ln w="12700" cap="rnd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127038" y="3902133"/>
            <a:ext cx="480098" cy="100501"/>
          </a:xfrm>
          <a:prstGeom prst="straightConnector1">
            <a:avLst/>
          </a:prstGeom>
          <a:ln w="12700" cap="rnd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90560" y="3363268"/>
            <a:ext cx="850420" cy="30733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42960" y="3898876"/>
            <a:ext cx="698020" cy="9824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2146" y="4360018"/>
            <a:ext cx="2498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chemeClr val="accent2"/>
                </a:solidFill>
              </a:rPr>
              <a:t>Port Connection by Position</a:t>
            </a:r>
            <a:endParaRPr lang="en-US" sz="1600" u="sng" dirty="0">
              <a:solidFill>
                <a:schemeClr val="accent2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82756" y="2918167"/>
            <a:ext cx="232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chemeClr val="accent2"/>
                </a:solidFill>
              </a:rPr>
              <a:t>Port Connection by Name</a:t>
            </a:r>
            <a:endParaRPr lang="en-US" sz="16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Guidelines…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84349"/>
            <a:ext cx="7586405" cy="5145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dirty="0"/>
              <a:t> </a:t>
            </a:r>
            <a:r>
              <a:rPr lang="en-SG" dirty="0" smtClean="0"/>
              <a:t>#</a:t>
            </a:r>
            <a:r>
              <a:rPr lang="en-SG" dirty="0"/>
              <a:t>1: When </a:t>
            </a:r>
            <a:r>
              <a:rPr lang="en-SG" dirty="0" err="1"/>
              <a:t>modeling</a:t>
            </a:r>
            <a:r>
              <a:rPr lang="en-SG" dirty="0"/>
              <a:t> sequential logic, use </a:t>
            </a:r>
            <a:r>
              <a:rPr lang="en-SG" dirty="0" err="1"/>
              <a:t>nonblocking</a:t>
            </a:r>
            <a:r>
              <a:rPr lang="en-SG" dirty="0"/>
              <a:t> assignments</a:t>
            </a:r>
            <a:r>
              <a:rPr lang="en-SG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/>
              <a:t>#2: When </a:t>
            </a:r>
            <a:r>
              <a:rPr lang="en-SG" dirty="0" err="1"/>
              <a:t>modeling</a:t>
            </a:r>
            <a:r>
              <a:rPr lang="en-SG" dirty="0"/>
              <a:t> </a:t>
            </a:r>
            <a:r>
              <a:rPr lang="en-SG" dirty="0" smtClean="0"/>
              <a:t>simple combinational </a:t>
            </a:r>
            <a:r>
              <a:rPr lang="en-SG" dirty="0"/>
              <a:t>logic, </a:t>
            </a:r>
            <a:r>
              <a:rPr lang="en-SG" dirty="0" smtClean="0"/>
              <a:t>use continuous assignments (assign).</a:t>
            </a:r>
            <a:endParaRPr lang="en-SG" dirty="0"/>
          </a:p>
          <a:p>
            <a:pPr marL="0" indent="0">
              <a:lnSpc>
                <a:spcPct val="100000"/>
              </a:lnSpc>
              <a:buNone/>
            </a:pPr>
            <a:r>
              <a:rPr lang="en-SG" dirty="0" smtClean="0"/>
              <a:t> #3: </a:t>
            </a:r>
            <a:r>
              <a:rPr lang="en-SG" dirty="0"/>
              <a:t>When </a:t>
            </a:r>
            <a:r>
              <a:rPr lang="en-SG" dirty="0" err="1" smtClean="0"/>
              <a:t>modeling</a:t>
            </a:r>
            <a:r>
              <a:rPr lang="en-SG" dirty="0" smtClean="0"/>
              <a:t> complex combinational logic, use blocking assignments in an always block.</a:t>
            </a:r>
            <a:endParaRPr lang="en-SG" dirty="0"/>
          </a:p>
          <a:p>
            <a:pPr marL="0" indent="0">
              <a:lnSpc>
                <a:spcPct val="100000"/>
              </a:lnSpc>
              <a:buNone/>
            </a:pPr>
            <a:r>
              <a:rPr lang="en-SG" dirty="0"/>
              <a:t> </a:t>
            </a:r>
            <a:r>
              <a:rPr lang="en-SG" dirty="0" smtClean="0"/>
              <a:t>#3: </a:t>
            </a:r>
            <a:r>
              <a:rPr lang="en-SG" dirty="0"/>
              <a:t>When </a:t>
            </a:r>
            <a:r>
              <a:rPr lang="en-SG" dirty="0" err="1"/>
              <a:t>modeling</a:t>
            </a:r>
            <a:r>
              <a:rPr lang="en-SG" dirty="0"/>
              <a:t> both sequential and combinational logic within the same </a:t>
            </a:r>
            <a:r>
              <a:rPr lang="en-SG" dirty="0" smtClean="0"/>
              <a:t>always block</a:t>
            </a:r>
            <a:r>
              <a:rPr lang="en-SG" dirty="0"/>
              <a:t>, use </a:t>
            </a:r>
            <a:r>
              <a:rPr lang="en-SG" dirty="0" err="1"/>
              <a:t>nonblocking</a:t>
            </a:r>
            <a:r>
              <a:rPr lang="en-SG" dirty="0"/>
              <a:t> assignments.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/>
              <a:t> </a:t>
            </a:r>
            <a:r>
              <a:rPr lang="en-SG" dirty="0" smtClean="0"/>
              <a:t>#4: </a:t>
            </a:r>
            <a:r>
              <a:rPr lang="en-SG" dirty="0"/>
              <a:t>Do not mix blocking and </a:t>
            </a:r>
            <a:r>
              <a:rPr lang="en-SG" dirty="0" err="1"/>
              <a:t>nonblocking</a:t>
            </a:r>
            <a:r>
              <a:rPr lang="en-SG" dirty="0"/>
              <a:t> assignments in the same always block.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dirty="0" smtClean="0"/>
              <a:t> #5: </a:t>
            </a:r>
            <a:r>
              <a:rPr lang="en-SG" dirty="0"/>
              <a:t>Do not make assignments to the same variable from more than one always block</a:t>
            </a:r>
            <a:r>
              <a:rPr lang="en-SG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09584" y="1346797"/>
            <a:ext cx="7457175" cy="645809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Hardware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Description </a:t>
            </a:r>
            <a:r>
              <a:rPr lang="en-US" b="1" dirty="0" smtClean="0"/>
              <a:t>Languages </a:t>
            </a:r>
            <a:r>
              <a:rPr lang="en-US" dirty="0"/>
              <a:t>(</a:t>
            </a:r>
            <a:r>
              <a:rPr lang="en-US" dirty="0" smtClean="0"/>
              <a:t>HDLs) are programming languages for describing digital circuits and systems.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HDLs?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118" name="Content Placeholder 2"/>
          <p:cNvSpPr>
            <a:spLocks noGrp="1"/>
          </p:cNvSpPr>
          <p:nvPr>
            <p:ph sz="half" idx="2"/>
          </p:nvPr>
        </p:nvSpPr>
        <p:spPr>
          <a:xfrm>
            <a:off x="932308" y="4269921"/>
            <a:ext cx="7457175" cy="21224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Today,</a:t>
            </a:r>
            <a:r>
              <a:rPr lang="en-US" sz="2200" i="1" dirty="0" smtClean="0"/>
              <a:t> </a:t>
            </a:r>
            <a:r>
              <a:rPr lang="en-US" sz="2200" b="1" i="1" dirty="0" smtClean="0">
                <a:solidFill>
                  <a:srgbClr val="339966"/>
                </a:solidFill>
              </a:rPr>
              <a:t>Verilog </a:t>
            </a:r>
            <a:r>
              <a:rPr lang="en-US" sz="2200" b="1" dirty="0" smtClean="0">
                <a:solidFill>
                  <a:srgbClr val="339966"/>
                </a:solidFill>
              </a:rPr>
              <a:t>and </a:t>
            </a:r>
            <a:r>
              <a:rPr lang="en-US" sz="2200" b="1" i="1" dirty="0" smtClean="0">
                <a:solidFill>
                  <a:srgbClr val="339966"/>
                </a:solidFill>
              </a:rPr>
              <a:t>VHDL</a:t>
            </a:r>
            <a:r>
              <a:rPr lang="en-US" sz="2200" b="1" dirty="0" smtClean="0">
                <a:solidFill>
                  <a:srgbClr val="339966"/>
                </a:solidFill>
              </a:rPr>
              <a:t> </a:t>
            </a:r>
            <a:r>
              <a:rPr lang="en-US" sz="2200" dirty="0" smtClean="0"/>
              <a:t>are the two leading HDLs.</a:t>
            </a:r>
          </a:p>
          <a:p>
            <a:r>
              <a:rPr lang="en-US" sz="2200" dirty="0" smtClean="0"/>
              <a:t>Verilog </a:t>
            </a:r>
            <a:r>
              <a:rPr lang="en-US" sz="2200" dirty="0" smtClean="0"/>
              <a:t>code is used to describe </a:t>
            </a:r>
            <a:r>
              <a:rPr lang="en-US" sz="2200" dirty="0" smtClean="0">
                <a:solidFill>
                  <a:srgbClr val="FF0000"/>
                </a:solidFill>
              </a:rPr>
              <a:t>RTL</a:t>
            </a:r>
            <a:r>
              <a:rPr lang="en-US" sz="2200" dirty="0" smtClean="0"/>
              <a:t> (Register Transfer Level) designs. </a:t>
            </a:r>
            <a:endParaRPr lang="en-US" sz="2200" dirty="0" smtClean="0"/>
          </a:p>
          <a:p>
            <a:r>
              <a:rPr lang="en-US" sz="2200" dirty="0" smtClean="0"/>
              <a:t>Virtually </a:t>
            </a:r>
            <a:r>
              <a:rPr lang="en-US" sz="2200" dirty="0"/>
              <a:t>every chip (FPGA, ASIC, etc.) is designed in </a:t>
            </a:r>
            <a:r>
              <a:rPr lang="en-US" sz="2200" dirty="0" smtClean="0"/>
              <a:t>part </a:t>
            </a:r>
            <a:r>
              <a:rPr lang="en-US" sz="2200" dirty="0"/>
              <a:t>using one of these two </a:t>
            </a:r>
            <a:r>
              <a:rPr lang="en-US" sz="2200" dirty="0" smtClean="0"/>
              <a:t>languages.</a:t>
            </a:r>
          </a:p>
          <a:p>
            <a:r>
              <a:rPr lang="en-US" sz="2200" dirty="0" smtClean="0"/>
              <a:t>Xilinx and Altera are the two largest FPGA manufacturers.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4406" y="1976408"/>
            <a:ext cx="3789811" cy="2223183"/>
            <a:chOff x="4574406" y="1976408"/>
            <a:chExt cx="3789811" cy="2223183"/>
          </a:xfrm>
        </p:grpSpPr>
        <p:sp>
          <p:nvSpPr>
            <p:cNvPr id="65" name="Content Placeholder 11"/>
            <p:cNvSpPr txBox="1">
              <a:spLocks/>
            </p:cNvSpPr>
            <p:nvPr/>
          </p:nvSpPr>
          <p:spPr>
            <a:xfrm>
              <a:off x="4660898" y="2485961"/>
              <a:ext cx="3703319" cy="17136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/>
            <a:lstStyle>
              <a:lvl1pPr marL="68580" indent="-68580" algn="l" defTabSz="685800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8803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9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5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51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50967" y="3154106"/>
              <a:ext cx="664675" cy="48981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898934" y="3326916"/>
              <a:ext cx="704979" cy="0"/>
            </a:xfrm>
            <a:prstGeom prst="straightConnector1">
              <a:avLst/>
            </a:prstGeom>
            <a:ln w="5715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618431" y="3310259"/>
              <a:ext cx="542762" cy="0"/>
            </a:xfrm>
            <a:prstGeom prst="straightConnector1">
              <a:avLst/>
            </a:prstGeom>
            <a:ln w="5715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4660896" y="2500362"/>
              <a:ext cx="36168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Input / Output ports, multiple bits 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603913" y="2967882"/>
              <a:ext cx="1014518" cy="68475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MUX</a:t>
              </a:r>
              <a:endParaRPr lang="en-US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5069373" y="3210900"/>
              <a:ext cx="279133" cy="244908"/>
            </a:xfrm>
            <a:prstGeom prst="line">
              <a:avLst/>
            </a:prstGeom>
            <a:ln w="57150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flipV="1">
              <a:off x="4908499" y="3543625"/>
              <a:ext cx="2252694" cy="502373"/>
            </a:xfrm>
            <a:prstGeom prst="bentConnector3">
              <a:avLst>
                <a:gd name="adj1" fmla="val 81139"/>
              </a:avLst>
            </a:prstGeom>
            <a:ln w="5715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815642" y="3400357"/>
              <a:ext cx="365832" cy="0"/>
            </a:xfrm>
            <a:prstGeom prst="straightConnector1">
              <a:avLst/>
            </a:prstGeom>
            <a:ln w="5715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Placeholder 10"/>
            <p:cNvSpPr txBox="1">
              <a:spLocks/>
            </p:cNvSpPr>
            <p:nvPr/>
          </p:nvSpPr>
          <p:spPr>
            <a:xfrm>
              <a:off x="4574406" y="1976408"/>
              <a:ext cx="3703319" cy="443597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68580" indent="-68580" algn="l" defTabSz="685800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8803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9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5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51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b="1" cap="small" dirty="0" smtClean="0">
                  <a:solidFill>
                    <a:srgbClr val="C00000"/>
                  </a:solidFill>
                </a:rPr>
                <a:t>Structure &amp; Time</a:t>
              </a:r>
              <a:endParaRPr lang="en-US" b="1" cap="small" dirty="0">
                <a:solidFill>
                  <a:srgbClr val="C00000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849029" y="3593364"/>
              <a:ext cx="4876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t</a:t>
              </a:r>
              <a:r>
                <a:rPr lang="en-US" b="1" i="1" baseline="-250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39487" y="3599599"/>
              <a:ext cx="4876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</a:t>
              </a:r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t</a:t>
              </a:r>
              <a:r>
                <a:rPr lang="en-US" b="1" i="1" baseline="-250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3988" y="2037284"/>
            <a:ext cx="3998915" cy="2162308"/>
            <a:chOff x="613988" y="2037284"/>
            <a:chExt cx="3998915" cy="2162308"/>
          </a:xfrm>
        </p:grpSpPr>
        <p:graphicFrame>
          <p:nvGraphicFramePr>
            <p:cNvPr id="21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1231900" y="2486680"/>
            <a:ext cx="2973388" cy="171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Visio" r:id="rId4" imgW="2406753" imgH="1384069" progId="Visio.Drawing.15">
                    <p:embed/>
                  </p:oleObj>
                </mc:Choice>
                <mc:Fallback>
                  <p:oleObj name="Visio" r:id="rId4" imgW="2406753" imgH="1384069" progId="Visio.Drawing.15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1900" y="2486680"/>
                          <a:ext cx="2973388" cy="1712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Placeholder 10"/>
            <p:cNvSpPr txBox="1">
              <a:spLocks/>
            </p:cNvSpPr>
            <p:nvPr/>
          </p:nvSpPr>
          <p:spPr>
            <a:xfrm>
              <a:off x="909584" y="2037284"/>
              <a:ext cx="3703319" cy="443597"/>
            </a:xfrm>
            <a:prstGeom prst="rect">
              <a:avLst/>
            </a:prstGeom>
          </p:spPr>
          <p:txBody>
            <a:bodyPr vert="horz" lIns="0" tIns="45720" rIns="0" bIns="45720" rtlCol="0">
              <a:noAutofit/>
            </a:bodyPr>
            <a:lstStyle>
              <a:lvl1pPr marL="68580" indent="-68580" algn="l" defTabSz="685800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8803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9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5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51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b="1" cap="small" dirty="0" smtClean="0">
                  <a:solidFill>
                    <a:srgbClr val="C00000"/>
                  </a:solidFill>
                </a:rPr>
                <a:t>Concurrency</a:t>
              </a:r>
              <a:endParaRPr lang="en-US" b="1" cap="small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068609" y="3423691"/>
              <a:ext cx="20562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68609" y="3304426"/>
              <a:ext cx="0" cy="107766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43274" y="3304426"/>
              <a:ext cx="11521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716923" y="3165881"/>
              <a:ext cx="266453" cy="0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2711712" y="2853576"/>
              <a:ext cx="0" cy="312305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453640" y="2853576"/>
              <a:ext cx="264291" cy="0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716923" y="3445281"/>
              <a:ext cx="266453" cy="0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711843" y="3449725"/>
              <a:ext cx="0" cy="312305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448560" y="3756950"/>
              <a:ext cx="264291" cy="0"/>
            </a:xfrm>
            <a:prstGeom prst="line">
              <a:avLst/>
            </a:prstGeom>
            <a:ln w="38100" cap="rnd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11"/>
            <p:cNvSpPr txBox="1">
              <a:spLocks/>
            </p:cNvSpPr>
            <p:nvPr/>
          </p:nvSpPr>
          <p:spPr>
            <a:xfrm>
              <a:off x="909584" y="2485960"/>
              <a:ext cx="3703319" cy="17136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/>
            <a:lstStyle>
              <a:lvl1pPr marL="68580" indent="-68580" algn="l" defTabSz="685800" rtl="0" eaLnBrk="1" latinLnBrk="0" hangingPunct="1">
                <a:lnSpc>
                  <a:spcPct val="90000"/>
                </a:lnSpc>
                <a:spcBef>
                  <a:spcPts val="900"/>
                </a:spcBef>
                <a:spcAft>
                  <a:spcPts val="15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28803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1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42519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56235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699516" indent="-13716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5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8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9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12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275000" indent="-171450" algn="l" defTabSz="685800" rtl="0" eaLnBrk="1" latinLnBrk="0" hangingPunct="1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05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3988" y="2286488"/>
              <a:ext cx="681412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 </a:t>
              </a:r>
              <a:r>
                <a:rPr lang="en-US" sz="14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4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42670" y="3824382"/>
              <a:ext cx="1053240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 </a:t>
              </a:r>
              <a:r>
                <a:rPr lang="en-US" sz="14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 + 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</a:t>
              </a:r>
              <a:endParaRPr lang="en-US" sz="14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1457325" y="3016250"/>
            <a:ext cx="9525" cy="577114"/>
          </a:xfrm>
          <a:prstGeom prst="line">
            <a:avLst/>
          </a:prstGeom>
          <a:ln w="381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31900" y="3543625"/>
            <a:ext cx="177800" cy="109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/>
              <a:t>Operators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3200" dirty="0" smtClean="0"/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3200" dirty="0" smtClean="0"/>
              <a:t>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Continuous assignments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3200" dirty="0" smtClean="0"/>
              <a:t>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Procedural assignments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 smtClean="0"/>
              <a:t> Blocking assignment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 smtClean="0"/>
              <a:t> Non-blocking assignment (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3200" dirty="0" smtClean="0"/>
              <a:t>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100" dirty="0"/>
              <a:t> </a:t>
            </a:r>
            <a:r>
              <a:rPr lang="en-US" sz="3100" dirty="0" smtClean="0"/>
              <a:t>Modeling of multiple D Flip-flops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100" dirty="0"/>
              <a:t> </a:t>
            </a:r>
            <a:r>
              <a:rPr lang="en-US" sz="3100" dirty="0" smtClean="0"/>
              <a:t>Structural 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8589" y="1264755"/>
          <a:ext cx="2695671" cy="507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</a:rPr>
                        <a:t>assign</a:t>
                      </a:r>
                      <a:r>
                        <a:rPr lang="en-US" sz="1400" dirty="0" smtClean="0"/>
                        <a:t> is used for 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continuous assignments, the code</a:t>
                      </a:r>
                      <a:r>
                        <a:rPr lang="en-US" sz="1400" baseline="0" dirty="0" smtClean="0"/>
                        <a:t> is executed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code in the</a:t>
                      </a:r>
                      <a:r>
                        <a:rPr lang="en-US" sz="1400" baseline="0" dirty="0" smtClean="0"/>
                        <a:t> always block is executed when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</a:rPr>
                        <a:t>always</a:t>
                      </a:r>
                      <a:r>
                        <a:rPr lang="en-US" sz="1400" baseline="0" dirty="0" smtClean="0">
                          <a:latin typeface="Courier"/>
                        </a:rPr>
                        <a:t> </a:t>
                      </a:r>
                      <a:r>
                        <a:rPr lang="en-US" sz="1400" baseline="0" dirty="0" smtClean="0">
                          <a:latin typeface="+mn-lt"/>
                        </a:rPr>
                        <a:t>is used for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</a:rPr>
                        <a:t>&lt;=</a:t>
                      </a:r>
                      <a:r>
                        <a:rPr lang="en-US" sz="1400" baseline="0" dirty="0" smtClean="0"/>
                        <a:t> is a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</a:rPr>
                        <a:t>endmodule</a:t>
                      </a:r>
                      <a:r>
                        <a:rPr lang="en-US" sz="1400" baseline="0" dirty="0" smtClean="0"/>
                        <a:t> Is always paired with 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sensitivity</a:t>
                      </a:r>
                      <a:r>
                        <a:rPr lang="en-US" sz="1400" baseline="0" dirty="0" smtClean="0"/>
                        <a:t> list follows the 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in </a:t>
                      </a:r>
                      <a:r>
                        <a:rPr lang="en-US" sz="1400" dirty="0" smtClean="0">
                          <a:latin typeface="Courier"/>
                        </a:rPr>
                        <a:t>always</a:t>
                      </a:r>
                      <a:r>
                        <a:rPr lang="en-US" sz="1400" baseline="0" dirty="0" smtClean="0">
                          <a:latin typeface="Courier"/>
                        </a:rPr>
                        <a:t> </a:t>
                      </a:r>
                      <a:r>
                        <a:rPr lang="en-US" sz="1400" baseline="0" dirty="0" smtClean="0"/>
                        <a:t>block is executed 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850663" y="1236000"/>
          <a:ext cx="2516097" cy="5012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</a:rPr>
                        <a:t>always</a:t>
                      </a:r>
                      <a:r>
                        <a:rPr lang="en-US" sz="1400" baseline="0" dirty="0" smtClean="0">
                          <a:latin typeface="Courier"/>
                        </a:rPr>
                        <a:t> @.</a:t>
                      </a:r>
                      <a:endParaRPr lang="en-US" sz="1400" dirty="0">
                        <a:latin typeface="Courier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any RHS signal changes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</a:rPr>
                        <a:t>module</a:t>
                      </a:r>
                      <a:endParaRPr lang="en-US" sz="1400" dirty="0">
                        <a:latin typeface="Courier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sequentially.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non-blocking</a:t>
                      </a:r>
                      <a:r>
                        <a:rPr lang="en-US" sz="1400" baseline="0" dirty="0" smtClean="0"/>
                        <a:t> procedural assignment.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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continuous</a:t>
                      </a:r>
                      <a:r>
                        <a:rPr lang="en-US" sz="1400" baseline="0" dirty="0" smtClean="0"/>
                        <a:t> assignments.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6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procedural assignments. 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9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 panose="05050102010706020507" pitchFamily="18" charset="2"/>
                        </a:rPr>
                        <a:t>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signal in the sensitivity list changes.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0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: Simulation &amp; Synthesis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SELF - READING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3617913" cy="365125"/>
          </a:xfrm>
        </p:spPr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Simulation?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0099" y="2980936"/>
            <a:ext cx="7839075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2200" dirty="0" smtClean="0">
                <a:solidFill>
                  <a:srgbClr val="339966"/>
                </a:solidFill>
              </a:rPr>
              <a:t>How do we know our design actually works?</a:t>
            </a:r>
            <a:endParaRPr lang="en-US" sz="2200" dirty="0">
              <a:solidFill>
                <a:srgbClr val="339966"/>
              </a:solidFill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prstClr val="black"/>
                </a:solidFill>
              </a:rPr>
              <a:t>Functional Simulation </a:t>
            </a:r>
            <a:br>
              <a:rPr lang="en-US" sz="2200" dirty="0" smtClean="0">
                <a:solidFill>
                  <a:prstClr val="black"/>
                </a:solidFill>
              </a:rPr>
            </a:br>
            <a:r>
              <a:rPr lang="en-US" sz="2200" dirty="0" smtClean="0">
                <a:solidFill>
                  <a:prstClr val="black"/>
                </a:solidFill>
              </a:rPr>
              <a:t>( Xilinx )</a:t>
            </a:r>
            <a:endParaRPr lang="en-US" sz="2200" dirty="0">
              <a:solidFill>
                <a:srgbClr val="339966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168590" y="3386311"/>
            <a:ext cx="1317414" cy="138994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0"/>
              </a:lnSpc>
            </a:pPr>
            <a:r>
              <a:rPr lang="en-US" sz="1600" b="1" dirty="0" smtClean="0">
                <a:solidFill>
                  <a:schemeClr val="accent2"/>
                </a:solidFill>
              </a:rPr>
              <a:t>Verilog Code</a:t>
            </a:r>
          </a:p>
          <a:p>
            <a:pPr algn="ctr">
              <a:lnSpc>
                <a:spcPts val="1800"/>
              </a:lnSpc>
            </a:pPr>
            <a:endParaRPr lang="en-US" sz="1600" b="1" dirty="0">
              <a:solidFill>
                <a:srgbClr val="339966"/>
              </a:solidFill>
            </a:endParaRP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>
              <a:lnSpc>
                <a:spcPts val="1200"/>
              </a:lnSpc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 </a:t>
            </a: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</a:p>
          <a:p>
            <a:pPr>
              <a:lnSpc>
                <a:spcPts val="1200"/>
              </a:lnSpc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 </a:t>
            </a: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</a:p>
          <a:p>
            <a:pPr>
              <a:lnSpc>
                <a:spcPts val="1200"/>
              </a:lnSpc>
            </a:pPr>
            <a:r>
              <a:rPr lang="en-US" sz="1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b="1" dirty="0"/>
          </a:p>
          <a:p>
            <a:pPr algn="ctr">
              <a:lnSpc>
                <a:spcPts val="1800"/>
              </a:lnSpc>
            </a:pPr>
            <a:endParaRPr lang="en-US" sz="1400" dirty="0">
              <a:solidFill>
                <a:srgbClr val="0066CC"/>
              </a:solidFill>
            </a:endParaRPr>
          </a:p>
        </p:txBody>
      </p:sp>
      <p:sp>
        <p:nvSpPr>
          <p:cNvPr id="58" name="Folded Corner 57"/>
          <p:cNvSpPr/>
          <p:nvPr/>
        </p:nvSpPr>
        <p:spPr>
          <a:xfrm>
            <a:off x="5715000" y="3387725"/>
            <a:ext cx="1502363" cy="13885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Test </a:t>
            </a:r>
            <a:r>
              <a:rPr lang="en-US" sz="1600" b="1" dirty="0" smtClean="0">
                <a:solidFill>
                  <a:schemeClr val="accent2"/>
                </a:solidFill>
              </a:rPr>
              <a:t>Bench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module</a:t>
            </a: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a1=9;</a:t>
            </a: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b1=1;</a:t>
            </a: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//wait for 10u</a:t>
            </a: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#10</a:t>
            </a:r>
          </a:p>
          <a:p>
            <a:pPr>
              <a:lnSpc>
                <a:spcPts val="1200"/>
              </a:lnSpc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b1=0;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</a:pP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>
            <a:off x="6767245" y="1922769"/>
            <a:ext cx="0" cy="41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>
            <a:off x="6767245" y="1700665"/>
            <a:ext cx="0" cy="41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>
            <a:off x="6767245" y="1513877"/>
            <a:ext cx="0" cy="41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>
            <a:off x="6767245" y="1330102"/>
            <a:ext cx="0" cy="41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46638" y="1340674"/>
            <a:ext cx="4603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</a:t>
            </a:r>
            <a:endParaRPr lang="en-US" dirty="0"/>
          </a:p>
        </p:txBody>
      </p:sp>
      <p:sp>
        <p:nvSpPr>
          <p:cNvPr id="70" name="Cube 69"/>
          <p:cNvSpPr/>
          <p:nvPr/>
        </p:nvSpPr>
        <p:spPr>
          <a:xfrm>
            <a:off x="6974677" y="1245913"/>
            <a:ext cx="828041" cy="109507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save</a:t>
            </a:r>
            <a:br>
              <a:rPr lang="en-US" sz="1400" b="1" dirty="0" smtClean="0"/>
            </a:br>
            <a:r>
              <a:rPr lang="en-US" sz="1400" b="1" dirty="0" smtClean="0"/>
              <a:t>the</a:t>
            </a:r>
            <a:br>
              <a:rPr lang="en-US" sz="1400" b="1" dirty="0" smtClean="0"/>
            </a:br>
            <a:r>
              <a:rPr lang="en-US" sz="1400" b="1" dirty="0" err="1" smtClean="0"/>
              <a:t>world.v</a:t>
            </a:r>
            <a:endParaRPr lang="en-US" sz="1400" b="1" dirty="0"/>
          </a:p>
        </p:txBody>
      </p:sp>
      <p:sp>
        <p:nvSpPr>
          <p:cNvPr id="72" name="Down Arrow 71"/>
          <p:cNvSpPr/>
          <p:nvPr/>
        </p:nvSpPr>
        <p:spPr>
          <a:xfrm>
            <a:off x="6364639" y="2333477"/>
            <a:ext cx="367657" cy="937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7927469" y="1922769"/>
            <a:ext cx="0" cy="4148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>
            <a:off x="7927469" y="1700665"/>
            <a:ext cx="0" cy="4148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>
            <a:off x="7927469" y="1513877"/>
            <a:ext cx="0" cy="4148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>
            <a:off x="7927469" y="1330102"/>
            <a:ext cx="0" cy="4148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087694" y="1340674"/>
            <a:ext cx="4603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450384" y="1207899"/>
            <a:ext cx="5665936" cy="1754326"/>
            <a:chOff x="450384" y="1446024"/>
            <a:chExt cx="5665936" cy="1754326"/>
          </a:xfrm>
        </p:grpSpPr>
        <p:sp>
          <p:nvSpPr>
            <p:cNvPr id="7" name="Rectangle 6"/>
            <p:cNvSpPr/>
            <p:nvPr/>
          </p:nvSpPr>
          <p:spPr>
            <a:xfrm>
              <a:off x="822960" y="1446024"/>
              <a:ext cx="529336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savetheworld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a1, … z1,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   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	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a2, …,z2);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………. ………. ……….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………. ………. </a:t>
              </a:r>
              <a:endPara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……….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………. ………. ………. ………. </a:t>
              </a:r>
              <a:endPara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……….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………. ………. ………. ………. </a:t>
              </a:r>
              <a:endPara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endmodule</a:t>
              </a:r>
              <a:endPara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384" y="1823921"/>
              <a:ext cx="1223865" cy="999150"/>
            </a:xfrm>
            <a:prstGeom prst="rect">
              <a:avLst/>
            </a:prstGeom>
          </p:spPr>
        </p:pic>
      </p:grpSp>
      <p:sp>
        <p:nvSpPr>
          <p:cNvPr id="82" name="Down Arrow 81"/>
          <p:cNvSpPr/>
          <p:nvPr/>
        </p:nvSpPr>
        <p:spPr>
          <a:xfrm>
            <a:off x="8102848" y="2333477"/>
            <a:ext cx="367657" cy="937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</p:spPr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90" name="Object 89"/>
          <p:cNvGraphicFramePr>
            <a:graphicFrameLocks noChangeAspect="1"/>
          </p:cNvGraphicFramePr>
          <p:nvPr>
            <p:extLst/>
          </p:nvPr>
        </p:nvGraphicFramePr>
        <p:xfrm>
          <a:off x="7425347" y="3183080"/>
          <a:ext cx="1732941" cy="166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5" imgW="2406605" imgH="2330525" progId="Visio.Drawing.15">
                  <p:embed/>
                </p:oleObj>
              </mc:Choice>
              <mc:Fallback>
                <p:oleObj name="Visio" r:id="rId5" imgW="2406605" imgH="23305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5347" y="3183080"/>
                        <a:ext cx="1732941" cy="1660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>
            <a:off x="800099" y="4383804"/>
            <a:ext cx="793315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2200" dirty="0">
                <a:solidFill>
                  <a:srgbClr val="339966"/>
                </a:solidFill>
              </a:rPr>
              <a:t>Method</a:t>
            </a:r>
            <a:endParaRPr lang="en-US" sz="2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prstClr val="black"/>
                </a:solidFill>
              </a:rPr>
              <a:t>Designer applies input values to the code</a:t>
            </a: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prstClr val="black"/>
                </a:solidFill>
              </a:rPr>
              <a:t>Simulator produces corresponding outputs in truth tables </a:t>
            </a:r>
            <a:r>
              <a:rPr lang="en-US" sz="2200" dirty="0" smtClean="0">
                <a:solidFill>
                  <a:prstClr val="black"/>
                </a:solidFill>
              </a:rPr>
              <a:t>/</a:t>
            </a:r>
            <a:br>
              <a:rPr lang="en-US" sz="2200" dirty="0" smtClean="0">
                <a:solidFill>
                  <a:prstClr val="black"/>
                </a:solidFill>
              </a:rPr>
            </a:br>
            <a:r>
              <a:rPr lang="en-US" sz="2200" dirty="0" smtClean="0">
                <a:solidFill>
                  <a:prstClr val="black"/>
                </a:solidFill>
              </a:rPr>
              <a:t>timing </a:t>
            </a:r>
            <a:r>
              <a:rPr lang="en-US" sz="2200" dirty="0">
                <a:solidFill>
                  <a:prstClr val="black"/>
                </a:solidFill>
              </a:rPr>
              <a:t>diagrams</a:t>
            </a:r>
          </a:p>
          <a:p>
            <a:pPr marL="342900" lvl="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prstClr val="black"/>
                </a:solidFill>
              </a:rPr>
              <a:t>Simulators usually assume negligible propagation gate delays.</a:t>
            </a:r>
          </a:p>
        </p:txBody>
      </p:sp>
    </p:spTree>
    <p:extLst>
      <p:ext uri="{BB962C8B-B14F-4D97-AF65-F5344CB8AC3E}">
        <p14:creationId xmlns:p14="http://schemas.microsoft.com/office/powerpoint/2010/main" val="1441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00100" y="1236424"/>
            <a:ext cx="3989307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sz="2200" dirty="0" smtClean="0">
                <a:solidFill>
                  <a:srgbClr val="339966"/>
                </a:solidFill>
              </a:rPr>
              <a:t>Now that our design is working, </a:t>
            </a:r>
            <a:br>
              <a:rPr lang="en-US" sz="2200" dirty="0" smtClean="0">
                <a:solidFill>
                  <a:srgbClr val="339966"/>
                </a:solidFill>
              </a:rPr>
            </a:br>
            <a:r>
              <a:rPr lang="en-US" sz="2200" dirty="0" smtClean="0">
                <a:solidFill>
                  <a:srgbClr val="339966"/>
                </a:solidFill>
              </a:rPr>
              <a:t>time to save the world. </a:t>
            </a:r>
            <a:br>
              <a:rPr lang="en-US" sz="2200" dirty="0" smtClean="0">
                <a:solidFill>
                  <a:srgbClr val="339966"/>
                </a:solidFill>
              </a:rPr>
            </a:br>
            <a:endParaRPr lang="en-US" sz="2200" dirty="0" smtClean="0">
              <a:solidFill>
                <a:srgbClr val="339966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sz="2800" b="1" dirty="0" smtClean="0"/>
              <a:t>Synthesis</a:t>
            </a:r>
            <a:r>
              <a:rPr lang="en-US" sz="2400" dirty="0" smtClean="0"/>
              <a:t> :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arenR"/>
            </a:pPr>
            <a:r>
              <a:rPr lang="en-US" sz="2400" dirty="0" smtClean="0"/>
              <a:t>Translation </a:t>
            </a:r>
          </a:p>
          <a:p>
            <a:pPr marL="914400" lvl="1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Code is transformed into hardware (gates &amp; wires).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arenR"/>
            </a:pPr>
            <a:r>
              <a:rPr lang="en-US" sz="2400" dirty="0" smtClean="0"/>
              <a:t>Optimization</a:t>
            </a:r>
          </a:p>
          <a:p>
            <a:pPr marL="914400" lvl="1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Minimizes the amount of hardware required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 marL="457200" lvl="0" indent="-457200">
              <a:lnSpc>
                <a:spcPct val="110000"/>
              </a:lnSpc>
              <a:buFont typeface="+mj-lt"/>
              <a:buAutoNum type="arabicParenR"/>
            </a:pPr>
            <a:r>
              <a:rPr lang="en-US" sz="2400" dirty="0" smtClean="0"/>
              <a:t>Mapping</a:t>
            </a:r>
          </a:p>
          <a:p>
            <a:pPr marL="914400" lvl="1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Implements hardware on target device.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Synthesis?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99685" y="1396056"/>
            <a:ext cx="39585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savetheworld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a1,…z1,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a2,…,z2);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………. ………. ……….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 </a:t>
            </a:r>
            <a:endParaRPr lang="en-US" sz="1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&lt;= count + 1 ;</a:t>
            </a:r>
          </a:p>
          <a:p>
            <a:r>
              <a:rPr lang="en-US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</p:spPr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99685" y="1396056"/>
            <a:ext cx="3453765" cy="116955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099685" y="3143940"/>
            <a:ext cx="3453765" cy="116955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99684" y="4902365"/>
            <a:ext cx="3453765" cy="116955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Right Arrow 5"/>
          <p:cNvSpPr/>
          <p:nvPr/>
        </p:nvSpPr>
        <p:spPr>
          <a:xfrm>
            <a:off x="4819815" y="2552118"/>
            <a:ext cx="288123" cy="685800"/>
          </a:xfrm>
          <a:prstGeom prst="curvedRightArrow">
            <a:avLst>
              <a:gd name="adj1" fmla="val 44919"/>
              <a:gd name="adj2" fmla="val 984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0850" y="2863846"/>
            <a:ext cx="2688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Translation </a:t>
            </a:r>
            <a:r>
              <a:rPr lang="en-US" dirty="0" smtClean="0">
                <a:solidFill>
                  <a:schemeClr val="accent4"/>
                </a:solidFill>
              </a:rPr>
              <a:t>+ Optimization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4811560" y="4323323"/>
            <a:ext cx="288123" cy="685800"/>
          </a:xfrm>
          <a:prstGeom prst="curvedRightArrow">
            <a:avLst>
              <a:gd name="adj1" fmla="val 44919"/>
              <a:gd name="adj2" fmla="val 984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2505" y="4605362"/>
            <a:ext cx="2688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Mapping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175295" y="3261525"/>
          <a:ext cx="1543001" cy="95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Visio" r:id="rId4" imgW="3498865" imgH="2228969" progId="Visio.Drawing.15">
                  <p:embed/>
                </p:oleObj>
              </mc:Choice>
              <mc:Fallback>
                <p:oleObj name="Visio" r:id="rId4" imgW="3498865" imgH="22289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95" y="3261525"/>
                        <a:ext cx="1543001" cy="95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6748704" y="3535974"/>
            <a:ext cx="252414" cy="2286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82" y="1719821"/>
            <a:ext cx="1570366" cy="845786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644062" y="3391412"/>
          <a:ext cx="1765304" cy="54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Visio" r:id="rId7" imgW="1860595" imgH="609573" progId="Visio.Drawing.15">
                  <p:embed/>
                </p:oleObj>
              </mc:Choice>
              <mc:Fallback>
                <p:oleObj name="Visio" r:id="rId7" imgW="1860595" imgH="60957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4062" y="3391412"/>
                        <a:ext cx="1765304" cy="54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225248" y="5009123"/>
            <a:ext cx="1601318" cy="9639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16779" y="5351616"/>
          <a:ext cx="1431925" cy="56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Visio" r:id="rId9" imgW="3257655" imgH="1333606" progId="Visio.Drawing.15">
                  <p:embed/>
                </p:oleObj>
              </mc:Choice>
              <mc:Fallback>
                <p:oleObj name="Visio" r:id="rId9" imgW="3257655" imgH="133360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6779" y="5351616"/>
                        <a:ext cx="1431925" cy="56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952129" y="5037218"/>
            <a:ext cx="1457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“This looks like a NOT gate. My FPGA can do some of these…”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089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Verilog </a:t>
            </a:r>
            <a:r>
              <a:rPr lang="en-US" sz="2200" dirty="0"/>
              <a:t>is an IEEE 1364 </a:t>
            </a:r>
            <a:r>
              <a:rPr lang="en-US" sz="2200" dirty="0" smtClean="0"/>
              <a:t>Standard </a:t>
            </a:r>
            <a:r>
              <a:rPr lang="en-US" sz="2200" dirty="0" smtClean="0">
                <a:sym typeface="Wingdings" panose="05000000000000000000" pitchFamily="2" charset="2"/>
              </a:rPr>
              <a:t> link </a:t>
            </a:r>
            <a:r>
              <a:rPr lang="en-US" sz="2200" dirty="0" smtClean="0">
                <a:sym typeface="Wingdings" panose="05000000000000000000" pitchFamily="2" charset="2"/>
                <a:hlinkClick r:id="rId3"/>
              </a:rPr>
              <a:t>here</a:t>
            </a:r>
            <a:endParaRPr lang="en-US" sz="2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 smtClean="0"/>
              <a:t> Used for </a:t>
            </a:r>
            <a:r>
              <a:rPr lang="en-US" sz="2200" b="1" i="1" dirty="0" smtClean="0"/>
              <a:t>Modeling, </a:t>
            </a:r>
            <a:r>
              <a:rPr lang="en-US" sz="2200" b="1" i="1" dirty="0"/>
              <a:t>Simulation </a:t>
            </a:r>
            <a:r>
              <a:rPr lang="en-US" sz="2200" dirty="0"/>
              <a:t>and</a:t>
            </a:r>
            <a:r>
              <a:rPr lang="en-US" sz="2200" b="1" i="1" dirty="0"/>
              <a:t> Synthesis </a:t>
            </a:r>
            <a:r>
              <a:rPr lang="en-US" sz="2200" dirty="0"/>
              <a:t>of digital circuits</a:t>
            </a:r>
            <a:r>
              <a:rPr lang="en-US" sz="2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Advantages</a:t>
            </a:r>
            <a:r>
              <a:rPr lang="en-US" sz="2200" dirty="0" smtClean="0"/>
              <a:t> :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Reduces Design Time </a:t>
            </a:r>
            <a:r>
              <a:rPr lang="en-US" sz="2200" dirty="0" smtClean="0">
                <a:sym typeface="Wingdings" panose="05000000000000000000" pitchFamily="2" charset="2"/>
              </a:rPr>
              <a:t> Cost</a:t>
            </a:r>
            <a:endParaRPr lang="en-US" sz="2200" dirty="0" smtClean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Improves Design Quality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Vendor and Technology Independence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Easy Design Management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b="1" dirty="0" smtClean="0"/>
              <a:t>Disadvantages</a:t>
            </a:r>
            <a:r>
              <a:rPr lang="en-US" sz="2200" dirty="0" smtClean="0"/>
              <a:t> </a:t>
            </a:r>
            <a:r>
              <a:rPr lang="en-US" sz="22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>
                <a:sym typeface="Wingdings" panose="05000000000000000000" pitchFamily="2" charset="2"/>
              </a:rPr>
              <a:t>Cost (Including training you and me!)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Debugging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3384" y="4028020"/>
            <a:ext cx="8321040" cy="2200895"/>
            <a:chOff x="503384" y="4062745"/>
            <a:chExt cx="8321040" cy="2200895"/>
          </a:xfrm>
        </p:grpSpPr>
        <p:sp>
          <p:nvSpPr>
            <p:cNvPr id="34" name="TextBox 33"/>
            <p:cNvSpPr txBox="1"/>
            <p:nvPr/>
          </p:nvSpPr>
          <p:spPr>
            <a:xfrm>
              <a:off x="503384" y="4062745"/>
              <a:ext cx="8321040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Courier New" panose="02070309020205020404" pitchFamily="49" charset="0"/>
                <a:buChar char="o"/>
              </a:pPr>
              <a:r>
                <a:rPr lang="en-US" sz="2200" dirty="0" smtClean="0"/>
                <a:t>Verilog is </a:t>
              </a:r>
              <a:r>
                <a:rPr lang="en-US" sz="2200" dirty="0" err="1" smtClean="0">
                  <a:solidFill>
                    <a:srgbClr val="FF0000"/>
                  </a:solidFill>
                </a:rPr>
                <a:t>CasE-SeNSitiVe</a:t>
              </a:r>
              <a:r>
                <a:rPr lang="en-US" sz="2200" dirty="0" smtClean="0"/>
                <a:t>….</a:t>
              </a:r>
            </a:p>
            <a:p>
              <a:pPr marL="342900" indent="-342900">
                <a:lnSpc>
                  <a:spcPct val="110000"/>
                </a:lnSpc>
                <a:buFont typeface="Courier New" panose="02070309020205020404" pitchFamily="49" charset="0"/>
                <a:buChar char="o"/>
              </a:pPr>
              <a:r>
                <a:rPr lang="en-US" sz="2200" dirty="0" smtClean="0"/>
                <a:t>Module Name : Use meaningful identifiers (</a:t>
              </a:r>
              <a:r>
                <a:rPr 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2200" dirty="0" err="1" smtClean="0"/>
                <a:t>bigbox</a:t>
              </a:r>
              <a:r>
                <a:rPr lang="en-US" sz="2200" dirty="0" smtClean="0"/>
                <a:t>)</a:t>
              </a:r>
            </a:p>
            <a:p>
              <a:pPr marL="342900" indent="-342900">
                <a:lnSpc>
                  <a:spcPct val="110000"/>
                </a:lnSpc>
                <a:buFont typeface="Courier New" panose="02070309020205020404" pitchFamily="49" charset="0"/>
                <a:buChar char="o"/>
              </a:pPr>
              <a:r>
                <a:rPr lang="en-US" sz="2200" dirty="0" smtClean="0"/>
                <a:t>Port Direction : </a:t>
              </a:r>
              <a:r>
                <a:rPr lang="en-US" sz="2200" dirty="0" smtClean="0">
                  <a:solidFill>
                    <a:srgbClr val="00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lang="en-US" sz="2200" dirty="0" smtClean="0"/>
                <a:t>, </a:t>
              </a:r>
              <a:r>
                <a:rPr lang="en-US" sz="2200" dirty="0" smtClean="0">
                  <a:solidFill>
                    <a:srgbClr val="00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</a:t>
              </a:r>
              <a:r>
                <a:rPr lang="en-US" sz="2200" dirty="0" smtClean="0"/>
                <a:t>, </a:t>
              </a:r>
              <a:r>
                <a:rPr lang="en-US" sz="2200" dirty="0" err="1" smtClean="0">
                  <a:solidFill>
                    <a:srgbClr val="0066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sz="2200" dirty="0" smtClean="0">
                  <a:solidFill>
                    <a:srgbClr val="0066CC"/>
                  </a:solidFill>
                </a:rPr>
                <a:t> </a:t>
              </a:r>
              <a:r>
                <a:rPr lang="en-US" sz="2200" dirty="0" smtClean="0"/>
                <a:t>(bidirectional)</a:t>
              </a:r>
            </a:p>
            <a:p>
              <a:pPr marL="342900" indent="-342900">
                <a:lnSpc>
                  <a:spcPct val="110000"/>
                </a:lnSpc>
                <a:buFont typeface="Courier New" panose="02070309020205020404" pitchFamily="49" charset="0"/>
                <a:buChar char="o"/>
              </a:pPr>
              <a:r>
                <a:rPr lang="en-US" sz="2200" dirty="0" smtClean="0"/>
                <a:t>Port </a:t>
              </a:r>
              <a:r>
                <a:rPr lang="en-US" sz="2200" dirty="0" err="1" smtClean="0"/>
                <a:t>Bitwidth</a:t>
              </a:r>
              <a:r>
                <a:rPr lang="en-US" sz="2200" dirty="0" smtClean="0"/>
                <a:t> :  </a:t>
              </a:r>
              <a:r>
                <a:rPr 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 [4:0] a , output [7:14] y</a:t>
              </a:r>
            </a:p>
            <a:p>
              <a:pPr marL="342900" indent="-342900">
                <a:lnSpc>
                  <a:spcPct val="110000"/>
                </a:lnSpc>
                <a:buFont typeface="Courier New" panose="02070309020205020404" pitchFamily="49" charset="0"/>
                <a:buChar char="o"/>
              </a:pPr>
              <a:r>
                <a:rPr lang="en-US" sz="2200" dirty="0" smtClean="0"/>
                <a:t>Don’t </a:t>
              </a:r>
              <a:r>
                <a:rPr lang="en-US" sz="2200" dirty="0"/>
                <a:t>forget the </a:t>
              </a:r>
              <a:r>
                <a:rPr lang="en-US" sz="2200" dirty="0" smtClean="0"/>
                <a:t>_____!					</a:t>
              </a:r>
              <a:r>
                <a:rPr 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</a:t>
              </a: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2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8’h</a:t>
              </a:r>
              <a:r>
                <a:rPr lang="en-US" sz="2200" u="sng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03619" y="5943600"/>
              <a:ext cx="1173481" cy="320040"/>
              <a:chOff x="6103619" y="5943600"/>
              <a:chExt cx="1173481" cy="32004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368169" y="5943600"/>
                <a:ext cx="0" cy="190500"/>
              </a:xfrm>
              <a:prstGeom prst="line">
                <a:avLst/>
              </a:prstGeom>
              <a:ln w="12700" cap="rnd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6103619" y="6134100"/>
                <a:ext cx="264550" cy="0"/>
              </a:xfrm>
              <a:prstGeom prst="straightConnector1">
                <a:avLst/>
              </a:prstGeom>
              <a:ln w="12700" cap="rnd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726309" y="5943600"/>
                <a:ext cx="0" cy="320040"/>
              </a:xfrm>
              <a:prstGeom prst="line">
                <a:avLst/>
              </a:prstGeom>
              <a:ln w="12700" cap="rnd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26309" y="6263640"/>
                <a:ext cx="276471" cy="0"/>
              </a:xfrm>
              <a:prstGeom prst="straightConnector1">
                <a:avLst/>
              </a:prstGeom>
              <a:ln w="12700" cap="rnd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000629" y="5943600"/>
                <a:ext cx="0" cy="118110"/>
              </a:xfrm>
              <a:prstGeom prst="line">
                <a:avLst/>
              </a:prstGeom>
              <a:ln w="12700" cap="rnd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000629" y="6061710"/>
                <a:ext cx="276471" cy="0"/>
              </a:xfrm>
              <a:prstGeom prst="straightConnector1">
                <a:avLst/>
              </a:prstGeom>
              <a:ln w="12700" cap="rnd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89799"/>
          <a:stretch/>
        </p:blipFill>
        <p:spPr>
          <a:xfrm>
            <a:off x="715097" y="1651256"/>
            <a:ext cx="320073" cy="2286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40030" y="1711702"/>
            <a:ext cx="1546412" cy="21096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5"/>
            <a:ext cx="7586405" cy="49474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piece of hardware with inputs &amp; outputs : </a:t>
            </a:r>
            <a:r>
              <a:rPr lang="en-US" sz="2200" i="1" dirty="0" smtClean="0">
                <a:solidFill>
                  <a:srgbClr val="0066CC"/>
                </a:solidFill>
              </a:rPr>
              <a:t>module</a:t>
            </a:r>
            <a:endParaRPr lang="en-US" sz="2200" i="1" dirty="0">
              <a:solidFill>
                <a:srgbClr val="0066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2227" y="2151127"/>
            <a:ext cx="4611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solidFill>
                  <a:srgbClr val="467E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z);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is where you work your // magic!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88159" y="1711702"/>
            <a:ext cx="1020465" cy="4701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18096" y="1836772"/>
            <a:ext cx="1962690" cy="3200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Declaration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4541" y="1895251"/>
            <a:ext cx="475489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/>
          <a:srcRect l="90756"/>
          <a:stretch/>
        </p:blipFill>
        <p:spPr>
          <a:xfrm>
            <a:off x="3562709" y="1642630"/>
            <a:ext cx="290046" cy="228600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1064541" y="2163475"/>
            <a:ext cx="475489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31327" y="2778409"/>
            <a:ext cx="508703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64541" y="3644803"/>
            <a:ext cx="475489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03694" y="2778409"/>
            <a:ext cx="475489" cy="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09477" y="5787113"/>
            <a:ext cx="1879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Value =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93160" y="5942104"/>
            <a:ext cx="2195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binary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7" y="1662502"/>
            <a:ext cx="313765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736578" cy="769195"/>
          </a:xfrm>
        </p:spPr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Assignment (Dataflow)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06" y="1202369"/>
            <a:ext cx="7851151" cy="479885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200" dirty="0" smtClean="0">
                <a:solidFill>
                  <a:srgbClr val="0066CC"/>
                </a:solidFill>
              </a:rPr>
              <a:t> </a:t>
            </a:r>
            <a:r>
              <a:rPr lang="en-US" sz="2200" dirty="0" smtClean="0"/>
              <a:t>statements are used to model combinational logic</a:t>
            </a:r>
            <a:endParaRPr lang="en-US" sz="2200" i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4340" y="4795599"/>
            <a:ext cx="8321040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Whenever </a:t>
            </a:r>
            <a:r>
              <a:rPr lang="en-US" sz="2200" dirty="0"/>
              <a:t>there’s an </a:t>
            </a:r>
            <a:r>
              <a:rPr lang="en-US" sz="2200" b="1" i="1" dirty="0"/>
              <a:t>event</a:t>
            </a:r>
            <a:r>
              <a:rPr lang="en-US" sz="2200" dirty="0"/>
              <a:t> on the RHS </a:t>
            </a:r>
            <a:r>
              <a:rPr lang="en-US" sz="2200" dirty="0" smtClean="0"/>
              <a:t>signal, expression is evaluated and assigned (</a:t>
            </a:r>
            <a:r>
              <a:rPr lang="en-US" sz="2200" dirty="0" smtClean="0">
                <a:sym typeface="Symbol" panose="05050102010706020507" pitchFamily="18" charset="2"/>
              </a:rPr>
              <a:t> = prop. delay</a:t>
            </a:r>
            <a:r>
              <a:rPr lang="en-US" sz="2200" dirty="0" smtClean="0"/>
              <a:t>) </a:t>
            </a:r>
            <a:r>
              <a:rPr lang="en-US" sz="2200" dirty="0" smtClean="0">
                <a:sym typeface="Wingdings" panose="05000000000000000000" pitchFamily="2" charset="2"/>
              </a:rPr>
              <a:t> </a:t>
            </a:r>
            <a:r>
              <a:rPr lang="en-US" sz="2200" i="1" dirty="0" smtClean="0">
                <a:sym typeface="Wingdings" panose="05000000000000000000" pitchFamily="2" charset="2"/>
              </a:rPr>
              <a:t>continuously monitored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sym typeface="Wingdings" panose="05000000000000000000" pitchFamily="2" charset="2"/>
              </a:rPr>
              <a:t>Multiple statements can be executed in parallel (concurrently)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200" dirty="0"/>
              <a:t> is used to represent an internal </a:t>
            </a:r>
            <a:r>
              <a:rPr lang="en-US" sz="2200" dirty="0" smtClean="0"/>
              <a:t>connection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43262" y="1741221"/>
            <a:ext cx="312234" cy="2185086"/>
            <a:chOff x="2194275" y="1811108"/>
            <a:chExt cx="312234" cy="2185086"/>
          </a:xfrm>
        </p:grpSpPr>
        <p:sp>
          <p:nvSpPr>
            <p:cNvPr id="6" name="TextBox 5"/>
            <p:cNvSpPr txBox="1"/>
            <p:nvPr/>
          </p:nvSpPr>
          <p:spPr>
            <a:xfrm>
              <a:off x="2227728" y="1811108"/>
              <a:ext cx="278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4275" y="2542224"/>
              <a:ext cx="278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4275" y="3626862"/>
              <a:ext cx="278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7362" y="3109980"/>
            <a:ext cx="1372738" cy="931334"/>
            <a:chOff x="2627362" y="3420533"/>
            <a:chExt cx="1372738" cy="931334"/>
          </a:xfrm>
        </p:grpSpPr>
        <p:sp>
          <p:nvSpPr>
            <p:cNvPr id="25" name="Rectangle 24"/>
            <p:cNvSpPr/>
            <p:nvPr/>
          </p:nvSpPr>
          <p:spPr>
            <a:xfrm>
              <a:off x="2627362" y="3501268"/>
              <a:ext cx="1125848" cy="74084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lnSpc>
                  <a:spcPts val="1800"/>
                </a:lnSpc>
              </a:pPr>
              <a:r>
                <a:rPr lang="en-US" dirty="0" smtClean="0"/>
                <a:t>Order of </a:t>
              </a:r>
              <a:r>
                <a:rPr lang="en-US" dirty="0" err="1" smtClean="0"/>
                <a:t>stmts</a:t>
              </a:r>
              <a:r>
                <a:rPr lang="en-US" dirty="0" smtClean="0"/>
                <a:t>?</a:t>
              </a:r>
              <a:br>
                <a:rPr lang="en-US" dirty="0" smtClean="0"/>
              </a:b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3865337" y="3420533"/>
              <a:ext cx="134763" cy="931334"/>
            </a:xfrm>
            <a:prstGeom prst="leftBrace">
              <a:avLst>
                <a:gd name="adj1" fmla="val 96290"/>
                <a:gd name="adj2" fmla="val 50000"/>
              </a:avLst>
            </a:prstGeom>
            <a:ln w="57150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/>
          <a:srcRect r="54885"/>
          <a:stretch/>
        </p:blipFill>
        <p:spPr>
          <a:xfrm>
            <a:off x="242935" y="2135184"/>
            <a:ext cx="496272" cy="1946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6469" y="1867143"/>
            <a:ext cx="4593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bigbox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z);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q, r;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p ^ q ^ r;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 = ~c;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a &amp; 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~(c | d);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6289" y="2477579"/>
            <a:ext cx="2039226" cy="2839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/>
          <a:lstStyle/>
          <a:p>
            <a:pPr algn="ctr">
              <a:lnSpc>
                <a:spcPts val="1800"/>
              </a:lnSpc>
            </a:pPr>
            <a:r>
              <a:rPr lang="en-US" dirty="0"/>
              <a:t>i</a:t>
            </a:r>
            <a:r>
              <a:rPr lang="en-US" dirty="0" smtClean="0"/>
              <a:t>nternal connections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85780" y="2960974"/>
            <a:ext cx="3208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38" dirty="0">
                <a:solidFill>
                  <a:srgbClr val="339966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1</a:t>
            </a:r>
          </a:p>
          <a:p>
            <a:r>
              <a:rPr lang="en-US" b="1" spc="-38" dirty="0">
                <a:solidFill>
                  <a:srgbClr val="339966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2</a:t>
            </a:r>
          </a:p>
          <a:p>
            <a:r>
              <a:rPr lang="en-US" b="1" spc="-38" dirty="0">
                <a:solidFill>
                  <a:srgbClr val="339966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3</a:t>
            </a:r>
          </a:p>
          <a:p>
            <a:r>
              <a:rPr lang="en-US" b="1" spc="-38" dirty="0">
                <a:solidFill>
                  <a:srgbClr val="339966"/>
                </a:solidFill>
                <a:latin typeface="Britannic Bold" panose="020B0903060703020204" pitchFamily="34" charset="0"/>
                <a:ea typeface="+mj-ea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646" y="2831349"/>
            <a:ext cx="1602575" cy="19642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Boolean (bit-wise), </a:t>
            </a:r>
            <a:r>
              <a:rPr lang="en-US" dirty="0"/>
              <a:t>logical, arithmetic, </a:t>
            </a:r>
            <a:r>
              <a:rPr lang="en-US" dirty="0" smtClean="0"/>
              <a:t>concatenation.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 </a:t>
            </a:r>
            <a:r>
              <a:rPr lang="en-US" dirty="0"/>
              <a:t>Use brackets for </a:t>
            </a:r>
            <a:r>
              <a:rPr lang="en-US" dirty="0" smtClean="0"/>
              <a:t>readability, take </a:t>
            </a:r>
            <a:r>
              <a:rPr lang="en-US" dirty="0"/>
              <a:t>note </a:t>
            </a:r>
            <a:r>
              <a:rPr lang="en-US" dirty="0" smtClean="0"/>
              <a:t>if *</a:t>
            </a:r>
            <a:r>
              <a:rPr lang="en-US" i="1" dirty="0" smtClean="0"/>
              <a:t>synthesizable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70852" y="2285025"/>
          <a:ext cx="8422674" cy="418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5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600" b="1" dirty="0" smtClean="0"/>
                        <a:t>Operator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600" b="1" dirty="0" smtClean="0"/>
                        <a:t>Description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Examples: a = 4’b1010, b=4’0000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!, ~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Logical</a:t>
                      </a:r>
                      <a:r>
                        <a:rPr lang="en-US" sz="1600" dirty="0" smtClean="0"/>
                        <a:t> negation, Bit-wise NOT</a:t>
                      </a:r>
                      <a:endParaRPr lang="en-US" sz="16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!a = 0, !b =1, ~a=4’b0101, ~b=4’b1111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13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&amp;, |, ^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Reduction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(Outputs 1-bit)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&amp;a = 0,  |a=1,  ^a = 0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{__,__}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Concatenation</a:t>
                      </a:r>
                      <a:endParaRPr lang="en-US" sz="1600" b="1" kern="1200" dirty="0">
                        <a:solidFill>
                          <a:srgbClr val="3399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{b, a} = 8’b00001010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{n{___}}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Replication </a:t>
                      </a:r>
                      <a:endParaRPr lang="en-US" sz="1600" b="1" kern="1200" dirty="0">
                        <a:solidFill>
                          <a:srgbClr val="3399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{2 {a} } = 8’b10101010</a:t>
                      </a:r>
                      <a:endParaRPr lang="en-US" sz="16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%, 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Multiply,</a:t>
                      </a:r>
                      <a:r>
                        <a:rPr lang="en-US" sz="1600" baseline="0" dirty="0" smtClean="0"/>
                        <a:t> *Divide, *Modulus</a:t>
                      </a:r>
                      <a:endParaRPr lang="en-US" sz="16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3 % 2 = 1,    16 % 4 = 0</a:t>
                      </a:r>
                      <a:endParaRPr lang="en-US" sz="16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Binary addition,</a:t>
                      </a:r>
                      <a:r>
                        <a:rPr lang="en-US" sz="1600" baseline="0" dirty="0" smtClean="0"/>
                        <a:t> subtraction</a:t>
                      </a:r>
                      <a:endParaRPr lang="en-US" sz="16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+ b = 4’b1010</a:t>
                      </a:r>
                      <a:endParaRPr lang="en-US" sz="16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, &gt;&gt;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Shift Zeros</a:t>
                      </a:r>
                      <a:r>
                        <a:rPr lang="en-US" sz="1600" baseline="0" dirty="0" smtClean="0"/>
                        <a:t> in</a:t>
                      </a:r>
                      <a:r>
                        <a:rPr lang="en-US" sz="1600" dirty="0" smtClean="0"/>
                        <a:t> Left</a:t>
                      </a:r>
                      <a:r>
                        <a:rPr lang="en-US" sz="1600" baseline="0" dirty="0" smtClean="0"/>
                        <a:t> / Right</a:t>
                      </a:r>
                      <a:endParaRPr lang="en-US" sz="1600" b="1" kern="1200" dirty="0">
                        <a:solidFill>
                          <a:srgbClr val="3399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&lt;&lt; 1 = 4’b0100,  a &gt;&gt; 2 = 4’b0010</a:t>
                      </a:r>
                      <a:endParaRPr lang="en-US" sz="16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 &lt;=, &gt;, &gt;= 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Logical</a:t>
                      </a:r>
                      <a:r>
                        <a:rPr lang="en-US" sz="1600" dirty="0" smtClean="0"/>
                        <a:t> Relative (1-bit</a:t>
                      </a:r>
                      <a:r>
                        <a:rPr lang="en-US" sz="1600" baseline="0" dirty="0" smtClean="0"/>
                        <a:t> output)</a:t>
                      </a:r>
                      <a:endParaRPr lang="en-US" sz="1600" dirty="0" smtClean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lang="en-US" sz="1600" b="1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&gt; b) =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==, !=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Logical</a:t>
                      </a:r>
                      <a:r>
                        <a:rPr lang="en-US" sz="1600" dirty="0" smtClean="0"/>
                        <a:t> Equality (1-bit</a:t>
                      </a:r>
                      <a:r>
                        <a:rPr lang="en-US" sz="1600" baseline="0" dirty="0" smtClean="0"/>
                        <a:t> output)</a:t>
                      </a:r>
                      <a:endParaRPr lang="en-US" sz="1600" dirty="0" smtClean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(a == b)=                  (a != b)=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&amp;, ^, |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dirty="0" smtClean="0"/>
                        <a:t>Bit-wise AND, XOR, OR</a:t>
                      </a:r>
                      <a:endParaRPr lang="en-US" sz="16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a&amp;b</a:t>
                      </a: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=                         </a:t>
                      </a:r>
                      <a:r>
                        <a:rPr lang="en-US" sz="1600" b="1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&amp;&amp;, ||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Logical</a:t>
                      </a:r>
                      <a:r>
                        <a:rPr lang="en-US" sz="1600" dirty="0" smtClean="0"/>
                        <a:t> AND, OR (1-bit</a:t>
                      </a:r>
                      <a:r>
                        <a:rPr lang="en-US" sz="1600" baseline="0" dirty="0" smtClean="0"/>
                        <a:t> output)</a:t>
                      </a:r>
                      <a:endParaRPr lang="en-US" sz="1600" dirty="0" smtClean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a&amp;&amp;b =                     a||b =</a:t>
                      </a:r>
                      <a:endParaRPr lang="en-US" sz="16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3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Conditional</a:t>
                      </a:r>
                      <a:r>
                        <a:rPr lang="en-US" sz="1600" baseline="0" dirty="0" smtClean="0"/>
                        <a:t> Operator </a:t>
                      </a:r>
                      <a:endParaRPr lang="en-US" sz="1600" b="1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&lt;out&gt; = &lt;condition&gt; ? </a:t>
                      </a:r>
                      <a:r>
                        <a:rPr lang="en-US" sz="1600" b="0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If_ONE</a:t>
                      </a:r>
                      <a:r>
                        <a:rPr lang="en-US" sz="16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600" b="0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if_ZERO</a:t>
                      </a:r>
                      <a:endParaRPr lang="en-US" sz="16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-45331" y="2635046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High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6102" y="6022113"/>
            <a:ext cx="57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Low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8" name="Straight Arrow Connector 27"/>
          <p:cNvCxnSpPr>
            <a:stCxn id="25" idx="0"/>
          </p:cNvCxnSpPr>
          <p:nvPr/>
        </p:nvCxnSpPr>
        <p:spPr>
          <a:xfrm flipH="1" flipV="1">
            <a:off x="264985" y="2991272"/>
            <a:ext cx="0" cy="3030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416346" y="4271216"/>
            <a:ext cx="12881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Precedence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91225"/>
            <a:ext cx="7586405" cy="75439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dirty="0" smtClean="0"/>
              <a:t> conditional operator allows us to select the output from a set of inputs based on a condition.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2766" y="2177696"/>
            <a:ext cx="5611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mystery (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[1:0] 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? d[1] : d[0];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522" y="2315264"/>
            <a:ext cx="1006860" cy="156754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9775" y="2799760"/>
            <a:ext cx="4797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39775" y="3348085"/>
            <a:ext cx="4797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94242" y="3881257"/>
            <a:ext cx="0" cy="417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26382" y="3099036"/>
            <a:ext cx="4797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94905" y="3541225"/>
            <a:ext cx="4317476" cy="68287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t" anchorCtr="0"/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rgbClr val="339966"/>
                </a:solidFill>
              </a:rPr>
              <a:t>&lt;output&gt; = &lt;condition&gt; ? </a:t>
            </a:r>
            <a:r>
              <a:rPr lang="en-US" b="1" dirty="0" err="1" smtClean="0">
                <a:solidFill>
                  <a:srgbClr val="339966"/>
                </a:solidFill>
              </a:rPr>
              <a:t>If_ONE</a:t>
            </a:r>
            <a:r>
              <a:rPr lang="en-US" b="1" dirty="0" smtClean="0">
                <a:solidFill>
                  <a:srgbClr val="339966"/>
                </a:solidFill>
              </a:rPr>
              <a:t> : </a:t>
            </a:r>
            <a:r>
              <a:rPr lang="en-US" b="1" dirty="0" err="1" smtClean="0">
                <a:solidFill>
                  <a:srgbClr val="339966"/>
                </a:solidFill>
              </a:rPr>
              <a:t>If_ZERO</a:t>
            </a:r>
            <a:endParaRPr lang="en-US" b="1" dirty="0" smtClean="0">
              <a:solidFill>
                <a:srgbClr val="339966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/>
              <a:t>s= 1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y = d[1],	s= 0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y= d[0]</a:t>
            </a:r>
          </a:p>
          <a:p>
            <a:pPr algn="ctr">
              <a:lnSpc>
                <a:spcPct val="120000"/>
              </a:lnSpc>
            </a:pPr>
            <a:endParaRPr lang="en-US" dirty="0" smtClean="0"/>
          </a:p>
          <a:p>
            <a:pPr algn="ctr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34340" y="4922636"/>
            <a:ext cx="8436282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This expression is evaluated whenever there is an event on any input.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What is this block?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230" y="312735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d[1]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230" y="259422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d[0]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1690" y="422571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06129" y="290077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61690" y="288669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2960" y="2165441"/>
            <a:ext cx="5611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mux21(	</a:t>
            </a:r>
            <a:r>
              <a:rPr lang="en-US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s, </a:t>
            </a:r>
            <a:r>
              <a:rPr lang="en-US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d[1:0],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endParaRPr lang="en-US" b="1" dirty="0" smtClean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2960" y="348042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(s, d)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1’b0)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y= d[0];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y= d[1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22" y="1214990"/>
            <a:ext cx="5959932" cy="993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Behavioral, higher-level description </a:t>
            </a:r>
            <a:r>
              <a:rPr lang="en-US" dirty="0" smtClean="0"/>
              <a:t>o</a:t>
            </a:r>
            <a:r>
              <a:rPr lang="en-US" dirty="0"/>
              <a:t>f</a:t>
            </a:r>
            <a:r>
              <a:rPr lang="en-US" dirty="0" smtClean="0"/>
              <a:t> logic.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2 assignment types : </a:t>
            </a:r>
            <a:r>
              <a:rPr lang="en-US" b="1" dirty="0" smtClean="0"/>
              <a:t>Blocking</a:t>
            </a:r>
            <a:r>
              <a:rPr lang="en-US" dirty="0" smtClean="0"/>
              <a:t> &amp; </a:t>
            </a:r>
            <a:r>
              <a:rPr lang="en-US" b="1" dirty="0" smtClean="0"/>
              <a:t>Non-Blocking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Assignment :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8826" y="3532328"/>
            <a:ext cx="4682383" cy="6289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dirty="0" smtClean="0">
                <a:solidFill>
                  <a:srgbClr val="262626"/>
                </a:solidFill>
              </a:rPr>
              <a:t>Conceptually, 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262626"/>
                </a:solidFill>
              </a:rPr>
              <a:t> block runs o</a:t>
            </a:r>
            <a:r>
              <a:rPr lang="en-US" i="1" dirty="0" smtClean="0">
                <a:solidFill>
                  <a:srgbClr val="262626"/>
                </a:solidFill>
              </a:rPr>
              <a:t>nce </a:t>
            </a:r>
            <a:r>
              <a:rPr lang="en-US" dirty="0" smtClean="0">
                <a:solidFill>
                  <a:srgbClr val="262626"/>
                </a:solidFill>
              </a:rPr>
              <a:t>when a signal in </a:t>
            </a:r>
            <a:r>
              <a:rPr lang="en-US" i="1" dirty="0" smtClean="0">
                <a:solidFill>
                  <a:srgbClr val="FF0000"/>
                </a:solidFill>
              </a:rPr>
              <a:t>sensitivity list </a:t>
            </a:r>
            <a:r>
              <a:rPr lang="en-US" dirty="0" smtClean="0">
                <a:solidFill>
                  <a:srgbClr val="262626"/>
                </a:solidFill>
              </a:rPr>
              <a:t>(</a:t>
            </a:r>
            <a:r>
              <a:rPr lang="en-US" dirty="0" err="1" smtClean="0">
                <a:solidFill>
                  <a:srgbClr val="262626"/>
                </a:solidFill>
              </a:rPr>
              <a:t>s,d</a:t>
            </a:r>
            <a:r>
              <a:rPr lang="en-US" dirty="0" smtClean="0">
                <a:solidFill>
                  <a:srgbClr val="262626"/>
                </a:solidFill>
              </a:rPr>
              <a:t>) changes value.</a:t>
            </a:r>
            <a:endParaRPr lang="en-US" i="1" dirty="0" smtClean="0">
              <a:solidFill>
                <a:srgbClr val="26262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88827" y="4349727"/>
            <a:ext cx="4682382" cy="65509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dirty="0">
                <a:solidFill>
                  <a:srgbClr val="FF0000"/>
                </a:solidFill>
              </a:rPr>
              <a:t>Statements </a:t>
            </a:r>
            <a:r>
              <a:rPr lang="en-US" dirty="0" smtClean="0">
                <a:solidFill>
                  <a:srgbClr val="FF0000"/>
                </a:solidFill>
              </a:rPr>
              <a:t>executed </a:t>
            </a:r>
            <a:r>
              <a:rPr lang="en-US" u="sng" dirty="0" smtClean="0">
                <a:solidFill>
                  <a:srgbClr val="FF0000"/>
                </a:solidFill>
              </a:rPr>
              <a:t>sequentially</a:t>
            </a:r>
            <a:r>
              <a:rPr lang="en-US" dirty="0" smtClean="0">
                <a:solidFill>
                  <a:srgbClr val="FF0000"/>
                </a:solidFill>
              </a:rPr>
              <a:t> &amp; evaluated </a:t>
            </a:r>
            <a:r>
              <a:rPr lang="en-US" u="sng" dirty="0" smtClean="0">
                <a:solidFill>
                  <a:srgbClr val="FF0000"/>
                </a:solidFill>
              </a:rPr>
              <a:t>instantaneously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>
                <a:solidFill>
                  <a:srgbClr val="FF0000"/>
                </a:solidFill>
              </a:rPr>
              <a:t>matters!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8828" y="5603639"/>
            <a:ext cx="4682381" cy="6509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behave like parentheses/brackets for conditional statements.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>
            <a:off x="1169271" y="4426730"/>
            <a:ext cx="134763" cy="1102334"/>
          </a:xfrm>
          <a:prstGeom prst="leftBrace">
            <a:avLst>
              <a:gd name="adj1" fmla="val 96290"/>
              <a:gd name="adj2" fmla="val 50000"/>
            </a:avLst>
          </a:prstGeom>
          <a:ln w="571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723371" y="1267379"/>
            <a:ext cx="2075676" cy="1472351"/>
            <a:chOff x="6723371" y="1267379"/>
            <a:chExt cx="2075676" cy="147235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7242467" y="1513367"/>
              <a:ext cx="3657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242467" y="1840722"/>
              <a:ext cx="3657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05005" y="2134286"/>
              <a:ext cx="0" cy="365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211687" y="1718582"/>
              <a:ext cx="36246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608227" y="1267379"/>
              <a:ext cx="603460" cy="926129"/>
              <a:chOff x="1970072" y="3080216"/>
              <a:chExt cx="928786" cy="159337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970072" y="3080216"/>
                <a:ext cx="14385" cy="1593378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1984458" y="4490714"/>
                <a:ext cx="914400" cy="18288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1984458" y="3080216"/>
                <a:ext cx="914400" cy="18288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898858" y="3289177"/>
                <a:ext cx="0" cy="120153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7562149" y="1540691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MUX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23371" y="1319502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d[0]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23371" y="1659475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d[1]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777413" y="2370398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10185" y="153391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67" y="2739730"/>
            <a:ext cx="4442142" cy="686679"/>
            <a:chOff x="3829067" y="2739730"/>
            <a:chExt cx="4442142" cy="686679"/>
          </a:xfrm>
        </p:grpSpPr>
        <p:sp>
          <p:nvSpPr>
            <p:cNvPr id="17" name="Rectangle 16"/>
            <p:cNvSpPr/>
            <p:nvPr/>
          </p:nvSpPr>
          <p:spPr>
            <a:xfrm>
              <a:off x="4457866" y="2797431"/>
              <a:ext cx="3813343" cy="62897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r>
                <a:rPr lang="en-US" dirty="0" smtClean="0">
                  <a:solidFill>
                    <a:srgbClr val="339966"/>
                  </a:solidFill>
                </a:rPr>
                <a:t>Anything assigned in an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always</a:t>
              </a:r>
              <a:r>
                <a:rPr lang="en-US" dirty="0" smtClean="0">
                  <a:solidFill>
                    <a:srgbClr val="339966"/>
                  </a:solidFill>
                </a:rPr>
                <a:t> block must be declared as type 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</a:t>
              </a:r>
              <a:endPara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829067" y="2739730"/>
              <a:ext cx="17801" cy="261662"/>
            </a:xfrm>
            <a:prstGeom prst="line">
              <a:avLst/>
            </a:prstGeom>
            <a:ln w="57150"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46868" y="3001392"/>
              <a:ext cx="610998" cy="0"/>
            </a:xfrm>
            <a:prstGeom prst="line">
              <a:avLst/>
            </a:prstGeom>
            <a:ln w="57150" cap="rnd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75460" y="1148302"/>
            <a:ext cx="7893528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always@(*)</a:t>
            </a:r>
            <a:r>
              <a:rPr lang="en-US" sz="2000" dirty="0" smtClean="0"/>
              <a:t> includes all signals that are read in statements.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Statements </a:t>
            </a:r>
            <a:r>
              <a:rPr lang="en-US" sz="2000" dirty="0"/>
              <a:t>within </a:t>
            </a:r>
            <a:r>
              <a:rPr 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000" dirty="0"/>
              <a:t> block are executed </a:t>
            </a:r>
            <a:r>
              <a:rPr lang="en-US" sz="2000" b="1" i="1" dirty="0" smtClean="0"/>
              <a:t>sequentially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Variables within sensitivity list are very important!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/>
              <a:t>--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 smtClean="0"/>
              <a:t>--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 smtClean="0"/>
              <a:t>  can only be used in procedural assignments (always blocks)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Multiple </a:t>
            </a:r>
            <a:r>
              <a:rPr lang="en-US" sz="2000" dirty="0"/>
              <a:t>always blocks run in </a:t>
            </a:r>
            <a:r>
              <a:rPr lang="en-US" sz="2000" dirty="0" smtClean="0"/>
              <a:t>parallel, concurrently. (*Race)</a:t>
            </a:r>
            <a:endParaRPr lang="en-US" sz="2000" dirty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No </a:t>
            </a:r>
            <a:r>
              <a:rPr lang="en-US" sz="2000" b="1" dirty="0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2000" dirty="0" smtClean="0"/>
              <a:t>in always blocks!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If </a:t>
            </a:r>
            <a:r>
              <a:rPr lang="en-US" sz="2000" dirty="0"/>
              <a:t>using </a:t>
            </a:r>
            <a:r>
              <a:rPr lang="en-US" sz="20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/>
              <a:t> / </a:t>
            </a:r>
            <a:r>
              <a:rPr lang="en-US" sz="20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2000" dirty="0" smtClean="0"/>
              <a:t>, all signals in sensitivity list needs to be specified with either </a:t>
            </a:r>
            <a:r>
              <a:rPr lang="en-US" sz="20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 smtClean="0"/>
              <a:t> / </a:t>
            </a:r>
            <a:r>
              <a:rPr lang="en-US" sz="20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2000" dirty="0" smtClean="0"/>
              <a:t>. </a:t>
            </a:r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200" dirty="0" smtClean="0">
                <a:solidFill>
                  <a:srgbClr val="339966"/>
                </a:solidFill>
              </a:rPr>
              <a:t>Registers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Anything assigned in an </a:t>
            </a:r>
            <a:r>
              <a:rPr lang="en-US" sz="20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000" dirty="0"/>
              <a:t> block must be declared as type </a:t>
            </a:r>
            <a:r>
              <a:rPr lang="en-US" sz="2000" b="1" dirty="0" err="1" smtClean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2000" dirty="0" smtClean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In Verilog, the term register (</a:t>
            </a:r>
            <a:r>
              <a:rPr lang="en-US" sz="20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 smtClean="0"/>
              <a:t>) simply means a variable that can hold a value. (cf.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Values of registers can be changed instantaneously.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on: </a:t>
            </a:r>
            <a:r>
              <a:rPr lang="en-US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Digital Fundamentals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51164" y="3243075"/>
            <a:ext cx="904875" cy="257175"/>
          </a:xfrm>
          <a:prstGeom prst="line">
            <a:avLst/>
          </a:prstGeom>
          <a:ln w="28575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636888" y="3204974"/>
            <a:ext cx="733425" cy="333376"/>
          </a:xfrm>
          <a:prstGeom prst="line">
            <a:avLst/>
          </a:prstGeom>
          <a:ln w="28575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12447</TotalTime>
  <Words>1999</Words>
  <Application>Microsoft Office PowerPoint</Application>
  <PresentationFormat>On-screen Show (4:3)</PresentationFormat>
  <Paragraphs>725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Courier</vt:lpstr>
      <vt:lpstr>MS Mincho</vt:lpstr>
      <vt:lpstr>Arial</vt:lpstr>
      <vt:lpstr>Arial Narrow</vt:lpstr>
      <vt:lpstr>Britannic Bold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Visio</vt:lpstr>
      <vt:lpstr>VERILOG for Sequential Circuits</vt:lpstr>
      <vt:lpstr>What are HDLs? </vt:lpstr>
      <vt:lpstr>Verilog… </vt:lpstr>
      <vt:lpstr>The Module</vt:lpstr>
      <vt:lpstr>Continuous Assignment (Dataflow)</vt:lpstr>
      <vt:lpstr>Useful Operators</vt:lpstr>
      <vt:lpstr>Conditional Operator…</vt:lpstr>
      <vt:lpstr>Procedural Assignment : always</vt:lpstr>
      <vt:lpstr>Some notes on: always</vt:lpstr>
      <vt:lpstr>Equivalence…</vt:lpstr>
      <vt:lpstr>Blocking &amp; Non-blocking</vt:lpstr>
      <vt:lpstr>Example</vt:lpstr>
      <vt:lpstr>Verilog Time! – D-FF</vt:lpstr>
      <vt:lpstr>Verilog Time! – D-FF</vt:lpstr>
      <vt:lpstr>Verilog Time! – D-FF</vt:lpstr>
      <vt:lpstr>Two D Flip-Flops…</vt:lpstr>
      <vt:lpstr>Two D Flip-Flops… and Verilog!</vt:lpstr>
      <vt:lpstr>Structural Modeling</vt:lpstr>
      <vt:lpstr>Basic Guidelines…</vt:lpstr>
      <vt:lpstr>Summary</vt:lpstr>
      <vt:lpstr>Try this!</vt:lpstr>
      <vt:lpstr>Verilog : Simulation &amp; Synthesis</vt:lpstr>
      <vt:lpstr>What is Simulation?</vt:lpstr>
      <vt:lpstr>What is Synthesis?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659</cp:revision>
  <cp:lastPrinted>2015-03-03T07:11:07Z</cp:lastPrinted>
  <dcterms:created xsi:type="dcterms:W3CDTF">2014-12-09T08:40:23Z</dcterms:created>
  <dcterms:modified xsi:type="dcterms:W3CDTF">2019-09-30T14:03:27Z</dcterms:modified>
</cp:coreProperties>
</file>