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06" r:id="rId3"/>
    <p:sldId id="308" r:id="rId4"/>
    <p:sldId id="318" r:id="rId5"/>
    <p:sldId id="310" r:id="rId6"/>
    <p:sldId id="311" r:id="rId7"/>
    <p:sldId id="312" r:id="rId8"/>
    <p:sldId id="320" r:id="rId9"/>
    <p:sldId id="321" r:id="rId10"/>
    <p:sldId id="314" r:id="rId11"/>
    <p:sldId id="317" r:id="rId12"/>
    <p:sldId id="322" r:id="rId13"/>
    <p:sldId id="323" r:id="rId14"/>
    <p:sldId id="315" r:id="rId15"/>
  </p:sldIdLst>
  <p:sldSz cx="9144000" cy="6858000" type="screen4x3"/>
  <p:notesSz cx="9923463" cy="678815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2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FFFF99"/>
    <a:srgbClr val="FFFF00"/>
    <a:srgbClr val="FF9900"/>
    <a:srgbClr val="FFCCCC"/>
    <a:srgbClr val="339966"/>
    <a:srgbClr val="FFFFFF"/>
    <a:srgbClr val="0000FF"/>
    <a:srgbClr val="00FF00"/>
    <a:srgbClr val="9C3A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62" autoAdjust="0"/>
    <p:restoredTop sz="95405" autoAdjust="0"/>
  </p:normalViewPr>
  <p:slideViewPr>
    <p:cSldViewPr snapToGrid="0">
      <p:cViewPr varScale="1">
        <p:scale>
          <a:sx n="110" d="100"/>
          <a:sy n="110" d="100"/>
        </p:scale>
        <p:origin x="2244" y="96"/>
      </p:cViewPr>
      <p:guideLst>
        <p:guide pos="2880"/>
        <p:guide orient="horz" pos="22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0999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29F79-B773-4048-98D9-539F41FBC159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0999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D42133-B403-47AC-80D5-F43A464BC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81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0999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9A40C-5C93-4CA0-82FC-23A85CAE53C4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33763" y="849313"/>
            <a:ext cx="3055937" cy="22907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347" y="3266796"/>
            <a:ext cx="7938770" cy="267283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0999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6319F-6E12-473A-8629-B907FF38E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78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5937" cy="22907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6319F-6E12-473A-8629-B907FF38E1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748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6319F-6E12-473A-8629-B907FF38E1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38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6319F-6E12-473A-8629-B907FF38E1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10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6319F-6E12-473A-8629-B907FF38E1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63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6319F-6E12-473A-8629-B907FF38E15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88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4"/>
            <a:ext cx="7543800" cy="2634697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b="1" spc="-38" baseline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5653940"/>
            <a:ext cx="7543800" cy="517573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b="1" cap="all" spc="150" baseline="0">
                <a:solidFill>
                  <a:srgbClr val="777E6F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551549"/>
            <a:ext cx="740664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905744" y="3551549"/>
            <a:ext cx="4480560" cy="1626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2" y="6459792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2" y="6459792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6334316"/>
            <a:ext cx="9141619" cy="64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14785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414778"/>
            <a:ext cx="5800725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2" y="6459792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2" y="6459792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392918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905744" y="4221193"/>
            <a:ext cx="740664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 userDrawn="1"/>
        </p:nvSpPr>
        <p:spPr>
          <a:xfrm>
            <a:off x="905744" y="4221193"/>
            <a:ext cx="4480560" cy="1626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297458"/>
            <a:ext cx="3703320" cy="45716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297459"/>
            <a:ext cx="3703320" cy="45716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22960" y="286610"/>
            <a:ext cx="7543800" cy="7691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2" y="6459792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46797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211859"/>
            <a:ext cx="3703320" cy="40035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46797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211859"/>
            <a:ext cx="3703320" cy="40035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822960" y="286610"/>
            <a:ext cx="7543800" cy="7691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822962" y="6459792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2" y="6459792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3" y="6334316"/>
            <a:ext cx="9144001" cy="659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/>
          <p:cNvCxnSpPr/>
          <p:nvPr userDrawn="1"/>
        </p:nvCxnSpPr>
        <p:spPr>
          <a:xfrm>
            <a:off x="895149" y="1173511"/>
            <a:ext cx="74752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2" y="6459792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94361"/>
            <a:ext cx="4869180" cy="57108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00451" y="6459792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383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4948" cy="82296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3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" y="6334316"/>
            <a:ext cx="9144001" cy="659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10"/>
            <a:ext cx="7543800" cy="7691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1" y="1291224"/>
            <a:ext cx="7586405" cy="492538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173511"/>
            <a:ext cx="74752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2" y="6459792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b="1" i="0" u="none" kern="1200" spc="-38" baseline="0">
          <a:solidFill>
            <a:srgbClr val="339966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SEQUENTIAL </a:t>
            </a:r>
            <a:br>
              <a:rPr lang="en-US" dirty="0" smtClean="0"/>
            </a:br>
            <a:r>
              <a:rPr lang="en-US" dirty="0" smtClean="0"/>
              <a:t>CIRCUITS -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©Copyright CHUA DINGJUAN.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7969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Down…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Digital Fundamentals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96" name="Group 95"/>
          <p:cNvGrpSpPr/>
          <p:nvPr/>
        </p:nvGrpSpPr>
        <p:grpSpPr>
          <a:xfrm>
            <a:off x="378771" y="2520786"/>
            <a:ext cx="6357855" cy="1444927"/>
            <a:chOff x="1067492" y="2039918"/>
            <a:chExt cx="6357855" cy="1444927"/>
          </a:xfrm>
        </p:grpSpPr>
        <p:sp>
          <p:nvSpPr>
            <p:cNvPr id="9" name="Line 43"/>
            <p:cNvSpPr>
              <a:spLocks noChangeShapeType="1"/>
            </p:cNvSpPr>
            <p:nvPr/>
          </p:nvSpPr>
          <p:spPr bwMode="auto">
            <a:xfrm flipV="1">
              <a:off x="1654393" y="2587942"/>
              <a:ext cx="3777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7"/>
            <p:cNvSpPr>
              <a:spLocks/>
            </p:cNvSpPr>
            <p:nvPr/>
          </p:nvSpPr>
          <p:spPr bwMode="auto">
            <a:xfrm>
              <a:off x="1851024" y="2553358"/>
              <a:ext cx="4578090" cy="931487"/>
            </a:xfrm>
            <a:custGeom>
              <a:avLst/>
              <a:gdLst>
                <a:gd name="T0" fmla="*/ 0 w 5940"/>
                <a:gd name="T1" fmla="*/ 30 h 1010"/>
                <a:gd name="T2" fmla="*/ 0 w 5940"/>
                <a:gd name="T3" fmla="*/ 1010 h 1010"/>
                <a:gd name="T4" fmla="*/ 5640 w 5940"/>
                <a:gd name="T5" fmla="*/ 1010 h 1010"/>
                <a:gd name="T6" fmla="*/ 5640 w 5940"/>
                <a:gd name="T7" fmla="*/ 0 h 1010"/>
                <a:gd name="T8" fmla="*/ 5940 w 5940"/>
                <a:gd name="T9" fmla="*/ 0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40" h="1010">
                  <a:moveTo>
                    <a:pt x="0" y="30"/>
                  </a:moveTo>
                  <a:lnTo>
                    <a:pt x="0" y="1010"/>
                  </a:lnTo>
                  <a:lnTo>
                    <a:pt x="5640" y="1010"/>
                  </a:lnTo>
                  <a:lnTo>
                    <a:pt x="5640" y="0"/>
                  </a:lnTo>
                  <a:lnTo>
                    <a:pt x="594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6"/>
            <p:cNvSpPr>
              <a:spLocks/>
            </p:cNvSpPr>
            <p:nvPr/>
          </p:nvSpPr>
          <p:spPr bwMode="auto">
            <a:xfrm>
              <a:off x="3294670" y="2553358"/>
              <a:ext cx="249847" cy="931487"/>
            </a:xfrm>
            <a:custGeom>
              <a:avLst/>
              <a:gdLst>
                <a:gd name="T0" fmla="*/ 330 w 330"/>
                <a:gd name="T1" fmla="*/ 0 h 1010"/>
                <a:gd name="T2" fmla="*/ 0 w 330"/>
                <a:gd name="T3" fmla="*/ 0 h 1010"/>
                <a:gd name="T4" fmla="*/ 0 w 330"/>
                <a:gd name="T5" fmla="*/ 1010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0" h="1010">
                  <a:moveTo>
                    <a:pt x="330" y="0"/>
                  </a:moveTo>
                  <a:lnTo>
                    <a:pt x="0" y="0"/>
                  </a:lnTo>
                  <a:lnTo>
                    <a:pt x="0" y="101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5"/>
            <p:cNvSpPr>
              <a:spLocks/>
            </p:cNvSpPr>
            <p:nvPr/>
          </p:nvSpPr>
          <p:spPr bwMode="auto">
            <a:xfrm>
              <a:off x="4733184" y="2544135"/>
              <a:ext cx="249847" cy="931487"/>
            </a:xfrm>
            <a:custGeom>
              <a:avLst/>
              <a:gdLst>
                <a:gd name="T0" fmla="*/ 330 w 330"/>
                <a:gd name="T1" fmla="*/ 0 h 1010"/>
                <a:gd name="T2" fmla="*/ 0 w 330"/>
                <a:gd name="T3" fmla="*/ 0 h 1010"/>
                <a:gd name="T4" fmla="*/ 0 w 330"/>
                <a:gd name="T5" fmla="*/ 1010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0" h="1010">
                  <a:moveTo>
                    <a:pt x="330" y="0"/>
                  </a:moveTo>
                  <a:lnTo>
                    <a:pt x="0" y="0"/>
                  </a:lnTo>
                  <a:lnTo>
                    <a:pt x="0" y="101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2"/>
            <p:cNvSpPr>
              <a:spLocks noChangeShapeType="1"/>
            </p:cNvSpPr>
            <p:nvPr/>
          </p:nvSpPr>
          <p:spPr bwMode="auto">
            <a:xfrm flipV="1">
              <a:off x="1711856" y="2918771"/>
              <a:ext cx="4289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000"/>
                </a:lnSpc>
              </a:pPr>
              <a:endParaRPr lang="en-US" sz="1400"/>
            </a:p>
          </p:txBody>
        </p:sp>
        <p:sp>
          <p:nvSpPr>
            <p:cNvPr id="58" name="Line 3"/>
            <p:cNvSpPr>
              <a:spLocks noChangeShapeType="1"/>
            </p:cNvSpPr>
            <p:nvPr/>
          </p:nvSpPr>
          <p:spPr bwMode="auto">
            <a:xfrm flipV="1">
              <a:off x="1708044" y="2198150"/>
              <a:ext cx="4537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000"/>
                </a:lnSpc>
              </a:pPr>
              <a:endParaRPr lang="en-US" sz="1400"/>
            </a:p>
          </p:txBody>
        </p:sp>
        <p:sp>
          <p:nvSpPr>
            <p:cNvPr id="60" name="Oval 5"/>
            <p:cNvSpPr>
              <a:spLocks noChangeArrowheads="1"/>
            </p:cNvSpPr>
            <p:nvPr/>
          </p:nvSpPr>
          <p:spPr bwMode="auto">
            <a:xfrm>
              <a:off x="2032132" y="2518426"/>
              <a:ext cx="108664" cy="10866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000"/>
                </a:lnSpc>
              </a:pPr>
              <a:endParaRPr lang="en-US" sz="1400"/>
            </a:p>
          </p:txBody>
        </p:sp>
        <p:sp>
          <p:nvSpPr>
            <p:cNvPr id="61" name="Oval 6"/>
            <p:cNvSpPr>
              <a:spLocks noChangeArrowheads="1"/>
            </p:cNvSpPr>
            <p:nvPr/>
          </p:nvSpPr>
          <p:spPr bwMode="auto">
            <a:xfrm>
              <a:off x="1666103" y="2147933"/>
              <a:ext cx="91440" cy="9144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000"/>
                </a:lnSpc>
              </a:pPr>
              <a:endParaRPr lang="en-US" sz="1400"/>
            </a:p>
          </p:txBody>
        </p:sp>
        <p:sp>
          <p:nvSpPr>
            <p:cNvPr id="62" name="Oval 7"/>
            <p:cNvSpPr>
              <a:spLocks noChangeArrowheads="1"/>
            </p:cNvSpPr>
            <p:nvPr/>
          </p:nvSpPr>
          <p:spPr bwMode="auto">
            <a:xfrm>
              <a:off x="1802399" y="2537479"/>
              <a:ext cx="91440" cy="9144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000"/>
                </a:lnSpc>
              </a:pPr>
              <a:endParaRPr lang="en-US" sz="1400"/>
            </a:p>
          </p:txBody>
        </p:sp>
        <p:sp>
          <p:nvSpPr>
            <p:cNvPr id="63" name="Oval 8"/>
            <p:cNvSpPr>
              <a:spLocks noChangeArrowheads="1"/>
            </p:cNvSpPr>
            <p:nvPr/>
          </p:nvSpPr>
          <p:spPr bwMode="auto">
            <a:xfrm>
              <a:off x="1669916" y="2876179"/>
              <a:ext cx="91440" cy="9144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000"/>
                </a:lnSpc>
              </a:pPr>
              <a:endParaRPr lang="en-US" sz="1400"/>
            </a:p>
          </p:txBody>
        </p:sp>
        <p:sp>
          <p:nvSpPr>
            <p:cNvPr id="64" name="Freeform 9"/>
            <p:cNvSpPr>
              <a:spLocks/>
            </p:cNvSpPr>
            <p:nvPr/>
          </p:nvSpPr>
          <p:spPr bwMode="auto">
            <a:xfrm>
              <a:off x="1067492" y="2442170"/>
              <a:ext cx="549044" cy="219236"/>
            </a:xfrm>
            <a:custGeom>
              <a:avLst/>
              <a:gdLst>
                <a:gd name="T0" fmla="*/ 0 w 720"/>
                <a:gd name="T1" fmla="*/ 288 h 288"/>
                <a:gd name="T2" fmla="*/ 144 w 720"/>
                <a:gd name="T3" fmla="*/ 288 h 288"/>
                <a:gd name="T4" fmla="*/ 144 w 720"/>
                <a:gd name="T5" fmla="*/ 0 h 288"/>
                <a:gd name="T6" fmla="*/ 288 w 720"/>
                <a:gd name="T7" fmla="*/ 0 h 288"/>
                <a:gd name="T8" fmla="*/ 288 w 720"/>
                <a:gd name="T9" fmla="*/ 288 h 288"/>
                <a:gd name="T10" fmla="*/ 432 w 720"/>
                <a:gd name="T11" fmla="*/ 288 h 288"/>
                <a:gd name="T12" fmla="*/ 432 w 720"/>
                <a:gd name="T13" fmla="*/ 0 h 288"/>
                <a:gd name="T14" fmla="*/ 576 w 720"/>
                <a:gd name="T15" fmla="*/ 0 h 288"/>
                <a:gd name="T16" fmla="*/ 576 w 720"/>
                <a:gd name="T17" fmla="*/ 288 h 288"/>
                <a:gd name="T18" fmla="*/ 720 w 720"/>
                <a:gd name="T19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0" h="288">
                  <a:moveTo>
                    <a:pt x="0" y="288"/>
                  </a:moveTo>
                  <a:lnTo>
                    <a:pt x="144" y="288"/>
                  </a:lnTo>
                  <a:lnTo>
                    <a:pt x="144" y="0"/>
                  </a:lnTo>
                  <a:lnTo>
                    <a:pt x="288" y="0"/>
                  </a:lnTo>
                  <a:lnTo>
                    <a:pt x="288" y="288"/>
                  </a:lnTo>
                  <a:lnTo>
                    <a:pt x="432" y="288"/>
                  </a:lnTo>
                  <a:lnTo>
                    <a:pt x="432" y="0"/>
                  </a:lnTo>
                  <a:lnTo>
                    <a:pt x="576" y="0"/>
                  </a:lnTo>
                  <a:lnTo>
                    <a:pt x="576" y="288"/>
                  </a:lnTo>
                  <a:lnTo>
                    <a:pt x="720" y="288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000"/>
                </a:lnSpc>
              </a:pPr>
              <a:endParaRPr lang="en-US" sz="1400"/>
            </a:p>
          </p:txBody>
        </p:sp>
        <p:sp>
          <p:nvSpPr>
            <p:cNvPr id="65" name="Freeform 10"/>
            <p:cNvSpPr>
              <a:spLocks/>
            </p:cNvSpPr>
            <p:nvPr/>
          </p:nvSpPr>
          <p:spPr bwMode="auto">
            <a:xfrm>
              <a:off x="2146516" y="2510800"/>
              <a:ext cx="148699" cy="142980"/>
            </a:xfrm>
            <a:custGeom>
              <a:avLst/>
              <a:gdLst>
                <a:gd name="T0" fmla="*/ 0 w 105"/>
                <a:gd name="T1" fmla="*/ 0 h 187"/>
                <a:gd name="T2" fmla="*/ 105 w 105"/>
                <a:gd name="T3" fmla="*/ 105 h 187"/>
                <a:gd name="T4" fmla="*/ 0 w 10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187">
                  <a:moveTo>
                    <a:pt x="0" y="0"/>
                  </a:moveTo>
                  <a:lnTo>
                    <a:pt x="105" y="105"/>
                  </a:lnTo>
                  <a:lnTo>
                    <a:pt x="0" y="187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000"/>
                </a:lnSpc>
              </a:pPr>
              <a:endParaRPr lang="en-US" sz="1400"/>
            </a:p>
          </p:txBody>
        </p:sp>
        <p:sp>
          <p:nvSpPr>
            <p:cNvPr id="67" name="Text Box 12"/>
            <p:cNvSpPr txBox="1">
              <a:spLocks noChangeArrowheads="1"/>
            </p:cNvSpPr>
            <p:nvPr/>
          </p:nvSpPr>
          <p:spPr bwMode="auto">
            <a:xfrm>
              <a:off x="2150329" y="2051356"/>
              <a:ext cx="878851" cy="114575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9144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lvl="0" indent="0" eaLnBrk="0" fontAlgn="base" hangingPunct="0">
                <a:lnSpc>
                  <a:spcPts val="1500"/>
                </a:lnSpc>
                <a:spcBef>
                  <a:spcPct val="0"/>
                </a:spcBef>
                <a:spcAft>
                  <a:spcPts val="800"/>
                </a:spcAft>
                <a:tabLst/>
                <a:defRPr kumimoji="0" b="0" i="0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SimSun" panose="02010600030101010101" pitchFamily="2" charset="-122"/>
                </a:defRPr>
              </a:lvl1pPr>
            </a:lstStyle>
            <a:p>
              <a:pPr lvl="0">
                <a:lnSpc>
                  <a:spcPts val="900"/>
                </a:lnSpc>
              </a:pPr>
              <a:r>
                <a:rPr lang="en-US" altLang="zh-CN" sz="1400" dirty="0"/>
                <a:t>J   </a:t>
              </a:r>
              <a:r>
                <a:rPr lang="en-US" altLang="zh-CN" sz="1400" dirty="0" smtClean="0"/>
                <a:t>       </a:t>
              </a:r>
              <a:r>
                <a:rPr lang="en-US" altLang="zh-CN" sz="1400" dirty="0"/>
                <a:t>A</a:t>
              </a:r>
            </a:p>
            <a:p>
              <a:pPr lvl="0">
                <a:lnSpc>
                  <a:spcPts val="900"/>
                </a:lnSpc>
              </a:pPr>
              <a:r>
                <a:rPr lang="en-US" altLang="zh-CN" sz="1400" dirty="0"/>
                <a:t>  </a:t>
              </a:r>
              <a:endParaRPr lang="en-US" altLang="zh-CN" sz="1400" dirty="0" smtClean="0"/>
            </a:p>
            <a:p>
              <a:pPr lvl="0">
                <a:lnSpc>
                  <a:spcPts val="900"/>
                </a:lnSpc>
              </a:pPr>
              <a:r>
                <a:rPr lang="en-US" altLang="zh-CN" sz="1400" dirty="0" smtClean="0"/>
                <a:t>  CLK         	    	  _</a:t>
              </a:r>
            </a:p>
            <a:p>
              <a:pPr lvl="0">
                <a:lnSpc>
                  <a:spcPts val="900"/>
                </a:lnSpc>
              </a:pPr>
              <a:r>
                <a:rPr lang="en-US" altLang="zh-CN" sz="1400" dirty="0" smtClean="0"/>
                <a:t>K         A</a:t>
              </a:r>
              <a:endParaRPr lang="en-US" altLang="zh-CN" sz="1400" dirty="0"/>
            </a:p>
          </p:txBody>
        </p:sp>
        <p:sp>
          <p:nvSpPr>
            <p:cNvPr id="69" name="Oval 14"/>
            <p:cNvSpPr>
              <a:spLocks noChangeArrowheads="1"/>
            </p:cNvSpPr>
            <p:nvPr/>
          </p:nvSpPr>
          <p:spPr bwMode="auto">
            <a:xfrm>
              <a:off x="3500063" y="2497455"/>
              <a:ext cx="110571" cy="10866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000"/>
                </a:lnSpc>
              </a:pPr>
              <a:endParaRPr lang="en-US" sz="1400"/>
            </a:p>
          </p:txBody>
        </p:sp>
        <p:sp>
          <p:nvSpPr>
            <p:cNvPr id="72" name="Freeform 17"/>
            <p:cNvSpPr>
              <a:spLocks/>
            </p:cNvSpPr>
            <p:nvPr/>
          </p:nvSpPr>
          <p:spPr bwMode="auto">
            <a:xfrm>
              <a:off x="3614447" y="2499362"/>
              <a:ext cx="148699" cy="142980"/>
            </a:xfrm>
            <a:custGeom>
              <a:avLst/>
              <a:gdLst>
                <a:gd name="T0" fmla="*/ 0 w 105"/>
                <a:gd name="T1" fmla="*/ 0 h 187"/>
                <a:gd name="T2" fmla="*/ 105 w 105"/>
                <a:gd name="T3" fmla="*/ 105 h 187"/>
                <a:gd name="T4" fmla="*/ 0 w 10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187">
                  <a:moveTo>
                    <a:pt x="0" y="0"/>
                  </a:moveTo>
                  <a:lnTo>
                    <a:pt x="105" y="105"/>
                  </a:lnTo>
                  <a:lnTo>
                    <a:pt x="0" y="187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000"/>
                </a:lnSpc>
              </a:pPr>
              <a:endParaRPr lang="en-US" sz="1400"/>
            </a:p>
          </p:txBody>
        </p:sp>
        <p:sp>
          <p:nvSpPr>
            <p:cNvPr id="74" name="Text Box 19"/>
            <p:cNvSpPr txBox="1">
              <a:spLocks noChangeArrowheads="1"/>
            </p:cNvSpPr>
            <p:nvPr/>
          </p:nvSpPr>
          <p:spPr bwMode="auto">
            <a:xfrm>
              <a:off x="3618260" y="2039918"/>
              <a:ext cx="878851" cy="114575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9144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lvl="0" indent="0" eaLnBrk="0" fontAlgn="base" hangingPunct="0">
                <a:lnSpc>
                  <a:spcPts val="900"/>
                </a:lnSpc>
                <a:spcBef>
                  <a:spcPct val="0"/>
                </a:spcBef>
                <a:spcAft>
                  <a:spcPts val="800"/>
                </a:spcAft>
                <a:tabLst/>
                <a:defRPr kumimoji="0" sz="1400" b="0" i="0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SimSun" panose="02010600030101010101" pitchFamily="2" charset="-122"/>
                </a:defRPr>
              </a:lvl1pPr>
            </a:lstStyle>
            <a:p>
              <a:r>
                <a:rPr lang="en-US" altLang="zh-CN" dirty="0"/>
                <a:t>J         B</a:t>
              </a:r>
            </a:p>
            <a:p>
              <a:r>
                <a:rPr lang="en-US" altLang="zh-CN" dirty="0"/>
                <a:t>  </a:t>
              </a:r>
            </a:p>
            <a:p>
              <a:r>
                <a:rPr lang="en-US" altLang="zh-CN" dirty="0"/>
                <a:t>  CLK            	    </a:t>
              </a:r>
              <a:r>
                <a:rPr lang="en-US" altLang="zh-CN" dirty="0" smtClean="0"/>
                <a:t>	  _</a:t>
              </a:r>
              <a:endParaRPr lang="en-US" altLang="zh-CN" dirty="0"/>
            </a:p>
            <a:p>
              <a:r>
                <a:rPr lang="en-US" altLang="zh-CN" dirty="0"/>
                <a:t>K         B</a:t>
              </a:r>
            </a:p>
            <a:p>
              <a:endParaRPr lang="en-US" altLang="en-US" dirty="0"/>
            </a:p>
          </p:txBody>
        </p:sp>
        <p:sp>
          <p:nvSpPr>
            <p:cNvPr id="76" name="Oval 21"/>
            <p:cNvSpPr>
              <a:spLocks noChangeArrowheads="1"/>
            </p:cNvSpPr>
            <p:nvPr/>
          </p:nvSpPr>
          <p:spPr bwMode="auto">
            <a:xfrm>
              <a:off x="4967994" y="2486017"/>
              <a:ext cx="110571" cy="10866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000"/>
                </a:lnSpc>
              </a:pPr>
              <a:endParaRPr lang="en-US" sz="1400"/>
            </a:p>
          </p:txBody>
        </p:sp>
        <p:sp>
          <p:nvSpPr>
            <p:cNvPr id="77" name="Freeform 22"/>
            <p:cNvSpPr>
              <a:spLocks/>
            </p:cNvSpPr>
            <p:nvPr/>
          </p:nvSpPr>
          <p:spPr bwMode="auto">
            <a:xfrm>
              <a:off x="5070940" y="2506988"/>
              <a:ext cx="148699" cy="142980"/>
            </a:xfrm>
            <a:custGeom>
              <a:avLst/>
              <a:gdLst>
                <a:gd name="T0" fmla="*/ 0 w 105"/>
                <a:gd name="T1" fmla="*/ 0 h 187"/>
                <a:gd name="T2" fmla="*/ 105 w 105"/>
                <a:gd name="T3" fmla="*/ 105 h 187"/>
                <a:gd name="T4" fmla="*/ 0 w 10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187">
                  <a:moveTo>
                    <a:pt x="0" y="0"/>
                  </a:moveTo>
                  <a:lnTo>
                    <a:pt x="105" y="105"/>
                  </a:lnTo>
                  <a:lnTo>
                    <a:pt x="0" y="187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000"/>
                </a:lnSpc>
              </a:pPr>
              <a:endParaRPr lang="en-US" sz="1400"/>
            </a:p>
          </p:txBody>
        </p:sp>
        <p:sp>
          <p:nvSpPr>
            <p:cNvPr id="79" name="Text Box 24"/>
            <p:cNvSpPr txBox="1">
              <a:spLocks noChangeArrowheads="1"/>
            </p:cNvSpPr>
            <p:nvPr/>
          </p:nvSpPr>
          <p:spPr bwMode="auto">
            <a:xfrm>
              <a:off x="5074752" y="2045638"/>
              <a:ext cx="878851" cy="1147655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9144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lvl="0" indent="0" eaLnBrk="0" fontAlgn="base" hangingPunct="0">
                <a:lnSpc>
                  <a:spcPts val="900"/>
                </a:lnSpc>
                <a:spcBef>
                  <a:spcPct val="0"/>
                </a:spcBef>
                <a:spcAft>
                  <a:spcPts val="800"/>
                </a:spcAft>
                <a:tabLst/>
                <a:defRPr kumimoji="0" sz="1400" b="0" i="0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SimSun" panose="02010600030101010101" pitchFamily="2" charset="-122"/>
                </a:defRPr>
              </a:lvl1pPr>
            </a:lstStyle>
            <a:p>
              <a:r>
                <a:rPr lang="en-US" altLang="zh-CN" dirty="0"/>
                <a:t>J        C</a:t>
              </a:r>
            </a:p>
            <a:p>
              <a:r>
                <a:rPr lang="en-US" altLang="zh-CN" dirty="0"/>
                <a:t>  </a:t>
              </a:r>
            </a:p>
            <a:p>
              <a:r>
                <a:rPr lang="en-US" altLang="zh-CN" dirty="0"/>
                <a:t>  CLK            	    </a:t>
              </a:r>
              <a:r>
                <a:rPr lang="en-US" altLang="zh-CN" dirty="0" smtClean="0"/>
                <a:t>	  _</a:t>
              </a:r>
              <a:endParaRPr lang="en-US" altLang="zh-CN" dirty="0"/>
            </a:p>
            <a:p>
              <a:r>
                <a:rPr lang="en-US" altLang="zh-CN" dirty="0"/>
                <a:t>K         C </a:t>
              </a:r>
            </a:p>
            <a:p>
              <a:endParaRPr lang="en-US" altLang="en-US" dirty="0"/>
            </a:p>
          </p:txBody>
        </p:sp>
        <p:sp>
          <p:nvSpPr>
            <p:cNvPr id="81" name="Oval 26"/>
            <p:cNvSpPr>
              <a:spLocks noChangeArrowheads="1"/>
            </p:cNvSpPr>
            <p:nvPr/>
          </p:nvSpPr>
          <p:spPr bwMode="auto">
            <a:xfrm>
              <a:off x="6424486" y="2493642"/>
              <a:ext cx="110571" cy="10866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000"/>
                </a:lnSpc>
              </a:pPr>
              <a:endParaRPr lang="en-US" sz="1400"/>
            </a:p>
          </p:txBody>
        </p:sp>
        <p:sp>
          <p:nvSpPr>
            <p:cNvPr id="82" name="Freeform 27"/>
            <p:cNvSpPr>
              <a:spLocks/>
            </p:cNvSpPr>
            <p:nvPr/>
          </p:nvSpPr>
          <p:spPr bwMode="auto">
            <a:xfrm>
              <a:off x="6542683" y="2506988"/>
              <a:ext cx="148699" cy="142980"/>
            </a:xfrm>
            <a:custGeom>
              <a:avLst/>
              <a:gdLst>
                <a:gd name="T0" fmla="*/ 0 w 105"/>
                <a:gd name="T1" fmla="*/ 0 h 187"/>
                <a:gd name="T2" fmla="*/ 105 w 105"/>
                <a:gd name="T3" fmla="*/ 105 h 187"/>
                <a:gd name="T4" fmla="*/ 0 w 10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187">
                  <a:moveTo>
                    <a:pt x="0" y="0"/>
                  </a:moveTo>
                  <a:lnTo>
                    <a:pt x="105" y="105"/>
                  </a:lnTo>
                  <a:lnTo>
                    <a:pt x="0" y="187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000"/>
                </a:lnSpc>
              </a:pPr>
              <a:endParaRPr lang="en-US" sz="1400"/>
            </a:p>
          </p:txBody>
        </p:sp>
        <p:sp>
          <p:nvSpPr>
            <p:cNvPr id="84" name="Text Box 29"/>
            <p:cNvSpPr txBox="1">
              <a:spLocks noChangeArrowheads="1"/>
            </p:cNvSpPr>
            <p:nvPr/>
          </p:nvSpPr>
          <p:spPr bwMode="auto">
            <a:xfrm>
              <a:off x="6546496" y="2047544"/>
              <a:ext cx="878851" cy="114575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9144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lvl="0" indent="0" eaLnBrk="0" fontAlgn="base" hangingPunct="0">
                <a:lnSpc>
                  <a:spcPts val="900"/>
                </a:lnSpc>
                <a:spcBef>
                  <a:spcPct val="0"/>
                </a:spcBef>
                <a:spcAft>
                  <a:spcPts val="800"/>
                </a:spcAft>
                <a:tabLst/>
                <a:defRPr kumimoji="0" sz="1400" b="0" i="0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SimSun" panose="02010600030101010101" pitchFamily="2" charset="-122"/>
                </a:defRPr>
              </a:lvl1pPr>
            </a:lstStyle>
            <a:p>
              <a:r>
                <a:rPr lang="en-US" altLang="zh-CN" dirty="0"/>
                <a:t>J         D</a:t>
              </a:r>
            </a:p>
            <a:p>
              <a:r>
                <a:rPr lang="en-US" altLang="zh-CN" dirty="0"/>
                <a:t>  </a:t>
              </a:r>
            </a:p>
            <a:p>
              <a:r>
                <a:rPr lang="en-US" altLang="zh-CN" dirty="0"/>
                <a:t>  CLK            	    </a:t>
              </a:r>
              <a:r>
                <a:rPr lang="en-US" altLang="zh-CN" dirty="0" smtClean="0"/>
                <a:t>	  _</a:t>
              </a:r>
              <a:endParaRPr lang="en-US" altLang="zh-CN" dirty="0"/>
            </a:p>
            <a:p>
              <a:r>
                <a:rPr lang="en-US" altLang="zh-CN" dirty="0"/>
                <a:t>K         D</a:t>
              </a:r>
            </a:p>
            <a:p>
              <a:endParaRPr lang="en-US" altLang="en-US" dirty="0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6843385" y="1222790"/>
            <a:ext cx="23938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 toggles when </a:t>
            </a:r>
            <a:endParaRPr lang="en-US" dirty="0" smtClean="0"/>
          </a:p>
          <a:p>
            <a:r>
              <a:rPr lang="en-US" dirty="0" smtClean="0"/>
              <a:t>C </a:t>
            </a:r>
            <a:r>
              <a:rPr lang="en-US" dirty="0"/>
              <a:t>toggles when </a:t>
            </a:r>
            <a:endParaRPr lang="en-US" dirty="0" smtClean="0"/>
          </a:p>
          <a:p>
            <a:r>
              <a:rPr lang="en-US" dirty="0" smtClean="0"/>
              <a:t>D </a:t>
            </a:r>
            <a:r>
              <a:rPr lang="en-US" dirty="0"/>
              <a:t>toggles </a:t>
            </a:r>
            <a:r>
              <a:rPr lang="en-US" dirty="0" smtClean="0"/>
              <a:t>when</a:t>
            </a:r>
            <a:endParaRPr lang="en-US" dirty="0"/>
          </a:p>
        </p:txBody>
      </p:sp>
      <p:graphicFrame>
        <p:nvGraphicFramePr>
          <p:cNvPr id="99" name="Table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63989"/>
              </p:ext>
            </p:extLst>
          </p:nvPr>
        </p:nvGraphicFramePr>
        <p:xfrm>
          <a:off x="7228900" y="2156873"/>
          <a:ext cx="1685455" cy="4026485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516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7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7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7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30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Count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D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C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B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A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0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urier New" panose="02070309020205020404" pitchFamily="49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0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urier New" panose="02070309020205020404" pitchFamily="49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0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urier New" panose="02070309020205020404" pitchFamily="49" charset="0"/>
                          <a:ea typeface="MS Mincho" panose="02020609040205080304" pitchFamily="49" charset="-128"/>
                        </a:rPr>
                        <a:t>2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0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 panose="02070309020205020404" pitchFamily="49" charset="0"/>
                          <a:ea typeface="MS Mincho" panose="02020609040205080304" pitchFamily="49" charset="-128"/>
                        </a:rPr>
                        <a:t>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0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 panose="02070309020205020404" pitchFamily="49" charset="0"/>
                          <a:ea typeface="MS Mincho" panose="02020609040205080304" pitchFamily="49" charset="-128"/>
                        </a:rPr>
                        <a:t>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0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 panose="02070309020205020404" pitchFamily="49" charset="0"/>
                          <a:ea typeface="MS Mincho" panose="02020609040205080304" pitchFamily="49" charset="-128"/>
                        </a:rPr>
                        <a:t>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30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urier New" panose="02070309020205020404" pitchFamily="49" charset="0"/>
                          <a:ea typeface="MS Mincho" panose="02020609040205080304" pitchFamily="49" charset="-128"/>
                        </a:rPr>
                        <a:t>6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30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 panose="02070309020205020404" pitchFamily="49" charset="0"/>
                          <a:ea typeface="MS Mincho" panose="02020609040205080304" pitchFamily="49" charset="-128"/>
                        </a:rPr>
                        <a:t>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30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 panose="02070309020205020404" pitchFamily="49" charset="0"/>
                          <a:ea typeface="MS Mincho" panose="02020609040205080304" pitchFamily="49" charset="-128"/>
                        </a:rPr>
                        <a:t>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30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 panose="02070309020205020404" pitchFamily="49" charset="0"/>
                          <a:ea typeface="MS Mincho" panose="02020609040205080304" pitchFamily="49" charset="-128"/>
                        </a:rPr>
                        <a:t>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30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 panose="02070309020205020404" pitchFamily="49" charset="0"/>
                          <a:ea typeface="MS Mincho" panose="02020609040205080304" pitchFamily="49" charset="-128"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30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 panose="02070309020205020404" pitchFamily="49" charset="0"/>
                          <a:ea typeface="MS Mincho" panose="02020609040205080304" pitchFamily="49" charset="-128"/>
                        </a:rPr>
                        <a:t>11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30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 panose="02070309020205020404" pitchFamily="49" charset="0"/>
                          <a:ea typeface="MS Mincho" panose="02020609040205080304" pitchFamily="49" charset="-128"/>
                        </a:rPr>
                        <a:t>12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30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 panose="02070309020205020404" pitchFamily="49" charset="0"/>
                          <a:ea typeface="MS Mincho" panose="02020609040205080304" pitchFamily="49" charset="-128"/>
                        </a:rPr>
                        <a:t>13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30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 panose="02070309020205020404" pitchFamily="49" charset="0"/>
                          <a:ea typeface="MS Mincho" panose="02020609040205080304" pitchFamily="49" charset="-128"/>
                        </a:rPr>
                        <a:t>14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30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 panose="02070309020205020404" pitchFamily="49" charset="0"/>
                          <a:ea typeface="MS Mincho" panose="02020609040205080304" pitchFamily="49" charset="-128"/>
                        </a:rPr>
                        <a:t>15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77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ourier New" panose="02070309020205020404" pitchFamily="49" charset="0"/>
                          <a:ea typeface="MS Mincho" panose="02020609040205080304" pitchFamily="49" charset="-128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30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 panose="02070309020205020404" pitchFamily="49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30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 panose="02070309020205020404" pitchFamily="49" charset="0"/>
                          <a:ea typeface="MS Mincho" panose="02020609040205080304" pitchFamily="49" charset="-128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c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o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t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100" name="Rectangle 99"/>
          <p:cNvSpPr/>
          <p:nvPr/>
        </p:nvSpPr>
        <p:spPr>
          <a:xfrm>
            <a:off x="927814" y="1156491"/>
            <a:ext cx="56558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 smtClean="0">
                <a:solidFill>
                  <a:srgbClr val="3366FF"/>
                </a:solidFill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What about a count down mod-16 counter ?</a:t>
            </a:r>
            <a:endParaRPr lang="en-US" sz="2000" b="1" u="sng" dirty="0">
              <a:solidFill>
                <a:srgbClr val="3366FF"/>
              </a:solidFill>
              <a:latin typeface="+mj-lt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582315" y="2490424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‘1’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582282" y="3216138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‘1’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91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Up/Down Synchronous Counters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19524" y="4185398"/>
                <a:ext cx="8378296" cy="240855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buFont typeface="Courier New" panose="02070309020205020404" pitchFamily="49" charset="0"/>
                  <a:buChar char="o"/>
                </a:pPr>
                <a:r>
                  <a:rPr lang="en-US" dirty="0" smtClean="0"/>
                  <a:t> </a:t>
                </a:r>
                <a:r>
                  <a:rPr lang="en-US" sz="2000" dirty="0" smtClean="0">
                    <a:solidFill>
                      <a:srgbClr val="3366FF"/>
                    </a:solidFill>
                  </a:rPr>
                  <a:t>Counting Up : </a:t>
                </a:r>
                <a:r>
                  <a:rPr lang="en-US" sz="2000" dirty="0">
                    <a:solidFill>
                      <a:srgbClr val="3366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3366FF"/>
                        </a:solidFill>
                        <a:latin typeface="Cambria Math" panose="02040503050406030204" pitchFamily="18" charset="0"/>
                      </a:rPr>
                      <m:t>𝐷𝑖𝑟𝑒𝑐𝑡𝑖𝑜𝑛</m:t>
                    </m:r>
                    <m:r>
                      <a:rPr lang="en-US" sz="2000" b="0" i="1" smtClean="0">
                        <a:solidFill>
                          <a:srgbClr val="3366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>
                    <a:solidFill>
                      <a:srgbClr val="3366FF"/>
                    </a:solidFill>
                  </a:rPr>
                  <a:t>= 1,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solidFill>
                              <a:srgbClr val="3366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srgbClr val="3366FF"/>
                            </a:solidFill>
                            <a:latin typeface="Cambria Math" panose="02040503050406030204" pitchFamily="18" charset="0"/>
                          </a:rPr>
                          <m:t>𝐷𝑖𝑟𝑒𝑐𝑡𝑖𝑜</m:t>
                        </m:r>
                        <m:r>
                          <a:rPr lang="en-US" sz="2000" b="0" i="1" smtClean="0">
                            <a:solidFill>
                              <a:srgbClr val="3366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sz="2000" i="1">
                        <a:solidFill>
                          <a:srgbClr val="3366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>
                    <a:solidFill>
                      <a:srgbClr val="3366FF"/>
                    </a:solidFill>
                  </a:rPr>
                  <a:t> = 0</a:t>
                </a:r>
                <a:br>
                  <a:rPr lang="en-US" sz="2000" dirty="0" smtClean="0">
                    <a:solidFill>
                      <a:srgbClr val="3366FF"/>
                    </a:solidFill>
                  </a:rPr>
                </a:br>
                <a:r>
                  <a:rPr lang="en-US" sz="2000" dirty="0" smtClean="0"/>
                  <a:t> 	J,K</a:t>
                </a:r>
                <a:r>
                  <a:rPr lang="en-US" sz="2000" b="1" baseline="-25000" dirty="0" smtClean="0"/>
                  <a:t>FFB</a:t>
                </a:r>
                <a:r>
                  <a:rPr lang="en-US" sz="2000" dirty="0" smtClean="0"/>
                  <a:t> = </a:t>
                </a:r>
                <a:br>
                  <a:rPr lang="en-US" sz="2000" dirty="0" smtClean="0"/>
                </a:br>
                <a:r>
                  <a:rPr lang="en-US" sz="2000" dirty="0"/>
                  <a:t> 	</a:t>
                </a:r>
                <a:r>
                  <a:rPr lang="en-US" sz="2000" dirty="0" smtClean="0"/>
                  <a:t>J,K</a:t>
                </a:r>
                <a:r>
                  <a:rPr lang="en-US" sz="2000" b="1" baseline="-25000" dirty="0" smtClean="0"/>
                  <a:t>FFC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= </a:t>
                </a:r>
                <a:endParaRPr lang="en-US" sz="2000" dirty="0" smtClean="0">
                  <a:sym typeface="Wingdings" panose="05000000000000000000" pitchFamily="2" charset="2"/>
                </a:endParaRPr>
              </a:p>
              <a:p>
                <a:pPr>
                  <a:lnSpc>
                    <a:spcPct val="100000"/>
                  </a:lnSpc>
                  <a:buFont typeface="Courier New" panose="02070309020205020404" pitchFamily="49" charset="0"/>
                  <a:buChar char="o"/>
                </a:pPr>
                <a:r>
                  <a:rPr lang="en-US" sz="2000" dirty="0" smtClean="0"/>
                  <a:t> </a:t>
                </a:r>
                <a:r>
                  <a:rPr lang="en-US" sz="2000" dirty="0" smtClean="0">
                    <a:solidFill>
                      <a:srgbClr val="3366FF"/>
                    </a:solidFill>
                  </a:rPr>
                  <a:t>Counting Down 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3366FF"/>
                        </a:solidFill>
                        <a:latin typeface="Cambria Math" panose="02040503050406030204" pitchFamily="18" charset="0"/>
                      </a:rPr>
                      <m:t>𝐷𝑖𝑟𝑒𝑐𝑡𝑖𝑜𝑛</m:t>
                    </m:r>
                    <m:r>
                      <a:rPr lang="en-US" sz="2000" i="1">
                        <a:solidFill>
                          <a:srgbClr val="3366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>
                    <a:solidFill>
                      <a:srgbClr val="3366FF"/>
                    </a:solidFill>
                  </a:rPr>
                  <a:t>= 0,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rgbClr val="3366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srgbClr val="3366FF"/>
                            </a:solidFill>
                            <a:latin typeface="Cambria Math" panose="02040503050406030204" pitchFamily="18" charset="0"/>
                          </a:rPr>
                          <m:t>𝐷𝑖𝑟𝑒𝑐𝑡𝑖𝑜𝑛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rgbClr val="3366FF"/>
                    </a:solidFill>
                  </a:rPr>
                  <a:t> = </a:t>
                </a:r>
                <a:r>
                  <a:rPr lang="en-US" sz="2000" dirty="0" smtClean="0">
                    <a:solidFill>
                      <a:srgbClr val="3366FF"/>
                    </a:solidFill>
                  </a:rPr>
                  <a:t>1</a:t>
                </a:r>
                <a:r>
                  <a:rPr lang="en-US" sz="2000" dirty="0" smtClean="0"/>
                  <a:t/>
                </a:r>
                <a:br>
                  <a:rPr lang="en-US" sz="2000" dirty="0" smtClean="0"/>
                </a:br>
                <a:r>
                  <a:rPr lang="en-US" sz="2000" dirty="0" smtClean="0"/>
                  <a:t> </a:t>
                </a:r>
                <a:r>
                  <a:rPr lang="en-US" sz="2000" dirty="0"/>
                  <a:t>	J,K</a:t>
                </a:r>
                <a:r>
                  <a:rPr lang="en-US" sz="2000" b="1" baseline="-25000" dirty="0"/>
                  <a:t>FFB</a:t>
                </a:r>
                <a:r>
                  <a:rPr lang="en-US" sz="2000" dirty="0"/>
                  <a:t> = </a:t>
                </a:r>
                <a:br>
                  <a:rPr lang="en-US" sz="2000" dirty="0"/>
                </a:br>
                <a:r>
                  <a:rPr lang="en-US" sz="2000" dirty="0"/>
                  <a:t> 	J,K</a:t>
                </a:r>
                <a:r>
                  <a:rPr lang="en-US" sz="2000" b="1" baseline="-25000" dirty="0"/>
                  <a:t>FFC</a:t>
                </a:r>
                <a:r>
                  <a:rPr lang="en-US" sz="2000" dirty="0"/>
                  <a:t> = </a:t>
                </a:r>
              </a:p>
            </p:txBody>
          </p:sp>
        </mc:Choice>
        <mc:Fallback xmlns="">
          <p:sp>
            <p:nvSpPr>
              <p:cNvPr id="19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9524" y="4185398"/>
                <a:ext cx="8378296" cy="2408556"/>
              </a:xfrm>
              <a:blipFill rotWithShape="0">
                <a:blip r:embed="rId2"/>
                <a:stretch>
                  <a:fillRect l="-2109" t="-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50" name="Group 189"/>
          <p:cNvGrpSpPr>
            <a:grpSpLocks noChangeAspect="1"/>
          </p:cNvGrpSpPr>
          <p:nvPr/>
        </p:nvGrpSpPr>
        <p:grpSpPr bwMode="auto">
          <a:xfrm>
            <a:off x="679522" y="1312864"/>
            <a:ext cx="7600543" cy="2872534"/>
            <a:chOff x="746" y="743"/>
            <a:chExt cx="4297" cy="1624"/>
          </a:xfrm>
        </p:grpSpPr>
        <p:sp>
          <p:nvSpPr>
            <p:cNvPr id="1151" name="AutoShape 188"/>
            <p:cNvSpPr>
              <a:spLocks noChangeAspect="1" noChangeArrowheads="1" noTextEdit="1"/>
            </p:cNvSpPr>
            <p:nvPr/>
          </p:nvSpPr>
          <p:spPr bwMode="auto">
            <a:xfrm>
              <a:off x="746" y="743"/>
              <a:ext cx="4297" cy="1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90"/>
            <p:cNvSpPr>
              <a:spLocks/>
            </p:cNvSpPr>
            <p:nvPr/>
          </p:nvSpPr>
          <p:spPr bwMode="auto">
            <a:xfrm>
              <a:off x="3250" y="1407"/>
              <a:ext cx="49" cy="48"/>
            </a:xfrm>
            <a:custGeom>
              <a:avLst/>
              <a:gdLst>
                <a:gd name="T0" fmla="*/ 0 w 49"/>
                <a:gd name="T1" fmla="*/ 24 h 48"/>
                <a:gd name="T2" fmla="*/ 1 w 49"/>
                <a:gd name="T3" fmla="*/ 19 h 48"/>
                <a:gd name="T4" fmla="*/ 2 w 49"/>
                <a:gd name="T5" fmla="*/ 15 h 48"/>
                <a:gd name="T6" fmla="*/ 5 w 49"/>
                <a:gd name="T7" fmla="*/ 10 h 48"/>
                <a:gd name="T8" fmla="*/ 7 w 49"/>
                <a:gd name="T9" fmla="*/ 7 h 48"/>
                <a:gd name="T10" fmla="*/ 12 w 49"/>
                <a:gd name="T11" fmla="*/ 4 h 48"/>
                <a:gd name="T12" fmla="*/ 15 w 49"/>
                <a:gd name="T13" fmla="*/ 1 h 48"/>
                <a:gd name="T14" fmla="*/ 19 w 49"/>
                <a:gd name="T15" fmla="*/ 0 h 48"/>
                <a:gd name="T16" fmla="*/ 24 w 49"/>
                <a:gd name="T17" fmla="*/ 0 h 48"/>
                <a:gd name="T18" fmla="*/ 30 w 49"/>
                <a:gd name="T19" fmla="*/ 0 h 48"/>
                <a:gd name="T20" fmla="*/ 34 w 49"/>
                <a:gd name="T21" fmla="*/ 1 h 48"/>
                <a:gd name="T22" fmla="*/ 37 w 49"/>
                <a:gd name="T23" fmla="*/ 4 h 48"/>
                <a:gd name="T24" fmla="*/ 41 w 49"/>
                <a:gd name="T25" fmla="*/ 7 h 48"/>
                <a:gd name="T26" fmla="*/ 44 w 49"/>
                <a:gd name="T27" fmla="*/ 10 h 48"/>
                <a:gd name="T28" fmla="*/ 46 w 49"/>
                <a:gd name="T29" fmla="*/ 15 h 48"/>
                <a:gd name="T30" fmla="*/ 48 w 49"/>
                <a:gd name="T31" fmla="*/ 19 h 48"/>
                <a:gd name="T32" fmla="*/ 49 w 49"/>
                <a:gd name="T33" fmla="*/ 24 h 48"/>
                <a:gd name="T34" fmla="*/ 49 w 49"/>
                <a:gd name="T35" fmla="*/ 24 h 48"/>
                <a:gd name="T36" fmla="*/ 48 w 49"/>
                <a:gd name="T37" fmla="*/ 28 h 48"/>
                <a:gd name="T38" fmla="*/ 46 w 49"/>
                <a:gd name="T39" fmla="*/ 33 h 48"/>
                <a:gd name="T40" fmla="*/ 44 w 49"/>
                <a:gd name="T41" fmla="*/ 37 h 48"/>
                <a:gd name="T42" fmla="*/ 41 w 49"/>
                <a:gd name="T43" fmla="*/ 41 h 48"/>
                <a:gd name="T44" fmla="*/ 37 w 49"/>
                <a:gd name="T45" fmla="*/ 43 h 48"/>
                <a:gd name="T46" fmla="*/ 34 w 49"/>
                <a:gd name="T47" fmla="*/ 45 h 48"/>
                <a:gd name="T48" fmla="*/ 30 w 49"/>
                <a:gd name="T49" fmla="*/ 48 h 48"/>
                <a:gd name="T50" fmla="*/ 24 w 49"/>
                <a:gd name="T51" fmla="*/ 48 h 48"/>
                <a:gd name="T52" fmla="*/ 19 w 49"/>
                <a:gd name="T53" fmla="*/ 48 h 48"/>
                <a:gd name="T54" fmla="*/ 15 w 49"/>
                <a:gd name="T55" fmla="*/ 45 h 48"/>
                <a:gd name="T56" fmla="*/ 12 w 49"/>
                <a:gd name="T57" fmla="*/ 43 h 48"/>
                <a:gd name="T58" fmla="*/ 7 w 49"/>
                <a:gd name="T59" fmla="*/ 41 h 48"/>
                <a:gd name="T60" fmla="*/ 5 w 49"/>
                <a:gd name="T61" fmla="*/ 37 h 48"/>
                <a:gd name="T62" fmla="*/ 2 w 49"/>
                <a:gd name="T63" fmla="*/ 33 h 48"/>
                <a:gd name="T64" fmla="*/ 1 w 49"/>
                <a:gd name="T65" fmla="*/ 28 h 48"/>
                <a:gd name="T66" fmla="*/ 0 w 49"/>
                <a:gd name="T6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9" h="48">
                  <a:moveTo>
                    <a:pt x="0" y="24"/>
                  </a:moveTo>
                  <a:lnTo>
                    <a:pt x="1" y="19"/>
                  </a:lnTo>
                  <a:lnTo>
                    <a:pt x="2" y="15"/>
                  </a:lnTo>
                  <a:lnTo>
                    <a:pt x="5" y="10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5" y="1"/>
                  </a:lnTo>
                  <a:lnTo>
                    <a:pt x="19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4" y="1"/>
                  </a:lnTo>
                  <a:lnTo>
                    <a:pt x="37" y="4"/>
                  </a:lnTo>
                  <a:lnTo>
                    <a:pt x="41" y="7"/>
                  </a:lnTo>
                  <a:lnTo>
                    <a:pt x="44" y="10"/>
                  </a:lnTo>
                  <a:lnTo>
                    <a:pt x="46" y="15"/>
                  </a:lnTo>
                  <a:lnTo>
                    <a:pt x="48" y="19"/>
                  </a:lnTo>
                  <a:lnTo>
                    <a:pt x="49" y="24"/>
                  </a:lnTo>
                  <a:lnTo>
                    <a:pt x="49" y="24"/>
                  </a:lnTo>
                  <a:lnTo>
                    <a:pt x="48" y="28"/>
                  </a:lnTo>
                  <a:lnTo>
                    <a:pt x="46" y="33"/>
                  </a:lnTo>
                  <a:lnTo>
                    <a:pt x="44" y="37"/>
                  </a:lnTo>
                  <a:lnTo>
                    <a:pt x="41" y="41"/>
                  </a:lnTo>
                  <a:lnTo>
                    <a:pt x="37" y="43"/>
                  </a:lnTo>
                  <a:lnTo>
                    <a:pt x="34" y="45"/>
                  </a:lnTo>
                  <a:lnTo>
                    <a:pt x="30" y="48"/>
                  </a:lnTo>
                  <a:lnTo>
                    <a:pt x="24" y="48"/>
                  </a:lnTo>
                  <a:lnTo>
                    <a:pt x="19" y="48"/>
                  </a:lnTo>
                  <a:lnTo>
                    <a:pt x="15" y="45"/>
                  </a:lnTo>
                  <a:lnTo>
                    <a:pt x="12" y="43"/>
                  </a:lnTo>
                  <a:lnTo>
                    <a:pt x="7" y="41"/>
                  </a:lnTo>
                  <a:lnTo>
                    <a:pt x="5" y="37"/>
                  </a:lnTo>
                  <a:lnTo>
                    <a:pt x="2" y="33"/>
                  </a:lnTo>
                  <a:lnTo>
                    <a:pt x="1" y="28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91"/>
            <p:cNvSpPr>
              <a:spLocks/>
            </p:cNvSpPr>
            <p:nvPr/>
          </p:nvSpPr>
          <p:spPr bwMode="auto">
            <a:xfrm>
              <a:off x="3250" y="1407"/>
              <a:ext cx="49" cy="48"/>
            </a:xfrm>
            <a:custGeom>
              <a:avLst/>
              <a:gdLst>
                <a:gd name="T0" fmla="*/ 0 w 49"/>
                <a:gd name="T1" fmla="*/ 24 h 48"/>
                <a:gd name="T2" fmla="*/ 1 w 49"/>
                <a:gd name="T3" fmla="*/ 19 h 48"/>
                <a:gd name="T4" fmla="*/ 2 w 49"/>
                <a:gd name="T5" fmla="*/ 15 h 48"/>
                <a:gd name="T6" fmla="*/ 5 w 49"/>
                <a:gd name="T7" fmla="*/ 10 h 48"/>
                <a:gd name="T8" fmla="*/ 7 w 49"/>
                <a:gd name="T9" fmla="*/ 7 h 48"/>
                <a:gd name="T10" fmla="*/ 12 w 49"/>
                <a:gd name="T11" fmla="*/ 4 h 48"/>
                <a:gd name="T12" fmla="*/ 15 w 49"/>
                <a:gd name="T13" fmla="*/ 1 h 48"/>
                <a:gd name="T14" fmla="*/ 19 w 49"/>
                <a:gd name="T15" fmla="*/ 0 h 48"/>
                <a:gd name="T16" fmla="*/ 24 w 49"/>
                <a:gd name="T17" fmla="*/ 0 h 48"/>
                <a:gd name="T18" fmla="*/ 30 w 49"/>
                <a:gd name="T19" fmla="*/ 0 h 48"/>
                <a:gd name="T20" fmla="*/ 34 w 49"/>
                <a:gd name="T21" fmla="*/ 1 h 48"/>
                <a:gd name="T22" fmla="*/ 37 w 49"/>
                <a:gd name="T23" fmla="*/ 4 h 48"/>
                <a:gd name="T24" fmla="*/ 41 w 49"/>
                <a:gd name="T25" fmla="*/ 7 h 48"/>
                <a:gd name="T26" fmla="*/ 44 w 49"/>
                <a:gd name="T27" fmla="*/ 10 h 48"/>
                <a:gd name="T28" fmla="*/ 46 w 49"/>
                <a:gd name="T29" fmla="*/ 15 h 48"/>
                <a:gd name="T30" fmla="*/ 48 w 49"/>
                <a:gd name="T31" fmla="*/ 19 h 48"/>
                <a:gd name="T32" fmla="*/ 49 w 49"/>
                <a:gd name="T33" fmla="*/ 24 h 48"/>
                <a:gd name="T34" fmla="*/ 49 w 49"/>
                <a:gd name="T35" fmla="*/ 24 h 48"/>
                <a:gd name="T36" fmla="*/ 48 w 49"/>
                <a:gd name="T37" fmla="*/ 28 h 48"/>
                <a:gd name="T38" fmla="*/ 46 w 49"/>
                <a:gd name="T39" fmla="*/ 33 h 48"/>
                <a:gd name="T40" fmla="*/ 44 w 49"/>
                <a:gd name="T41" fmla="*/ 37 h 48"/>
                <a:gd name="T42" fmla="*/ 41 w 49"/>
                <a:gd name="T43" fmla="*/ 41 h 48"/>
                <a:gd name="T44" fmla="*/ 37 w 49"/>
                <a:gd name="T45" fmla="*/ 43 h 48"/>
                <a:gd name="T46" fmla="*/ 34 w 49"/>
                <a:gd name="T47" fmla="*/ 45 h 48"/>
                <a:gd name="T48" fmla="*/ 30 w 49"/>
                <a:gd name="T49" fmla="*/ 48 h 48"/>
                <a:gd name="T50" fmla="*/ 24 w 49"/>
                <a:gd name="T51" fmla="*/ 48 h 48"/>
                <a:gd name="T52" fmla="*/ 19 w 49"/>
                <a:gd name="T53" fmla="*/ 48 h 48"/>
                <a:gd name="T54" fmla="*/ 15 w 49"/>
                <a:gd name="T55" fmla="*/ 45 h 48"/>
                <a:gd name="T56" fmla="*/ 12 w 49"/>
                <a:gd name="T57" fmla="*/ 43 h 48"/>
                <a:gd name="T58" fmla="*/ 7 w 49"/>
                <a:gd name="T59" fmla="*/ 41 h 48"/>
                <a:gd name="T60" fmla="*/ 5 w 49"/>
                <a:gd name="T61" fmla="*/ 37 h 48"/>
                <a:gd name="T62" fmla="*/ 2 w 49"/>
                <a:gd name="T63" fmla="*/ 33 h 48"/>
                <a:gd name="T64" fmla="*/ 1 w 49"/>
                <a:gd name="T65" fmla="*/ 28 h 48"/>
                <a:gd name="T66" fmla="*/ 0 w 49"/>
                <a:gd name="T6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9" h="48">
                  <a:moveTo>
                    <a:pt x="0" y="24"/>
                  </a:moveTo>
                  <a:lnTo>
                    <a:pt x="1" y="19"/>
                  </a:lnTo>
                  <a:lnTo>
                    <a:pt x="2" y="15"/>
                  </a:lnTo>
                  <a:lnTo>
                    <a:pt x="5" y="10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5" y="1"/>
                  </a:lnTo>
                  <a:lnTo>
                    <a:pt x="19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4" y="1"/>
                  </a:lnTo>
                  <a:lnTo>
                    <a:pt x="37" y="4"/>
                  </a:lnTo>
                  <a:lnTo>
                    <a:pt x="41" y="7"/>
                  </a:lnTo>
                  <a:lnTo>
                    <a:pt x="44" y="10"/>
                  </a:lnTo>
                  <a:lnTo>
                    <a:pt x="46" y="15"/>
                  </a:lnTo>
                  <a:lnTo>
                    <a:pt x="48" y="19"/>
                  </a:lnTo>
                  <a:lnTo>
                    <a:pt x="49" y="24"/>
                  </a:lnTo>
                  <a:lnTo>
                    <a:pt x="49" y="24"/>
                  </a:lnTo>
                  <a:lnTo>
                    <a:pt x="48" y="28"/>
                  </a:lnTo>
                  <a:lnTo>
                    <a:pt x="46" y="33"/>
                  </a:lnTo>
                  <a:lnTo>
                    <a:pt x="44" y="37"/>
                  </a:lnTo>
                  <a:lnTo>
                    <a:pt x="41" y="41"/>
                  </a:lnTo>
                  <a:lnTo>
                    <a:pt x="37" y="43"/>
                  </a:lnTo>
                  <a:lnTo>
                    <a:pt x="34" y="45"/>
                  </a:lnTo>
                  <a:lnTo>
                    <a:pt x="30" y="48"/>
                  </a:lnTo>
                  <a:lnTo>
                    <a:pt x="24" y="48"/>
                  </a:lnTo>
                  <a:lnTo>
                    <a:pt x="19" y="48"/>
                  </a:lnTo>
                  <a:lnTo>
                    <a:pt x="15" y="45"/>
                  </a:lnTo>
                  <a:lnTo>
                    <a:pt x="12" y="43"/>
                  </a:lnTo>
                  <a:lnTo>
                    <a:pt x="7" y="41"/>
                  </a:lnTo>
                  <a:lnTo>
                    <a:pt x="5" y="37"/>
                  </a:lnTo>
                  <a:lnTo>
                    <a:pt x="2" y="33"/>
                  </a:lnTo>
                  <a:lnTo>
                    <a:pt x="1" y="28"/>
                  </a:lnTo>
                  <a:lnTo>
                    <a:pt x="0" y="24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Rectangle 192"/>
            <p:cNvSpPr>
              <a:spLocks noChangeArrowheads="1"/>
            </p:cNvSpPr>
            <p:nvPr/>
          </p:nvSpPr>
          <p:spPr bwMode="auto">
            <a:xfrm>
              <a:off x="2733" y="1192"/>
              <a:ext cx="379" cy="47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Rectangle 193"/>
            <p:cNvSpPr>
              <a:spLocks noChangeArrowheads="1"/>
            </p:cNvSpPr>
            <p:nvPr/>
          </p:nvSpPr>
          <p:spPr bwMode="auto">
            <a:xfrm>
              <a:off x="2733" y="1192"/>
              <a:ext cx="379" cy="472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94"/>
            <p:cNvSpPr>
              <a:spLocks/>
            </p:cNvSpPr>
            <p:nvPr/>
          </p:nvSpPr>
          <p:spPr bwMode="auto">
            <a:xfrm>
              <a:off x="3051" y="1387"/>
              <a:ext cx="61" cy="82"/>
            </a:xfrm>
            <a:custGeom>
              <a:avLst/>
              <a:gdLst>
                <a:gd name="T0" fmla="*/ 61 w 61"/>
                <a:gd name="T1" fmla="*/ 82 h 82"/>
                <a:gd name="T2" fmla="*/ 0 w 61"/>
                <a:gd name="T3" fmla="*/ 42 h 82"/>
                <a:gd name="T4" fmla="*/ 61 w 61"/>
                <a:gd name="T5" fmla="*/ 0 h 82"/>
                <a:gd name="T6" fmla="*/ 61 w 61"/>
                <a:gd name="T7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82">
                  <a:moveTo>
                    <a:pt x="61" y="82"/>
                  </a:moveTo>
                  <a:lnTo>
                    <a:pt x="0" y="42"/>
                  </a:lnTo>
                  <a:lnTo>
                    <a:pt x="61" y="0"/>
                  </a:lnTo>
                  <a:lnTo>
                    <a:pt x="61" y="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95"/>
            <p:cNvSpPr>
              <a:spLocks/>
            </p:cNvSpPr>
            <p:nvPr/>
          </p:nvSpPr>
          <p:spPr bwMode="auto">
            <a:xfrm>
              <a:off x="3051" y="1387"/>
              <a:ext cx="61" cy="82"/>
            </a:xfrm>
            <a:custGeom>
              <a:avLst/>
              <a:gdLst>
                <a:gd name="T0" fmla="*/ 61 w 61"/>
                <a:gd name="T1" fmla="*/ 82 h 82"/>
                <a:gd name="T2" fmla="*/ 0 w 61"/>
                <a:gd name="T3" fmla="*/ 42 h 82"/>
                <a:gd name="T4" fmla="*/ 61 w 61"/>
                <a:gd name="T5" fmla="*/ 0 h 82"/>
                <a:gd name="T6" fmla="*/ 61 w 61"/>
                <a:gd name="T7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82">
                  <a:moveTo>
                    <a:pt x="61" y="82"/>
                  </a:moveTo>
                  <a:lnTo>
                    <a:pt x="0" y="42"/>
                  </a:lnTo>
                  <a:lnTo>
                    <a:pt x="61" y="0"/>
                  </a:lnTo>
                  <a:lnTo>
                    <a:pt x="61" y="82"/>
                  </a:lnTo>
                  <a:close/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Rectangle 196"/>
            <p:cNvSpPr>
              <a:spLocks noChangeArrowheads="1"/>
            </p:cNvSpPr>
            <p:nvPr/>
          </p:nvSpPr>
          <p:spPr bwMode="auto">
            <a:xfrm>
              <a:off x="3054" y="1231"/>
              <a:ext cx="76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J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5" name="Rectangle 197"/>
            <p:cNvSpPr>
              <a:spLocks noChangeArrowheads="1"/>
            </p:cNvSpPr>
            <p:nvPr/>
          </p:nvSpPr>
          <p:spPr bwMode="auto">
            <a:xfrm>
              <a:off x="3054" y="1560"/>
              <a:ext cx="8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K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6" name="Rectangle 198"/>
            <p:cNvSpPr>
              <a:spLocks noChangeArrowheads="1"/>
            </p:cNvSpPr>
            <p:nvPr/>
          </p:nvSpPr>
          <p:spPr bwMode="auto">
            <a:xfrm>
              <a:off x="2764" y="1228"/>
              <a:ext cx="8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7" name="Rectangle 199"/>
            <p:cNvSpPr>
              <a:spLocks noChangeArrowheads="1"/>
            </p:cNvSpPr>
            <p:nvPr/>
          </p:nvSpPr>
          <p:spPr bwMode="auto">
            <a:xfrm>
              <a:off x="2765" y="1560"/>
              <a:ext cx="8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8" name="Line 200"/>
            <p:cNvSpPr>
              <a:spLocks noChangeShapeType="1"/>
            </p:cNvSpPr>
            <p:nvPr/>
          </p:nvSpPr>
          <p:spPr bwMode="auto">
            <a:xfrm>
              <a:off x="2772" y="1556"/>
              <a:ext cx="35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Rectangle 201"/>
            <p:cNvSpPr>
              <a:spLocks noChangeArrowheads="1"/>
            </p:cNvSpPr>
            <p:nvPr/>
          </p:nvSpPr>
          <p:spPr bwMode="auto">
            <a:xfrm>
              <a:off x="2891" y="1382"/>
              <a:ext cx="189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CLK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0" name="Freeform 202"/>
            <p:cNvSpPr>
              <a:spLocks/>
            </p:cNvSpPr>
            <p:nvPr/>
          </p:nvSpPr>
          <p:spPr bwMode="auto">
            <a:xfrm>
              <a:off x="3112" y="1407"/>
              <a:ext cx="42" cy="42"/>
            </a:xfrm>
            <a:custGeom>
              <a:avLst/>
              <a:gdLst>
                <a:gd name="T0" fmla="*/ 0 w 42"/>
                <a:gd name="T1" fmla="*/ 22 h 42"/>
                <a:gd name="T2" fmla="*/ 0 w 42"/>
                <a:gd name="T3" fmla="*/ 17 h 42"/>
                <a:gd name="T4" fmla="*/ 1 w 42"/>
                <a:gd name="T5" fmla="*/ 13 h 42"/>
                <a:gd name="T6" fmla="*/ 3 w 42"/>
                <a:gd name="T7" fmla="*/ 9 h 42"/>
                <a:gd name="T8" fmla="*/ 5 w 42"/>
                <a:gd name="T9" fmla="*/ 6 h 42"/>
                <a:gd name="T10" fmla="*/ 9 w 42"/>
                <a:gd name="T11" fmla="*/ 4 h 42"/>
                <a:gd name="T12" fmla="*/ 12 w 42"/>
                <a:gd name="T13" fmla="*/ 1 h 42"/>
                <a:gd name="T14" fmla="*/ 16 w 42"/>
                <a:gd name="T15" fmla="*/ 0 h 42"/>
                <a:gd name="T16" fmla="*/ 21 w 42"/>
                <a:gd name="T17" fmla="*/ 0 h 42"/>
                <a:gd name="T18" fmla="*/ 24 w 42"/>
                <a:gd name="T19" fmla="*/ 0 h 42"/>
                <a:gd name="T20" fmla="*/ 29 w 42"/>
                <a:gd name="T21" fmla="*/ 1 h 42"/>
                <a:gd name="T22" fmla="*/ 32 w 42"/>
                <a:gd name="T23" fmla="*/ 4 h 42"/>
                <a:gd name="T24" fmla="*/ 36 w 42"/>
                <a:gd name="T25" fmla="*/ 6 h 42"/>
                <a:gd name="T26" fmla="*/ 38 w 42"/>
                <a:gd name="T27" fmla="*/ 9 h 42"/>
                <a:gd name="T28" fmla="*/ 40 w 42"/>
                <a:gd name="T29" fmla="*/ 13 h 42"/>
                <a:gd name="T30" fmla="*/ 41 w 42"/>
                <a:gd name="T31" fmla="*/ 17 h 42"/>
                <a:gd name="T32" fmla="*/ 42 w 42"/>
                <a:gd name="T33" fmla="*/ 22 h 42"/>
                <a:gd name="T34" fmla="*/ 42 w 42"/>
                <a:gd name="T35" fmla="*/ 22 h 42"/>
                <a:gd name="T36" fmla="*/ 41 w 42"/>
                <a:gd name="T37" fmla="*/ 25 h 42"/>
                <a:gd name="T38" fmla="*/ 40 w 42"/>
                <a:gd name="T39" fmla="*/ 30 h 42"/>
                <a:gd name="T40" fmla="*/ 38 w 42"/>
                <a:gd name="T41" fmla="*/ 33 h 42"/>
                <a:gd name="T42" fmla="*/ 36 w 42"/>
                <a:gd name="T43" fmla="*/ 36 h 42"/>
                <a:gd name="T44" fmla="*/ 32 w 42"/>
                <a:gd name="T45" fmla="*/ 39 h 42"/>
                <a:gd name="T46" fmla="*/ 29 w 42"/>
                <a:gd name="T47" fmla="*/ 41 h 42"/>
                <a:gd name="T48" fmla="*/ 24 w 42"/>
                <a:gd name="T49" fmla="*/ 42 h 42"/>
                <a:gd name="T50" fmla="*/ 21 w 42"/>
                <a:gd name="T51" fmla="*/ 42 h 42"/>
                <a:gd name="T52" fmla="*/ 16 w 42"/>
                <a:gd name="T53" fmla="*/ 42 h 42"/>
                <a:gd name="T54" fmla="*/ 12 w 42"/>
                <a:gd name="T55" fmla="*/ 41 h 42"/>
                <a:gd name="T56" fmla="*/ 9 w 42"/>
                <a:gd name="T57" fmla="*/ 39 h 42"/>
                <a:gd name="T58" fmla="*/ 5 w 42"/>
                <a:gd name="T59" fmla="*/ 36 h 42"/>
                <a:gd name="T60" fmla="*/ 3 w 42"/>
                <a:gd name="T61" fmla="*/ 33 h 42"/>
                <a:gd name="T62" fmla="*/ 1 w 42"/>
                <a:gd name="T63" fmla="*/ 30 h 42"/>
                <a:gd name="T64" fmla="*/ 0 w 42"/>
                <a:gd name="T65" fmla="*/ 25 h 42"/>
                <a:gd name="T66" fmla="*/ 0 w 42"/>
                <a:gd name="T67" fmla="*/ 2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2" h="42">
                  <a:moveTo>
                    <a:pt x="0" y="22"/>
                  </a:moveTo>
                  <a:lnTo>
                    <a:pt x="0" y="17"/>
                  </a:lnTo>
                  <a:lnTo>
                    <a:pt x="1" y="13"/>
                  </a:lnTo>
                  <a:lnTo>
                    <a:pt x="3" y="9"/>
                  </a:lnTo>
                  <a:lnTo>
                    <a:pt x="5" y="6"/>
                  </a:lnTo>
                  <a:lnTo>
                    <a:pt x="9" y="4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4" y="0"/>
                  </a:lnTo>
                  <a:lnTo>
                    <a:pt x="29" y="1"/>
                  </a:lnTo>
                  <a:lnTo>
                    <a:pt x="32" y="4"/>
                  </a:lnTo>
                  <a:lnTo>
                    <a:pt x="36" y="6"/>
                  </a:lnTo>
                  <a:lnTo>
                    <a:pt x="38" y="9"/>
                  </a:lnTo>
                  <a:lnTo>
                    <a:pt x="40" y="13"/>
                  </a:lnTo>
                  <a:lnTo>
                    <a:pt x="41" y="17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41" y="25"/>
                  </a:lnTo>
                  <a:lnTo>
                    <a:pt x="40" y="30"/>
                  </a:lnTo>
                  <a:lnTo>
                    <a:pt x="38" y="33"/>
                  </a:lnTo>
                  <a:lnTo>
                    <a:pt x="36" y="36"/>
                  </a:lnTo>
                  <a:lnTo>
                    <a:pt x="32" y="39"/>
                  </a:lnTo>
                  <a:lnTo>
                    <a:pt x="29" y="41"/>
                  </a:lnTo>
                  <a:lnTo>
                    <a:pt x="24" y="42"/>
                  </a:lnTo>
                  <a:lnTo>
                    <a:pt x="21" y="42"/>
                  </a:lnTo>
                  <a:lnTo>
                    <a:pt x="16" y="42"/>
                  </a:lnTo>
                  <a:lnTo>
                    <a:pt x="12" y="41"/>
                  </a:lnTo>
                  <a:lnTo>
                    <a:pt x="9" y="39"/>
                  </a:lnTo>
                  <a:lnTo>
                    <a:pt x="5" y="36"/>
                  </a:lnTo>
                  <a:lnTo>
                    <a:pt x="3" y="33"/>
                  </a:lnTo>
                  <a:lnTo>
                    <a:pt x="1" y="30"/>
                  </a:lnTo>
                  <a:lnTo>
                    <a:pt x="0" y="25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203"/>
            <p:cNvSpPr>
              <a:spLocks/>
            </p:cNvSpPr>
            <p:nvPr/>
          </p:nvSpPr>
          <p:spPr bwMode="auto">
            <a:xfrm>
              <a:off x="3112" y="1407"/>
              <a:ext cx="42" cy="42"/>
            </a:xfrm>
            <a:custGeom>
              <a:avLst/>
              <a:gdLst>
                <a:gd name="T0" fmla="*/ 0 w 42"/>
                <a:gd name="T1" fmla="*/ 22 h 42"/>
                <a:gd name="T2" fmla="*/ 0 w 42"/>
                <a:gd name="T3" fmla="*/ 17 h 42"/>
                <a:gd name="T4" fmla="*/ 1 w 42"/>
                <a:gd name="T5" fmla="*/ 13 h 42"/>
                <a:gd name="T6" fmla="*/ 3 w 42"/>
                <a:gd name="T7" fmla="*/ 9 h 42"/>
                <a:gd name="T8" fmla="*/ 5 w 42"/>
                <a:gd name="T9" fmla="*/ 6 h 42"/>
                <a:gd name="T10" fmla="*/ 9 w 42"/>
                <a:gd name="T11" fmla="*/ 4 h 42"/>
                <a:gd name="T12" fmla="*/ 12 w 42"/>
                <a:gd name="T13" fmla="*/ 1 h 42"/>
                <a:gd name="T14" fmla="*/ 16 w 42"/>
                <a:gd name="T15" fmla="*/ 0 h 42"/>
                <a:gd name="T16" fmla="*/ 21 w 42"/>
                <a:gd name="T17" fmla="*/ 0 h 42"/>
                <a:gd name="T18" fmla="*/ 24 w 42"/>
                <a:gd name="T19" fmla="*/ 0 h 42"/>
                <a:gd name="T20" fmla="*/ 29 w 42"/>
                <a:gd name="T21" fmla="*/ 1 h 42"/>
                <a:gd name="T22" fmla="*/ 32 w 42"/>
                <a:gd name="T23" fmla="*/ 4 h 42"/>
                <a:gd name="T24" fmla="*/ 36 w 42"/>
                <a:gd name="T25" fmla="*/ 6 h 42"/>
                <a:gd name="T26" fmla="*/ 38 w 42"/>
                <a:gd name="T27" fmla="*/ 9 h 42"/>
                <a:gd name="T28" fmla="*/ 40 w 42"/>
                <a:gd name="T29" fmla="*/ 13 h 42"/>
                <a:gd name="T30" fmla="*/ 41 w 42"/>
                <a:gd name="T31" fmla="*/ 17 h 42"/>
                <a:gd name="T32" fmla="*/ 42 w 42"/>
                <a:gd name="T33" fmla="*/ 22 h 42"/>
                <a:gd name="T34" fmla="*/ 42 w 42"/>
                <a:gd name="T35" fmla="*/ 22 h 42"/>
                <a:gd name="T36" fmla="*/ 41 w 42"/>
                <a:gd name="T37" fmla="*/ 25 h 42"/>
                <a:gd name="T38" fmla="*/ 40 w 42"/>
                <a:gd name="T39" fmla="*/ 30 h 42"/>
                <a:gd name="T40" fmla="*/ 38 w 42"/>
                <a:gd name="T41" fmla="*/ 33 h 42"/>
                <a:gd name="T42" fmla="*/ 36 w 42"/>
                <a:gd name="T43" fmla="*/ 36 h 42"/>
                <a:gd name="T44" fmla="*/ 32 w 42"/>
                <a:gd name="T45" fmla="*/ 39 h 42"/>
                <a:gd name="T46" fmla="*/ 29 w 42"/>
                <a:gd name="T47" fmla="*/ 41 h 42"/>
                <a:gd name="T48" fmla="*/ 24 w 42"/>
                <a:gd name="T49" fmla="*/ 42 h 42"/>
                <a:gd name="T50" fmla="*/ 21 w 42"/>
                <a:gd name="T51" fmla="*/ 42 h 42"/>
                <a:gd name="T52" fmla="*/ 16 w 42"/>
                <a:gd name="T53" fmla="*/ 42 h 42"/>
                <a:gd name="T54" fmla="*/ 12 w 42"/>
                <a:gd name="T55" fmla="*/ 41 h 42"/>
                <a:gd name="T56" fmla="*/ 9 w 42"/>
                <a:gd name="T57" fmla="*/ 39 h 42"/>
                <a:gd name="T58" fmla="*/ 5 w 42"/>
                <a:gd name="T59" fmla="*/ 36 h 42"/>
                <a:gd name="T60" fmla="*/ 3 w 42"/>
                <a:gd name="T61" fmla="*/ 33 h 42"/>
                <a:gd name="T62" fmla="*/ 1 w 42"/>
                <a:gd name="T63" fmla="*/ 30 h 42"/>
                <a:gd name="T64" fmla="*/ 0 w 42"/>
                <a:gd name="T65" fmla="*/ 25 h 42"/>
                <a:gd name="T66" fmla="*/ 0 w 42"/>
                <a:gd name="T67" fmla="*/ 2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2" h="42">
                  <a:moveTo>
                    <a:pt x="0" y="22"/>
                  </a:moveTo>
                  <a:lnTo>
                    <a:pt x="0" y="17"/>
                  </a:lnTo>
                  <a:lnTo>
                    <a:pt x="1" y="13"/>
                  </a:lnTo>
                  <a:lnTo>
                    <a:pt x="3" y="9"/>
                  </a:lnTo>
                  <a:lnTo>
                    <a:pt x="5" y="6"/>
                  </a:lnTo>
                  <a:lnTo>
                    <a:pt x="9" y="4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4" y="0"/>
                  </a:lnTo>
                  <a:lnTo>
                    <a:pt x="29" y="1"/>
                  </a:lnTo>
                  <a:lnTo>
                    <a:pt x="32" y="4"/>
                  </a:lnTo>
                  <a:lnTo>
                    <a:pt x="36" y="6"/>
                  </a:lnTo>
                  <a:lnTo>
                    <a:pt x="38" y="9"/>
                  </a:lnTo>
                  <a:lnTo>
                    <a:pt x="40" y="13"/>
                  </a:lnTo>
                  <a:lnTo>
                    <a:pt x="41" y="17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41" y="25"/>
                  </a:lnTo>
                  <a:lnTo>
                    <a:pt x="40" y="30"/>
                  </a:lnTo>
                  <a:lnTo>
                    <a:pt x="38" y="33"/>
                  </a:lnTo>
                  <a:lnTo>
                    <a:pt x="36" y="36"/>
                  </a:lnTo>
                  <a:lnTo>
                    <a:pt x="32" y="39"/>
                  </a:lnTo>
                  <a:lnTo>
                    <a:pt x="29" y="41"/>
                  </a:lnTo>
                  <a:lnTo>
                    <a:pt x="24" y="42"/>
                  </a:lnTo>
                  <a:lnTo>
                    <a:pt x="21" y="42"/>
                  </a:lnTo>
                  <a:lnTo>
                    <a:pt x="16" y="42"/>
                  </a:lnTo>
                  <a:lnTo>
                    <a:pt x="12" y="41"/>
                  </a:lnTo>
                  <a:lnTo>
                    <a:pt x="9" y="39"/>
                  </a:lnTo>
                  <a:lnTo>
                    <a:pt x="5" y="36"/>
                  </a:lnTo>
                  <a:lnTo>
                    <a:pt x="3" y="33"/>
                  </a:lnTo>
                  <a:lnTo>
                    <a:pt x="1" y="30"/>
                  </a:lnTo>
                  <a:lnTo>
                    <a:pt x="0" y="25"/>
                  </a:lnTo>
                  <a:lnTo>
                    <a:pt x="0" y="22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Line 204"/>
            <p:cNvSpPr>
              <a:spLocks noChangeShapeType="1"/>
            </p:cNvSpPr>
            <p:nvPr/>
          </p:nvSpPr>
          <p:spPr bwMode="auto">
            <a:xfrm flipV="1">
              <a:off x="3274" y="1271"/>
              <a:ext cx="0" cy="33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Line 205"/>
            <p:cNvSpPr>
              <a:spLocks noChangeShapeType="1"/>
            </p:cNvSpPr>
            <p:nvPr/>
          </p:nvSpPr>
          <p:spPr bwMode="auto">
            <a:xfrm>
              <a:off x="3117" y="1607"/>
              <a:ext cx="157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Line 206"/>
            <p:cNvSpPr>
              <a:spLocks noChangeShapeType="1"/>
            </p:cNvSpPr>
            <p:nvPr/>
          </p:nvSpPr>
          <p:spPr bwMode="auto">
            <a:xfrm flipH="1">
              <a:off x="2609" y="1267"/>
              <a:ext cx="12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Line 207"/>
            <p:cNvSpPr>
              <a:spLocks noChangeShapeType="1"/>
            </p:cNvSpPr>
            <p:nvPr/>
          </p:nvSpPr>
          <p:spPr bwMode="auto">
            <a:xfrm>
              <a:off x="4816" y="1429"/>
              <a:ext cx="207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Line 208"/>
            <p:cNvSpPr>
              <a:spLocks noChangeShapeType="1"/>
            </p:cNvSpPr>
            <p:nvPr/>
          </p:nvSpPr>
          <p:spPr bwMode="auto">
            <a:xfrm>
              <a:off x="4781" y="1605"/>
              <a:ext cx="126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Line 209"/>
            <p:cNvSpPr>
              <a:spLocks noChangeShapeType="1"/>
            </p:cNvSpPr>
            <p:nvPr/>
          </p:nvSpPr>
          <p:spPr bwMode="auto">
            <a:xfrm>
              <a:off x="4781" y="1273"/>
              <a:ext cx="127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210"/>
            <p:cNvSpPr>
              <a:spLocks/>
            </p:cNvSpPr>
            <p:nvPr/>
          </p:nvSpPr>
          <p:spPr bwMode="auto">
            <a:xfrm>
              <a:off x="4890" y="1249"/>
              <a:ext cx="47" cy="48"/>
            </a:xfrm>
            <a:custGeom>
              <a:avLst/>
              <a:gdLst>
                <a:gd name="T0" fmla="*/ 0 w 47"/>
                <a:gd name="T1" fmla="*/ 24 h 48"/>
                <a:gd name="T2" fmla="*/ 0 w 47"/>
                <a:gd name="T3" fmla="*/ 20 h 48"/>
                <a:gd name="T4" fmla="*/ 1 w 47"/>
                <a:gd name="T5" fmla="*/ 15 h 48"/>
                <a:gd name="T6" fmla="*/ 3 w 47"/>
                <a:gd name="T7" fmla="*/ 11 h 48"/>
                <a:gd name="T8" fmla="*/ 6 w 47"/>
                <a:gd name="T9" fmla="*/ 7 h 48"/>
                <a:gd name="T10" fmla="*/ 10 w 47"/>
                <a:gd name="T11" fmla="*/ 5 h 48"/>
                <a:gd name="T12" fmla="*/ 13 w 47"/>
                <a:gd name="T13" fmla="*/ 3 h 48"/>
                <a:gd name="T14" fmla="*/ 18 w 47"/>
                <a:gd name="T15" fmla="*/ 2 h 48"/>
                <a:gd name="T16" fmla="*/ 23 w 47"/>
                <a:gd name="T17" fmla="*/ 0 h 48"/>
                <a:gd name="T18" fmla="*/ 28 w 47"/>
                <a:gd name="T19" fmla="*/ 2 h 48"/>
                <a:gd name="T20" fmla="*/ 32 w 47"/>
                <a:gd name="T21" fmla="*/ 3 h 48"/>
                <a:gd name="T22" fmla="*/ 36 w 47"/>
                <a:gd name="T23" fmla="*/ 5 h 48"/>
                <a:gd name="T24" fmla="*/ 40 w 47"/>
                <a:gd name="T25" fmla="*/ 7 h 48"/>
                <a:gd name="T26" fmla="*/ 43 w 47"/>
                <a:gd name="T27" fmla="*/ 11 h 48"/>
                <a:gd name="T28" fmla="*/ 45 w 47"/>
                <a:gd name="T29" fmla="*/ 15 h 48"/>
                <a:gd name="T30" fmla="*/ 46 w 47"/>
                <a:gd name="T31" fmla="*/ 20 h 48"/>
                <a:gd name="T32" fmla="*/ 47 w 47"/>
                <a:gd name="T33" fmla="*/ 24 h 48"/>
                <a:gd name="T34" fmla="*/ 47 w 47"/>
                <a:gd name="T35" fmla="*/ 24 h 48"/>
                <a:gd name="T36" fmla="*/ 46 w 47"/>
                <a:gd name="T37" fmla="*/ 30 h 48"/>
                <a:gd name="T38" fmla="*/ 45 w 47"/>
                <a:gd name="T39" fmla="*/ 33 h 48"/>
                <a:gd name="T40" fmla="*/ 43 w 47"/>
                <a:gd name="T41" fmla="*/ 38 h 48"/>
                <a:gd name="T42" fmla="*/ 40 w 47"/>
                <a:gd name="T43" fmla="*/ 41 h 48"/>
                <a:gd name="T44" fmla="*/ 36 w 47"/>
                <a:gd name="T45" fmla="*/ 44 h 48"/>
                <a:gd name="T46" fmla="*/ 32 w 47"/>
                <a:gd name="T47" fmla="*/ 47 h 48"/>
                <a:gd name="T48" fmla="*/ 28 w 47"/>
                <a:gd name="T49" fmla="*/ 48 h 48"/>
                <a:gd name="T50" fmla="*/ 23 w 47"/>
                <a:gd name="T51" fmla="*/ 48 h 48"/>
                <a:gd name="T52" fmla="*/ 18 w 47"/>
                <a:gd name="T53" fmla="*/ 48 h 48"/>
                <a:gd name="T54" fmla="*/ 13 w 47"/>
                <a:gd name="T55" fmla="*/ 47 h 48"/>
                <a:gd name="T56" fmla="*/ 10 w 47"/>
                <a:gd name="T57" fmla="*/ 44 h 48"/>
                <a:gd name="T58" fmla="*/ 6 w 47"/>
                <a:gd name="T59" fmla="*/ 41 h 48"/>
                <a:gd name="T60" fmla="*/ 3 w 47"/>
                <a:gd name="T61" fmla="*/ 38 h 48"/>
                <a:gd name="T62" fmla="*/ 1 w 47"/>
                <a:gd name="T63" fmla="*/ 33 h 48"/>
                <a:gd name="T64" fmla="*/ 0 w 47"/>
                <a:gd name="T65" fmla="*/ 30 h 48"/>
                <a:gd name="T66" fmla="*/ 0 w 47"/>
                <a:gd name="T6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7" h="48">
                  <a:moveTo>
                    <a:pt x="0" y="24"/>
                  </a:moveTo>
                  <a:lnTo>
                    <a:pt x="0" y="20"/>
                  </a:lnTo>
                  <a:lnTo>
                    <a:pt x="1" y="15"/>
                  </a:lnTo>
                  <a:lnTo>
                    <a:pt x="3" y="11"/>
                  </a:lnTo>
                  <a:lnTo>
                    <a:pt x="6" y="7"/>
                  </a:lnTo>
                  <a:lnTo>
                    <a:pt x="10" y="5"/>
                  </a:lnTo>
                  <a:lnTo>
                    <a:pt x="13" y="3"/>
                  </a:lnTo>
                  <a:lnTo>
                    <a:pt x="18" y="2"/>
                  </a:lnTo>
                  <a:lnTo>
                    <a:pt x="23" y="0"/>
                  </a:lnTo>
                  <a:lnTo>
                    <a:pt x="28" y="2"/>
                  </a:lnTo>
                  <a:lnTo>
                    <a:pt x="32" y="3"/>
                  </a:lnTo>
                  <a:lnTo>
                    <a:pt x="36" y="5"/>
                  </a:lnTo>
                  <a:lnTo>
                    <a:pt x="40" y="7"/>
                  </a:lnTo>
                  <a:lnTo>
                    <a:pt x="43" y="11"/>
                  </a:lnTo>
                  <a:lnTo>
                    <a:pt x="45" y="15"/>
                  </a:lnTo>
                  <a:lnTo>
                    <a:pt x="46" y="20"/>
                  </a:lnTo>
                  <a:lnTo>
                    <a:pt x="47" y="24"/>
                  </a:lnTo>
                  <a:lnTo>
                    <a:pt x="47" y="24"/>
                  </a:lnTo>
                  <a:lnTo>
                    <a:pt x="46" y="30"/>
                  </a:lnTo>
                  <a:lnTo>
                    <a:pt x="45" y="33"/>
                  </a:lnTo>
                  <a:lnTo>
                    <a:pt x="43" y="38"/>
                  </a:lnTo>
                  <a:lnTo>
                    <a:pt x="40" y="41"/>
                  </a:lnTo>
                  <a:lnTo>
                    <a:pt x="36" y="44"/>
                  </a:lnTo>
                  <a:lnTo>
                    <a:pt x="32" y="47"/>
                  </a:lnTo>
                  <a:lnTo>
                    <a:pt x="28" y="48"/>
                  </a:lnTo>
                  <a:lnTo>
                    <a:pt x="23" y="48"/>
                  </a:lnTo>
                  <a:lnTo>
                    <a:pt x="18" y="48"/>
                  </a:lnTo>
                  <a:lnTo>
                    <a:pt x="13" y="47"/>
                  </a:lnTo>
                  <a:lnTo>
                    <a:pt x="10" y="44"/>
                  </a:lnTo>
                  <a:lnTo>
                    <a:pt x="6" y="41"/>
                  </a:lnTo>
                  <a:lnTo>
                    <a:pt x="3" y="38"/>
                  </a:lnTo>
                  <a:lnTo>
                    <a:pt x="1" y="33"/>
                  </a:lnTo>
                  <a:lnTo>
                    <a:pt x="0" y="3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211"/>
            <p:cNvSpPr>
              <a:spLocks/>
            </p:cNvSpPr>
            <p:nvPr/>
          </p:nvSpPr>
          <p:spPr bwMode="auto">
            <a:xfrm>
              <a:off x="4890" y="1249"/>
              <a:ext cx="47" cy="48"/>
            </a:xfrm>
            <a:custGeom>
              <a:avLst/>
              <a:gdLst>
                <a:gd name="T0" fmla="*/ 0 w 47"/>
                <a:gd name="T1" fmla="*/ 24 h 48"/>
                <a:gd name="T2" fmla="*/ 0 w 47"/>
                <a:gd name="T3" fmla="*/ 20 h 48"/>
                <a:gd name="T4" fmla="*/ 1 w 47"/>
                <a:gd name="T5" fmla="*/ 15 h 48"/>
                <a:gd name="T6" fmla="*/ 3 w 47"/>
                <a:gd name="T7" fmla="*/ 11 h 48"/>
                <a:gd name="T8" fmla="*/ 6 w 47"/>
                <a:gd name="T9" fmla="*/ 7 h 48"/>
                <a:gd name="T10" fmla="*/ 10 w 47"/>
                <a:gd name="T11" fmla="*/ 5 h 48"/>
                <a:gd name="T12" fmla="*/ 13 w 47"/>
                <a:gd name="T13" fmla="*/ 3 h 48"/>
                <a:gd name="T14" fmla="*/ 18 w 47"/>
                <a:gd name="T15" fmla="*/ 2 h 48"/>
                <a:gd name="T16" fmla="*/ 23 w 47"/>
                <a:gd name="T17" fmla="*/ 0 h 48"/>
                <a:gd name="T18" fmla="*/ 28 w 47"/>
                <a:gd name="T19" fmla="*/ 2 h 48"/>
                <a:gd name="T20" fmla="*/ 32 w 47"/>
                <a:gd name="T21" fmla="*/ 3 h 48"/>
                <a:gd name="T22" fmla="*/ 36 w 47"/>
                <a:gd name="T23" fmla="*/ 5 h 48"/>
                <a:gd name="T24" fmla="*/ 40 w 47"/>
                <a:gd name="T25" fmla="*/ 7 h 48"/>
                <a:gd name="T26" fmla="*/ 43 w 47"/>
                <a:gd name="T27" fmla="*/ 11 h 48"/>
                <a:gd name="T28" fmla="*/ 45 w 47"/>
                <a:gd name="T29" fmla="*/ 15 h 48"/>
                <a:gd name="T30" fmla="*/ 46 w 47"/>
                <a:gd name="T31" fmla="*/ 20 h 48"/>
                <a:gd name="T32" fmla="*/ 47 w 47"/>
                <a:gd name="T33" fmla="*/ 24 h 48"/>
                <a:gd name="T34" fmla="*/ 47 w 47"/>
                <a:gd name="T35" fmla="*/ 24 h 48"/>
                <a:gd name="T36" fmla="*/ 46 w 47"/>
                <a:gd name="T37" fmla="*/ 30 h 48"/>
                <a:gd name="T38" fmla="*/ 45 w 47"/>
                <a:gd name="T39" fmla="*/ 33 h 48"/>
                <a:gd name="T40" fmla="*/ 43 w 47"/>
                <a:gd name="T41" fmla="*/ 38 h 48"/>
                <a:gd name="T42" fmla="*/ 40 w 47"/>
                <a:gd name="T43" fmla="*/ 41 h 48"/>
                <a:gd name="T44" fmla="*/ 36 w 47"/>
                <a:gd name="T45" fmla="*/ 44 h 48"/>
                <a:gd name="T46" fmla="*/ 32 w 47"/>
                <a:gd name="T47" fmla="*/ 47 h 48"/>
                <a:gd name="T48" fmla="*/ 28 w 47"/>
                <a:gd name="T49" fmla="*/ 48 h 48"/>
                <a:gd name="T50" fmla="*/ 23 w 47"/>
                <a:gd name="T51" fmla="*/ 48 h 48"/>
                <a:gd name="T52" fmla="*/ 18 w 47"/>
                <a:gd name="T53" fmla="*/ 48 h 48"/>
                <a:gd name="T54" fmla="*/ 13 w 47"/>
                <a:gd name="T55" fmla="*/ 47 h 48"/>
                <a:gd name="T56" fmla="*/ 10 w 47"/>
                <a:gd name="T57" fmla="*/ 44 h 48"/>
                <a:gd name="T58" fmla="*/ 6 w 47"/>
                <a:gd name="T59" fmla="*/ 41 h 48"/>
                <a:gd name="T60" fmla="*/ 3 w 47"/>
                <a:gd name="T61" fmla="*/ 38 h 48"/>
                <a:gd name="T62" fmla="*/ 1 w 47"/>
                <a:gd name="T63" fmla="*/ 33 h 48"/>
                <a:gd name="T64" fmla="*/ 0 w 47"/>
                <a:gd name="T65" fmla="*/ 30 h 48"/>
                <a:gd name="T66" fmla="*/ 0 w 47"/>
                <a:gd name="T6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7" h="48">
                  <a:moveTo>
                    <a:pt x="0" y="24"/>
                  </a:moveTo>
                  <a:lnTo>
                    <a:pt x="0" y="20"/>
                  </a:lnTo>
                  <a:lnTo>
                    <a:pt x="1" y="15"/>
                  </a:lnTo>
                  <a:lnTo>
                    <a:pt x="3" y="11"/>
                  </a:lnTo>
                  <a:lnTo>
                    <a:pt x="6" y="7"/>
                  </a:lnTo>
                  <a:lnTo>
                    <a:pt x="10" y="5"/>
                  </a:lnTo>
                  <a:lnTo>
                    <a:pt x="13" y="3"/>
                  </a:lnTo>
                  <a:lnTo>
                    <a:pt x="18" y="2"/>
                  </a:lnTo>
                  <a:lnTo>
                    <a:pt x="23" y="0"/>
                  </a:lnTo>
                  <a:lnTo>
                    <a:pt x="28" y="2"/>
                  </a:lnTo>
                  <a:lnTo>
                    <a:pt x="32" y="3"/>
                  </a:lnTo>
                  <a:lnTo>
                    <a:pt x="36" y="5"/>
                  </a:lnTo>
                  <a:lnTo>
                    <a:pt x="40" y="7"/>
                  </a:lnTo>
                  <a:lnTo>
                    <a:pt x="43" y="11"/>
                  </a:lnTo>
                  <a:lnTo>
                    <a:pt x="45" y="15"/>
                  </a:lnTo>
                  <a:lnTo>
                    <a:pt x="46" y="20"/>
                  </a:lnTo>
                  <a:lnTo>
                    <a:pt x="47" y="24"/>
                  </a:lnTo>
                  <a:lnTo>
                    <a:pt x="47" y="24"/>
                  </a:lnTo>
                  <a:lnTo>
                    <a:pt x="46" y="30"/>
                  </a:lnTo>
                  <a:lnTo>
                    <a:pt x="45" y="33"/>
                  </a:lnTo>
                  <a:lnTo>
                    <a:pt x="43" y="38"/>
                  </a:lnTo>
                  <a:lnTo>
                    <a:pt x="40" y="41"/>
                  </a:lnTo>
                  <a:lnTo>
                    <a:pt x="36" y="44"/>
                  </a:lnTo>
                  <a:lnTo>
                    <a:pt x="32" y="47"/>
                  </a:lnTo>
                  <a:lnTo>
                    <a:pt x="28" y="48"/>
                  </a:lnTo>
                  <a:lnTo>
                    <a:pt x="23" y="48"/>
                  </a:lnTo>
                  <a:lnTo>
                    <a:pt x="18" y="48"/>
                  </a:lnTo>
                  <a:lnTo>
                    <a:pt x="13" y="47"/>
                  </a:lnTo>
                  <a:lnTo>
                    <a:pt x="10" y="44"/>
                  </a:lnTo>
                  <a:lnTo>
                    <a:pt x="6" y="41"/>
                  </a:lnTo>
                  <a:lnTo>
                    <a:pt x="3" y="38"/>
                  </a:lnTo>
                  <a:lnTo>
                    <a:pt x="1" y="33"/>
                  </a:lnTo>
                  <a:lnTo>
                    <a:pt x="0" y="30"/>
                  </a:lnTo>
                  <a:lnTo>
                    <a:pt x="0" y="24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212"/>
            <p:cNvSpPr>
              <a:spLocks/>
            </p:cNvSpPr>
            <p:nvPr/>
          </p:nvSpPr>
          <p:spPr bwMode="auto">
            <a:xfrm>
              <a:off x="4890" y="1581"/>
              <a:ext cx="47" cy="47"/>
            </a:xfrm>
            <a:custGeom>
              <a:avLst/>
              <a:gdLst>
                <a:gd name="T0" fmla="*/ 0 w 47"/>
                <a:gd name="T1" fmla="*/ 24 h 47"/>
                <a:gd name="T2" fmla="*/ 0 w 47"/>
                <a:gd name="T3" fmla="*/ 19 h 47"/>
                <a:gd name="T4" fmla="*/ 1 w 47"/>
                <a:gd name="T5" fmla="*/ 15 h 47"/>
                <a:gd name="T6" fmla="*/ 3 w 47"/>
                <a:gd name="T7" fmla="*/ 10 h 47"/>
                <a:gd name="T8" fmla="*/ 6 w 47"/>
                <a:gd name="T9" fmla="*/ 7 h 47"/>
                <a:gd name="T10" fmla="*/ 10 w 47"/>
                <a:gd name="T11" fmla="*/ 4 h 47"/>
                <a:gd name="T12" fmla="*/ 13 w 47"/>
                <a:gd name="T13" fmla="*/ 2 h 47"/>
                <a:gd name="T14" fmla="*/ 18 w 47"/>
                <a:gd name="T15" fmla="*/ 0 h 47"/>
                <a:gd name="T16" fmla="*/ 23 w 47"/>
                <a:gd name="T17" fmla="*/ 0 h 47"/>
                <a:gd name="T18" fmla="*/ 28 w 47"/>
                <a:gd name="T19" fmla="*/ 0 h 47"/>
                <a:gd name="T20" fmla="*/ 32 w 47"/>
                <a:gd name="T21" fmla="*/ 2 h 47"/>
                <a:gd name="T22" fmla="*/ 36 w 47"/>
                <a:gd name="T23" fmla="*/ 4 h 47"/>
                <a:gd name="T24" fmla="*/ 40 w 47"/>
                <a:gd name="T25" fmla="*/ 7 h 47"/>
                <a:gd name="T26" fmla="*/ 43 w 47"/>
                <a:gd name="T27" fmla="*/ 10 h 47"/>
                <a:gd name="T28" fmla="*/ 45 w 47"/>
                <a:gd name="T29" fmla="*/ 15 h 47"/>
                <a:gd name="T30" fmla="*/ 46 w 47"/>
                <a:gd name="T31" fmla="*/ 19 h 47"/>
                <a:gd name="T32" fmla="*/ 47 w 47"/>
                <a:gd name="T33" fmla="*/ 24 h 47"/>
                <a:gd name="T34" fmla="*/ 47 w 47"/>
                <a:gd name="T35" fmla="*/ 24 h 47"/>
                <a:gd name="T36" fmla="*/ 46 w 47"/>
                <a:gd name="T37" fmla="*/ 28 h 47"/>
                <a:gd name="T38" fmla="*/ 45 w 47"/>
                <a:gd name="T39" fmla="*/ 33 h 47"/>
                <a:gd name="T40" fmla="*/ 43 w 47"/>
                <a:gd name="T41" fmla="*/ 37 h 47"/>
                <a:gd name="T42" fmla="*/ 40 w 47"/>
                <a:gd name="T43" fmla="*/ 41 h 47"/>
                <a:gd name="T44" fmla="*/ 36 w 47"/>
                <a:gd name="T45" fmla="*/ 44 h 47"/>
                <a:gd name="T46" fmla="*/ 32 w 47"/>
                <a:gd name="T47" fmla="*/ 45 h 47"/>
                <a:gd name="T48" fmla="*/ 28 w 47"/>
                <a:gd name="T49" fmla="*/ 47 h 47"/>
                <a:gd name="T50" fmla="*/ 23 w 47"/>
                <a:gd name="T51" fmla="*/ 47 h 47"/>
                <a:gd name="T52" fmla="*/ 18 w 47"/>
                <a:gd name="T53" fmla="*/ 47 h 47"/>
                <a:gd name="T54" fmla="*/ 13 w 47"/>
                <a:gd name="T55" fmla="*/ 45 h 47"/>
                <a:gd name="T56" fmla="*/ 10 w 47"/>
                <a:gd name="T57" fmla="*/ 44 h 47"/>
                <a:gd name="T58" fmla="*/ 6 w 47"/>
                <a:gd name="T59" fmla="*/ 41 h 47"/>
                <a:gd name="T60" fmla="*/ 3 w 47"/>
                <a:gd name="T61" fmla="*/ 37 h 47"/>
                <a:gd name="T62" fmla="*/ 1 w 47"/>
                <a:gd name="T63" fmla="*/ 33 h 47"/>
                <a:gd name="T64" fmla="*/ 0 w 47"/>
                <a:gd name="T65" fmla="*/ 28 h 47"/>
                <a:gd name="T66" fmla="*/ 0 w 47"/>
                <a:gd name="T67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7" h="47">
                  <a:moveTo>
                    <a:pt x="0" y="24"/>
                  </a:moveTo>
                  <a:lnTo>
                    <a:pt x="0" y="19"/>
                  </a:lnTo>
                  <a:lnTo>
                    <a:pt x="1" y="15"/>
                  </a:lnTo>
                  <a:lnTo>
                    <a:pt x="3" y="10"/>
                  </a:lnTo>
                  <a:lnTo>
                    <a:pt x="6" y="7"/>
                  </a:lnTo>
                  <a:lnTo>
                    <a:pt x="10" y="4"/>
                  </a:lnTo>
                  <a:lnTo>
                    <a:pt x="13" y="2"/>
                  </a:lnTo>
                  <a:lnTo>
                    <a:pt x="18" y="0"/>
                  </a:lnTo>
                  <a:lnTo>
                    <a:pt x="23" y="0"/>
                  </a:lnTo>
                  <a:lnTo>
                    <a:pt x="28" y="0"/>
                  </a:lnTo>
                  <a:lnTo>
                    <a:pt x="32" y="2"/>
                  </a:lnTo>
                  <a:lnTo>
                    <a:pt x="36" y="4"/>
                  </a:lnTo>
                  <a:lnTo>
                    <a:pt x="40" y="7"/>
                  </a:lnTo>
                  <a:lnTo>
                    <a:pt x="43" y="10"/>
                  </a:lnTo>
                  <a:lnTo>
                    <a:pt x="45" y="15"/>
                  </a:lnTo>
                  <a:lnTo>
                    <a:pt x="46" y="19"/>
                  </a:lnTo>
                  <a:lnTo>
                    <a:pt x="47" y="24"/>
                  </a:lnTo>
                  <a:lnTo>
                    <a:pt x="47" y="24"/>
                  </a:lnTo>
                  <a:lnTo>
                    <a:pt x="46" y="28"/>
                  </a:lnTo>
                  <a:lnTo>
                    <a:pt x="45" y="33"/>
                  </a:lnTo>
                  <a:lnTo>
                    <a:pt x="43" y="37"/>
                  </a:lnTo>
                  <a:lnTo>
                    <a:pt x="40" y="41"/>
                  </a:lnTo>
                  <a:lnTo>
                    <a:pt x="36" y="44"/>
                  </a:lnTo>
                  <a:lnTo>
                    <a:pt x="32" y="45"/>
                  </a:lnTo>
                  <a:lnTo>
                    <a:pt x="28" y="47"/>
                  </a:lnTo>
                  <a:lnTo>
                    <a:pt x="23" y="47"/>
                  </a:lnTo>
                  <a:lnTo>
                    <a:pt x="18" y="47"/>
                  </a:lnTo>
                  <a:lnTo>
                    <a:pt x="13" y="45"/>
                  </a:lnTo>
                  <a:lnTo>
                    <a:pt x="10" y="44"/>
                  </a:lnTo>
                  <a:lnTo>
                    <a:pt x="6" y="41"/>
                  </a:lnTo>
                  <a:lnTo>
                    <a:pt x="3" y="37"/>
                  </a:lnTo>
                  <a:lnTo>
                    <a:pt x="1" y="33"/>
                  </a:lnTo>
                  <a:lnTo>
                    <a:pt x="0" y="28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213"/>
            <p:cNvSpPr>
              <a:spLocks/>
            </p:cNvSpPr>
            <p:nvPr/>
          </p:nvSpPr>
          <p:spPr bwMode="auto">
            <a:xfrm>
              <a:off x="4890" y="1581"/>
              <a:ext cx="47" cy="47"/>
            </a:xfrm>
            <a:custGeom>
              <a:avLst/>
              <a:gdLst>
                <a:gd name="T0" fmla="*/ 0 w 47"/>
                <a:gd name="T1" fmla="*/ 24 h 47"/>
                <a:gd name="T2" fmla="*/ 0 w 47"/>
                <a:gd name="T3" fmla="*/ 19 h 47"/>
                <a:gd name="T4" fmla="*/ 1 w 47"/>
                <a:gd name="T5" fmla="*/ 15 h 47"/>
                <a:gd name="T6" fmla="*/ 3 w 47"/>
                <a:gd name="T7" fmla="*/ 10 h 47"/>
                <a:gd name="T8" fmla="*/ 6 w 47"/>
                <a:gd name="T9" fmla="*/ 7 h 47"/>
                <a:gd name="T10" fmla="*/ 10 w 47"/>
                <a:gd name="T11" fmla="*/ 4 h 47"/>
                <a:gd name="T12" fmla="*/ 13 w 47"/>
                <a:gd name="T13" fmla="*/ 2 h 47"/>
                <a:gd name="T14" fmla="*/ 18 w 47"/>
                <a:gd name="T15" fmla="*/ 0 h 47"/>
                <a:gd name="T16" fmla="*/ 23 w 47"/>
                <a:gd name="T17" fmla="*/ 0 h 47"/>
                <a:gd name="T18" fmla="*/ 28 w 47"/>
                <a:gd name="T19" fmla="*/ 0 h 47"/>
                <a:gd name="T20" fmla="*/ 32 w 47"/>
                <a:gd name="T21" fmla="*/ 2 h 47"/>
                <a:gd name="T22" fmla="*/ 36 w 47"/>
                <a:gd name="T23" fmla="*/ 4 h 47"/>
                <a:gd name="T24" fmla="*/ 40 w 47"/>
                <a:gd name="T25" fmla="*/ 7 h 47"/>
                <a:gd name="T26" fmla="*/ 43 w 47"/>
                <a:gd name="T27" fmla="*/ 10 h 47"/>
                <a:gd name="T28" fmla="*/ 45 w 47"/>
                <a:gd name="T29" fmla="*/ 15 h 47"/>
                <a:gd name="T30" fmla="*/ 46 w 47"/>
                <a:gd name="T31" fmla="*/ 19 h 47"/>
                <a:gd name="T32" fmla="*/ 47 w 47"/>
                <a:gd name="T33" fmla="*/ 24 h 47"/>
                <a:gd name="T34" fmla="*/ 47 w 47"/>
                <a:gd name="T35" fmla="*/ 24 h 47"/>
                <a:gd name="T36" fmla="*/ 46 w 47"/>
                <a:gd name="T37" fmla="*/ 28 h 47"/>
                <a:gd name="T38" fmla="*/ 45 w 47"/>
                <a:gd name="T39" fmla="*/ 33 h 47"/>
                <a:gd name="T40" fmla="*/ 43 w 47"/>
                <a:gd name="T41" fmla="*/ 37 h 47"/>
                <a:gd name="T42" fmla="*/ 40 w 47"/>
                <a:gd name="T43" fmla="*/ 41 h 47"/>
                <a:gd name="T44" fmla="*/ 36 w 47"/>
                <a:gd name="T45" fmla="*/ 44 h 47"/>
                <a:gd name="T46" fmla="*/ 32 w 47"/>
                <a:gd name="T47" fmla="*/ 45 h 47"/>
                <a:gd name="T48" fmla="*/ 28 w 47"/>
                <a:gd name="T49" fmla="*/ 47 h 47"/>
                <a:gd name="T50" fmla="*/ 23 w 47"/>
                <a:gd name="T51" fmla="*/ 47 h 47"/>
                <a:gd name="T52" fmla="*/ 18 w 47"/>
                <a:gd name="T53" fmla="*/ 47 h 47"/>
                <a:gd name="T54" fmla="*/ 13 w 47"/>
                <a:gd name="T55" fmla="*/ 45 h 47"/>
                <a:gd name="T56" fmla="*/ 10 w 47"/>
                <a:gd name="T57" fmla="*/ 44 h 47"/>
                <a:gd name="T58" fmla="*/ 6 w 47"/>
                <a:gd name="T59" fmla="*/ 41 h 47"/>
                <a:gd name="T60" fmla="*/ 3 w 47"/>
                <a:gd name="T61" fmla="*/ 37 h 47"/>
                <a:gd name="T62" fmla="*/ 1 w 47"/>
                <a:gd name="T63" fmla="*/ 33 h 47"/>
                <a:gd name="T64" fmla="*/ 0 w 47"/>
                <a:gd name="T65" fmla="*/ 28 h 47"/>
                <a:gd name="T66" fmla="*/ 0 w 47"/>
                <a:gd name="T67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7" h="47">
                  <a:moveTo>
                    <a:pt x="0" y="24"/>
                  </a:moveTo>
                  <a:lnTo>
                    <a:pt x="0" y="19"/>
                  </a:lnTo>
                  <a:lnTo>
                    <a:pt x="1" y="15"/>
                  </a:lnTo>
                  <a:lnTo>
                    <a:pt x="3" y="10"/>
                  </a:lnTo>
                  <a:lnTo>
                    <a:pt x="6" y="7"/>
                  </a:lnTo>
                  <a:lnTo>
                    <a:pt x="10" y="4"/>
                  </a:lnTo>
                  <a:lnTo>
                    <a:pt x="13" y="2"/>
                  </a:lnTo>
                  <a:lnTo>
                    <a:pt x="18" y="0"/>
                  </a:lnTo>
                  <a:lnTo>
                    <a:pt x="23" y="0"/>
                  </a:lnTo>
                  <a:lnTo>
                    <a:pt x="28" y="0"/>
                  </a:lnTo>
                  <a:lnTo>
                    <a:pt x="32" y="2"/>
                  </a:lnTo>
                  <a:lnTo>
                    <a:pt x="36" y="4"/>
                  </a:lnTo>
                  <a:lnTo>
                    <a:pt x="40" y="7"/>
                  </a:lnTo>
                  <a:lnTo>
                    <a:pt x="43" y="10"/>
                  </a:lnTo>
                  <a:lnTo>
                    <a:pt x="45" y="15"/>
                  </a:lnTo>
                  <a:lnTo>
                    <a:pt x="46" y="19"/>
                  </a:lnTo>
                  <a:lnTo>
                    <a:pt x="47" y="24"/>
                  </a:lnTo>
                  <a:lnTo>
                    <a:pt x="47" y="24"/>
                  </a:lnTo>
                  <a:lnTo>
                    <a:pt x="46" y="28"/>
                  </a:lnTo>
                  <a:lnTo>
                    <a:pt x="45" y="33"/>
                  </a:lnTo>
                  <a:lnTo>
                    <a:pt x="43" y="37"/>
                  </a:lnTo>
                  <a:lnTo>
                    <a:pt x="40" y="41"/>
                  </a:lnTo>
                  <a:lnTo>
                    <a:pt x="36" y="44"/>
                  </a:lnTo>
                  <a:lnTo>
                    <a:pt x="32" y="45"/>
                  </a:lnTo>
                  <a:lnTo>
                    <a:pt x="28" y="47"/>
                  </a:lnTo>
                  <a:lnTo>
                    <a:pt x="23" y="47"/>
                  </a:lnTo>
                  <a:lnTo>
                    <a:pt x="18" y="47"/>
                  </a:lnTo>
                  <a:lnTo>
                    <a:pt x="13" y="45"/>
                  </a:lnTo>
                  <a:lnTo>
                    <a:pt x="10" y="44"/>
                  </a:lnTo>
                  <a:lnTo>
                    <a:pt x="6" y="41"/>
                  </a:lnTo>
                  <a:lnTo>
                    <a:pt x="3" y="37"/>
                  </a:lnTo>
                  <a:lnTo>
                    <a:pt x="1" y="33"/>
                  </a:lnTo>
                  <a:lnTo>
                    <a:pt x="0" y="28"/>
                  </a:lnTo>
                  <a:lnTo>
                    <a:pt x="0" y="24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Rectangle 214"/>
            <p:cNvSpPr>
              <a:spLocks noChangeArrowheads="1"/>
            </p:cNvSpPr>
            <p:nvPr/>
          </p:nvSpPr>
          <p:spPr bwMode="auto">
            <a:xfrm>
              <a:off x="4401" y="1192"/>
              <a:ext cx="379" cy="47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Rectangle 215"/>
            <p:cNvSpPr>
              <a:spLocks noChangeArrowheads="1"/>
            </p:cNvSpPr>
            <p:nvPr/>
          </p:nvSpPr>
          <p:spPr bwMode="auto">
            <a:xfrm>
              <a:off x="4401" y="1192"/>
              <a:ext cx="379" cy="472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16"/>
            <p:cNvSpPr>
              <a:spLocks/>
            </p:cNvSpPr>
            <p:nvPr/>
          </p:nvSpPr>
          <p:spPr bwMode="auto">
            <a:xfrm>
              <a:off x="4719" y="1387"/>
              <a:ext cx="61" cy="82"/>
            </a:xfrm>
            <a:custGeom>
              <a:avLst/>
              <a:gdLst>
                <a:gd name="T0" fmla="*/ 61 w 61"/>
                <a:gd name="T1" fmla="*/ 82 h 82"/>
                <a:gd name="T2" fmla="*/ 0 w 61"/>
                <a:gd name="T3" fmla="*/ 42 h 82"/>
                <a:gd name="T4" fmla="*/ 61 w 61"/>
                <a:gd name="T5" fmla="*/ 0 h 82"/>
                <a:gd name="T6" fmla="*/ 61 w 61"/>
                <a:gd name="T7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82">
                  <a:moveTo>
                    <a:pt x="61" y="82"/>
                  </a:moveTo>
                  <a:lnTo>
                    <a:pt x="0" y="42"/>
                  </a:lnTo>
                  <a:lnTo>
                    <a:pt x="61" y="0"/>
                  </a:lnTo>
                  <a:lnTo>
                    <a:pt x="61" y="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17"/>
            <p:cNvSpPr>
              <a:spLocks/>
            </p:cNvSpPr>
            <p:nvPr/>
          </p:nvSpPr>
          <p:spPr bwMode="auto">
            <a:xfrm>
              <a:off x="4719" y="1387"/>
              <a:ext cx="61" cy="82"/>
            </a:xfrm>
            <a:custGeom>
              <a:avLst/>
              <a:gdLst>
                <a:gd name="T0" fmla="*/ 61 w 61"/>
                <a:gd name="T1" fmla="*/ 82 h 82"/>
                <a:gd name="T2" fmla="*/ 0 w 61"/>
                <a:gd name="T3" fmla="*/ 42 h 82"/>
                <a:gd name="T4" fmla="*/ 61 w 61"/>
                <a:gd name="T5" fmla="*/ 0 h 82"/>
                <a:gd name="T6" fmla="*/ 61 w 61"/>
                <a:gd name="T7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82">
                  <a:moveTo>
                    <a:pt x="61" y="82"/>
                  </a:moveTo>
                  <a:lnTo>
                    <a:pt x="0" y="42"/>
                  </a:lnTo>
                  <a:lnTo>
                    <a:pt x="61" y="0"/>
                  </a:lnTo>
                  <a:lnTo>
                    <a:pt x="61" y="82"/>
                  </a:lnTo>
                  <a:close/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Rectangle 218"/>
            <p:cNvSpPr>
              <a:spLocks noChangeArrowheads="1"/>
            </p:cNvSpPr>
            <p:nvPr/>
          </p:nvSpPr>
          <p:spPr bwMode="auto">
            <a:xfrm>
              <a:off x="4705" y="1221"/>
              <a:ext cx="76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J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7" name="Rectangle 219"/>
            <p:cNvSpPr>
              <a:spLocks noChangeArrowheads="1"/>
            </p:cNvSpPr>
            <p:nvPr/>
          </p:nvSpPr>
          <p:spPr bwMode="auto">
            <a:xfrm>
              <a:off x="4705" y="1564"/>
              <a:ext cx="8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K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8" name="Rectangle 220"/>
            <p:cNvSpPr>
              <a:spLocks noChangeArrowheads="1"/>
            </p:cNvSpPr>
            <p:nvPr/>
          </p:nvSpPr>
          <p:spPr bwMode="auto">
            <a:xfrm>
              <a:off x="4433" y="1221"/>
              <a:ext cx="8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9" name="Rectangle 221"/>
            <p:cNvSpPr>
              <a:spLocks noChangeArrowheads="1"/>
            </p:cNvSpPr>
            <p:nvPr/>
          </p:nvSpPr>
          <p:spPr bwMode="auto">
            <a:xfrm>
              <a:off x="4548" y="1382"/>
              <a:ext cx="189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CLK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0" name="Freeform 222"/>
            <p:cNvSpPr>
              <a:spLocks/>
            </p:cNvSpPr>
            <p:nvPr/>
          </p:nvSpPr>
          <p:spPr bwMode="auto">
            <a:xfrm>
              <a:off x="4780" y="1407"/>
              <a:ext cx="43" cy="42"/>
            </a:xfrm>
            <a:custGeom>
              <a:avLst/>
              <a:gdLst>
                <a:gd name="T0" fmla="*/ 0 w 43"/>
                <a:gd name="T1" fmla="*/ 22 h 42"/>
                <a:gd name="T2" fmla="*/ 0 w 43"/>
                <a:gd name="T3" fmla="*/ 17 h 42"/>
                <a:gd name="T4" fmla="*/ 1 w 43"/>
                <a:gd name="T5" fmla="*/ 13 h 42"/>
                <a:gd name="T6" fmla="*/ 4 w 43"/>
                <a:gd name="T7" fmla="*/ 9 h 42"/>
                <a:gd name="T8" fmla="*/ 6 w 43"/>
                <a:gd name="T9" fmla="*/ 6 h 42"/>
                <a:gd name="T10" fmla="*/ 9 w 43"/>
                <a:gd name="T11" fmla="*/ 4 h 42"/>
                <a:gd name="T12" fmla="*/ 13 w 43"/>
                <a:gd name="T13" fmla="*/ 1 h 42"/>
                <a:gd name="T14" fmla="*/ 17 w 43"/>
                <a:gd name="T15" fmla="*/ 0 h 42"/>
                <a:gd name="T16" fmla="*/ 22 w 43"/>
                <a:gd name="T17" fmla="*/ 0 h 42"/>
                <a:gd name="T18" fmla="*/ 25 w 43"/>
                <a:gd name="T19" fmla="*/ 0 h 42"/>
                <a:gd name="T20" fmla="*/ 30 w 43"/>
                <a:gd name="T21" fmla="*/ 1 h 42"/>
                <a:gd name="T22" fmla="*/ 33 w 43"/>
                <a:gd name="T23" fmla="*/ 4 h 42"/>
                <a:gd name="T24" fmla="*/ 36 w 43"/>
                <a:gd name="T25" fmla="*/ 6 h 42"/>
                <a:gd name="T26" fmla="*/ 39 w 43"/>
                <a:gd name="T27" fmla="*/ 9 h 42"/>
                <a:gd name="T28" fmla="*/ 41 w 43"/>
                <a:gd name="T29" fmla="*/ 13 h 42"/>
                <a:gd name="T30" fmla="*/ 42 w 43"/>
                <a:gd name="T31" fmla="*/ 17 h 42"/>
                <a:gd name="T32" fmla="*/ 43 w 43"/>
                <a:gd name="T33" fmla="*/ 22 h 42"/>
                <a:gd name="T34" fmla="*/ 43 w 43"/>
                <a:gd name="T35" fmla="*/ 22 h 42"/>
                <a:gd name="T36" fmla="*/ 42 w 43"/>
                <a:gd name="T37" fmla="*/ 25 h 42"/>
                <a:gd name="T38" fmla="*/ 41 w 43"/>
                <a:gd name="T39" fmla="*/ 30 h 42"/>
                <a:gd name="T40" fmla="*/ 39 w 43"/>
                <a:gd name="T41" fmla="*/ 33 h 42"/>
                <a:gd name="T42" fmla="*/ 36 w 43"/>
                <a:gd name="T43" fmla="*/ 36 h 42"/>
                <a:gd name="T44" fmla="*/ 33 w 43"/>
                <a:gd name="T45" fmla="*/ 39 h 42"/>
                <a:gd name="T46" fmla="*/ 30 w 43"/>
                <a:gd name="T47" fmla="*/ 41 h 42"/>
                <a:gd name="T48" fmla="*/ 25 w 43"/>
                <a:gd name="T49" fmla="*/ 42 h 42"/>
                <a:gd name="T50" fmla="*/ 22 w 43"/>
                <a:gd name="T51" fmla="*/ 42 h 42"/>
                <a:gd name="T52" fmla="*/ 17 w 43"/>
                <a:gd name="T53" fmla="*/ 42 h 42"/>
                <a:gd name="T54" fmla="*/ 13 w 43"/>
                <a:gd name="T55" fmla="*/ 41 h 42"/>
                <a:gd name="T56" fmla="*/ 9 w 43"/>
                <a:gd name="T57" fmla="*/ 39 h 42"/>
                <a:gd name="T58" fmla="*/ 6 w 43"/>
                <a:gd name="T59" fmla="*/ 36 h 42"/>
                <a:gd name="T60" fmla="*/ 4 w 43"/>
                <a:gd name="T61" fmla="*/ 33 h 42"/>
                <a:gd name="T62" fmla="*/ 1 w 43"/>
                <a:gd name="T63" fmla="*/ 30 h 42"/>
                <a:gd name="T64" fmla="*/ 0 w 43"/>
                <a:gd name="T65" fmla="*/ 25 h 42"/>
                <a:gd name="T66" fmla="*/ 0 w 43"/>
                <a:gd name="T67" fmla="*/ 2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3" h="42">
                  <a:moveTo>
                    <a:pt x="0" y="22"/>
                  </a:moveTo>
                  <a:lnTo>
                    <a:pt x="0" y="17"/>
                  </a:lnTo>
                  <a:lnTo>
                    <a:pt x="1" y="13"/>
                  </a:lnTo>
                  <a:lnTo>
                    <a:pt x="4" y="9"/>
                  </a:lnTo>
                  <a:lnTo>
                    <a:pt x="6" y="6"/>
                  </a:lnTo>
                  <a:lnTo>
                    <a:pt x="9" y="4"/>
                  </a:lnTo>
                  <a:lnTo>
                    <a:pt x="13" y="1"/>
                  </a:lnTo>
                  <a:lnTo>
                    <a:pt x="17" y="0"/>
                  </a:lnTo>
                  <a:lnTo>
                    <a:pt x="22" y="0"/>
                  </a:lnTo>
                  <a:lnTo>
                    <a:pt x="25" y="0"/>
                  </a:lnTo>
                  <a:lnTo>
                    <a:pt x="30" y="1"/>
                  </a:lnTo>
                  <a:lnTo>
                    <a:pt x="33" y="4"/>
                  </a:lnTo>
                  <a:lnTo>
                    <a:pt x="36" y="6"/>
                  </a:lnTo>
                  <a:lnTo>
                    <a:pt x="39" y="9"/>
                  </a:lnTo>
                  <a:lnTo>
                    <a:pt x="41" y="13"/>
                  </a:lnTo>
                  <a:lnTo>
                    <a:pt x="42" y="17"/>
                  </a:lnTo>
                  <a:lnTo>
                    <a:pt x="43" y="22"/>
                  </a:lnTo>
                  <a:lnTo>
                    <a:pt x="43" y="22"/>
                  </a:lnTo>
                  <a:lnTo>
                    <a:pt x="42" y="25"/>
                  </a:lnTo>
                  <a:lnTo>
                    <a:pt x="41" y="30"/>
                  </a:lnTo>
                  <a:lnTo>
                    <a:pt x="39" y="33"/>
                  </a:lnTo>
                  <a:lnTo>
                    <a:pt x="36" y="36"/>
                  </a:lnTo>
                  <a:lnTo>
                    <a:pt x="33" y="39"/>
                  </a:lnTo>
                  <a:lnTo>
                    <a:pt x="30" y="41"/>
                  </a:lnTo>
                  <a:lnTo>
                    <a:pt x="25" y="42"/>
                  </a:lnTo>
                  <a:lnTo>
                    <a:pt x="22" y="42"/>
                  </a:lnTo>
                  <a:lnTo>
                    <a:pt x="17" y="42"/>
                  </a:lnTo>
                  <a:lnTo>
                    <a:pt x="13" y="41"/>
                  </a:lnTo>
                  <a:lnTo>
                    <a:pt x="9" y="39"/>
                  </a:lnTo>
                  <a:lnTo>
                    <a:pt x="6" y="36"/>
                  </a:lnTo>
                  <a:lnTo>
                    <a:pt x="4" y="33"/>
                  </a:lnTo>
                  <a:lnTo>
                    <a:pt x="1" y="30"/>
                  </a:lnTo>
                  <a:lnTo>
                    <a:pt x="0" y="25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23"/>
            <p:cNvSpPr>
              <a:spLocks/>
            </p:cNvSpPr>
            <p:nvPr/>
          </p:nvSpPr>
          <p:spPr bwMode="auto">
            <a:xfrm>
              <a:off x="4780" y="1407"/>
              <a:ext cx="43" cy="42"/>
            </a:xfrm>
            <a:custGeom>
              <a:avLst/>
              <a:gdLst>
                <a:gd name="T0" fmla="*/ 0 w 43"/>
                <a:gd name="T1" fmla="*/ 22 h 42"/>
                <a:gd name="T2" fmla="*/ 0 w 43"/>
                <a:gd name="T3" fmla="*/ 17 h 42"/>
                <a:gd name="T4" fmla="*/ 1 w 43"/>
                <a:gd name="T5" fmla="*/ 13 h 42"/>
                <a:gd name="T6" fmla="*/ 4 w 43"/>
                <a:gd name="T7" fmla="*/ 9 h 42"/>
                <a:gd name="T8" fmla="*/ 6 w 43"/>
                <a:gd name="T9" fmla="*/ 6 h 42"/>
                <a:gd name="T10" fmla="*/ 9 w 43"/>
                <a:gd name="T11" fmla="*/ 4 h 42"/>
                <a:gd name="T12" fmla="*/ 13 w 43"/>
                <a:gd name="T13" fmla="*/ 1 h 42"/>
                <a:gd name="T14" fmla="*/ 17 w 43"/>
                <a:gd name="T15" fmla="*/ 0 h 42"/>
                <a:gd name="T16" fmla="*/ 22 w 43"/>
                <a:gd name="T17" fmla="*/ 0 h 42"/>
                <a:gd name="T18" fmla="*/ 25 w 43"/>
                <a:gd name="T19" fmla="*/ 0 h 42"/>
                <a:gd name="T20" fmla="*/ 30 w 43"/>
                <a:gd name="T21" fmla="*/ 1 h 42"/>
                <a:gd name="T22" fmla="*/ 33 w 43"/>
                <a:gd name="T23" fmla="*/ 4 h 42"/>
                <a:gd name="T24" fmla="*/ 36 w 43"/>
                <a:gd name="T25" fmla="*/ 6 h 42"/>
                <a:gd name="T26" fmla="*/ 39 w 43"/>
                <a:gd name="T27" fmla="*/ 9 h 42"/>
                <a:gd name="T28" fmla="*/ 41 w 43"/>
                <a:gd name="T29" fmla="*/ 13 h 42"/>
                <a:gd name="T30" fmla="*/ 42 w 43"/>
                <a:gd name="T31" fmla="*/ 17 h 42"/>
                <a:gd name="T32" fmla="*/ 43 w 43"/>
                <a:gd name="T33" fmla="*/ 22 h 42"/>
                <a:gd name="T34" fmla="*/ 43 w 43"/>
                <a:gd name="T35" fmla="*/ 22 h 42"/>
                <a:gd name="T36" fmla="*/ 42 w 43"/>
                <a:gd name="T37" fmla="*/ 25 h 42"/>
                <a:gd name="T38" fmla="*/ 41 w 43"/>
                <a:gd name="T39" fmla="*/ 30 h 42"/>
                <a:gd name="T40" fmla="*/ 39 w 43"/>
                <a:gd name="T41" fmla="*/ 33 h 42"/>
                <a:gd name="T42" fmla="*/ 36 w 43"/>
                <a:gd name="T43" fmla="*/ 36 h 42"/>
                <a:gd name="T44" fmla="*/ 33 w 43"/>
                <a:gd name="T45" fmla="*/ 39 h 42"/>
                <a:gd name="T46" fmla="*/ 30 w 43"/>
                <a:gd name="T47" fmla="*/ 41 h 42"/>
                <a:gd name="T48" fmla="*/ 25 w 43"/>
                <a:gd name="T49" fmla="*/ 42 h 42"/>
                <a:gd name="T50" fmla="*/ 22 w 43"/>
                <a:gd name="T51" fmla="*/ 42 h 42"/>
                <a:gd name="T52" fmla="*/ 17 w 43"/>
                <a:gd name="T53" fmla="*/ 42 h 42"/>
                <a:gd name="T54" fmla="*/ 13 w 43"/>
                <a:gd name="T55" fmla="*/ 41 h 42"/>
                <a:gd name="T56" fmla="*/ 9 w 43"/>
                <a:gd name="T57" fmla="*/ 39 h 42"/>
                <a:gd name="T58" fmla="*/ 6 w 43"/>
                <a:gd name="T59" fmla="*/ 36 h 42"/>
                <a:gd name="T60" fmla="*/ 4 w 43"/>
                <a:gd name="T61" fmla="*/ 33 h 42"/>
                <a:gd name="T62" fmla="*/ 1 w 43"/>
                <a:gd name="T63" fmla="*/ 30 h 42"/>
                <a:gd name="T64" fmla="*/ 0 w 43"/>
                <a:gd name="T65" fmla="*/ 25 h 42"/>
                <a:gd name="T66" fmla="*/ 0 w 43"/>
                <a:gd name="T67" fmla="*/ 2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3" h="42">
                  <a:moveTo>
                    <a:pt x="0" y="22"/>
                  </a:moveTo>
                  <a:lnTo>
                    <a:pt x="0" y="17"/>
                  </a:lnTo>
                  <a:lnTo>
                    <a:pt x="1" y="13"/>
                  </a:lnTo>
                  <a:lnTo>
                    <a:pt x="4" y="9"/>
                  </a:lnTo>
                  <a:lnTo>
                    <a:pt x="6" y="6"/>
                  </a:lnTo>
                  <a:lnTo>
                    <a:pt x="9" y="4"/>
                  </a:lnTo>
                  <a:lnTo>
                    <a:pt x="13" y="1"/>
                  </a:lnTo>
                  <a:lnTo>
                    <a:pt x="17" y="0"/>
                  </a:lnTo>
                  <a:lnTo>
                    <a:pt x="22" y="0"/>
                  </a:lnTo>
                  <a:lnTo>
                    <a:pt x="25" y="0"/>
                  </a:lnTo>
                  <a:lnTo>
                    <a:pt x="30" y="1"/>
                  </a:lnTo>
                  <a:lnTo>
                    <a:pt x="33" y="4"/>
                  </a:lnTo>
                  <a:lnTo>
                    <a:pt x="36" y="6"/>
                  </a:lnTo>
                  <a:lnTo>
                    <a:pt x="39" y="9"/>
                  </a:lnTo>
                  <a:lnTo>
                    <a:pt x="41" y="13"/>
                  </a:lnTo>
                  <a:lnTo>
                    <a:pt x="42" y="17"/>
                  </a:lnTo>
                  <a:lnTo>
                    <a:pt x="43" y="22"/>
                  </a:lnTo>
                  <a:lnTo>
                    <a:pt x="43" y="22"/>
                  </a:lnTo>
                  <a:lnTo>
                    <a:pt x="42" y="25"/>
                  </a:lnTo>
                  <a:lnTo>
                    <a:pt x="41" y="30"/>
                  </a:lnTo>
                  <a:lnTo>
                    <a:pt x="39" y="33"/>
                  </a:lnTo>
                  <a:lnTo>
                    <a:pt x="36" y="36"/>
                  </a:lnTo>
                  <a:lnTo>
                    <a:pt x="33" y="39"/>
                  </a:lnTo>
                  <a:lnTo>
                    <a:pt x="30" y="41"/>
                  </a:lnTo>
                  <a:lnTo>
                    <a:pt x="25" y="42"/>
                  </a:lnTo>
                  <a:lnTo>
                    <a:pt x="22" y="42"/>
                  </a:lnTo>
                  <a:lnTo>
                    <a:pt x="17" y="42"/>
                  </a:lnTo>
                  <a:lnTo>
                    <a:pt x="13" y="41"/>
                  </a:lnTo>
                  <a:lnTo>
                    <a:pt x="9" y="39"/>
                  </a:lnTo>
                  <a:lnTo>
                    <a:pt x="6" y="36"/>
                  </a:lnTo>
                  <a:lnTo>
                    <a:pt x="4" y="33"/>
                  </a:lnTo>
                  <a:lnTo>
                    <a:pt x="1" y="30"/>
                  </a:lnTo>
                  <a:lnTo>
                    <a:pt x="0" y="25"/>
                  </a:lnTo>
                  <a:lnTo>
                    <a:pt x="0" y="22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Rectangle 224"/>
            <p:cNvSpPr>
              <a:spLocks noChangeArrowheads="1"/>
            </p:cNvSpPr>
            <p:nvPr/>
          </p:nvSpPr>
          <p:spPr bwMode="auto">
            <a:xfrm>
              <a:off x="4440" y="1569"/>
              <a:ext cx="8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3" name="Line 225"/>
            <p:cNvSpPr>
              <a:spLocks noChangeShapeType="1"/>
            </p:cNvSpPr>
            <p:nvPr/>
          </p:nvSpPr>
          <p:spPr bwMode="auto">
            <a:xfrm>
              <a:off x="4444" y="1566"/>
              <a:ext cx="36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Rectangle 226"/>
            <p:cNvSpPr>
              <a:spLocks noChangeArrowheads="1"/>
            </p:cNvSpPr>
            <p:nvPr/>
          </p:nvSpPr>
          <p:spPr bwMode="auto">
            <a:xfrm>
              <a:off x="4917" y="1166"/>
              <a:ext cx="79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5" name="Line 227"/>
            <p:cNvSpPr>
              <a:spLocks noChangeShapeType="1"/>
            </p:cNvSpPr>
            <p:nvPr/>
          </p:nvSpPr>
          <p:spPr bwMode="auto">
            <a:xfrm flipH="1">
              <a:off x="2350" y="1156"/>
              <a:ext cx="177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Line 228"/>
            <p:cNvSpPr>
              <a:spLocks noChangeShapeType="1"/>
            </p:cNvSpPr>
            <p:nvPr/>
          </p:nvSpPr>
          <p:spPr bwMode="auto">
            <a:xfrm flipH="1">
              <a:off x="2350" y="1102"/>
              <a:ext cx="177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Line 229"/>
            <p:cNvSpPr>
              <a:spLocks noChangeShapeType="1"/>
            </p:cNvSpPr>
            <p:nvPr/>
          </p:nvSpPr>
          <p:spPr bwMode="auto">
            <a:xfrm flipH="1">
              <a:off x="2350" y="1048"/>
              <a:ext cx="177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Line 230"/>
            <p:cNvSpPr>
              <a:spLocks noChangeShapeType="1"/>
            </p:cNvSpPr>
            <p:nvPr/>
          </p:nvSpPr>
          <p:spPr bwMode="auto">
            <a:xfrm>
              <a:off x="2172" y="1102"/>
              <a:ext cx="178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231"/>
            <p:cNvSpPr>
              <a:spLocks/>
            </p:cNvSpPr>
            <p:nvPr/>
          </p:nvSpPr>
          <p:spPr bwMode="auto">
            <a:xfrm>
              <a:off x="2208" y="993"/>
              <a:ext cx="283" cy="217"/>
            </a:xfrm>
            <a:custGeom>
              <a:avLst/>
              <a:gdLst>
                <a:gd name="T0" fmla="*/ 7 w 283"/>
                <a:gd name="T1" fmla="*/ 98 h 217"/>
                <a:gd name="T2" fmla="*/ 24 w 283"/>
                <a:gd name="T3" fmla="*/ 79 h 217"/>
                <a:gd name="T4" fmla="*/ 43 w 283"/>
                <a:gd name="T5" fmla="*/ 62 h 217"/>
                <a:gd name="T6" fmla="*/ 66 w 283"/>
                <a:gd name="T7" fmla="*/ 47 h 217"/>
                <a:gd name="T8" fmla="*/ 92 w 283"/>
                <a:gd name="T9" fmla="*/ 33 h 217"/>
                <a:gd name="T10" fmla="*/ 119 w 283"/>
                <a:gd name="T11" fmla="*/ 21 h 217"/>
                <a:gd name="T12" fmla="*/ 149 w 283"/>
                <a:gd name="T13" fmla="*/ 11 h 217"/>
                <a:gd name="T14" fmla="*/ 182 w 283"/>
                <a:gd name="T15" fmla="*/ 3 h 217"/>
                <a:gd name="T16" fmla="*/ 199 w 283"/>
                <a:gd name="T17" fmla="*/ 0 h 217"/>
                <a:gd name="T18" fmla="*/ 279 w 283"/>
                <a:gd name="T19" fmla="*/ 6 h 217"/>
                <a:gd name="T20" fmla="*/ 270 w 283"/>
                <a:gd name="T21" fmla="*/ 20 h 217"/>
                <a:gd name="T22" fmla="*/ 262 w 283"/>
                <a:gd name="T23" fmla="*/ 33 h 217"/>
                <a:gd name="T24" fmla="*/ 256 w 283"/>
                <a:gd name="T25" fmla="*/ 47 h 217"/>
                <a:gd name="T26" fmla="*/ 252 w 283"/>
                <a:gd name="T27" fmla="*/ 60 h 217"/>
                <a:gd name="T28" fmla="*/ 247 w 283"/>
                <a:gd name="T29" fmla="*/ 74 h 217"/>
                <a:gd name="T30" fmla="*/ 245 w 283"/>
                <a:gd name="T31" fmla="*/ 87 h 217"/>
                <a:gd name="T32" fmla="*/ 244 w 283"/>
                <a:gd name="T33" fmla="*/ 102 h 217"/>
                <a:gd name="T34" fmla="*/ 244 w 283"/>
                <a:gd name="T35" fmla="*/ 115 h 217"/>
                <a:gd name="T36" fmla="*/ 245 w 283"/>
                <a:gd name="T37" fmla="*/ 129 h 217"/>
                <a:gd name="T38" fmla="*/ 247 w 283"/>
                <a:gd name="T39" fmla="*/ 144 h 217"/>
                <a:gd name="T40" fmla="*/ 252 w 283"/>
                <a:gd name="T41" fmla="*/ 157 h 217"/>
                <a:gd name="T42" fmla="*/ 256 w 283"/>
                <a:gd name="T43" fmla="*/ 171 h 217"/>
                <a:gd name="T44" fmla="*/ 262 w 283"/>
                <a:gd name="T45" fmla="*/ 184 h 217"/>
                <a:gd name="T46" fmla="*/ 270 w 283"/>
                <a:gd name="T47" fmla="*/ 198 h 217"/>
                <a:gd name="T48" fmla="*/ 279 w 283"/>
                <a:gd name="T49" fmla="*/ 210 h 217"/>
                <a:gd name="T50" fmla="*/ 283 w 283"/>
                <a:gd name="T51" fmla="*/ 217 h 217"/>
                <a:gd name="T52" fmla="*/ 182 w 283"/>
                <a:gd name="T53" fmla="*/ 214 h 217"/>
                <a:gd name="T54" fmla="*/ 149 w 283"/>
                <a:gd name="T55" fmla="*/ 206 h 217"/>
                <a:gd name="T56" fmla="*/ 119 w 283"/>
                <a:gd name="T57" fmla="*/ 197 h 217"/>
                <a:gd name="T58" fmla="*/ 91 w 283"/>
                <a:gd name="T59" fmla="*/ 184 h 217"/>
                <a:gd name="T60" fmla="*/ 66 w 283"/>
                <a:gd name="T61" fmla="*/ 171 h 217"/>
                <a:gd name="T62" fmla="*/ 43 w 283"/>
                <a:gd name="T63" fmla="*/ 155 h 217"/>
                <a:gd name="T64" fmla="*/ 24 w 283"/>
                <a:gd name="T65" fmla="*/ 137 h 217"/>
                <a:gd name="T66" fmla="*/ 7 w 283"/>
                <a:gd name="T67" fmla="*/ 119 h 217"/>
                <a:gd name="T68" fmla="*/ 0 w 283"/>
                <a:gd name="T69" fmla="*/ 109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3" h="217">
                  <a:moveTo>
                    <a:pt x="0" y="109"/>
                  </a:moveTo>
                  <a:lnTo>
                    <a:pt x="7" y="98"/>
                  </a:lnTo>
                  <a:lnTo>
                    <a:pt x="15" y="89"/>
                  </a:lnTo>
                  <a:lnTo>
                    <a:pt x="24" y="79"/>
                  </a:lnTo>
                  <a:lnTo>
                    <a:pt x="33" y="71"/>
                  </a:lnTo>
                  <a:lnTo>
                    <a:pt x="43" y="62"/>
                  </a:lnTo>
                  <a:lnTo>
                    <a:pt x="55" y="55"/>
                  </a:lnTo>
                  <a:lnTo>
                    <a:pt x="66" y="47"/>
                  </a:lnTo>
                  <a:lnTo>
                    <a:pt x="78" y="40"/>
                  </a:lnTo>
                  <a:lnTo>
                    <a:pt x="92" y="33"/>
                  </a:lnTo>
                  <a:lnTo>
                    <a:pt x="105" y="26"/>
                  </a:lnTo>
                  <a:lnTo>
                    <a:pt x="119" y="21"/>
                  </a:lnTo>
                  <a:lnTo>
                    <a:pt x="135" y="15"/>
                  </a:lnTo>
                  <a:lnTo>
                    <a:pt x="149" y="11"/>
                  </a:lnTo>
                  <a:lnTo>
                    <a:pt x="165" y="6"/>
                  </a:lnTo>
                  <a:lnTo>
                    <a:pt x="182" y="3"/>
                  </a:lnTo>
                  <a:lnTo>
                    <a:pt x="199" y="0"/>
                  </a:lnTo>
                  <a:lnTo>
                    <a:pt x="199" y="0"/>
                  </a:lnTo>
                  <a:lnTo>
                    <a:pt x="283" y="0"/>
                  </a:lnTo>
                  <a:lnTo>
                    <a:pt x="279" y="6"/>
                  </a:lnTo>
                  <a:lnTo>
                    <a:pt x="274" y="13"/>
                  </a:lnTo>
                  <a:lnTo>
                    <a:pt x="270" y="20"/>
                  </a:lnTo>
                  <a:lnTo>
                    <a:pt x="265" y="26"/>
                  </a:lnTo>
                  <a:lnTo>
                    <a:pt x="262" y="33"/>
                  </a:lnTo>
                  <a:lnTo>
                    <a:pt x="259" y="40"/>
                  </a:lnTo>
                  <a:lnTo>
                    <a:pt x="256" y="47"/>
                  </a:lnTo>
                  <a:lnTo>
                    <a:pt x="254" y="53"/>
                  </a:lnTo>
                  <a:lnTo>
                    <a:pt x="252" y="60"/>
                  </a:lnTo>
                  <a:lnTo>
                    <a:pt x="250" y="67"/>
                  </a:lnTo>
                  <a:lnTo>
                    <a:pt x="247" y="74"/>
                  </a:lnTo>
                  <a:lnTo>
                    <a:pt x="246" y="80"/>
                  </a:lnTo>
                  <a:lnTo>
                    <a:pt x="245" y="87"/>
                  </a:lnTo>
                  <a:lnTo>
                    <a:pt x="244" y="94"/>
                  </a:lnTo>
                  <a:lnTo>
                    <a:pt x="244" y="102"/>
                  </a:lnTo>
                  <a:lnTo>
                    <a:pt x="244" y="109"/>
                  </a:lnTo>
                  <a:lnTo>
                    <a:pt x="244" y="115"/>
                  </a:lnTo>
                  <a:lnTo>
                    <a:pt x="244" y="122"/>
                  </a:lnTo>
                  <a:lnTo>
                    <a:pt x="245" y="129"/>
                  </a:lnTo>
                  <a:lnTo>
                    <a:pt x="246" y="136"/>
                  </a:lnTo>
                  <a:lnTo>
                    <a:pt x="247" y="144"/>
                  </a:lnTo>
                  <a:lnTo>
                    <a:pt x="250" y="150"/>
                  </a:lnTo>
                  <a:lnTo>
                    <a:pt x="252" y="157"/>
                  </a:lnTo>
                  <a:lnTo>
                    <a:pt x="254" y="164"/>
                  </a:lnTo>
                  <a:lnTo>
                    <a:pt x="256" y="171"/>
                  </a:lnTo>
                  <a:lnTo>
                    <a:pt x="259" y="177"/>
                  </a:lnTo>
                  <a:lnTo>
                    <a:pt x="262" y="184"/>
                  </a:lnTo>
                  <a:lnTo>
                    <a:pt x="265" y="191"/>
                  </a:lnTo>
                  <a:lnTo>
                    <a:pt x="270" y="198"/>
                  </a:lnTo>
                  <a:lnTo>
                    <a:pt x="274" y="203"/>
                  </a:lnTo>
                  <a:lnTo>
                    <a:pt x="279" y="210"/>
                  </a:lnTo>
                  <a:lnTo>
                    <a:pt x="283" y="217"/>
                  </a:lnTo>
                  <a:lnTo>
                    <a:pt x="283" y="217"/>
                  </a:lnTo>
                  <a:lnTo>
                    <a:pt x="199" y="217"/>
                  </a:lnTo>
                  <a:lnTo>
                    <a:pt x="182" y="214"/>
                  </a:lnTo>
                  <a:lnTo>
                    <a:pt x="165" y="210"/>
                  </a:lnTo>
                  <a:lnTo>
                    <a:pt x="149" y="206"/>
                  </a:lnTo>
                  <a:lnTo>
                    <a:pt x="133" y="201"/>
                  </a:lnTo>
                  <a:lnTo>
                    <a:pt x="119" y="197"/>
                  </a:lnTo>
                  <a:lnTo>
                    <a:pt x="105" y="191"/>
                  </a:lnTo>
                  <a:lnTo>
                    <a:pt x="91" y="184"/>
                  </a:lnTo>
                  <a:lnTo>
                    <a:pt x="78" y="177"/>
                  </a:lnTo>
                  <a:lnTo>
                    <a:pt x="66" y="171"/>
                  </a:lnTo>
                  <a:lnTo>
                    <a:pt x="55" y="163"/>
                  </a:lnTo>
                  <a:lnTo>
                    <a:pt x="43" y="155"/>
                  </a:lnTo>
                  <a:lnTo>
                    <a:pt x="33" y="146"/>
                  </a:lnTo>
                  <a:lnTo>
                    <a:pt x="24" y="137"/>
                  </a:lnTo>
                  <a:lnTo>
                    <a:pt x="15" y="128"/>
                  </a:lnTo>
                  <a:lnTo>
                    <a:pt x="7" y="119"/>
                  </a:lnTo>
                  <a:lnTo>
                    <a:pt x="0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232"/>
            <p:cNvSpPr>
              <a:spLocks/>
            </p:cNvSpPr>
            <p:nvPr/>
          </p:nvSpPr>
          <p:spPr bwMode="auto">
            <a:xfrm>
              <a:off x="2208" y="993"/>
              <a:ext cx="283" cy="217"/>
            </a:xfrm>
            <a:custGeom>
              <a:avLst/>
              <a:gdLst>
                <a:gd name="T0" fmla="*/ 7 w 283"/>
                <a:gd name="T1" fmla="*/ 98 h 217"/>
                <a:gd name="T2" fmla="*/ 24 w 283"/>
                <a:gd name="T3" fmla="*/ 79 h 217"/>
                <a:gd name="T4" fmla="*/ 43 w 283"/>
                <a:gd name="T5" fmla="*/ 62 h 217"/>
                <a:gd name="T6" fmla="*/ 66 w 283"/>
                <a:gd name="T7" fmla="*/ 47 h 217"/>
                <a:gd name="T8" fmla="*/ 92 w 283"/>
                <a:gd name="T9" fmla="*/ 33 h 217"/>
                <a:gd name="T10" fmla="*/ 119 w 283"/>
                <a:gd name="T11" fmla="*/ 21 h 217"/>
                <a:gd name="T12" fmla="*/ 149 w 283"/>
                <a:gd name="T13" fmla="*/ 11 h 217"/>
                <a:gd name="T14" fmla="*/ 182 w 283"/>
                <a:gd name="T15" fmla="*/ 3 h 217"/>
                <a:gd name="T16" fmla="*/ 199 w 283"/>
                <a:gd name="T17" fmla="*/ 0 h 217"/>
                <a:gd name="T18" fmla="*/ 279 w 283"/>
                <a:gd name="T19" fmla="*/ 6 h 217"/>
                <a:gd name="T20" fmla="*/ 270 w 283"/>
                <a:gd name="T21" fmla="*/ 20 h 217"/>
                <a:gd name="T22" fmla="*/ 262 w 283"/>
                <a:gd name="T23" fmla="*/ 33 h 217"/>
                <a:gd name="T24" fmla="*/ 256 w 283"/>
                <a:gd name="T25" fmla="*/ 47 h 217"/>
                <a:gd name="T26" fmla="*/ 252 w 283"/>
                <a:gd name="T27" fmla="*/ 60 h 217"/>
                <a:gd name="T28" fmla="*/ 247 w 283"/>
                <a:gd name="T29" fmla="*/ 74 h 217"/>
                <a:gd name="T30" fmla="*/ 245 w 283"/>
                <a:gd name="T31" fmla="*/ 87 h 217"/>
                <a:gd name="T32" fmla="*/ 244 w 283"/>
                <a:gd name="T33" fmla="*/ 102 h 217"/>
                <a:gd name="T34" fmla="*/ 244 w 283"/>
                <a:gd name="T35" fmla="*/ 115 h 217"/>
                <a:gd name="T36" fmla="*/ 245 w 283"/>
                <a:gd name="T37" fmla="*/ 129 h 217"/>
                <a:gd name="T38" fmla="*/ 247 w 283"/>
                <a:gd name="T39" fmla="*/ 144 h 217"/>
                <a:gd name="T40" fmla="*/ 252 w 283"/>
                <a:gd name="T41" fmla="*/ 157 h 217"/>
                <a:gd name="T42" fmla="*/ 256 w 283"/>
                <a:gd name="T43" fmla="*/ 171 h 217"/>
                <a:gd name="T44" fmla="*/ 262 w 283"/>
                <a:gd name="T45" fmla="*/ 184 h 217"/>
                <a:gd name="T46" fmla="*/ 270 w 283"/>
                <a:gd name="T47" fmla="*/ 198 h 217"/>
                <a:gd name="T48" fmla="*/ 279 w 283"/>
                <a:gd name="T49" fmla="*/ 210 h 217"/>
                <a:gd name="T50" fmla="*/ 283 w 283"/>
                <a:gd name="T51" fmla="*/ 217 h 217"/>
                <a:gd name="T52" fmla="*/ 182 w 283"/>
                <a:gd name="T53" fmla="*/ 214 h 217"/>
                <a:gd name="T54" fmla="*/ 149 w 283"/>
                <a:gd name="T55" fmla="*/ 206 h 217"/>
                <a:gd name="T56" fmla="*/ 119 w 283"/>
                <a:gd name="T57" fmla="*/ 197 h 217"/>
                <a:gd name="T58" fmla="*/ 91 w 283"/>
                <a:gd name="T59" fmla="*/ 184 h 217"/>
                <a:gd name="T60" fmla="*/ 66 w 283"/>
                <a:gd name="T61" fmla="*/ 171 h 217"/>
                <a:gd name="T62" fmla="*/ 43 w 283"/>
                <a:gd name="T63" fmla="*/ 155 h 217"/>
                <a:gd name="T64" fmla="*/ 24 w 283"/>
                <a:gd name="T65" fmla="*/ 137 h 217"/>
                <a:gd name="T66" fmla="*/ 7 w 283"/>
                <a:gd name="T67" fmla="*/ 119 h 217"/>
                <a:gd name="T68" fmla="*/ 0 w 283"/>
                <a:gd name="T69" fmla="*/ 109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3" h="217">
                  <a:moveTo>
                    <a:pt x="0" y="109"/>
                  </a:moveTo>
                  <a:lnTo>
                    <a:pt x="7" y="98"/>
                  </a:lnTo>
                  <a:lnTo>
                    <a:pt x="15" y="89"/>
                  </a:lnTo>
                  <a:lnTo>
                    <a:pt x="24" y="79"/>
                  </a:lnTo>
                  <a:lnTo>
                    <a:pt x="33" y="71"/>
                  </a:lnTo>
                  <a:lnTo>
                    <a:pt x="43" y="62"/>
                  </a:lnTo>
                  <a:lnTo>
                    <a:pt x="55" y="55"/>
                  </a:lnTo>
                  <a:lnTo>
                    <a:pt x="66" y="47"/>
                  </a:lnTo>
                  <a:lnTo>
                    <a:pt x="78" y="40"/>
                  </a:lnTo>
                  <a:lnTo>
                    <a:pt x="92" y="33"/>
                  </a:lnTo>
                  <a:lnTo>
                    <a:pt x="105" y="26"/>
                  </a:lnTo>
                  <a:lnTo>
                    <a:pt x="119" y="21"/>
                  </a:lnTo>
                  <a:lnTo>
                    <a:pt x="135" y="15"/>
                  </a:lnTo>
                  <a:lnTo>
                    <a:pt x="149" y="11"/>
                  </a:lnTo>
                  <a:lnTo>
                    <a:pt x="165" y="6"/>
                  </a:lnTo>
                  <a:lnTo>
                    <a:pt x="182" y="3"/>
                  </a:lnTo>
                  <a:lnTo>
                    <a:pt x="199" y="0"/>
                  </a:lnTo>
                  <a:lnTo>
                    <a:pt x="199" y="0"/>
                  </a:lnTo>
                  <a:lnTo>
                    <a:pt x="283" y="0"/>
                  </a:lnTo>
                  <a:lnTo>
                    <a:pt x="279" y="6"/>
                  </a:lnTo>
                  <a:lnTo>
                    <a:pt x="274" y="13"/>
                  </a:lnTo>
                  <a:lnTo>
                    <a:pt x="270" y="20"/>
                  </a:lnTo>
                  <a:lnTo>
                    <a:pt x="265" y="26"/>
                  </a:lnTo>
                  <a:lnTo>
                    <a:pt x="262" y="33"/>
                  </a:lnTo>
                  <a:lnTo>
                    <a:pt x="259" y="40"/>
                  </a:lnTo>
                  <a:lnTo>
                    <a:pt x="256" y="47"/>
                  </a:lnTo>
                  <a:lnTo>
                    <a:pt x="254" y="53"/>
                  </a:lnTo>
                  <a:lnTo>
                    <a:pt x="252" y="60"/>
                  </a:lnTo>
                  <a:lnTo>
                    <a:pt x="250" y="67"/>
                  </a:lnTo>
                  <a:lnTo>
                    <a:pt x="247" y="74"/>
                  </a:lnTo>
                  <a:lnTo>
                    <a:pt x="246" y="80"/>
                  </a:lnTo>
                  <a:lnTo>
                    <a:pt x="245" y="87"/>
                  </a:lnTo>
                  <a:lnTo>
                    <a:pt x="244" y="94"/>
                  </a:lnTo>
                  <a:lnTo>
                    <a:pt x="244" y="102"/>
                  </a:lnTo>
                  <a:lnTo>
                    <a:pt x="244" y="109"/>
                  </a:lnTo>
                  <a:lnTo>
                    <a:pt x="244" y="115"/>
                  </a:lnTo>
                  <a:lnTo>
                    <a:pt x="244" y="122"/>
                  </a:lnTo>
                  <a:lnTo>
                    <a:pt x="245" y="129"/>
                  </a:lnTo>
                  <a:lnTo>
                    <a:pt x="246" y="136"/>
                  </a:lnTo>
                  <a:lnTo>
                    <a:pt x="247" y="144"/>
                  </a:lnTo>
                  <a:lnTo>
                    <a:pt x="250" y="150"/>
                  </a:lnTo>
                  <a:lnTo>
                    <a:pt x="252" y="157"/>
                  </a:lnTo>
                  <a:lnTo>
                    <a:pt x="254" y="164"/>
                  </a:lnTo>
                  <a:lnTo>
                    <a:pt x="256" y="171"/>
                  </a:lnTo>
                  <a:lnTo>
                    <a:pt x="259" y="177"/>
                  </a:lnTo>
                  <a:lnTo>
                    <a:pt x="262" y="184"/>
                  </a:lnTo>
                  <a:lnTo>
                    <a:pt x="265" y="191"/>
                  </a:lnTo>
                  <a:lnTo>
                    <a:pt x="270" y="198"/>
                  </a:lnTo>
                  <a:lnTo>
                    <a:pt x="274" y="203"/>
                  </a:lnTo>
                  <a:lnTo>
                    <a:pt x="279" y="210"/>
                  </a:lnTo>
                  <a:lnTo>
                    <a:pt x="283" y="217"/>
                  </a:lnTo>
                  <a:lnTo>
                    <a:pt x="283" y="217"/>
                  </a:lnTo>
                  <a:lnTo>
                    <a:pt x="199" y="217"/>
                  </a:lnTo>
                  <a:lnTo>
                    <a:pt x="182" y="214"/>
                  </a:lnTo>
                  <a:lnTo>
                    <a:pt x="165" y="210"/>
                  </a:lnTo>
                  <a:lnTo>
                    <a:pt x="149" y="206"/>
                  </a:lnTo>
                  <a:lnTo>
                    <a:pt x="133" y="201"/>
                  </a:lnTo>
                  <a:lnTo>
                    <a:pt x="119" y="197"/>
                  </a:lnTo>
                  <a:lnTo>
                    <a:pt x="105" y="191"/>
                  </a:lnTo>
                  <a:lnTo>
                    <a:pt x="91" y="184"/>
                  </a:lnTo>
                  <a:lnTo>
                    <a:pt x="78" y="177"/>
                  </a:lnTo>
                  <a:lnTo>
                    <a:pt x="66" y="171"/>
                  </a:lnTo>
                  <a:lnTo>
                    <a:pt x="55" y="163"/>
                  </a:lnTo>
                  <a:lnTo>
                    <a:pt x="43" y="155"/>
                  </a:lnTo>
                  <a:lnTo>
                    <a:pt x="33" y="146"/>
                  </a:lnTo>
                  <a:lnTo>
                    <a:pt x="24" y="137"/>
                  </a:lnTo>
                  <a:lnTo>
                    <a:pt x="15" y="128"/>
                  </a:lnTo>
                  <a:lnTo>
                    <a:pt x="7" y="119"/>
                  </a:lnTo>
                  <a:lnTo>
                    <a:pt x="0" y="109"/>
                  </a:lnTo>
                  <a:lnTo>
                    <a:pt x="0" y="109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233"/>
            <p:cNvSpPr>
              <a:spLocks/>
            </p:cNvSpPr>
            <p:nvPr/>
          </p:nvSpPr>
          <p:spPr bwMode="auto">
            <a:xfrm>
              <a:off x="2208" y="993"/>
              <a:ext cx="283" cy="217"/>
            </a:xfrm>
            <a:custGeom>
              <a:avLst/>
              <a:gdLst>
                <a:gd name="T0" fmla="*/ 110 w 283"/>
                <a:gd name="T1" fmla="*/ 0 h 217"/>
                <a:gd name="T2" fmla="*/ 283 w 283"/>
                <a:gd name="T3" fmla="*/ 0 h 217"/>
                <a:gd name="T4" fmla="*/ 283 w 283"/>
                <a:gd name="T5" fmla="*/ 217 h 217"/>
                <a:gd name="T6" fmla="*/ 110 w 283"/>
                <a:gd name="T7" fmla="*/ 217 h 217"/>
                <a:gd name="T8" fmla="*/ 104 w 283"/>
                <a:gd name="T9" fmla="*/ 217 h 217"/>
                <a:gd name="T10" fmla="*/ 98 w 283"/>
                <a:gd name="T11" fmla="*/ 217 h 217"/>
                <a:gd name="T12" fmla="*/ 87 w 283"/>
                <a:gd name="T13" fmla="*/ 215 h 217"/>
                <a:gd name="T14" fmla="*/ 77 w 283"/>
                <a:gd name="T15" fmla="*/ 212 h 217"/>
                <a:gd name="T16" fmla="*/ 67 w 283"/>
                <a:gd name="T17" fmla="*/ 208 h 217"/>
                <a:gd name="T18" fmla="*/ 58 w 283"/>
                <a:gd name="T19" fmla="*/ 203 h 217"/>
                <a:gd name="T20" fmla="*/ 49 w 283"/>
                <a:gd name="T21" fmla="*/ 199 h 217"/>
                <a:gd name="T22" fmla="*/ 40 w 283"/>
                <a:gd name="T23" fmla="*/ 192 h 217"/>
                <a:gd name="T24" fmla="*/ 33 w 283"/>
                <a:gd name="T25" fmla="*/ 185 h 217"/>
                <a:gd name="T26" fmla="*/ 25 w 283"/>
                <a:gd name="T27" fmla="*/ 177 h 217"/>
                <a:gd name="T28" fmla="*/ 20 w 283"/>
                <a:gd name="T29" fmla="*/ 170 h 217"/>
                <a:gd name="T30" fmla="*/ 14 w 283"/>
                <a:gd name="T31" fmla="*/ 161 h 217"/>
                <a:gd name="T32" fmla="*/ 9 w 283"/>
                <a:gd name="T33" fmla="*/ 150 h 217"/>
                <a:gd name="T34" fmla="*/ 6 w 283"/>
                <a:gd name="T35" fmla="*/ 140 h 217"/>
                <a:gd name="T36" fmla="*/ 3 w 283"/>
                <a:gd name="T37" fmla="*/ 130 h 217"/>
                <a:gd name="T38" fmla="*/ 2 w 283"/>
                <a:gd name="T39" fmla="*/ 120 h 217"/>
                <a:gd name="T40" fmla="*/ 2 w 283"/>
                <a:gd name="T41" fmla="*/ 114 h 217"/>
                <a:gd name="T42" fmla="*/ 0 w 283"/>
                <a:gd name="T43" fmla="*/ 109 h 217"/>
                <a:gd name="T44" fmla="*/ 2 w 283"/>
                <a:gd name="T45" fmla="*/ 103 h 217"/>
                <a:gd name="T46" fmla="*/ 2 w 283"/>
                <a:gd name="T47" fmla="*/ 97 h 217"/>
                <a:gd name="T48" fmla="*/ 3 w 283"/>
                <a:gd name="T49" fmla="*/ 86 h 217"/>
                <a:gd name="T50" fmla="*/ 6 w 283"/>
                <a:gd name="T51" fmla="*/ 76 h 217"/>
                <a:gd name="T52" fmla="*/ 9 w 283"/>
                <a:gd name="T53" fmla="*/ 66 h 217"/>
                <a:gd name="T54" fmla="*/ 14 w 283"/>
                <a:gd name="T55" fmla="*/ 57 h 217"/>
                <a:gd name="T56" fmla="*/ 20 w 283"/>
                <a:gd name="T57" fmla="*/ 48 h 217"/>
                <a:gd name="T58" fmla="*/ 25 w 283"/>
                <a:gd name="T59" fmla="*/ 40 h 217"/>
                <a:gd name="T60" fmla="*/ 33 w 283"/>
                <a:gd name="T61" fmla="*/ 32 h 217"/>
                <a:gd name="T62" fmla="*/ 40 w 283"/>
                <a:gd name="T63" fmla="*/ 24 h 217"/>
                <a:gd name="T64" fmla="*/ 49 w 283"/>
                <a:gd name="T65" fmla="*/ 18 h 217"/>
                <a:gd name="T66" fmla="*/ 58 w 283"/>
                <a:gd name="T67" fmla="*/ 13 h 217"/>
                <a:gd name="T68" fmla="*/ 67 w 283"/>
                <a:gd name="T69" fmla="*/ 8 h 217"/>
                <a:gd name="T70" fmla="*/ 77 w 283"/>
                <a:gd name="T71" fmla="*/ 5 h 217"/>
                <a:gd name="T72" fmla="*/ 87 w 283"/>
                <a:gd name="T73" fmla="*/ 1 h 217"/>
                <a:gd name="T74" fmla="*/ 98 w 283"/>
                <a:gd name="T75" fmla="*/ 0 h 217"/>
                <a:gd name="T76" fmla="*/ 104 w 283"/>
                <a:gd name="T77" fmla="*/ 0 h 217"/>
                <a:gd name="T78" fmla="*/ 110 w 283"/>
                <a:gd name="T79" fmla="*/ 0 h 217"/>
                <a:gd name="T80" fmla="*/ 110 w 283"/>
                <a:gd name="T81" fmla="*/ 0 h 217"/>
                <a:gd name="T82" fmla="*/ 110 w 283"/>
                <a:gd name="T83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3" h="217">
                  <a:moveTo>
                    <a:pt x="110" y="0"/>
                  </a:moveTo>
                  <a:lnTo>
                    <a:pt x="283" y="0"/>
                  </a:lnTo>
                  <a:lnTo>
                    <a:pt x="283" y="217"/>
                  </a:lnTo>
                  <a:lnTo>
                    <a:pt x="110" y="217"/>
                  </a:lnTo>
                  <a:lnTo>
                    <a:pt x="104" y="217"/>
                  </a:lnTo>
                  <a:lnTo>
                    <a:pt x="98" y="217"/>
                  </a:lnTo>
                  <a:lnTo>
                    <a:pt x="87" y="215"/>
                  </a:lnTo>
                  <a:lnTo>
                    <a:pt x="77" y="212"/>
                  </a:lnTo>
                  <a:lnTo>
                    <a:pt x="67" y="208"/>
                  </a:lnTo>
                  <a:lnTo>
                    <a:pt x="58" y="203"/>
                  </a:lnTo>
                  <a:lnTo>
                    <a:pt x="49" y="199"/>
                  </a:lnTo>
                  <a:lnTo>
                    <a:pt x="40" y="192"/>
                  </a:lnTo>
                  <a:lnTo>
                    <a:pt x="33" y="185"/>
                  </a:lnTo>
                  <a:lnTo>
                    <a:pt x="25" y="177"/>
                  </a:lnTo>
                  <a:lnTo>
                    <a:pt x="20" y="170"/>
                  </a:lnTo>
                  <a:lnTo>
                    <a:pt x="14" y="161"/>
                  </a:lnTo>
                  <a:lnTo>
                    <a:pt x="9" y="150"/>
                  </a:lnTo>
                  <a:lnTo>
                    <a:pt x="6" y="140"/>
                  </a:lnTo>
                  <a:lnTo>
                    <a:pt x="3" y="130"/>
                  </a:lnTo>
                  <a:lnTo>
                    <a:pt x="2" y="120"/>
                  </a:lnTo>
                  <a:lnTo>
                    <a:pt x="2" y="114"/>
                  </a:lnTo>
                  <a:lnTo>
                    <a:pt x="0" y="109"/>
                  </a:lnTo>
                  <a:lnTo>
                    <a:pt x="2" y="103"/>
                  </a:lnTo>
                  <a:lnTo>
                    <a:pt x="2" y="97"/>
                  </a:lnTo>
                  <a:lnTo>
                    <a:pt x="3" y="86"/>
                  </a:lnTo>
                  <a:lnTo>
                    <a:pt x="6" y="76"/>
                  </a:lnTo>
                  <a:lnTo>
                    <a:pt x="9" y="66"/>
                  </a:lnTo>
                  <a:lnTo>
                    <a:pt x="14" y="57"/>
                  </a:lnTo>
                  <a:lnTo>
                    <a:pt x="20" y="48"/>
                  </a:lnTo>
                  <a:lnTo>
                    <a:pt x="25" y="40"/>
                  </a:lnTo>
                  <a:lnTo>
                    <a:pt x="33" y="32"/>
                  </a:lnTo>
                  <a:lnTo>
                    <a:pt x="40" y="24"/>
                  </a:lnTo>
                  <a:lnTo>
                    <a:pt x="49" y="18"/>
                  </a:lnTo>
                  <a:lnTo>
                    <a:pt x="58" y="13"/>
                  </a:lnTo>
                  <a:lnTo>
                    <a:pt x="67" y="8"/>
                  </a:lnTo>
                  <a:lnTo>
                    <a:pt x="77" y="5"/>
                  </a:lnTo>
                  <a:lnTo>
                    <a:pt x="87" y="1"/>
                  </a:lnTo>
                  <a:lnTo>
                    <a:pt x="98" y="0"/>
                  </a:lnTo>
                  <a:lnTo>
                    <a:pt x="104" y="0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234"/>
            <p:cNvSpPr>
              <a:spLocks/>
            </p:cNvSpPr>
            <p:nvPr/>
          </p:nvSpPr>
          <p:spPr bwMode="auto">
            <a:xfrm>
              <a:off x="2208" y="993"/>
              <a:ext cx="283" cy="217"/>
            </a:xfrm>
            <a:custGeom>
              <a:avLst/>
              <a:gdLst>
                <a:gd name="T0" fmla="*/ 110 w 283"/>
                <a:gd name="T1" fmla="*/ 0 h 217"/>
                <a:gd name="T2" fmla="*/ 283 w 283"/>
                <a:gd name="T3" fmla="*/ 0 h 217"/>
                <a:gd name="T4" fmla="*/ 283 w 283"/>
                <a:gd name="T5" fmla="*/ 217 h 217"/>
                <a:gd name="T6" fmla="*/ 110 w 283"/>
                <a:gd name="T7" fmla="*/ 217 h 217"/>
                <a:gd name="T8" fmla="*/ 104 w 283"/>
                <a:gd name="T9" fmla="*/ 217 h 217"/>
                <a:gd name="T10" fmla="*/ 98 w 283"/>
                <a:gd name="T11" fmla="*/ 217 h 217"/>
                <a:gd name="T12" fmla="*/ 87 w 283"/>
                <a:gd name="T13" fmla="*/ 215 h 217"/>
                <a:gd name="T14" fmla="*/ 77 w 283"/>
                <a:gd name="T15" fmla="*/ 212 h 217"/>
                <a:gd name="T16" fmla="*/ 67 w 283"/>
                <a:gd name="T17" fmla="*/ 208 h 217"/>
                <a:gd name="T18" fmla="*/ 58 w 283"/>
                <a:gd name="T19" fmla="*/ 203 h 217"/>
                <a:gd name="T20" fmla="*/ 49 w 283"/>
                <a:gd name="T21" fmla="*/ 199 h 217"/>
                <a:gd name="T22" fmla="*/ 40 w 283"/>
                <a:gd name="T23" fmla="*/ 192 h 217"/>
                <a:gd name="T24" fmla="*/ 33 w 283"/>
                <a:gd name="T25" fmla="*/ 185 h 217"/>
                <a:gd name="T26" fmla="*/ 25 w 283"/>
                <a:gd name="T27" fmla="*/ 177 h 217"/>
                <a:gd name="T28" fmla="*/ 20 w 283"/>
                <a:gd name="T29" fmla="*/ 170 h 217"/>
                <a:gd name="T30" fmla="*/ 14 w 283"/>
                <a:gd name="T31" fmla="*/ 161 h 217"/>
                <a:gd name="T32" fmla="*/ 9 w 283"/>
                <a:gd name="T33" fmla="*/ 150 h 217"/>
                <a:gd name="T34" fmla="*/ 6 w 283"/>
                <a:gd name="T35" fmla="*/ 140 h 217"/>
                <a:gd name="T36" fmla="*/ 3 w 283"/>
                <a:gd name="T37" fmla="*/ 130 h 217"/>
                <a:gd name="T38" fmla="*/ 2 w 283"/>
                <a:gd name="T39" fmla="*/ 120 h 217"/>
                <a:gd name="T40" fmla="*/ 2 w 283"/>
                <a:gd name="T41" fmla="*/ 114 h 217"/>
                <a:gd name="T42" fmla="*/ 0 w 283"/>
                <a:gd name="T43" fmla="*/ 109 h 217"/>
                <a:gd name="T44" fmla="*/ 2 w 283"/>
                <a:gd name="T45" fmla="*/ 103 h 217"/>
                <a:gd name="T46" fmla="*/ 2 w 283"/>
                <a:gd name="T47" fmla="*/ 97 h 217"/>
                <a:gd name="T48" fmla="*/ 3 w 283"/>
                <a:gd name="T49" fmla="*/ 86 h 217"/>
                <a:gd name="T50" fmla="*/ 6 w 283"/>
                <a:gd name="T51" fmla="*/ 76 h 217"/>
                <a:gd name="T52" fmla="*/ 9 w 283"/>
                <a:gd name="T53" fmla="*/ 66 h 217"/>
                <a:gd name="T54" fmla="*/ 14 w 283"/>
                <a:gd name="T55" fmla="*/ 57 h 217"/>
                <a:gd name="T56" fmla="*/ 20 w 283"/>
                <a:gd name="T57" fmla="*/ 48 h 217"/>
                <a:gd name="T58" fmla="*/ 25 w 283"/>
                <a:gd name="T59" fmla="*/ 40 h 217"/>
                <a:gd name="T60" fmla="*/ 33 w 283"/>
                <a:gd name="T61" fmla="*/ 32 h 217"/>
                <a:gd name="T62" fmla="*/ 40 w 283"/>
                <a:gd name="T63" fmla="*/ 24 h 217"/>
                <a:gd name="T64" fmla="*/ 49 w 283"/>
                <a:gd name="T65" fmla="*/ 18 h 217"/>
                <a:gd name="T66" fmla="*/ 58 w 283"/>
                <a:gd name="T67" fmla="*/ 13 h 217"/>
                <a:gd name="T68" fmla="*/ 67 w 283"/>
                <a:gd name="T69" fmla="*/ 8 h 217"/>
                <a:gd name="T70" fmla="*/ 77 w 283"/>
                <a:gd name="T71" fmla="*/ 5 h 217"/>
                <a:gd name="T72" fmla="*/ 87 w 283"/>
                <a:gd name="T73" fmla="*/ 1 h 217"/>
                <a:gd name="T74" fmla="*/ 98 w 283"/>
                <a:gd name="T75" fmla="*/ 0 h 217"/>
                <a:gd name="T76" fmla="*/ 104 w 283"/>
                <a:gd name="T77" fmla="*/ 0 h 217"/>
                <a:gd name="T78" fmla="*/ 110 w 283"/>
                <a:gd name="T79" fmla="*/ 0 h 217"/>
                <a:gd name="T80" fmla="*/ 110 w 283"/>
                <a:gd name="T81" fmla="*/ 0 h 217"/>
                <a:gd name="T82" fmla="*/ 110 w 283"/>
                <a:gd name="T83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3" h="217">
                  <a:moveTo>
                    <a:pt x="110" y="0"/>
                  </a:moveTo>
                  <a:lnTo>
                    <a:pt x="283" y="0"/>
                  </a:lnTo>
                  <a:lnTo>
                    <a:pt x="283" y="217"/>
                  </a:lnTo>
                  <a:lnTo>
                    <a:pt x="110" y="217"/>
                  </a:lnTo>
                  <a:lnTo>
                    <a:pt x="104" y="217"/>
                  </a:lnTo>
                  <a:lnTo>
                    <a:pt x="98" y="217"/>
                  </a:lnTo>
                  <a:lnTo>
                    <a:pt x="87" y="215"/>
                  </a:lnTo>
                  <a:lnTo>
                    <a:pt x="77" y="212"/>
                  </a:lnTo>
                  <a:lnTo>
                    <a:pt x="67" y="208"/>
                  </a:lnTo>
                  <a:lnTo>
                    <a:pt x="58" y="203"/>
                  </a:lnTo>
                  <a:lnTo>
                    <a:pt x="49" y="199"/>
                  </a:lnTo>
                  <a:lnTo>
                    <a:pt x="40" y="192"/>
                  </a:lnTo>
                  <a:lnTo>
                    <a:pt x="33" y="185"/>
                  </a:lnTo>
                  <a:lnTo>
                    <a:pt x="25" y="177"/>
                  </a:lnTo>
                  <a:lnTo>
                    <a:pt x="20" y="170"/>
                  </a:lnTo>
                  <a:lnTo>
                    <a:pt x="14" y="161"/>
                  </a:lnTo>
                  <a:lnTo>
                    <a:pt x="9" y="150"/>
                  </a:lnTo>
                  <a:lnTo>
                    <a:pt x="6" y="140"/>
                  </a:lnTo>
                  <a:lnTo>
                    <a:pt x="3" y="130"/>
                  </a:lnTo>
                  <a:lnTo>
                    <a:pt x="2" y="120"/>
                  </a:lnTo>
                  <a:lnTo>
                    <a:pt x="2" y="114"/>
                  </a:lnTo>
                  <a:lnTo>
                    <a:pt x="0" y="109"/>
                  </a:lnTo>
                  <a:lnTo>
                    <a:pt x="2" y="103"/>
                  </a:lnTo>
                  <a:lnTo>
                    <a:pt x="2" y="97"/>
                  </a:lnTo>
                  <a:lnTo>
                    <a:pt x="3" y="86"/>
                  </a:lnTo>
                  <a:lnTo>
                    <a:pt x="6" y="76"/>
                  </a:lnTo>
                  <a:lnTo>
                    <a:pt x="9" y="66"/>
                  </a:lnTo>
                  <a:lnTo>
                    <a:pt x="14" y="57"/>
                  </a:lnTo>
                  <a:lnTo>
                    <a:pt x="20" y="48"/>
                  </a:lnTo>
                  <a:lnTo>
                    <a:pt x="25" y="40"/>
                  </a:lnTo>
                  <a:lnTo>
                    <a:pt x="33" y="32"/>
                  </a:lnTo>
                  <a:lnTo>
                    <a:pt x="40" y="24"/>
                  </a:lnTo>
                  <a:lnTo>
                    <a:pt x="49" y="18"/>
                  </a:lnTo>
                  <a:lnTo>
                    <a:pt x="58" y="13"/>
                  </a:lnTo>
                  <a:lnTo>
                    <a:pt x="67" y="8"/>
                  </a:lnTo>
                  <a:lnTo>
                    <a:pt x="77" y="5"/>
                  </a:lnTo>
                  <a:lnTo>
                    <a:pt x="87" y="1"/>
                  </a:lnTo>
                  <a:lnTo>
                    <a:pt x="98" y="0"/>
                  </a:lnTo>
                  <a:lnTo>
                    <a:pt x="104" y="0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10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Line 235"/>
            <p:cNvSpPr>
              <a:spLocks noChangeShapeType="1"/>
            </p:cNvSpPr>
            <p:nvPr/>
          </p:nvSpPr>
          <p:spPr bwMode="auto">
            <a:xfrm flipH="1">
              <a:off x="2350" y="1823"/>
              <a:ext cx="177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Line 236"/>
            <p:cNvSpPr>
              <a:spLocks noChangeShapeType="1"/>
            </p:cNvSpPr>
            <p:nvPr/>
          </p:nvSpPr>
          <p:spPr bwMode="auto">
            <a:xfrm flipH="1">
              <a:off x="2350" y="1769"/>
              <a:ext cx="177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Line 237"/>
            <p:cNvSpPr>
              <a:spLocks noChangeShapeType="1"/>
            </p:cNvSpPr>
            <p:nvPr/>
          </p:nvSpPr>
          <p:spPr bwMode="auto">
            <a:xfrm flipH="1">
              <a:off x="2350" y="1715"/>
              <a:ext cx="177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Line 238"/>
            <p:cNvSpPr>
              <a:spLocks noChangeShapeType="1"/>
            </p:cNvSpPr>
            <p:nvPr/>
          </p:nvSpPr>
          <p:spPr bwMode="auto">
            <a:xfrm>
              <a:off x="2172" y="1769"/>
              <a:ext cx="178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239"/>
            <p:cNvSpPr>
              <a:spLocks/>
            </p:cNvSpPr>
            <p:nvPr/>
          </p:nvSpPr>
          <p:spPr bwMode="auto">
            <a:xfrm>
              <a:off x="2208" y="1661"/>
              <a:ext cx="283" cy="217"/>
            </a:xfrm>
            <a:custGeom>
              <a:avLst/>
              <a:gdLst>
                <a:gd name="T0" fmla="*/ 7 w 283"/>
                <a:gd name="T1" fmla="*/ 98 h 217"/>
                <a:gd name="T2" fmla="*/ 24 w 283"/>
                <a:gd name="T3" fmla="*/ 80 h 217"/>
                <a:gd name="T4" fmla="*/ 43 w 283"/>
                <a:gd name="T5" fmla="*/ 62 h 217"/>
                <a:gd name="T6" fmla="*/ 66 w 283"/>
                <a:gd name="T7" fmla="*/ 46 h 217"/>
                <a:gd name="T8" fmla="*/ 92 w 283"/>
                <a:gd name="T9" fmla="*/ 33 h 217"/>
                <a:gd name="T10" fmla="*/ 119 w 283"/>
                <a:gd name="T11" fmla="*/ 20 h 217"/>
                <a:gd name="T12" fmla="*/ 149 w 283"/>
                <a:gd name="T13" fmla="*/ 10 h 217"/>
                <a:gd name="T14" fmla="*/ 182 w 283"/>
                <a:gd name="T15" fmla="*/ 2 h 217"/>
                <a:gd name="T16" fmla="*/ 199 w 283"/>
                <a:gd name="T17" fmla="*/ 0 h 217"/>
                <a:gd name="T18" fmla="*/ 279 w 283"/>
                <a:gd name="T19" fmla="*/ 7 h 217"/>
                <a:gd name="T20" fmla="*/ 270 w 283"/>
                <a:gd name="T21" fmla="*/ 19 h 217"/>
                <a:gd name="T22" fmla="*/ 262 w 283"/>
                <a:gd name="T23" fmla="*/ 33 h 217"/>
                <a:gd name="T24" fmla="*/ 256 w 283"/>
                <a:gd name="T25" fmla="*/ 46 h 217"/>
                <a:gd name="T26" fmla="*/ 252 w 283"/>
                <a:gd name="T27" fmla="*/ 60 h 217"/>
                <a:gd name="T28" fmla="*/ 247 w 283"/>
                <a:gd name="T29" fmla="*/ 73 h 217"/>
                <a:gd name="T30" fmla="*/ 245 w 283"/>
                <a:gd name="T31" fmla="*/ 88 h 217"/>
                <a:gd name="T32" fmla="*/ 244 w 283"/>
                <a:gd name="T33" fmla="*/ 102 h 217"/>
                <a:gd name="T34" fmla="*/ 244 w 283"/>
                <a:gd name="T35" fmla="*/ 115 h 217"/>
                <a:gd name="T36" fmla="*/ 245 w 283"/>
                <a:gd name="T37" fmla="*/ 130 h 217"/>
                <a:gd name="T38" fmla="*/ 247 w 283"/>
                <a:gd name="T39" fmla="*/ 143 h 217"/>
                <a:gd name="T40" fmla="*/ 252 w 283"/>
                <a:gd name="T41" fmla="*/ 157 h 217"/>
                <a:gd name="T42" fmla="*/ 256 w 283"/>
                <a:gd name="T43" fmla="*/ 170 h 217"/>
                <a:gd name="T44" fmla="*/ 262 w 283"/>
                <a:gd name="T45" fmla="*/ 184 h 217"/>
                <a:gd name="T46" fmla="*/ 270 w 283"/>
                <a:gd name="T47" fmla="*/ 197 h 217"/>
                <a:gd name="T48" fmla="*/ 279 w 283"/>
                <a:gd name="T49" fmla="*/ 211 h 217"/>
                <a:gd name="T50" fmla="*/ 199 w 283"/>
                <a:gd name="T51" fmla="*/ 217 h 217"/>
                <a:gd name="T52" fmla="*/ 165 w 283"/>
                <a:gd name="T53" fmla="*/ 211 h 217"/>
                <a:gd name="T54" fmla="*/ 133 w 283"/>
                <a:gd name="T55" fmla="*/ 202 h 217"/>
                <a:gd name="T56" fmla="*/ 105 w 283"/>
                <a:gd name="T57" fmla="*/ 191 h 217"/>
                <a:gd name="T58" fmla="*/ 78 w 283"/>
                <a:gd name="T59" fmla="*/ 177 h 217"/>
                <a:gd name="T60" fmla="*/ 55 w 283"/>
                <a:gd name="T61" fmla="*/ 162 h 217"/>
                <a:gd name="T62" fmla="*/ 33 w 283"/>
                <a:gd name="T63" fmla="*/ 145 h 217"/>
                <a:gd name="T64" fmla="*/ 15 w 283"/>
                <a:gd name="T65" fmla="*/ 127 h 217"/>
                <a:gd name="T66" fmla="*/ 0 w 283"/>
                <a:gd name="T67" fmla="*/ 108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3" h="217">
                  <a:moveTo>
                    <a:pt x="0" y="108"/>
                  </a:moveTo>
                  <a:lnTo>
                    <a:pt x="7" y="98"/>
                  </a:lnTo>
                  <a:lnTo>
                    <a:pt x="15" y="89"/>
                  </a:lnTo>
                  <a:lnTo>
                    <a:pt x="24" y="80"/>
                  </a:lnTo>
                  <a:lnTo>
                    <a:pt x="33" y="71"/>
                  </a:lnTo>
                  <a:lnTo>
                    <a:pt x="43" y="62"/>
                  </a:lnTo>
                  <a:lnTo>
                    <a:pt x="55" y="54"/>
                  </a:lnTo>
                  <a:lnTo>
                    <a:pt x="66" y="46"/>
                  </a:lnTo>
                  <a:lnTo>
                    <a:pt x="78" y="39"/>
                  </a:lnTo>
                  <a:lnTo>
                    <a:pt x="92" y="33"/>
                  </a:lnTo>
                  <a:lnTo>
                    <a:pt x="105" y="26"/>
                  </a:lnTo>
                  <a:lnTo>
                    <a:pt x="119" y="20"/>
                  </a:lnTo>
                  <a:lnTo>
                    <a:pt x="135" y="16"/>
                  </a:lnTo>
                  <a:lnTo>
                    <a:pt x="149" y="10"/>
                  </a:lnTo>
                  <a:lnTo>
                    <a:pt x="165" y="7"/>
                  </a:lnTo>
                  <a:lnTo>
                    <a:pt x="182" y="2"/>
                  </a:lnTo>
                  <a:lnTo>
                    <a:pt x="199" y="0"/>
                  </a:lnTo>
                  <a:lnTo>
                    <a:pt x="199" y="0"/>
                  </a:lnTo>
                  <a:lnTo>
                    <a:pt x="283" y="0"/>
                  </a:lnTo>
                  <a:lnTo>
                    <a:pt x="279" y="7"/>
                  </a:lnTo>
                  <a:lnTo>
                    <a:pt x="274" y="12"/>
                  </a:lnTo>
                  <a:lnTo>
                    <a:pt x="270" y="19"/>
                  </a:lnTo>
                  <a:lnTo>
                    <a:pt x="265" y="26"/>
                  </a:lnTo>
                  <a:lnTo>
                    <a:pt x="262" y="33"/>
                  </a:lnTo>
                  <a:lnTo>
                    <a:pt x="259" y="39"/>
                  </a:lnTo>
                  <a:lnTo>
                    <a:pt x="256" y="46"/>
                  </a:lnTo>
                  <a:lnTo>
                    <a:pt x="254" y="53"/>
                  </a:lnTo>
                  <a:lnTo>
                    <a:pt x="252" y="60"/>
                  </a:lnTo>
                  <a:lnTo>
                    <a:pt x="250" y="67"/>
                  </a:lnTo>
                  <a:lnTo>
                    <a:pt x="247" y="73"/>
                  </a:lnTo>
                  <a:lnTo>
                    <a:pt x="246" y="80"/>
                  </a:lnTo>
                  <a:lnTo>
                    <a:pt x="245" y="88"/>
                  </a:lnTo>
                  <a:lnTo>
                    <a:pt x="244" y="95"/>
                  </a:lnTo>
                  <a:lnTo>
                    <a:pt x="244" y="102"/>
                  </a:lnTo>
                  <a:lnTo>
                    <a:pt x="244" y="108"/>
                  </a:lnTo>
                  <a:lnTo>
                    <a:pt x="244" y="115"/>
                  </a:lnTo>
                  <a:lnTo>
                    <a:pt x="244" y="122"/>
                  </a:lnTo>
                  <a:lnTo>
                    <a:pt x="245" y="130"/>
                  </a:lnTo>
                  <a:lnTo>
                    <a:pt x="246" y="136"/>
                  </a:lnTo>
                  <a:lnTo>
                    <a:pt x="247" y="143"/>
                  </a:lnTo>
                  <a:lnTo>
                    <a:pt x="250" y="150"/>
                  </a:lnTo>
                  <a:lnTo>
                    <a:pt x="252" y="157"/>
                  </a:lnTo>
                  <a:lnTo>
                    <a:pt x="254" y="164"/>
                  </a:lnTo>
                  <a:lnTo>
                    <a:pt x="256" y="170"/>
                  </a:lnTo>
                  <a:lnTo>
                    <a:pt x="259" y="177"/>
                  </a:lnTo>
                  <a:lnTo>
                    <a:pt x="262" y="184"/>
                  </a:lnTo>
                  <a:lnTo>
                    <a:pt x="265" y="191"/>
                  </a:lnTo>
                  <a:lnTo>
                    <a:pt x="270" y="197"/>
                  </a:lnTo>
                  <a:lnTo>
                    <a:pt x="274" y="204"/>
                  </a:lnTo>
                  <a:lnTo>
                    <a:pt x="279" y="211"/>
                  </a:lnTo>
                  <a:lnTo>
                    <a:pt x="283" y="217"/>
                  </a:lnTo>
                  <a:lnTo>
                    <a:pt x="199" y="217"/>
                  </a:lnTo>
                  <a:lnTo>
                    <a:pt x="182" y="214"/>
                  </a:lnTo>
                  <a:lnTo>
                    <a:pt x="165" y="211"/>
                  </a:lnTo>
                  <a:lnTo>
                    <a:pt x="149" y="206"/>
                  </a:lnTo>
                  <a:lnTo>
                    <a:pt x="133" y="202"/>
                  </a:lnTo>
                  <a:lnTo>
                    <a:pt x="119" y="196"/>
                  </a:lnTo>
                  <a:lnTo>
                    <a:pt x="105" y="191"/>
                  </a:lnTo>
                  <a:lnTo>
                    <a:pt x="91" y="184"/>
                  </a:lnTo>
                  <a:lnTo>
                    <a:pt x="78" y="177"/>
                  </a:lnTo>
                  <a:lnTo>
                    <a:pt x="66" y="170"/>
                  </a:lnTo>
                  <a:lnTo>
                    <a:pt x="55" y="162"/>
                  </a:lnTo>
                  <a:lnTo>
                    <a:pt x="43" y="155"/>
                  </a:lnTo>
                  <a:lnTo>
                    <a:pt x="33" y="145"/>
                  </a:lnTo>
                  <a:lnTo>
                    <a:pt x="24" y="138"/>
                  </a:lnTo>
                  <a:lnTo>
                    <a:pt x="15" y="127"/>
                  </a:lnTo>
                  <a:lnTo>
                    <a:pt x="7" y="118"/>
                  </a:lnTo>
                  <a:lnTo>
                    <a:pt x="0" y="108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240"/>
            <p:cNvSpPr>
              <a:spLocks/>
            </p:cNvSpPr>
            <p:nvPr/>
          </p:nvSpPr>
          <p:spPr bwMode="auto">
            <a:xfrm>
              <a:off x="2208" y="1661"/>
              <a:ext cx="283" cy="217"/>
            </a:xfrm>
            <a:custGeom>
              <a:avLst/>
              <a:gdLst>
                <a:gd name="T0" fmla="*/ 7 w 283"/>
                <a:gd name="T1" fmla="*/ 98 h 217"/>
                <a:gd name="T2" fmla="*/ 24 w 283"/>
                <a:gd name="T3" fmla="*/ 80 h 217"/>
                <a:gd name="T4" fmla="*/ 43 w 283"/>
                <a:gd name="T5" fmla="*/ 62 h 217"/>
                <a:gd name="T6" fmla="*/ 66 w 283"/>
                <a:gd name="T7" fmla="*/ 46 h 217"/>
                <a:gd name="T8" fmla="*/ 92 w 283"/>
                <a:gd name="T9" fmla="*/ 33 h 217"/>
                <a:gd name="T10" fmla="*/ 119 w 283"/>
                <a:gd name="T11" fmla="*/ 20 h 217"/>
                <a:gd name="T12" fmla="*/ 149 w 283"/>
                <a:gd name="T13" fmla="*/ 10 h 217"/>
                <a:gd name="T14" fmla="*/ 182 w 283"/>
                <a:gd name="T15" fmla="*/ 2 h 217"/>
                <a:gd name="T16" fmla="*/ 199 w 283"/>
                <a:gd name="T17" fmla="*/ 0 h 217"/>
                <a:gd name="T18" fmla="*/ 279 w 283"/>
                <a:gd name="T19" fmla="*/ 7 h 217"/>
                <a:gd name="T20" fmla="*/ 270 w 283"/>
                <a:gd name="T21" fmla="*/ 19 h 217"/>
                <a:gd name="T22" fmla="*/ 262 w 283"/>
                <a:gd name="T23" fmla="*/ 33 h 217"/>
                <a:gd name="T24" fmla="*/ 256 w 283"/>
                <a:gd name="T25" fmla="*/ 46 h 217"/>
                <a:gd name="T26" fmla="*/ 252 w 283"/>
                <a:gd name="T27" fmla="*/ 60 h 217"/>
                <a:gd name="T28" fmla="*/ 247 w 283"/>
                <a:gd name="T29" fmla="*/ 73 h 217"/>
                <a:gd name="T30" fmla="*/ 245 w 283"/>
                <a:gd name="T31" fmla="*/ 88 h 217"/>
                <a:gd name="T32" fmla="*/ 244 w 283"/>
                <a:gd name="T33" fmla="*/ 102 h 217"/>
                <a:gd name="T34" fmla="*/ 244 w 283"/>
                <a:gd name="T35" fmla="*/ 115 h 217"/>
                <a:gd name="T36" fmla="*/ 245 w 283"/>
                <a:gd name="T37" fmla="*/ 130 h 217"/>
                <a:gd name="T38" fmla="*/ 247 w 283"/>
                <a:gd name="T39" fmla="*/ 143 h 217"/>
                <a:gd name="T40" fmla="*/ 252 w 283"/>
                <a:gd name="T41" fmla="*/ 157 h 217"/>
                <a:gd name="T42" fmla="*/ 256 w 283"/>
                <a:gd name="T43" fmla="*/ 170 h 217"/>
                <a:gd name="T44" fmla="*/ 262 w 283"/>
                <a:gd name="T45" fmla="*/ 184 h 217"/>
                <a:gd name="T46" fmla="*/ 270 w 283"/>
                <a:gd name="T47" fmla="*/ 197 h 217"/>
                <a:gd name="T48" fmla="*/ 279 w 283"/>
                <a:gd name="T49" fmla="*/ 211 h 217"/>
                <a:gd name="T50" fmla="*/ 199 w 283"/>
                <a:gd name="T51" fmla="*/ 217 h 217"/>
                <a:gd name="T52" fmla="*/ 165 w 283"/>
                <a:gd name="T53" fmla="*/ 211 h 217"/>
                <a:gd name="T54" fmla="*/ 133 w 283"/>
                <a:gd name="T55" fmla="*/ 202 h 217"/>
                <a:gd name="T56" fmla="*/ 105 w 283"/>
                <a:gd name="T57" fmla="*/ 191 h 217"/>
                <a:gd name="T58" fmla="*/ 78 w 283"/>
                <a:gd name="T59" fmla="*/ 177 h 217"/>
                <a:gd name="T60" fmla="*/ 55 w 283"/>
                <a:gd name="T61" fmla="*/ 162 h 217"/>
                <a:gd name="T62" fmla="*/ 33 w 283"/>
                <a:gd name="T63" fmla="*/ 145 h 217"/>
                <a:gd name="T64" fmla="*/ 15 w 283"/>
                <a:gd name="T65" fmla="*/ 127 h 217"/>
                <a:gd name="T66" fmla="*/ 0 w 283"/>
                <a:gd name="T67" fmla="*/ 108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3" h="217">
                  <a:moveTo>
                    <a:pt x="0" y="108"/>
                  </a:moveTo>
                  <a:lnTo>
                    <a:pt x="7" y="98"/>
                  </a:lnTo>
                  <a:lnTo>
                    <a:pt x="15" y="89"/>
                  </a:lnTo>
                  <a:lnTo>
                    <a:pt x="24" y="80"/>
                  </a:lnTo>
                  <a:lnTo>
                    <a:pt x="33" y="71"/>
                  </a:lnTo>
                  <a:lnTo>
                    <a:pt x="43" y="62"/>
                  </a:lnTo>
                  <a:lnTo>
                    <a:pt x="55" y="54"/>
                  </a:lnTo>
                  <a:lnTo>
                    <a:pt x="66" y="46"/>
                  </a:lnTo>
                  <a:lnTo>
                    <a:pt x="78" y="39"/>
                  </a:lnTo>
                  <a:lnTo>
                    <a:pt x="92" y="33"/>
                  </a:lnTo>
                  <a:lnTo>
                    <a:pt x="105" y="26"/>
                  </a:lnTo>
                  <a:lnTo>
                    <a:pt x="119" y="20"/>
                  </a:lnTo>
                  <a:lnTo>
                    <a:pt x="135" y="16"/>
                  </a:lnTo>
                  <a:lnTo>
                    <a:pt x="149" y="10"/>
                  </a:lnTo>
                  <a:lnTo>
                    <a:pt x="165" y="7"/>
                  </a:lnTo>
                  <a:lnTo>
                    <a:pt x="182" y="2"/>
                  </a:lnTo>
                  <a:lnTo>
                    <a:pt x="199" y="0"/>
                  </a:lnTo>
                  <a:lnTo>
                    <a:pt x="199" y="0"/>
                  </a:lnTo>
                  <a:lnTo>
                    <a:pt x="283" y="0"/>
                  </a:lnTo>
                  <a:lnTo>
                    <a:pt x="279" y="7"/>
                  </a:lnTo>
                  <a:lnTo>
                    <a:pt x="274" y="12"/>
                  </a:lnTo>
                  <a:lnTo>
                    <a:pt x="270" y="19"/>
                  </a:lnTo>
                  <a:lnTo>
                    <a:pt x="265" y="26"/>
                  </a:lnTo>
                  <a:lnTo>
                    <a:pt x="262" y="33"/>
                  </a:lnTo>
                  <a:lnTo>
                    <a:pt x="259" y="39"/>
                  </a:lnTo>
                  <a:lnTo>
                    <a:pt x="256" y="46"/>
                  </a:lnTo>
                  <a:lnTo>
                    <a:pt x="254" y="53"/>
                  </a:lnTo>
                  <a:lnTo>
                    <a:pt x="252" y="60"/>
                  </a:lnTo>
                  <a:lnTo>
                    <a:pt x="250" y="67"/>
                  </a:lnTo>
                  <a:lnTo>
                    <a:pt x="247" y="73"/>
                  </a:lnTo>
                  <a:lnTo>
                    <a:pt x="246" y="80"/>
                  </a:lnTo>
                  <a:lnTo>
                    <a:pt x="245" y="88"/>
                  </a:lnTo>
                  <a:lnTo>
                    <a:pt x="244" y="95"/>
                  </a:lnTo>
                  <a:lnTo>
                    <a:pt x="244" y="102"/>
                  </a:lnTo>
                  <a:lnTo>
                    <a:pt x="244" y="108"/>
                  </a:lnTo>
                  <a:lnTo>
                    <a:pt x="244" y="115"/>
                  </a:lnTo>
                  <a:lnTo>
                    <a:pt x="244" y="122"/>
                  </a:lnTo>
                  <a:lnTo>
                    <a:pt x="245" y="130"/>
                  </a:lnTo>
                  <a:lnTo>
                    <a:pt x="246" y="136"/>
                  </a:lnTo>
                  <a:lnTo>
                    <a:pt x="247" y="143"/>
                  </a:lnTo>
                  <a:lnTo>
                    <a:pt x="250" y="150"/>
                  </a:lnTo>
                  <a:lnTo>
                    <a:pt x="252" y="157"/>
                  </a:lnTo>
                  <a:lnTo>
                    <a:pt x="254" y="164"/>
                  </a:lnTo>
                  <a:lnTo>
                    <a:pt x="256" y="170"/>
                  </a:lnTo>
                  <a:lnTo>
                    <a:pt x="259" y="177"/>
                  </a:lnTo>
                  <a:lnTo>
                    <a:pt x="262" y="184"/>
                  </a:lnTo>
                  <a:lnTo>
                    <a:pt x="265" y="191"/>
                  </a:lnTo>
                  <a:lnTo>
                    <a:pt x="270" y="197"/>
                  </a:lnTo>
                  <a:lnTo>
                    <a:pt x="274" y="204"/>
                  </a:lnTo>
                  <a:lnTo>
                    <a:pt x="279" y="211"/>
                  </a:lnTo>
                  <a:lnTo>
                    <a:pt x="283" y="217"/>
                  </a:lnTo>
                  <a:lnTo>
                    <a:pt x="199" y="217"/>
                  </a:lnTo>
                  <a:lnTo>
                    <a:pt x="182" y="214"/>
                  </a:lnTo>
                  <a:lnTo>
                    <a:pt x="165" y="211"/>
                  </a:lnTo>
                  <a:lnTo>
                    <a:pt x="149" y="206"/>
                  </a:lnTo>
                  <a:lnTo>
                    <a:pt x="133" y="202"/>
                  </a:lnTo>
                  <a:lnTo>
                    <a:pt x="119" y="196"/>
                  </a:lnTo>
                  <a:lnTo>
                    <a:pt x="105" y="191"/>
                  </a:lnTo>
                  <a:lnTo>
                    <a:pt x="91" y="184"/>
                  </a:lnTo>
                  <a:lnTo>
                    <a:pt x="78" y="177"/>
                  </a:lnTo>
                  <a:lnTo>
                    <a:pt x="66" y="170"/>
                  </a:lnTo>
                  <a:lnTo>
                    <a:pt x="55" y="162"/>
                  </a:lnTo>
                  <a:lnTo>
                    <a:pt x="43" y="155"/>
                  </a:lnTo>
                  <a:lnTo>
                    <a:pt x="33" y="145"/>
                  </a:lnTo>
                  <a:lnTo>
                    <a:pt x="24" y="138"/>
                  </a:lnTo>
                  <a:lnTo>
                    <a:pt x="15" y="127"/>
                  </a:lnTo>
                  <a:lnTo>
                    <a:pt x="7" y="118"/>
                  </a:lnTo>
                  <a:lnTo>
                    <a:pt x="0" y="108"/>
                  </a:lnTo>
                  <a:lnTo>
                    <a:pt x="0" y="108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241"/>
            <p:cNvSpPr>
              <a:spLocks/>
            </p:cNvSpPr>
            <p:nvPr/>
          </p:nvSpPr>
          <p:spPr bwMode="auto">
            <a:xfrm>
              <a:off x="2208" y="1661"/>
              <a:ext cx="283" cy="217"/>
            </a:xfrm>
            <a:custGeom>
              <a:avLst/>
              <a:gdLst>
                <a:gd name="T0" fmla="*/ 110 w 283"/>
                <a:gd name="T1" fmla="*/ 0 h 217"/>
                <a:gd name="T2" fmla="*/ 283 w 283"/>
                <a:gd name="T3" fmla="*/ 0 h 217"/>
                <a:gd name="T4" fmla="*/ 283 w 283"/>
                <a:gd name="T5" fmla="*/ 217 h 217"/>
                <a:gd name="T6" fmla="*/ 110 w 283"/>
                <a:gd name="T7" fmla="*/ 217 h 217"/>
                <a:gd name="T8" fmla="*/ 104 w 283"/>
                <a:gd name="T9" fmla="*/ 217 h 217"/>
                <a:gd name="T10" fmla="*/ 98 w 283"/>
                <a:gd name="T11" fmla="*/ 217 h 217"/>
                <a:gd name="T12" fmla="*/ 87 w 283"/>
                <a:gd name="T13" fmla="*/ 214 h 217"/>
                <a:gd name="T14" fmla="*/ 77 w 283"/>
                <a:gd name="T15" fmla="*/ 212 h 217"/>
                <a:gd name="T16" fmla="*/ 67 w 283"/>
                <a:gd name="T17" fmla="*/ 209 h 217"/>
                <a:gd name="T18" fmla="*/ 58 w 283"/>
                <a:gd name="T19" fmla="*/ 204 h 217"/>
                <a:gd name="T20" fmla="*/ 49 w 283"/>
                <a:gd name="T21" fmla="*/ 199 h 217"/>
                <a:gd name="T22" fmla="*/ 40 w 283"/>
                <a:gd name="T23" fmla="*/ 192 h 217"/>
                <a:gd name="T24" fmla="*/ 33 w 283"/>
                <a:gd name="T25" fmla="*/ 185 h 217"/>
                <a:gd name="T26" fmla="*/ 25 w 283"/>
                <a:gd name="T27" fmla="*/ 177 h 217"/>
                <a:gd name="T28" fmla="*/ 20 w 283"/>
                <a:gd name="T29" fmla="*/ 169 h 217"/>
                <a:gd name="T30" fmla="*/ 14 w 283"/>
                <a:gd name="T31" fmla="*/ 160 h 217"/>
                <a:gd name="T32" fmla="*/ 9 w 283"/>
                <a:gd name="T33" fmla="*/ 151 h 217"/>
                <a:gd name="T34" fmla="*/ 6 w 283"/>
                <a:gd name="T35" fmla="*/ 141 h 217"/>
                <a:gd name="T36" fmla="*/ 3 w 283"/>
                <a:gd name="T37" fmla="*/ 130 h 217"/>
                <a:gd name="T38" fmla="*/ 2 w 283"/>
                <a:gd name="T39" fmla="*/ 120 h 217"/>
                <a:gd name="T40" fmla="*/ 2 w 283"/>
                <a:gd name="T41" fmla="*/ 114 h 217"/>
                <a:gd name="T42" fmla="*/ 0 w 283"/>
                <a:gd name="T43" fmla="*/ 108 h 217"/>
                <a:gd name="T44" fmla="*/ 2 w 283"/>
                <a:gd name="T45" fmla="*/ 103 h 217"/>
                <a:gd name="T46" fmla="*/ 2 w 283"/>
                <a:gd name="T47" fmla="*/ 97 h 217"/>
                <a:gd name="T48" fmla="*/ 3 w 283"/>
                <a:gd name="T49" fmla="*/ 87 h 217"/>
                <a:gd name="T50" fmla="*/ 6 w 283"/>
                <a:gd name="T51" fmla="*/ 76 h 217"/>
                <a:gd name="T52" fmla="*/ 9 w 283"/>
                <a:gd name="T53" fmla="*/ 67 h 217"/>
                <a:gd name="T54" fmla="*/ 14 w 283"/>
                <a:gd name="T55" fmla="*/ 56 h 217"/>
                <a:gd name="T56" fmla="*/ 20 w 283"/>
                <a:gd name="T57" fmla="*/ 47 h 217"/>
                <a:gd name="T58" fmla="*/ 25 w 283"/>
                <a:gd name="T59" fmla="*/ 39 h 217"/>
                <a:gd name="T60" fmla="*/ 33 w 283"/>
                <a:gd name="T61" fmla="*/ 32 h 217"/>
                <a:gd name="T62" fmla="*/ 40 w 283"/>
                <a:gd name="T63" fmla="*/ 25 h 217"/>
                <a:gd name="T64" fmla="*/ 49 w 283"/>
                <a:gd name="T65" fmla="*/ 18 h 217"/>
                <a:gd name="T66" fmla="*/ 58 w 283"/>
                <a:gd name="T67" fmla="*/ 12 h 217"/>
                <a:gd name="T68" fmla="*/ 67 w 283"/>
                <a:gd name="T69" fmla="*/ 8 h 217"/>
                <a:gd name="T70" fmla="*/ 77 w 283"/>
                <a:gd name="T71" fmla="*/ 5 h 217"/>
                <a:gd name="T72" fmla="*/ 87 w 283"/>
                <a:gd name="T73" fmla="*/ 2 h 217"/>
                <a:gd name="T74" fmla="*/ 98 w 283"/>
                <a:gd name="T75" fmla="*/ 0 h 217"/>
                <a:gd name="T76" fmla="*/ 104 w 283"/>
                <a:gd name="T77" fmla="*/ 0 h 217"/>
                <a:gd name="T78" fmla="*/ 110 w 283"/>
                <a:gd name="T79" fmla="*/ 0 h 217"/>
                <a:gd name="T80" fmla="*/ 110 w 283"/>
                <a:gd name="T81" fmla="*/ 0 h 217"/>
                <a:gd name="T82" fmla="*/ 110 w 283"/>
                <a:gd name="T83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3" h="217">
                  <a:moveTo>
                    <a:pt x="110" y="0"/>
                  </a:moveTo>
                  <a:lnTo>
                    <a:pt x="283" y="0"/>
                  </a:lnTo>
                  <a:lnTo>
                    <a:pt x="283" y="217"/>
                  </a:lnTo>
                  <a:lnTo>
                    <a:pt x="110" y="217"/>
                  </a:lnTo>
                  <a:lnTo>
                    <a:pt x="104" y="217"/>
                  </a:lnTo>
                  <a:lnTo>
                    <a:pt x="98" y="217"/>
                  </a:lnTo>
                  <a:lnTo>
                    <a:pt x="87" y="214"/>
                  </a:lnTo>
                  <a:lnTo>
                    <a:pt x="77" y="212"/>
                  </a:lnTo>
                  <a:lnTo>
                    <a:pt x="67" y="209"/>
                  </a:lnTo>
                  <a:lnTo>
                    <a:pt x="58" y="204"/>
                  </a:lnTo>
                  <a:lnTo>
                    <a:pt x="49" y="199"/>
                  </a:lnTo>
                  <a:lnTo>
                    <a:pt x="40" y="192"/>
                  </a:lnTo>
                  <a:lnTo>
                    <a:pt x="33" y="185"/>
                  </a:lnTo>
                  <a:lnTo>
                    <a:pt x="25" y="177"/>
                  </a:lnTo>
                  <a:lnTo>
                    <a:pt x="20" y="169"/>
                  </a:lnTo>
                  <a:lnTo>
                    <a:pt x="14" y="160"/>
                  </a:lnTo>
                  <a:lnTo>
                    <a:pt x="9" y="151"/>
                  </a:lnTo>
                  <a:lnTo>
                    <a:pt x="6" y="141"/>
                  </a:lnTo>
                  <a:lnTo>
                    <a:pt x="3" y="130"/>
                  </a:lnTo>
                  <a:lnTo>
                    <a:pt x="2" y="120"/>
                  </a:lnTo>
                  <a:lnTo>
                    <a:pt x="2" y="114"/>
                  </a:lnTo>
                  <a:lnTo>
                    <a:pt x="0" y="108"/>
                  </a:lnTo>
                  <a:lnTo>
                    <a:pt x="2" y="103"/>
                  </a:lnTo>
                  <a:lnTo>
                    <a:pt x="2" y="97"/>
                  </a:lnTo>
                  <a:lnTo>
                    <a:pt x="3" y="87"/>
                  </a:lnTo>
                  <a:lnTo>
                    <a:pt x="6" y="76"/>
                  </a:lnTo>
                  <a:lnTo>
                    <a:pt x="9" y="67"/>
                  </a:lnTo>
                  <a:lnTo>
                    <a:pt x="14" y="56"/>
                  </a:lnTo>
                  <a:lnTo>
                    <a:pt x="20" y="47"/>
                  </a:lnTo>
                  <a:lnTo>
                    <a:pt x="25" y="39"/>
                  </a:lnTo>
                  <a:lnTo>
                    <a:pt x="33" y="32"/>
                  </a:lnTo>
                  <a:lnTo>
                    <a:pt x="40" y="25"/>
                  </a:lnTo>
                  <a:lnTo>
                    <a:pt x="49" y="18"/>
                  </a:lnTo>
                  <a:lnTo>
                    <a:pt x="58" y="12"/>
                  </a:lnTo>
                  <a:lnTo>
                    <a:pt x="67" y="8"/>
                  </a:lnTo>
                  <a:lnTo>
                    <a:pt x="77" y="5"/>
                  </a:lnTo>
                  <a:lnTo>
                    <a:pt x="87" y="2"/>
                  </a:lnTo>
                  <a:lnTo>
                    <a:pt x="98" y="0"/>
                  </a:lnTo>
                  <a:lnTo>
                    <a:pt x="104" y="0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242"/>
            <p:cNvSpPr>
              <a:spLocks/>
            </p:cNvSpPr>
            <p:nvPr/>
          </p:nvSpPr>
          <p:spPr bwMode="auto">
            <a:xfrm>
              <a:off x="2208" y="1661"/>
              <a:ext cx="283" cy="217"/>
            </a:xfrm>
            <a:custGeom>
              <a:avLst/>
              <a:gdLst>
                <a:gd name="T0" fmla="*/ 110 w 283"/>
                <a:gd name="T1" fmla="*/ 0 h 217"/>
                <a:gd name="T2" fmla="*/ 283 w 283"/>
                <a:gd name="T3" fmla="*/ 0 h 217"/>
                <a:gd name="T4" fmla="*/ 283 w 283"/>
                <a:gd name="T5" fmla="*/ 217 h 217"/>
                <a:gd name="T6" fmla="*/ 110 w 283"/>
                <a:gd name="T7" fmla="*/ 217 h 217"/>
                <a:gd name="T8" fmla="*/ 104 w 283"/>
                <a:gd name="T9" fmla="*/ 217 h 217"/>
                <a:gd name="T10" fmla="*/ 98 w 283"/>
                <a:gd name="T11" fmla="*/ 217 h 217"/>
                <a:gd name="T12" fmla="*/ 87 w 283"/>
                <a:gd name="T13" fmla="*/ 214 h 217"/>
                <a:gd name="T14" fmla="*/ 77 w 283"/>
                <a:gd name="T15" fmla="*/ 212 h 217"/>
                <a:gd name="T16" fmla="*/ 67 w 283"/>
                <a:gd name="T17" fmla="*/ 209 h 217"/>
                <a:gd name="T18" fmla="*/ 58 w 283"/>
                <a:gd name="T19" fmla="*/ 204 h 217"/>
                <a:gd name="T20" fmla="*/ 49 w 283"/>
                <a:gd name="T21" fmla="*/ 199 h 217"/>
                <a:gd name="T22" fmla="*/ 40 w 283"/>
                <a:gd name="T23" fmla="*/ 192 h 217"/>
                <a:gd name="T24" fmla="*/ 33 w 283"/>
                <a:gd name="T25" fmla="*/ 185 h 217"/>
                <a:gd name="T26" fmla="*/ 25 w 283"/>
                <a:gd name="T27" fmla="*/ 177 h 217"/>
                <a:gd name="T28" fmla="*/ 20 w 283"/>
                <a:gd name="T29" fmla="*/ 169 h 217"/>
                <a:gd name="T30" fmla="*/ 14 w 283"/>
                <a:gd name="T31" fmla="*/ 160 h 217"/>
                <a:gd name="T32" fmla="*/ 9 w 283"/>
                <a:gd name="T33" fmla="*/ 151 h 217"/>
                <a:gd name="T34" fmla="*/ 6 w 283"/>
                <a:gd name="T35" fmla="*/ 141 h 217"/>
                <a:gd name="T36" fmla="*/ 3 w 283"/>
                <a:gd name="T37" fmla="*/ 130 h 217"/>
                <a:gd name="T38" fmla="*/ 2 w 283"/>
                <a:gd name="T39" fmla="*/ 120 h 217"/>
                <a:gd name="T40" fmla="*/ 2 w 283"/>
                <a:gd name="T41" fmla="*/ 114 h 217"/>
                <a:gd name="T42" fmla="*/ 0 w 283"/>
                <a:gd name="T43" fmla="*/ 108 h 217"/>
                <a:gd name="T44" fmla="*/ 2 w 283"/>
                <a:gd name="T45" fmla="*/ 103 h 217"/>
                <a:gd name="T46" fmla="*/ 2 w 283"/>
                <a:gd name="T47" fmla="*/ 97 h 217"/>
                <a:gd name="T48" fmla="*/ 3 w 283"/>
                <a:gd name="T49" fmla="*/ 87 h 217"/>
                <a:gd name="T50" fmla="*/ 6 w 283"/>
                <a:gd name="T51" fmla="*/ 76 h 217"/>
                <a:gd name="T52" fmla="*/ 9 w 283"/>
                <a:gd name="T53" fmla="*/ 67 h 217"/>
                <a:gd name="T54" fmla="*/ 14 w 283"/>
                <a:gd name="T55" fmla="*/ 56 h 217"/>
                <a:gd name="T56" fmla="*/ 20 w 283"/>
                <a:gd name="T57" fmla="*/ 47 h 217"/>
                <a:gd name="T58" fmla="*/ 25 w 283"/>
                <a:gd name="T59" fmla="*/ 39 h 217"/>
                <a:gd name="T60" fmla="*/ 33 w 283"/>
                <a:gd name="T61" fmla="*/ 32 h 217"/>
                <a:gd name="T62" fmla="*/ 40 w 283"/>
                <a:gd name="T63" fmla="*/ 25 h 217"/>
                <a:gd name="T64" fmla="*/ 49 w 283"/>
                <a:gd name="T65" fmla="*/ 18 h 217"/>
                <a:gd name="T66" fmla="*/ 58 w 283"/>
                <a:gd name="T67" fmla="*/ 12 h 217"/>
                <a:gd name="T68" fmla="*/ 67 w 283"/>
                <a:gd name="T69" fmla="*/ 8 h 217"/>
                <a:gd name="T70" fmla="*/ 77 w 283"/>
                <a:gd name="T71" fmla="*/ 5 h 217"/>
                <a:gd name="T72" fmla="*/ 87 w 283"/>
                <a:gd name="T73" fmla="*/ 2 h 217"/>
                <a:gd name="T74" fmla="*/ 98 w 283"/>
                <a:gd name="T75" fmla="*/ 0 h 217"/>
                <a:gd name="T76" fmla="*/ 104 w 283"/>
                <a:gd name="T77" fmla="*/ 0 h 217"/>
                <a:gd name="T78" fmla="*/ 110 w 283"/>
                <a:gd name="T79" fmla="*/ 0 h 217"/>
                <a:gd name="T80" fmla="*/ 110 w 283"/>
                <a:gd name="T81" fmla="*/ 0 h 217"/>
                <a:gd name="T82" fmla="*/ 110 w 283"/>
                <a:gd name="T83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3" h="217">
                  <a:moveTo>
                    <a:pt x="110" y="0"/>
                  </a:moveTo>
                  <a:lnTo>
                    <a:pt x="283" y="0"/>
                  </a:lnTo>
                  <a:lnTo>
                    <a:pt x="283" y="217"/>
                  </a:lnTo>
                  <a:lnTo>
                    <a:pt x="110" y="217"/>
                  </a:lnTo>
                  <a:lnTo>
                    <a:pt x="104" y="217"/>
                  </a:lnTo>
                  <a:lnTo>
                    <a:pt x="98" y="217"/>
                  </a:lnTo>
                  <a:lnTo>
                    <a:pt x="87" y="214"/>
                  </a:lnTo>
                  <a:lnTo>
                    <a:pt x="77" y="212"/>
                  </a:lnTo>
                  <a:lnTo>
                    <a:pt x="67" y="209"/>
                  </a:lnTo>
                  <a:lnTo>
                    <a:pt x="58" y="204"/>
                  </a:lnTo>
                  <a:lnTo>
                    <a:pt x="49" y="199"/>
                  </a:lnTo>
                  <a:lnTo>
                    <a:pt x="40" y="192"/>
                  </a:lnTo>
                  <a:lnTo>
                    <a:pt x="33" y="185"/>
                  </a:lnTo>
                  <a:lnTo>
                    <a:pt x="25" y="177"/>
                  </a:lnTo>
                  <a:lnTo>
                    <a:pt x="20" y="169"/>
                  </a:lnTo>
                  <a:lnTo>
                    <a:pt x="14" y="160"/>
                  </a:lnTo>
                  <a:lnTo>
                    <a:pt x="9" y="151"/>
                  </a:lnTo>
                  <a:lnTo>
                    <a:pt x="6" y="141"/>
                  </a:lnTo>
                  <a:lnTo>
                    <a:pt x="3" y="130"/>
                  </a:lnTo>
                  <a:lnTo>
                    <a:pt x="2" y="120"/>
                  </a:lnTo>
                  <a:lnTo>
                    <a:pt x="2" y="114"/>
                  </a:lnTo>
                  <a:lnTo>
                    <a:pt x="0" y="108"/>
                  </a:lnTo>
                  <a:lnTo>
                    <a:pt x="2" y="103"/>
                  </a:lnTo>
                  <a:lnTo>
                    <a:pt x="2" y="97"/>
                  </a:lnTo>
                  <a:lnTo>
                    <a:pt x="3" y="87"/>
                  </a:lnTo>
                  <a:lnTo>
                    <a:pt x="6" y="76"/>
                  </a:lnTo>
                  <a:lnTo>
                    <a:pt x="9" y="67"/>
                  </a:lnTo>
                  <a:lnTo>
                    <a:pt x="14" y="56"/>
                  </a:lnTo>
                  <a:lnTo>
                    <a:pt x="20" y="47"/>
                  </a:lnTo>
                  <a:lnTo>
                    <a:pt x="25" y="39"/>
                  </a:lnTo>
                  <a:lnTo>
                    <a:pt x="33" y="32"/>
                  </a:lnTo>
                  <a:lnTo>
                    <a:pt x="40" y="25"/>
                  </a:lnTo>
                  <a:lnTo>
                    <a:pt x="49" y="18"/>
                  </a:lnTo>
                  <a:lnTo>
                    <a:pt x="58" y="12"/>
                  </a:lnTo>
                  <a:lnTo>
                    <a:pt x="67" y="8"/>
                  </a:lnTo>
                  <a:lnTo>
                    <a:pt x="77" y="5"/>
                  </a:lnTo>
                  <a:lnTo>
                    <a:pt x="87" y="2"/>
                  </a:lnTo>
                  <a:lnTo>
                    <a:pt x="98" y="0"/>
                  </a:lnTo>
                  <a:lnTo>
                    <a:pt x="104" y="0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10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Line 243"/>
            <p:cNvSpPr>
              <a:spLocks noChangeShapeType="1"/>
            </p:cNvSpPr>
            <p:nvPr/>
          </p:nvSpPr>
          <p:spPr bwMode="auto">
            <a:xfrm flipH="1">
              <a:off x="1868" y="1483"/>
              <a:ext cx="178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Line 244"/>
            <p:cNvSpPr>
              <a:spLocks noChangeShapeType="1"/>
            </p:cNvSpPr>
            <p:nvPr/>
          </p:nvSpPr>
          <p:spPr bwMode="auto">
            <a:xfrm flipH="1">
              <a:off x="1868" y="1373"/>
              <a:ext cx="178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Line 245"/>
            <p:cNvSpPr>
              <a:spLocks noChangeShapeType="1"/>
            </p:cNvSpPr>
            <p:nvPr/>
          </p:nvSpPr>
          <p:spPr bwMode="auto">
            <a:xfrm>
              <a:off x="1690" y="1428"/>
              <a:ext cx="178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246"/>
            <p:cNvSpPr>
              <a:spLocks/>
            </p:cNvSpPr>
            <p:nvPr/>
          </p:nvSpPr>
          <p:spPr bwMode="auto">
            <a:xfrm>
              <a:off x="1727" y="1319"/>
              <a:ext cx="282" cy="218"/>
            </a:xfrm>
            <a:custGeom>
              <a:avLst/>
              <a:gdLst>
                <a:gd name="T0" fmla="*/ 7 w 282"/>
                <a:gd name="T1" fmla="*/ 100 h 218"/>
                <a:gd name="T2" fmla="*/ 22 w 282"/>
                <a:gd name="T3" fmla="*/ 80 h 218"/>
                <a:gd name="T4" fmla="*/ 43 w 282"/>
                <a:gd name="T5" fmla="*/ 63 h 218"/>
                <a:gd name="T6" fmla="*/ 65 w 282"/>
                <a:gd name="T7" fmla="*/ 48 h 218"/>
                <a:gd name="T8" fmla="*/ 90 w 282"/>
                <a:gd name="T9" fmla="*/ 33 h 218"/>
                <a:gd name="T10" fmla="*/ 118 w 282"/>
                <a:gd name="T11" fmla="*/ 22 h 218"/>
                <a:gd name="T12" fmla="*/ 149 w 282"/>
                <a:gd name="T13" fmla="*/ 12 h 218"/>
                <a:gd name="T14" fmla="*/ 180 w 282"/>
                <a:gd name="T15" fmla="*/ 4 h 218"/>
                <a:gd name="T16" fmla="*/ 197 w 282"/>
                <a:gd name="T17" fmla="*/ 0 h 218"/>
                <a:gd name="T18" fmla="*/ 277 w 282"/>
                <a:gd name="T19" fmla="*/ 7 h 218"/>
                <a:gd name="T20" fmla="*/ 268 w 282"/>
                <a:gd name="T21" fmla="*/ 21 h 218"/>
                <a:gd name="T22" fmla="*/ 262 w 282"/>
                <a:gd name="T23" fmla="*/ 33 h 218"/>
                <a:gd name="T24" fmla="*/ 255 w 282"/>
                <a:gd name="T25" fmla="*/ 47 h 218"/>
                <a:gd name="T26" fmla="*/ 250 w 282"/>
                <a:gd name="T27" fmla="*/ 61 h 218"/>
                <a:gd name="T28" fmla="*/ 247 w 282"/>
                <a:gd name="T29" fmla="*/ 75 h 218"/>
                <a:gd name="T30" fmla="*/ 245 w 282"/>
                <a:gd name="T31" fmla="*/ 88 h 218"/>
                <a:gd name="T32" fmla="*/ 243 w 282"/>
                <a:gd name="T33" fmla="*/ 102 h 218"/>
                <a:gd name="T34" fmla="*/ 243 w 282"/>
                <a:gd name="T35" fmla="*/ 116 h 218"/>
                <a:gd name="T36" fmla="*/ 245 w 282"/>
                <a:gd name="T37" fmla="*/ 130 h 218"/>
                <a:gd name="T38" fmla="*/ 247 w 282"/>
                <a:gd name="T39" fmla="*/ 144 h 218"/>
                <a:gd name="T40" fmla="*/ 250 w 282"/>
                <a:gd name="T41" fmla="*/ 157 h 218"/>
                <a:gd name="T42" fmla="*/ 255 w 282"/>
                <a:gd name="T43" fmla="*/ 172 h 218"/>
                <a:gd name="T44" fmla="*/ 262 w 282"/>
                <a:gd name="T45" fmla="*/ 185 h 218"/>
                <a:gd name="T46" fmla="*/ 268 w 282"/>
                <a:gd name="T47" fmla="*/ 198 h 218"/>
                <a:gd name="T48" fmla="*/ 277 w 282"/>
                <a:gd name="T49" fmla="*/ 211 h 218"/>
                <a:gd name="T50" fmla="*/ 197 w 282"/>
                <a:gd name="T51" fmla="*/ 218 h 218"/>
                <a:gd name="T52" fmla="*/ 165 w 282"/>
                <a:gd name="T53" fmla="*/ 211 h 218"/>
                <a:gd name="T54" fmla="*/ 133 w 282"/>
                <a:gd name="T55" fmla="*/ 202 h 218"/>
                <a:gd name="T56" fmla="*/ 104 w 282"/>
                <a:gd name="T57" fmla="*/ 191 h 218"/>
                <a:gd name="T58" fmla="*/ 77 w 282"/>
                <a:gd name="T59" fmla="*/ 178 h 218"/>
                <a:gd name="T60" fmla="*/ 53 w 282"/>
                <a:gd name="T61" fmla="*/ 164 h 218"/>
                <a:gd name="T62" fmla="*/ 32 w 282"/>
                <a:gd name="T63" fmla="*/ 147 h 218"/>
                <a:gd name="T64" fmla="*/ 15 w 282"/>
                <a:gd name="T65" fmla="*/ 129 h 218"/>
                <a:gd name="T66" fmla="*/ 0 w 282"/>
                <a:gd name="T67" fmla="*/ 109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2" h="218">
                  <a:moveTo>
                    <a:pt x="0" y="109"/>
                  </a:moveTo>
                  <a:lnTo>
                    <a:pt x="7" y="100"/>
                  </a:lnTo>
                  <a:lnTo>
                    <a:pt x="15" y="89"/>
                  </a:lnTo>
                  <a:lnTo>
                    <a:pt x="22" y="80"/>
                  </a:lnTo>
                  <a:lnTo>
                    <a:pt x="33" y="71"/>
                  </a:lnTo>
                  <a:lnTo>
                    <a:pt x="43" y="63"/>
                  </a:lnTo>
                  <a:lnTo>
                    <a:pt x="53" y="56"/>
                  </a:lnTo>
                  <a:lnTo>
                    <a:pt x="65" y="48"/>
                  </a:lnTo>
                  <a:lnTo>
                    <a:pt x="78" y="40"/>
                  </a:lnTo>
                  <a:lnTo>
                    <a:pt x="90" y="33"/>
                  </a:lnTo>
                  <a:lnTo>
                    <a:pt x="104" y="27"/>
                  </a:lnTo>
                  <a:lnTo>
                    <a:pt x="118" y="22"/>
                  </a:lnTo>
                  <a:lnTo>
                    <a:pt x="133" y="16"/>
                  </a:lnTo>
                  <a:lnTo>
                    <a:pt x="149" y="12"/>
                  </a:lnTo>
                  <a:lnTo>
                    <a:pt x="165" y="7"/>
                  </a:lnTo>
                  <a:lnTo>
                    <a:pt x="180" y="4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282" y="0"/>
                  </a:lnTo>
                  <a:lnTo>
                    <a:pt x="277" y="7"/>
                  </a:lnTo>
                  <a:lnTo>
                    <a:pt x="273" y="14"/>
                  </a:lnTo>
                  <a:lnTo>
                    <a:pt x="268" y="21"/>
                  </a:lnTo>
                  <a:lnTo>
                    <a:pt x="265" y="27"/>
                  </a:lnTo>
                  <a:lnTo>
                    <a:pt x="262" y="33"/>
                  </a:lnTo>
                  <a:lnTo>
                    <a:pt x="258" y="40"/>
                  </a:lnTo>
                  <a:lnTo>
                    <a:pt x="255" y="47"/>
                  </a:lnTo>
                  <a:lnTo>
                    <a:pt x="253" y="53"/>
                  </a:lnTo>
                  <a:lnTo>
                    <a:pt x="250" y="61"/>
                  </a:lnTo>
                  <a:lnTo>
                    <a:pt x="248" y="68"/>
                  </a:lnTo>
                  <a:lnTo>
                    <a:pt x="247" y="75"/>
                  </a:lnTo>
                  <a:lnTo>
                    <a:pt x="246" y="81"/>
                  </a:lnTo>
                  <a:lnTo>
                    <a:pt x="245" y="88"/>
                  </a:lnTo>
                  <a:lnTo>
                    <a:pt x="243" y="95"/>
                  </a:lnTo>
                  <a:lnTo>
                    <a:pt x="243" y="102"/>
                  </a:lnTo>
                  <a:lnTo>
                    <a:pt x="242" y="109"/>
                  </a:lnTo>
                  <a:lnTo>
                    <a:pt x="243" y="116"/>
                  </a:lnTo>
                  <a:lnTo>
                    <a:pt x="243" y="123"/>
                  </a:lnTo>
                  <a:lnTo>
                    <a:pt x="245" y="130"/>
                  </a:lnTo>
                  <a:lnTo>
                    <a:pt x="246" y="137"/>
                  </a:lnTo>
                  <a:lnTo>
                    <a:pt x="247" y="144"/>
                  </a:lnTo>
                  <a:lnTo>
                    <a:pt x="248" y="150"/>
                  </a:lnTo>
                  <a:lnTo>
                    <a:pt x="250" y="157"/>
                  </a:lnTo>
                  <a:lnTo>
                    <a:pt x="253" y="164"/>
                  </a:lnTo>
                  <a:lnTo>
                    <a:pt x="255" y="172"/>
                  </a:lnTo>
                  <a:lnTo>
                    <a:pt x="258" y="178"/>
                  </a:lnTo>
                  <a:lnTo>
                    <a:pt x="262" y="185"/>
                  </a:lnTo>
                  <a:lnTo>
                    <a:pt x="265" y="191"/>
                  </a:lnTo>
                  <a:lnTo>
                    <a:pt x="268" y="198"/>
                  </a:lnTo>
                  <a:lnTo>
                    <a:pt x="273" y="204"/>
                  </a:lnTo>
                  <a:lnTo>
                    <a:pt x="277" y="211"/>
                  </a:lnTo>
                  <a:lnTo>
                    <a:pt x="282" y="218"/>
                  </a:lnTo>
                  <a:lnTo>
                    <a:pt x="197" y="218"/>
                  </a:lnTo>
                  <a:lnTo>
                    <a:pt x="180" y="215"/>
                  </a:lnTo>
                  <a:lnTo>
                    <a:pt x="165" y="211"/>
                  </a:lnTo>
                  <a:lnTo>
                    <a:pt x="149" y="207"/>
                  </a:lnTo>
                  <a:lnTo>
                    <a:pt x="133" y="202"/>
                  </a:lnTo>
                  <a:lnTo>
                    <a:pt x="118" y="197"/>
                  </a:lnTo>
                  <a:lnTo>
                    <a:pt x="104" y="191"/>
                  </a:lnTo>
                  <a:lnTo>
                    <a:pt x="90" y="185"/>
                  </a:lnTo>
                  <a:lnTo>
                    <a:pt x="77" y="178"/>
                  </a:lnTo>
                  <a:lnTo>
                    <a:pt x="64" y="171"/>
                  </a:lnTo>
                  <a:lnTo>
                    <a:pt x="53" y="164"/>
                  </a:lnTo>
                  <a:lnTo>
                    <a:pt x="42" y="155"/>
                  </a:lnTo>
                  <a:lnTo>
                    <a:pt x="32" y="147"/>
                  </a:lnTo>
                  <a:lnTo>
                    <a:pt x="22" y="138"/>
                  </a:lnTo>
                  <a:lnTo>
                    <a:pt x="15" y="129"/>
                  </a:lnTo>
                  <a:lnTo>
                    <a:pt x="7" y="119"/>
                  </a:lnTo>
                  <a:lnTo>
                    <a:pt x="0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247"/>
            <p:cNvSpPr>
              <a:spLocks/>
            </p:cNvSpPr>
            <p:nvPr/>
          </p:nvSpPr>
          <p:spPr bwMode="auto">
            <a:xfrm>
              <a:off x="1727" y="1319"/>
              <a:ext cx="282" cy="218"/>
            </a:xfrm>
            <a:custGeom>
              <a:avLst/>
              <a:gdLst>
                <a:gd name="T0" fmla="*/ 7 w 282"/>
                <a:gd name="T1" fmla="*/ 100 h 218"/>
                <a:gd name="T2" fmla="*/ 22 w 282"/>
                <a:gd name="T3" fmla="*/ 80 h 218"/>
                <a:gd name="T4" fmla="*/ 43 w 282"/>
                <a:gd name="T5" fmla="*/ 63 h 218"/>
                <a:gd name="T6" fmla="*/ 65 w 282"/>
                <a:gd name="T7" fmla="*/ 48 h 218"/>
                <a:gd name="T8" fmla="*/ 90 w 282"/>
                <a:gd name="T9" fmla="*/ 33 h 218"/>
                <a:gd name="T10" fmla="*/ 118 w 282"/>
                <a:gd name="T11" fmla="*/ 22 h 218"/>
                <a:gd name="T12" fmla="*/ 149 w 282"/>
                <a:gd name="T13" fmla="*/ 12 h 218"/>
                <a:gd name="T14" fmla="*/ 180 w 282"/>
                <a:gd name="T15" fmla="*/ 4 h 218"/>
                <a:gd name="T16" fmla="*/ 197 w 282"/>
                <a:gd name="T17" fmla="*/ 0 h 218"/>
                <a:gd name="T18" fmla="*/ 277 w 282"/>
                <a:gd name="T19" fmla="*/ 7 h 218"/>
                <a:gd name="T20" fmla="*/ 268 w 282"/>
                <a:gd name="T21" fmla="*/ 21 h 218"/>
                <a:gd name="T22" fmla="*/ 262 w 282"/>
                <a:gd name="T23" fmla="*/ 33 h 218"/>
                <a:gd name="T24" fmla="*/ 255 w 282"/>
                <a:gd name="T25" fmla="*/ 47 h 218"/>
                <a:gd name="T26" fmla="*/ 250 w 282"/>
                <a:gd name="T27" fmla="*/ 61 h 218"/>
                <a:gd name="T28" fmla="*/ 247 w 282"/>
                <a:gd name="T29" fmla="*/ 75 h 218"/>
                <a:gd name="T30" fmla="*/ 245 w 282"/>
                <a:gd name="T31" fmla="*/ 88 h 218"/>
                <a:gd name="T32" fmla="*/ 243 w 282"/>
                <a:gd name="T33" fmla="*/ 102 h 218"/>
                <a:gd name="T34" fmla="*/ 243 w 282"/>
                <a:gd name="T35" fmla="*/ 116 h 218"/>
                <a:gd name="T36" fmla="*/ 245 w 282"/>
                <a:gd name="T37" fmla="*/ 130 h 218"/>
                <a:gd name="T38" fmla="*/ 247 w 282"/>
                <a:gd name="T39" fmla="*/ 144 h 218"/>
                <a:gd name="T40" fmla="*/ 250 w 282"/>
                <a:gd name="T41" fmla="*/ 157 h 218"/>
                <a:gd name="T42" fmla="*/ 255 w 282"/>
                <a:gd name="T43" fmla="*/ 172 h 218"/>
                <a:gd name="T44" fmla="*/ 262 w 282"/>
                <a:gd name="T45" fmla="*/ 185 h 218"/>
                <a:gd name="T46" fmla="*/ 268 w 282"/>
                <a:gd name="T47" fmla="*/ 198 h 218"/>
                <a:gd name="T48" fmla="*/ 277 w 282"/>
                <a:gd name="T49" fmla="*/ 211 h 218"/>
                <a:gd name="T50" fmla="*/ 197 w 282"/>
                <a:gd name="T51" fmla="*/ 218 h 218"/>
                <a:gd name="T52" fmla="*/ 165 w 282"/>
                <a:gd name="T53" fmla="*/ 211 h 218"/>
                <a:gd name="T54" fmla="*/ 133 w 282"/>
                <a:gd name="T55" fmla="*/ 202 h 218"/>
                <a:gd name="T56" fmla="*/ 104 w 282"/>
                <a:gd name="T57" fmla="*/ 191 h 218"/>
                <a:gd name="T58" fmla="*/ 77 w 282"/>
                <a:gd name="T59" fmla="*/ 178 h 218"/>
                <a:gd name="T60" fmla="*/ 53 w 282"/>
                <a:gd name="T61" fmla="*/ 164 h 218"/>
                <a:gd name="T62" fmla="*/ 32 w 282"/>
                <a:gd name="T63" fmla="*/ 147 h 218"/>
                <a:gd name="T64" fmla="*/ 15 w 282"/>
                <a:gd name="T65" fmla="*/ 129 h 218"/>
                <a:gd name="T66" fmla="*/ 0 w 282"/>
                <a:gd name="T67" fmla="*/ 109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2" h="218">
                  <a:moveTo>
                    <a:pt x="0" y="109"/>
                  </a:moveTo>
                  <a:lnTo>
                    <a:pt x="7" y="100"/>
                  </a:lnTo>
                  <a:lnTo>
                    <a:pt x="15" y="89"/>
                  </a:lnTo>
                  <a:lnTo>
                    <a:pt x="22" y="80"/>
                  </a:lnTo>
                  <a:lnTo>
                    <a:pt x="33" y="71"/>
                  </a:lnTo>
                  <a:lnTo>
                    <a:pt x="43" y="63"/>
                  </a:lnTo>
                  <a:lnTo>
                    <a:pt x="53" y="56"/>
                  </a:lnTo>
                  <a:lnTo>
                    <a:pt x="65" y="48"/>
                  </a:lnTo>
                  <a:lnTo>
                    <a:pt x="78" y="40"/>
                  </a:lnTo>
                  <a:lnTo>
                    <a:pt x="90" y="33"/>
                  </a:lnTo>
                  <a:lnTo>
                    <a:pt x="104" y="27"/>
                  </a:lnTo>
                  <a:lnTo>
                    <a:pt x="118" y="22"/>
                  </a:lnTo>
                  <a:lnTo>
                    <a:pt x="133" y="16"/>
                  </a:lnTo>
                  <a:lnTo>
                    <a:pt x="149" y="12"/>
                  </a:lnTo>
                  <a:lnTo>
                    <a:pt x="165" y="7"/>
                  </a:lnTo>
                  <a:lnTo>
                    <a:pt x="180" y="4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282" y="0"/>
                  </a:lnTo>
                  <a:lnTo>
                    <a:pt x="277" y="7"/>
                  </a:lnTo>
                  <a:lnTo>
                    <a:pt x="273" y="14"/>
                  </a:lnTo>
                  <a:lnTo>
                    <a:pt x="268" y="21"/>
                  </a:lnTo>
                  <a:lnTo>
                    <a:pt x="265" y="27"/>
                  </a:lnTo>
                  <a:lnTo>
                    <a:pt x="262" y="33"/>
                  </a:lnTo>
                  <a:lnTo>
                    <a:pt x="258" y="40"/>
                  </a:lnTo>
                  <a:lnTo>
                    <a:pt x="255" y="47"/>
                  </a:lnTo>
                  <a:lnTo>
                    <a:pt x="253" y="53"/>
                  </a:lnTo>
                  <a:lnTo>
                    <a:pt x="250" y="61"/>
                  </a:lnTo>
                  <a:lnTo>
                    <a:pt x="248" y="68"/>
                  </a:lnTo>
                  <a:lnTo>
                    <a:pt x="247" y="75"/>
                  </a:lnTo>
                  <a:lnTo>
                    <a:pt x="246" y="81"/>
                  </a:lnTo>
                  <a:lnTo>
                    <a:pt x="245" y="88"/>
                  </a:lnTo>
                  <a:lnTo>
                    <a:pt x="243" y="95"/>
                  </a:lnTo>
                  <a:lnTo>
                    <a:pt x="243" y="102"/>
                  </a:lnTo>
                  <a:lnTo>
                    <a:pt x="242" y="109"/>
                  </a:lnTo>
                  <a:lnTo>
                    <a:pt x="243" y="116"/>
                  </a:lnTo>
                  <a:lnTo>
                    <a:pt x="243" y="123"/>
                  </a:lnTo>
                  <a:lnTo>
                    <a:pt x="245" y="130"/>
                  </a:lnTo>
                  <a:lnTo>
                    <a:pt x="246" y="137"/>
                  </a:lnTo>
                  <a:lnTo>
                    <a:pt x="247" y="144"/>
                  </a:lnTo>
                  <a:lnTo>
                    <a:pt x="248" y="150"/>
                  </a:lnTo>
                  <a:lnTo>
                    <a:pt x="250" y="157"/>
                  </a:lnTo>
                  <a:lnTo>
                    <a:pt x="253" y="164"/>
                  </a:lnTo>
                  <a:lnTo>
                    <a:pt x="255" y="172"/>
                  </a:lnTo>
                  <a:lnTo>
                    <a:pt x="258" y="178"/>
                  </a:lnTo>
                  <a:lnTo>
                    <a:pt x="262" y="185"/>
                  </a:lnTo>
                  <a:lnTo>
                    <a:pt x="265" y="191"/>
                  </a:lnTo>
                  <a:lnTo>
                    <a:pt x="268" y="198"/>
                  </a:lnTo>
                  <a:lnTo>
                    <a:pt x="273" y="204"/>
                  </a:lnTo>
                  <a:lnTo>
                    <a:pt x="277" y="211"/>
                  </a:lnTo>
                  <a:lnTo>
                    <a:pt x="282" y="218"/>
                  </a:lnTo>
                  <a:lnTo>
                    <a:pt x="197" y="218"/>
                  </a:lnTo>
                  <a:lnTo>
                    <a:pt x="180" y="215"/>
                  </a:lnTo>
                  <a:lnTo>
                    <a:pt x="165" y="211"/>
                  </a:lnTo>
                  <a:lnTo>
                    <a:pt x="149" y="207"/>
                  </a:lnTo>
                  <a:lnTo>
                    <a:pt x="133" y="202"/>
                  </a:lnTo>
                  <a:lnTo>
                    <a:pt x="118" y="197"/>
                  </a:lnTo>
                  <a:lnTo>
                    <a:pt x="104" y="191"/>
                  </a:lnTo>
                  <a:lnTo>
                    <a:pt x="90" y="185"/>
                  </a:lnTo>
                  <a:lnTo>
                    <a:pt x="77" y="178"/>
                  </a:lnTo>
                  <a:lnTo>
                    <a:pt x="64" y="171"/>
                  </a:lnTo>
                  <a:lnTo>
                    <a:pt x="53" y="164"/>
                  </a:lnTo>
                  <a:lnTo>
                    <a:pt x="42" y="155"/>
                  </a:lnTo>
                  <a:lnTo>
                    <a:pt x="32" y="147"/>
                  </a:lnTo>
                  <a:lnTo>
                    <a:pt x="22" y="138"/>
                  </a:lnTo>
                  <a:lnTo>
                    <a:pt x="15" y="129"/>
                  </a:lnTo>
                  <a:lnTo>
                    <a:pt x="7" y="119"/>
                  </a:lnTo>
                  <a:lnTo>
                    <a:pt x="0" y="109"/>
                  </a:lnTo>
                  <a:lnTo>
                    <a:pt x="0" y="109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248"/>
            <p:cNvSpPr>
              <a:spLocks/>
            </p:cNvSpPr>
            <p:nvPr/>
          </p:nvSpPr>
          <p:spPr bwMode="auto">
            <a:xfrm>
              <a:off x="1695" y="1412"/>
              <a:ext cx="33" cy="32"/>
            </a:xfrm>
            <a:custGeom>
              <a:avLst/>
              <a:gdLst>
                <a:gd name="T0" fmla="*/ 0 w 33"/>
                <a:gd name="T1" fmla="*/ 16 h 32"/>
                <a:gd name="T2" fmla="*/ 0 w 33"/>
                <a:gd name="T3" fmla="*/ 19 h 32"/>
                <a:gd name="T4" fmla="*/ 2 w 33"/>
                <a:gd name="T5" fmla="*/ 22 h 32"/>
                <a:gd name="T6" fmla="*/ 3 w 33"/>
                <a:gd name="T7" fmla="*/ 26 h 32"/>
                <a:gd name="T8" fmla="*/ 5 w 33"/>
                <a:gd name="T9" fmla="*/ 28 h 32"/>
                <a:gd name="T10" fmla="*/ 7 w 33"/>
                <a:gd name="T11" fmla="*/ 29 h 32"/>
                <a:gd name="T12" fmla="*/ 11 w 33"/>
                <a:gd name="T13" fmla="*/ 31 h 32"/>
                <a:gd name="T14" fmla="*/ 13 w 33"/>
                <a:gd name="T15" fmla="*/ 32 h 32"/>
                <a:gd name="T16" fmla="*/ 16 w 33"/>
                <a:gd name="T17" fmla="*/ 32 h 32"/>
                <a:gd name="T18" fmla="*/ 20 w 33"/>
                <a:gd name="T19" fmla="*/ 32 h 32"/>
                <a:gd name="T20" fmla="*/ 23 w 33"/>
                <a:gd name="T21" fmla="*/ 31 h 32"/>
                <a:gd name="T22" fmla="*/ 25 w 33"/>
                <a:gd name="T23" fmla="*/ 29 h 32"/>
                <a:gd name="T24" fmla="*/ 29 w 33"/>
                <a:gd name="T25" fmla="*/ 28 h 32"/>
                <a:gd name="T26" fmla="*/ 30 w 33"/>
                <a:gd name="T27" fmla="*/ 26 h 32"/>
                <a:gd name="T28" fmla="*/ 32 w 33"/>
                <a:gd name="T29" fmla="*/ 22 h 32"/>
                <a:gd name="T30" fmla="*/ 32 w 33"/>
                <a:gd name="T31" fmla="*/ 19 h 32"/>
                <a:gd name="T32" fmla="*/ 33 w 33"/>
                <a:gd name="T33" fmla="*/ 16 h 32"/>
                <a:gd name="T34" fmla="*/ 32 w 33"/>
                <a:gd name="T35" fmla="*/ 13 h 32"/>
                <a:gd name="T36" fmla="*/ 32 w 33"/>
                <a:gd name="T37" fmla="*/ 10 h 32"/>
                <a:gd name="T38" fmla="*/ 30 w 33"/>
                <a:gd name="T39" fmla="*/ 7 h 32"/>
                <a:gd name="T40" fmla="*/ 29 w 33"/>
                <a:gd name="T41" fmla="*/ 4 h 32"/>
                <a:gd name="T42" fmla="*/ 25 w 33"/>
                <a:gd name="T43" fmla="*/ 2 h 32"/>
                <a:gd name="T44" fmla="*/ 23 w 33"/>
                <a:gd name="T45" fmla="*/ 1 h 32"/>
                <a:gd name="T46" fmla="*/ 20 w 33"/>
                <a:gd name="T47" fmla="*/ 0 h 32"/>
                <a:gd name="T48" fmla="*/ 16 w 33"/>
                <a:gd name="T49" fmla="*/ 0 h 32"/>
                <a:gd name="T50" fmla="*/ 13 w 33"/>
                <a:gd name="T51" fmla="*/ 0 h 32"/>
                <a:gd name="T52" fmla="*/ 11 w 33"/>
                <a:gd name="T53" fmla="*/ 1 h 32"/>
                <a:gd name="T54" fmla="*/ 7 w 33"/>
                <a:gd name="T55" fmla="*/ 2 h 32"/>
                <a:gd name="T56" fmla="*/ 5 w 33"/>
                <a:gd name="T57" fmla="*/ 4 h 32"/>
                <a:gd name="T58" fmla="*/ 3 w 33"/>
                <a:gd name="T59" fmla="*/ 7 h 32"/>
                <a:gd name="T60" fmla="*/ 2 w 33"/>
                <a:gd name="T61" fmla="*/ 10 h 32"/>
                <a:gd name="T62" fmla="*/ 0 w 33"/>
                <a:gd name="T63" fmla="*/ 13 h 32"/>
                <a:gd name="T64" fmla="*/ 0 w 33"/>
                <a:gd name="T65" fmla="*/ 16 h 32"/>
                <a:gd name="T66" fmla="*/ 0 w 33"/>
                <a:gd name="T67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" h="32">
                  <a:moveTo>
                    <a:pt x="0" y="16"/>
                  </a:moveTo>
                  <a:lnTo>
                    <a:pt x="0" y="19"/>
                  </a:lnTo>
                  <a:lnTo>
                    <a:pt x="2" y="22"/>
                  </a:lnTo>
                  <a:lnTo>
                    <a:pt x="3" y="26"/>
                  </a:lnTo>
                  <a:lnTo>
                    <a:pt x="5" y="28"/>
                  </a:lnTo>
                  <a:lnTo>
                    <a:pt x="7" y="29"/>
                  </a:lnTo>
                  <a:lnTo>
                    <a:pt x="11" y="31"/>
                  </a:lnTo>
                  <a:lnTo>
                    <a:pt x="13" y="32"/>
                  </a:lnTo>
                  <a:lnTo>
                    <a:pt x="16" y="32"/>
                  </a:lnTo>
                  <a:lnTo>
                    <a:pt x="20" y="32"/>
                  </a:lnTo>
                  <a:lnTo>
                    <a:pt x="23" y="31"/>
                  </a:lnTo>
                  <a:lnTo>
                    <a:pt x="25" y="29"/>
                  </a:lnTo>
                  <a:lnTo>
                    <a:pt x="29" y="28"/>
                  </a:lnTo>
                  <a:lnTo>
                    <a:pt x="30" y="26"/>
                  </a:lnTo>
                  <a:lnTo>
                    <a:pt x="32" y="22"/>
                  </a:lnTo>
                  <a:lnTo>
                    <a:pt x="32" y="19"/>
                  </a:lnTo>
                  <a:lnTo>
                    <a:pt x="33" y="16"/>
                  </a:lnTo>
                  <a:lnTo>
                    <a:pt x="32" y="13"/>
                  </a:lnTo>
                  <a:lnTo>
                    <a:pt x="32" y="10"/>
                  </a:lnTo>
                  <a:lnTo>
                    <a:pt x="30" y="7"/>
                  </a:lnTo>
                  <a:lnTo>
                    <a:pt x="29" y="4"/>
                  </a:lnTo>
                  <a:lnTo>
                    <a:pt x="25" y="2"/>
                  </a:lnTo>
                  <a:lnTo>
                    <a:pt x="23" y="1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3" y="0"/>
                  </a:lnTo>
                  <a:lnTo>
                    <a:pt x="11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7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249"/>
            <p:cNvSpPr>
              <a:spLocks/>
            </p:cNvSpPr>
            <p:nvPr/>
          </p:nvSpPr>
          <p:spPr bwMode="auto">
            <a:xfrm>
              <a:off x="1695" y="1412"/>
              <a:ext cx="33" cy="32"/>
            </a:xfrm>
            <a:custGeom>
              <a:avLst/>
              <a:gdLst>
                <a:gd name="T0" fmla="*/ 0 w 33"/>
                <a:gd name="T1" fmla="*/ 16 h 32"/>
                <a:gd name="T2" fmla="*/ 0 w 33"/>
                <a:gd name="T3" fmla="*/ 19 h 32"/>
                <a:gd name="T4" fmla="*/ 2 w 33"/>
                <a:gd name="T5" fmla="*/ 22 h 32"/>
                <a:gd name="T6" fmla="*/ 3 w 33"/>
                <a:gd name="T7" fmla="*/ 26 h 32"/>
                <a:gd name="T8" fmla="*/ 5 w 33"/>
                <a:gd name="T9" fmla="*/ 28 h 32"/>
                <a:gd name="T10" fmla="*/ 7 w 33"/>
                <a:gd name="T11" fmla="*/ 29 h 32"/>
                <a:gd name="T12" fmla="*/ 11 w 33"/>
                <a:gd name="T13" fmla="*/ 31 h 32"/>
                <a:gd name="T14" fmla="*/ 13 w 33"/>
                <a:gd name="T15" fmla="*/ 32 h 32"/>
                <a:gd name="T16" fmla="*/ 16 w 33"/>
                <a:gd name="T17" fmla="*/ 32 h 32"/>
                <a:gd name="T18" fmla="*/ 20 w 33"/>
                <a:gd name="T19" fmla="*/ 32 h 32"/>
                <a:gd name="T20" fmla="*/ 23 w 33"/>
                <a:gd name="T21" fmla="*/ 31 h 32"/>
                <a:gd name="T22" fmla="*/ 25 w 33"/>
                <a:gd name="T23" fmla="*/ 29 h 32"/>
                <a:gd name="T24" fmla="*/ 29 w 33"/>
                <a:gd name="T25" fmla="*/ 28 h 32"/>
                <a:gd name="T26" fmla="*/ 30 w 33"/>
                <a:gd name="T27" fmla="*/ 26 h 32"/>
                <a:gd name="T28" fmla="*/ 32 w 33"/>
                <a:gd name="T29" fmla="*/ 22 h 32"/>
                <a:gd name="T30" fmla="*/ 32 w 33"/>
                <a:gd name="T31" fmla="*/ 19 h 32"/>
                <a:gd name="T32" fmla="*/ 33 w 33"/>
                <a:gd name="T33" fmla="*/ 16 h 32"/>
                <a:gd name="T34" fmla="*/ 32 w 33"/>
                <a:gd name="T35" fmla="*/ 13 h 32"/>
                <a:gd name="T36" fmla="*/ 32 w 33"/>
                <a:gd name="T37" fmla="*/ 10 h 32"/>
                <a:gd name="T38" fmla="*/ 30 w 33"/>
                <a:gd name="T39" fmla="*/ 7 h 32"/>
                <a:gd name="T40" fmla="*/ 29 w 33"/>
                <a:gd name="T41" fmla="*/ 4 h 32"/>
                <a:gd name="T42" fmla="*/ 25 w 33"/>
                <a:gd name="T43" fmla="*/ 2 h 32"/>
                <a:gd name="T44" fmla="*/ 23 w 33"/>
                <a:gd name="T45" fmla="*/ 1 h 32"/>
                <a:gd name="T46" fmla="*/ 20 w 33"/>
                <a:gd name="T47" fmla="*/ 0 h 32"/>
                <a:gd name="T48" fmla="*/ 16 w 33"/>
                <a:gd name="T49" fmla="*/ 0 h 32"/>
                <a:gd name="T50" fmla="*/ 13 w 33"/>
                <a:gd name="T51" fmla="*/ 0 h 32"/>
                <a:gd name="T52" fmla="*/ 11 w 33"/>
                <a:gd name="T53" fmla="*/ 1 h 32"/>
                <a:gd name="T54" fmla="*/ 7 w 33"/>
                <a:gd name="T55" fmla="*/ 2 h 32"/>
                <a:gd name="T56" fmla="*/ 5 w 33"/>
                <a:gd name="T57" fmla="*/ 4 h 32"/>
                <a:gd name="T58" fmla="*/ 3 w 33"/>
                <a:gd name="T59" fmla="*/ 7 h 32"/>
                <a:gd name="T60" fmla="*/ 2 w 33"/>
                <a:gd name="T61" fmla="*/ 10 h 32"/>
                <a:gd name="T62" fmla="*/ 0 w 33"/>
                <a:gd name="T63" fmla="*/ 13 h 32"/>
                <a:gd name="T64" fmla="*/ 0 w 33"/>
                <a:gd name="T65" fmla="*/ 16 h 32"/>
                <a:gd name="T66" fmla="*/ 0 w 33"/>
                <a:gd name="T67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" h="32">
                  <a:moveTo>
                    <a:pt x="0" y="16"/>
                  </a:moveTo>
                  <a:lnTo>
                    <a:pt x="0" y="19"/>
                  </a:lnTo>
                  <a:lnTo>
                    <a:pt x="2" y="22"/>
                  </a:lnTo>
                  <a:lnTo>
                    <a:pt x="3" y="26"/>
                  </a:lnTo>
                  <a:lnTo>
                    <a:pt x="5" y="28"/>
                  </a:lnTo>
                  <a:lnTo>
                    <a:pt x="7" y="29"/>
                  </a:lnTo>
                  <a:lnTo>
                    <a:pt x="11" y="31"/>
                  </a:lnTo>
                  <a:lnTo>
                    <a:pt x="13" y="32"/>
                  </a:lnTo>
                  <a:lnTo>
                    <a:pt x="16" y="32"/>
                  </a:lnTo>
                  <a:lnTo>
                    <a:pt x="20" y="32"/>
                  </a:lnTo>
                  <a:lnTo>
                    <a:pt x="23" y="31"/>
                  </a:lnTo>
                  <a:lnTo>
                    <a:pt x="25" y="29"/>
                  </a:lnTo>
                  <a:lnTo>
                    <a:pt x="29" y="28"/>
                  </a:lnTo>
                  <a:lnTo>
                    <a:pt x="30" y="26"/>
                  </a:lnTo>
                  <a:lnTo>
                    <a:pt x="32" y="22"/>
                  </a:lnTo>
                  <a:lnTo>
                    <a:pt x="32" y="19"/>
                  </a:lnTo>
                  <a:lnTo>
                    <a:pt x="33" y="16"/>
                  </a:lnTo>
                  <a:lnTo>
                    <a:pt x="32" y="13"/>
                  </a:lnTo>
                  <a:lnTo>
                    <a:pt x="32" y="10"/>
                  </a:lnTo>
                  <a:lnTo>
                    <a:pt x="30" y="7"/>
                  </a:lnTo>
                  <a:lnTo>
                    <a:pt x="29" y="4"/>
                  </a:lnTo>
                  <a:lnTo>
                    <a:pt x="25" y="2"/>
                  </a:lnTo>
                  <a:lnTo>
                    <a:pt x="23" y="1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3" y="0"/>
                  </a:lnTo>
                  <a:lnTo>
                    <a:pt x="11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7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0" y="16"/>
                  </a:lnTo>
                  <a:lnTo>
                    <a:pt x="0" y="16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Rectangle 250"/>
            <p:cNvSpPr>
              <a:spLocks noChangeArrowheads="1"/>
            </p:cNvSpPr>
            <p:nvPr/>
          </p:nvSpPr>
          <p:spPr bwMode="auto">
            <a:xfrm>
              <a:off x="1649" y="1391"/>
              <a:ext cx="79" cy="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Rectangle 251"/>
            <p:cNvSpPr>
              <a:spLocks noChangeArrowheads="1"/>
            </p:cNvSpPr>
            <p:nvPr/>
          </p:nvSpPr>
          <p:spPr bwMode="auto">
            <a:xfrm>
              <a:off x="1649" y="1391"/>
              <a:ext cx="79" cy="81"/>
            </a:xfrm>
            <a:prstGeom prst="rect">
              <a:avLst/>
            </a:prstGeom>
            <a:noFill/>
            <a:ln w="14288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Line 252"/>
            <p:cNvSpPr>
              <a:spLocks noChangeShapeType="1"/>
            </p:cNvSpPr>
            <p:nvPr/>
          </p:nvSpPr>
          <p:spPr bwMode="auto">
            <a:xfrm flipH="1">
              <a:off x="4040" y="1138"/>
              <a:ext cx="178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2" name="Line 253"/>
            <p:cNvSpPr>
              <a:spLocks noChangeShapeType="1"/>
            </p:cNvSpPr>
            <p:nvPr/>
          </p:nvSpPr>
          <p:spPr bwMode="auto">
            <a:xfrm flipH="1">
              <a:off x="4040" y="1028"/>
              <a:ext cx="178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3" name="Line 254"/>
            <p:cNvSpPr>
              <a:spLocks noChangeShapeType="1"/>
            </p:cNvSpPr>
            <p:nvPr/>
          </p:nvSpPr>
          <p:spPr bwMode="auto">
            <a:xfrm>
              <a:off x="3861" y="1084"/>
              <a:ext cx="179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4" name="Freeform 255"/>
            <p:cNvSpPr>
              <a:spLocks/>
            </p:cNvSpPr>
            <p:nvPr/>
          </p:nvSpPr>
          <p:spPr bwMode="auto">
            <a:xfrm>
              <a:off x="3899" y="974"/>
              <a:ext cx="281" cy="218"/>
            </a:xfrm>
            <a:custGeom>
              <a:avLst/>
              <a:gdLst>
                <a:gd name="T0" fmla="*/ 6 w 281"/>
                <a:gd name="T1" fmla="*/ 99 h 218"/>
                <a:gd name="T2" fmla="*/ 22 w 281"/>
                <a:gd name="T3" fmla="*/ 80 h 218"/>
                <a:gd name="T4" fmla="*/ 41 w 281"/>
                <a:gd name="T5" fmla="*/ 63 h 218"/>
                <a:gd name="T6" fmla="*/ 65 w 281"/>
                <a:gd name="T7" fmla="*/ 48 h 218"/>
                <a:gd name="T8" fmla="*/ 90 w 281"/>
                <a:gd name="T9" fmla="*/ 34 h 218"/>
                <a:gd name="T10" fmla="*/ 118 w 281"/>
                <a:gd name="T11" fmla="*/ 22 h 218"/>
                <a:gd name="T12" fmla="*/ 148 w 281"/>
                <a:gd name="T13" fmla="*/ 11 h 218"/>
                <a:gd name="T14" fmla="*/ 180 w 281"/>
                <a:gd name="T15" fmla="*/ 4 h 218"/>
                <a:gd name="T16" fmla="*/ 197 w 281"/>
                <a:gd name="T17" fmla="*/ 0 h 218"/>
                <a:gd name="T18" fmla="*/ 277 w 281"/>
                <a:gd name="T19" fmla="*/ 7 h 218"/>
                <a:gd name="T20" fmla="*/ 268 w 281"/>
                <a:gd name="T21" fmla="*/ 20 h 218"/>
                <a:gd name="T22" fmla="*/ 261 w 281"/>
                <a:gd name="T23" fmla="*/ 33 h 218"/>
                <a:gd name="T24" fmla="*/ 254 w 281"/>
                <a:gd name="T25" fmla="*/ 46 h 218"/>
                <a:gd name="T26" fmla="*/ 250 w 281"/>
                <a:gd name="T27" fmla="*/ 61 h 218"/>
                <a:gd name="T28" fmla="*/ 246 w 281"/>
                <a:gd name="T29" fmla="*/ 75 h 218"/>
                <a:gd name="T30" fmla="*/ 243 w 281"/>
                <a:gd name="T31" fmla="*/ 88 h 218"/>
                <a:gd name="T32" fmla="*/ 242 w 281"/>
                <a:gd name="T33" fmla="*/ 102 h 218"/>
                <a:gd name="T34" fmla="*/ 242 w 281"/>
                <a:gd name="T35" fmla="*/ 116 h 218"/>
                <a:gd name="T36" fmla="*/ 243 w 281"/>
                <a:gd name="T37" fmla="*/ 130 h 218"/>
                <a:gd name="T38" fmla="*/ 246 w 281"/>
                <a:gd name="T39" fmla="*/ 143 h 218"/>
                <a:gd name="T40" fmla="*/ 250 w 281"/>
                <a:gd name="T41" fmla="*/ 157 h 218"/>
                <a:gd name="T42" fmla="*/ 254 w 281"/>
                <a:gd name="T43" fmla="*/ 172 h 218"/>
                <a:gd name="T44" fmla="*/ 261 w 281"/>
                <a:gd name="T45" fmla="*/ 185 h 218"/>
                <a:gd name="T46" fmla="*/ 268 w 281"/>
                <a:gd name="T47" fmla="*/ 198 h 218"/>
                <a:gd name="T48" fmla="*/ 277 w 281"/>
                <a:gd name="T49" fmla="*/ 211 h 218"/>
                <a:gd name="T50" fmla="*/ 281 w 281"/>
                <a:gd name="T51" fmla="*/ 218 h 218"/>
                <a:gd name="T52" fmla="*/ 180 w 281"/>
                <a:gd name="T53" fmla="*/ 214 h 218"/>
                <a:gd name="T54" fmla="*/ 147 w 281"/>
                <a:gd name="T55" fmla="*/ 207 h 218"/>
                <a:gd name="T56" fmla="*/ 118 w 281"/>
                <a:gd name="T57" fmla="*/ 196 h 218"/>
                <a:gd name="T58" fmla="*/ 90 w 281"/>
                <a:gd name="T59" fmla="*/ 185 h 218"/>
                <a:gd name="T60" fmla="*/ 64 w 281"/>
                <a:gd name="T61" fmla="*/ 170 h 218"/>
                <a:gd name="T62" fmla="*/ 41 w 281"/>
                <a:gd name="T63" fmla="*/ 155 h 218"/>
                <a:gd name="T64" fmla="*/ 22 w 281"/>
                <a:gd name="T65" fmla="*/ 138 h 218"/>
                <a:gd name="T66" fmla="*/ 6 w 281"/>
                <a:gd name="T67" fmla="*/ 119 h 218"/>
                <a:gd name="T68" fmla="*/ 0 w 281"/>
                <a:gd name="T69" fmla="*/ 11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1" h="218">
                  <a:moveTo>
                    <a:pt x="0" y="110"/>
                  </a:moveTo>
                  <a:lnTo>
                    <a:pt x="6" y="99"/>
                  </a:lnTo>
                  <a:lnTo>
                    <a:pt x="14" y="89"/>
                  </a:lnTo>
                  <a:lnTo>
                    <a:pt x="22" y="80"/>
                  </a:lnTo>
                  <a:lnTo>
                    <a:pt x="31" y="71"/>
                  </a:lnTo>
                  <a:lnTo>
                    <a:pt x="41" y="63"/>
                  </a:lnTo>
                  <a:lnTo>
                    <a:pt x="53" y="55"/>
                  </a:lnTo>
                  <a:lnTo>
                    <a:pt x="65" y="48"/>
                  </a:lnTo>
                  <a:lnTo>
                    <a:pt x="76" y="41"/>
                  </a:lnTo>
                  <a:lnTo>
                    <a:pt x="90" y="34"/>
                  </a:lnTo>
                  <a:lnTo>
                    <a:pt x="103" y="27"/>
                  </a:lnTo>
                  <a:lnTo>
                    <a:pt x="118" y="22"/>
                  </a:lnTo>
                  <a:lnTo>
                    <a:pt x="133" y="16"/>
                  </a:lnTo>
                  <a:lnTo>
                    <a:pt x="148" y="11"/>
                  </a:lnTo>
                  <a:lnTo>
                    <a:pt x="164" y="7"/>
                  </a:lnTo>
                  <a:lnTo>
                    <a:pt x="180" y="4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281" y="0"/>
                  </a:lnTo>
                  <a:lnTo>
                    <a:pt x="277" y="7"/>
                  </a:lnTo>
                  <a:lnTo>
                    <a:pt x="272" y="14"/>
                  </a:lnTo>
                  <a:lnTo>
                    <a:pt x="268" y="20"/>
                  </a:lnTo>
                  <a:lnTo>
                    <a:pt x="265" y="27"/>
                  </a:lnTo>
                  <a:lnTo>
                    <a:pt x="261" y="33"/>
                  </a:lnTo>
                  <a:lnTo>
                    <a:pt x="258" y="40"/>
                  </a:lnTo>
                  <a:lnTo>
                    <a:pt x="254" y="46"/>
                  </a:lnTo>
                  <a:lnTo>
                    <a:pt x="252" y="54"/>
                  </a:lnTo>
                  <a:lnTo>
                    <a:pt x="250" y="61"/>
                  </a:lnTo>
                  <a:lnTo>
                    <a:pt x="248" y="68"/>
                  </a:lnTo>
                  <a:lnTo>
                    <a:pt x="246" y="75"/>
                  </a:lnTo>
                  <a:lnTo>
                    <a:pt x="244" y="81"/>
                  </a:lnTo>
                  <a:lnTo>
                    <a:pt x="243" y="88"/>
                  </a:lnTo>
                  <a:lnTo>
                    <a:pt x="243" y="95"/>
                  </a:lnTo>
                  <a:lnTo>
                    <a:pt x="242" y="102"/>
                  </a:lnTo>
                  <a:lnTo>
                    <a:pt x="242" y="110"/>
                  </a:lnTo>
                  <a:lnTo>
                    <a:pt x="242" y="116"/>
                  </a:lnTo>
                  <a:lnTo>
                    <a:pt x="243" y="123"/>
                  </a:lnTo>
                  <a:lnTo>
                    <a:pt x="243" y="130"/>
                  </a:lnTo>
                  <a:lnTo>
                    <a:pt x="244" y="137"/>
                  </a:lnTo>
                  <a:lnTo>
                    <a:pt x="246" y="143"/>
                  </a:lnTo>
                  <a:lnTo>
                    <a:pt x="248" y="150"/>
                  </a:lnTo>
                  <a:lnTo>
                    <a:pt x="250" y="157"/>
                  </a:lnTo>
                  <a:lnTo>
                    <a:pt x="252" y="165"/>
                  </a:lnTo>
                  <a:lnTo>
                    <a:pt x="254" y="172"/>
                  </a:lnTo>
                  <a:lnTo>
                    <a:pt x="258" y="178"/>
                  </a:lnTo>
                  <a:lnTo>
                    <a:pt x="261" y="185"/>
                  </a:lnTo>
                  <a:lnTo>
                    <a:pt x="265" y="191"/>
                  </a:lnTo>
                  <a:lnTo>
                    <a:pt x="268" y="198"/>
                  </a:lnTo>
                  <a:lnTo>
                    <a:pt x="272" y="204"/>
                  </a:lnTo>
                  <a:lnTo>
                    <a:pt x="277" y="211"/>
                  </a:lnTo>
                  <a:lnTo>
                    <a:pt x="281" y="218"/>
                  </a:lnTo>
                  <a:lnTo>
                    <a:pt x="281" y="218"/>
                  </a:lnTo>
                  <a:lnTo>
                    <a:pt x="197" y="218"/>
                  </a:lnTo>
                  <a:lnTo>
                    <a:pt x="180" y="214"/>
                  </a:lnTo>
                  <a:lnTo>
                    <a:pt x="163" y="211"/>
                  </a:lnTo>
                  <a:lnTo>
                    <a:pt x="147" y="207"/>
                  </a:lnTo>
                  <a:lnTo>
                    <a:pt x="133" y="202"/>
                  </a:lnTo>
                  <a:lnTo>
                    <a:pt x="118" y="196"/>
                  </a:lnTo>
                  <a:lnTo>
                    <a:pt x="103" y="191"/>
                  </a:lnTo>
                  <a:lnTo>
                    <a:pt x="90" y="185"/>
                  </a:lnTo>
                  <a:lnTo>
                    <a:pt x="76" y="178"/>
                  </a:lnTo>
                  <a:lnTo>
                    <a:pt x="64" y="170"/>
                  </a:lnTo>
                  <a:lnTo>
                    <a:pt x="53" y="164"/>
                  </a:lnTo>
                  <a:lnTo>
                    <a:pt x="41" y="155"/>
                  </a:lnTo>
                  <a:lnTo>
                    <a:pt x="31" y="147"/>
                  </a:lnTo>
                  <a:lnTo>
                    <a:pt x="22" y="138"/>
                  </a:lnTo>
                  <a:lnTo>
                    <a:pt x="13" y="129"/>
                  </a:lnTo>
                  <a:lnTo>
                    <a:pt x="6" y="119"/>
                  </a:lnTo>
                  <a:lnTo>
                    <a:pt x="0" y="110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5" name="Freeform 256"/>
            <p:cNvSpPr>
              <a:spLocks/>
            </p:cNvSpPr>
            <p:nvPr/>
          </p:nvSpPr>
          <p:spPr bwMode="auto">
            <a:xfrm>
              <a:off x="3899" y="974"/>
              <a:ext cx="281" cy="218"/>
            </a:xfrm>
            <a:custGeom>
              <a:avLst/>
              <a:gdLst>
                <a:gd name="T0" fmla="*/ 6 w 281"/>
                <a:gd name="T1" fmla="*/ 99 h 218"/>
                <a:gd name="T2" fmla="*/ 22 w 281"/>
                <a:gd name="T3" fmla="*/ 80 h 218"/>
                <a:gd name="T4" fmla="*/ 41 w 281"/>
                <a:gd name="T5" fmla="*/ 63 h 218"/>
                <a:gd name="T6" fmla="*/ 65 w 281"/>
                <a:gd name="T7" fmla="*/ 48 h 218"/>
                <a:gd name="T8" fmla="*/ 90 w 281"/>
                <a:gd name="T9" fmla="*/ 34 h 218"/>
                <a:gd name="T10" fmla="*/ 118 w 281"/>
                <a:gd name="T11" fmla="*/ 22 h 218"/>
                <a:gd name="T12" fmla="*/ 148 w 281"/>
                <a:gd name="T13" fmla="*/ 11 h 218"/>
                <a:gd name="T14" fmla="*/ 180 w 281"/>
                <a:gd name="T15" fmla="*/ 4 h 218"/>
                <a:gd name="T16" fmla="*/ 197 w 281"/>
                <a:gd name="T17" fmla="*/ 0 h 218"/>
                <a:gd name="T18" fmla="*/ 277 w 281"/>
                <a:gd name="T19" fmla="*/ 7 h 218"/>
                <a:gd name="T20" fmla="*/ 268 w 281"/>
                <a:gd name="T21" fmla="*/ 20 h 218"/>
                <a:gd name="T22" fmla="*/ 261 w 281"/>
                <a:gd name="T23" fmla="*/ 33 h 218"/>
                <a:gd name="T24" fmla="*/ 254 w 281"/>
                <a:gd name="T25" fmla="*/ 46 h 218"/>
                <a:gd name="T26" fmla="*/ 250 w 281"/>
                <a:gd name="T27" fmla="*/ 61 h 218"/>
                <a:gd name="T28" fmla="*/ 246 w 281"/>
                <a:gd name="T29" fmla="*/ 75 h 218"/>
                <a:gd name="T30" fmla="*/ 243 w 281"/>
                <a:gd name="T31" fmla="*/ 88 h 218"/>
                <a:gd name="T32" fmla="*/ 242 w 281"/>
                <a:gd name="T33" fmla="*/ 102 h 218"/>
                <a:gd name="T34" fmla="*/ 242 w 281"/>
                <a:gd name="T35" fmla="*/ 116 h 218"/>
                <a:gd name="T36" fmla="*/ 243 w 281"/>
                <a:gd name="T37" fmla="*/ 130 h 218"/>
                <a:gd name="T38" fmla="*/ 246 w 281"/>
                <a:gd name="T39" fmla="*/ 143 h 218"/>
                <a:gd name="T40" fmla="*/ 250 w 281"/>
                <a:gd name="T41" fmla="*/ 157 h 218"/>
                <a:gd name="T42" fmla="*/ 254 w 281"/>
                <a:gd name="T43" fmla="*/ 172 h 218"/>
                <a:gd name="T44" fmla="*/ 261 w 281"/>
                <a:gd name="T45" fmla="*/ 185 h 218"/>
                <a:gd name="T46" fmla="*/ 268 w 281"/>
                <a:gd name="T47" fmla="*/ 198 h 218"/>
                <a:gd name="T48" fmla="*/ 277 w 281"/>
                <a:gd name="T49" fmla="*/ 211 h 218"/>
                <a:gd name="T50" fmla="*/ 281 w 281"/>
                <a:gd name="T51" fmla="*/ 218 h 218"/>
                <a:gd name="T52" fmla="*/ 180 w 281"/>
                <a:gd name="T53" fmla="*/ 214 h 218"/>
                <a:gd name="T54" fmla="*/ 147 w 281"/>
                <a:gd name="T55" fmla="*/ 207 h 218"/>
                <a:gd name="T56" fmla="*/ 118 w 281"/>
                <a:gd name="T57" fmla="*/ 196 h 218"/>
                <a:gd name="T58" fmla="*/ 90 w 281"/>
                <a:gd name="T59" fmla="*/ 185 h 218"/>
                <a:gd name="T60" fmla="*/ 64 w 281"/>
                <a:gd name="T61" fmla="*/ 170 h 218"/>
                <a:gd name="T62" fmla="*/ 41 w 281"/>
                <a:gd name="T63" fmla="*/ 155 h 218"/>
                <a:gd name="T64" fmla="*/ 22 w 281"/>
                <a:gd name="T65" fmla="*/ 138 h 218"/>
                <a:gd name="T66" fmla="*/ 6 w 281"/>
                <a:gd name="T67" fmla="*/ 119 h 218"/>
                <a:gd name="T68" fmla="*/ 0 w 281"/>
                <a:gd name="T69" fmla="*/ 11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1" h="218">
                  <a:moveTo>
                    <a:pt x="0" y="110"/>
                  </a:moveTo>
                  <a:lnTo>
                    <a:pt x="6" y="99"/>
                  </a:lnTo>
                  <a:lnTo>
                    <a:pt x="14" y="89"/>
                  </a:lnTo>
                  <a:lnTo>
                    <a:pt x="22" y="80"/>
                  </a:lnTo>
                  <a:lnTo>
                    <a:pt x="31" y="71"/>
                  </a:lnTo>
                  <a:lnTo>
                    <a:pt x="41" y="63"/>
                  </a:lnTo>
                  <a:lnTo>
                    <a:pt x="53" y="55"/>
                  </a:lnTo>
                  <a:lnTo>
                    <a:pt x="65" y="48"/>
                  </a:lnTo>
                  <a:lnTo>
                    <a:pt x="76" y="41"/>
                  </a:lnTo>
                  <a:lnTo>
                    <a:pt x="90" y="34"/>
                  </a:lnTo>
                  <a:lnTo>
                    <a:pt x="103" y="27"/>
                  </a:lnTo>
                  <a:lnTo>
                    <a:pt x="118" y="22"/>
                  </a:lnTo>
                  <a:lnTo>
                    <a:pt x="133" y="16"/>
                  </a:lnTo>
                  <a:lnTo>
                    <a:pt x="148" y="11"/>
                  </a:lnTo>
                  <a:lnTo>
                    <a:pt x="164" y="7"/>
                  </a:lnTo>
                  <a:lnTo>
                    <a:pt x="180" y="4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281" y="0"/>
                  </a:lnTo>
                  <a:lnTo>
                    <a:pt x="277" y="7"/>
                  </a:lnTo>
                  <a:lnTo>
                    <a:pt x="272" y="14"/>
                  </a:lnTo>
                  <a:lnTo>
                    <a:pt x="268" y="20"/>
                  </a:lnTo>
                  <a:lnTo>
                    <a:pt x="265" y="27"/>
                  </a:lnTo>
                  <a:lnTo>
                    <a:pt x="261" y="33"/>
                  </a:lnTo>
                  <a:lnTo>
                    <a:pt x="258" y="40"/>
                  </a:lnTo>
                  <a:lnTo>
                    <a:pt x="254" y="46"/>
                  </a:lnTo>
                  <a:lnTo>
                    <a:pt x="252" y="54"/>
                  </a:lnTo>
                  <a:lnTo>
                    <a:pt x="250" y="61"/>
                  </a:lnTo>
                  <a:lnTo>
                    <a:pt x="248" y="68"/>
                  </a:lnTo>
                  <a:lnTo>
                    <a:pt x="246" y="75"/>
                  </a:lnTo>
                  <a:lnTo>
                    <a:pt x="244" y="81"/>
                  </a:lnTo>
                  <a:lnTo>
                    <a:pt x="243" y="88"/>
                  </a:lnTo>
                  <a:lnTo>
                    <a:pt x="243" y="95"/>
                  </a:lnTo>
                  <a:lnTo>
                    <a:pt x="242" y="102"/>
                  </a:lnTo>
                  <a:lnTo>
                    <a:pt x="242" y="110"/>
                  </a:lnTo>
                  <a:lnTo>
                    <a:pt x="242" y="116"/>
                  </a:lnTo>
                  <a:lnTo>
                    <a:pt x="243" y="123"/>
                  </a:lnTo>
                  <a:lnTo>
                    <a:pt x="243" y="130"/>
                  </a:lnTo>
                  <a:lnTo>
                    <a:pt x="244" y="137"/>
                  </a:lnTo>
                  <a:lnTo>
                    <a:pt x="246" y="143"/>
                  </a:lnTo>
                  <a:lnTo>
                    <a:pt x="248" y="150"/>
                  </a:lnTo>
                  <a:lnTo>
                    <a:pt x="250" y="157"/>
                  </a:lnTo>
                  <a:lnTo>
                    <a:pt x="252" y="165"/>
                  </a:lnTo>
                  <a:lnTo>
                    <a:pt x="254" y="172"/>
                  </a:lnTo>
                  <a:lnTo>
                    <a:pt x="258" y="178"/>
                  </a:lnTo>
                  <a:lnTo>
                    <a:pt x="261" y="185"/>
                  </a:lnTo>
                  <a:lnTo>
                    <a:pt x="265" y="191"/>
                  </a:lnTo>
                  <a:lnTo>
                    <a:pt x="268" y="198"/>
                  </a:lnTo>
                  <a:lnTo>
                    <a:pt x="272" y="204"/>
                  </a:lnTo>
                  <a:lnTo>
                    <a:pt x="277" y="211"/>
                  </a:lnTo>
                  <a:lnTo>
                    <a:pt x="281" y="218"/>
                  </a:lnTo>
                  <a:lnTo>
                    <a:pt x="281" y="218"/>
                  </a:lnTo>
                  <a:lnTo>
                    <a:pt x="197" y="218"/>
                  </a:lnTo>
                  <a:lnTo>
                    <a:pt x="180" y="214"/>
                  </a:lnTo>
                  <a:lnTo>
                    <a:pt x="163" y="211"/>
                  </a:lnTo>
                  <a:lnTo>
                    <a:pt x="147" y="207"/>
                  </a:lnTo>
                  <a:lnTo>
                    <a:pt x="133" y="202"/>
                  </a:lnTo>
                  <a:lnTo>
                    <a:pt x="118" y="196"/>
                  </a:lnTo>
                  <a:lnTo>
                    <a:pt x="103" y="191"/>
                  </a:lnTo>
                  <a:lnTo>
                    <a:pt x="90" y="185"/>
                  </a:lnTo>
                  <a:lnTo>
                    <a:pt x="76" y="178"/>
                  </a:lnTo>
                  <a:lnTo>
                    <a:pt x="64" y="170"/>
                  </a:lnTo>
                  <a:lnTo>
                    <a:pt x="53" y="164"/>
                  </a:lnTo>
                  <a:lnTo>
                    <a:pt x="41" y="155"/>
                  </a:lnTo>
                  <a:lnTo>
                    <a:pt x="31" y="147"/>
                  </a:lnTo>
                  <a:lnTo>
                    <a:pt x="22" y="138"/>
                  </a:lnTo>
                  <a:lnTo>
                    <a:pt x="13" y="129"/>
                  </a:lnTo>
                  <a:lnTo>
                    <a:pt x="6" y="119"/>
                  </a:lnTo>
                  <a:lnTo>
                    <a:pt x="0" y="110"/>
                  </a:lnTo>
                  <a:lnTo>
                    <a:pt x="0" y="11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6" name="Freeform 257"/>
            <p:cNvSpPr>
              <a:spLocks/>
            </p:cNvSpPr>
            <p:nvPr/>
          </p:nvSpPr>
          <p:spPr bwMode="auto">
            <a:xfrm>
              <a:off x="3899" y="974"/>
              <a:ext cx="281" cy="218"/>
            </a:xfrm>
            <a:custGeom>
              <a:avLst/>
              <a:gdLst>
                <a:gd name="T0" fmla="*/ 108 w 281"/>
                <a:gd name="T1" fmla="*/ 0 h 218"/>
                <a:gd name="T2" fmla="*/ 281 w 281"/>
                <a:gd name="T3" fmla="*/ 0 h 218"/>
                <a:gd name="T4" fmla="*/ 281 w 281"/>
                <a:gd name="T5" fmla="*/ 218 h 218"/>
                <a:gd name="T6" fmla="*/ 108 w 281"/>
                <a:gd name="T7" fmla="*/ 218 h 218"/>
                <a:gd name="T8" fmla="*/ 102 w 281"/>
                <a:gd name="T9" fmla="*/ 218 h 218"/>
                <a:gd name="T10" fmla="*/ 97 w 281"/>
                <a:gd name="T11" fmla="*/ 217 h 218"/>
                <a:gd name="T12" fmla="*/ 86 w 281"/>
                <a:gd name="T13" fmla="*/ 216 h 218"/>
                <a:gd name="T14" fmla="*/ 75 w 281"/>
                <a:gd name="T15" fmla="*/ 212 h 218"/>
                <a:gd name="T16" fmla="*/ 65 w 281"/>
                <a:gd name="T17" fmla="*/ 209 h 218"/>
                <a:gd name="T18" fmla="*/ 56 w 281"/>
                <a:gd name="T19" fmla="*/ 204 h 218"/>
                <a:gd name="T20" fmla="*/ 47 w 281"/>
                <a:gd name="T21" fmla="*/ 199 h 218"/>
                <a:gd name="T22" fmla="*/ 39 w 281"/>
                <a:gd name="T23" fmla="*/ 193 h 218"/>
                <a:gd name="T24" fmla="*/ 31 w 281"/>
                <a:gd name="T25" fmla="*/ 186 h 218"/>
                <a:gd name="T26" fmla="*/ 24 w 281"/>
                <a:gd name="T27" fmla="*/ 178 h 218"/>
                <a:gd name="T28" fmla="*/ 18 w 281"/>
                <a:gd name="T29" fmla="*/ 169 h 218"/>
                <a:gd name="T30" fmla="*/ 12 w 281"/>
                <a:gd name="T31" fmla="*/ 160 h 218"/>
                <a:gd name="T32" fmla="*/ 7 w 281"/>
                <a:gd name="T33" fmla="*/ 151 h 218"/>
                <a:gd name="T34" fmla="*/ 4 w 281"/>
                <a:gd name="T35" fmla="*/ 141 h 218"/>
                <a:gd name="T36" fmla="*/ 2 w 281"/>
                <a:gd name="T37" fmla="*/ 131 h 218"/>
                <a:gd name="T38" fmla="*/ 0 w 281"/>
                <a:gd name="T39" fmla="*/ 120 h 218"/>
                <a:gd name="T40" fmla="*/ 0 w 281"/>
                <a:gd name="T41" fmla="*/ 114 h 218"/>
                <a:gd name="T42" fmla="*/ 0 w 281"/>
                <a:gd name="T43" fmla="*/ 110 h 218"/>
                <a:gd name="T44" fmla="*/ 0 w 281"/>
                <a:gd name="T45" fmla="*/ 104 h 218"/>
                <a:gd name="T46" fmla="*/ 0 w 281"/>
                <a:gd name="T47" fmla="*/ 98 h 218"/>
                <a:gd name="T48" fmla="*/ 2 w 281"/>
                <a:gd name="T49" fmla="*/ 87 h 218"/>
                <a:gd name="T50" fmla="*/ 4 w 281"/>
                <a:gd name="T51" fmla="*/ 77 h 218"/>
                <a:gd name="T52" fmla="*/ 7 w 281"/>
                <a:gd name="T53" fmla="*/ 67 h 218"/>
                <a:gd name="T54" fmla="*/ 12 w 281"/>
                <a:gd name="T55" fmla="*/ 58 h 218"/>
                <a:gd name="T56" fmla="*/ 18 w 281"/>
                <a:gd name="T57" fmla="*/ 49 h 218"/>
                <a:gd name="T58" fmla="*/ 24 w 281"/>
                <a:gd name="T59" fmla="*/ 40 h 218"/>
                <a:gd name="T60" fmla="*/ 31 w 281"/>
                <a:gd name="T61" fmla="*/ 32 h 218"/>
                <a:gd name="T62" fmla="*/ 39 w 281"/>
                <a:gd name="T63" fmla="*/ 25 h 218"/>
                <a:gd name="T64" fmla="*/ 47 w 281"/>
                <a:gd name="T65" fmla="*/ 19 h 218"/>
                <a:gd name="T66" fmla="*/ 56 w 281"/>
                <a:gd name="T67" fmla="*/ 14 h 218"/>
                <a:gd name="T68" fmla="*/ 65 w 281"/>
                <a:gd name="T69" fmla="*/ 9 h 218"/>
                <a:gd name="T70" fmla="*/ 75 w 281"/>
                <a:gd name="T71" fmla="*/ 6 h 218"/>
                <a:gd name="T72" fmla="*/ 86 w 281"/>
                <a:gd name="T73" fmla="*/ 2 h 218"/>
                <a:gd name="T74" fmla="*/ 97 w 281"/>
                <a:gd name="T75" fmla="*/ 1 h 218"/>
                <a:gd name="T76" fmla="*/ 102 w 281"/>
                <a:gd name="T77" fmla="*/ 0 h 218"/>
                <a:gd name="T78" fmla="*/ 108 w 281"/>
                <a:gd name="T79" fmla="*/ 0 h 218"/>
                <a:gd name="T80" fmla="*/ 108 w 281"/>
                <a:gd name="T81" fmla="*/ 0 h 218"/>
                <a:gd name="T82" fmla="*/ 108 w 281"/>
                <a:gd name="T83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1" h="218">
                  <a:moveTo>
                    <a:pt x="108" y="0"/>
                  </a:moveTo>
                  <a:lnTo>
                    <a:pt x="281" y="0"/>
                  </a:lnTo>
                  <a:lnTo>
                    <a:pt x="281" y="218"/>
                  </a:lnTo>
                  <a:lnTo>
                    <a:pt x="108" y="218"/>
                  </a:lnTo>
                  <a:lnTo>
                    <a:pt x="102" y="218"/>
                  </a:lnTo>
                  <a:lnTo>
                    <a:pt x="97" y="217"/>
                  </a:lnTo>
                  <a:lnTo>
                    <a:pt x="86" y="216"/>
                  </a:lnTo>
                  <a:lnTo>
                    <a:pt x="75" y="212"/>
                  </a:lnTo>
                  <a:lnTo>
                    <a:pt x="65" y="209"/>
                  </a:lnTo>
                  <a:lnTo>
                    <a:pt x="56" y="204"/>
                  </a:lnTo>
                  <a:lnTo>
                    <a:pt x="47" y="199"/>
                  </a:lnTo>
                  <a:lnTo>
                    <a:pt x="39" y="193"/>
                  </a:lnTo>
                  <a:lnTo>
                    <a:pt x="31" y="186"/>
                  </a:lnTo>
                  <a:lnTo>
                    <a:pt x="24" y="178"/>
                  </a:lnTo>
                  <a:lnTo>
                    <a:pt x="18" y="169"/>
                  </a:lnTo>
                  <a:lnTo>
                    <a:pt x="12" y="160"/>
                  </a:lnTo>
                  <a:lnTo>
                    <a:pt x="7" y="151"/>
                  </a:lnTo>
                  <a:lnTo>
                    <a:pt x="4" y="141"/>
                  </a:lnTo>
                  <a:lnTo>
                    <a:pt x="2" y="131"/>
                  </a:lnTo>
                  <a:lnTo>
                    <a:pt x="0" y="120"/>
                  </a:lnTo>
                  <a:lnTo>
                    <a:pt x="0" y="114"/>
                  </a:lnTo>
                  <a:lnTo>
                    <a:pt x="0" y="110"/>
                  </a:lnTo>
                  <a:lnTo>
                    <a:pt x="0" y="104"/>
                  </a:lnTo>
                  <a:lnTo>
                    <a:pt x="0" y="98"/>
                  </a:lnTo>
                  <a:lnTo>
                    <a:pt x="2" y="87"/>
                  </a:lnTo>
                  <a:lnTo>
                    <a:pt x="4" y="77"/>
                  </a:lnTo>
                  <a:lnTo>
                    <a:pt x="7" y="67"/>
                  </a:lnTo>
                  <a:lnTo>
                    <a:pt x="12" y="58"/>
                  </a:lnTo>
                  <a:lnTo>
                    <a:pt x="18" y="49"/>
                  </a:lnTo>
                  <a:lnTo>
                    <a:pt x="24" y="40"/>
                  </a:lnTo>
                  <a:lnTo>
                    <a:pt x="31" y="32"/>
                  </a:lnTo>
                  <a:lnTo>
                    <a:pt x="39" y="25"/>
                  </a:lnTo>
                  <a:lnTo>
                    <a:pt x="47" y="19"/>
                  </a:lnTo>
                  <a:lnTo>
                    <a:pt x="56" y="14"/>
                  </a:lnTo>
                  <a:lnTo>
                    <a:pt x="65" y="9"/>
                  </a:lnTo>
                  <a:lnTo>
                    <a:pt x="75" y="6"/>
                  </a:lnTo>
                  <a:lnTo>
                    <a:pt x="86" y="2"/>
                  </a:lnTo>
                  <a:lnTo>
                    <a:pt x="97" y="1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7" name="Freeform 258"/>
            <p:cNvSpPr>
              <a:spLocks/>
            </p:cNvSpPr>
            <p:nvPr/>
          </p:nvSpPr>
          <p:spPr bwMode="auto">
            <a:xfrm>
              <a:off x="3899" y="974"/>
              <a:ext cx="281" cy="218"/>
            </a:xfrm>
            <a:custGeom>
              <a:avLst/>
              <a:gdLst>
                <a:gd name="T0" fmla="*/ 108 w 281"/>
                <a:gd name="T1" fmla="*/ 0 h 218"/>
                <a:gd name="T2" fmla="*/ 281 w 281"/>
                <a:gd name="T3" fmla="*/ 0 h 218"/>
                <a:gd name="T4" fmla="*/ 281 w 281"/>
                <a:gd name="T5" fmla="*/ 218 h 218"/>
                <a:gd name="T6" fmla="*/ 108 w 281"/>
                <a:gd name="T7" fmla="*/ 218 h 218"/>
                <a:gd name="T8" fmla="*/ 102 w 281"/>
                <a:gd name="T9" fmla="*/ 218 h 218"/>
                <a:gd name="T10" fmla="*/ 97 w 281"/>
                <a:gd name="T11" fmla="*/ 217 h 218"/>
                <a:gd name="T12" fmla="*/ 86 w 281"/>
                <a:gd name="T13" fmla="*/ 216 h 218"/>
                <a:gd name="T14" fmla="*/ 75 w 281"/>
                <a:gd name="T15" fmla="*/ 212 h 218"/>
                <a:gd name="T16" fmla="*/ 65 w 281"/>
                <a:gd name="T17" fmla="*/ 209 h 218"/>
                <a:gd name="T18" fmla="*/ 56 w 281"/>
                <a:gd name="T19" fmla="*/ 204 h 218"/>
                <a:gd name="T20" fmla="*/ 47 w 281"/>
                <a:gd name="T21" fmla="*/ 199 h 218"/>
                <a:gd name="T22" fmla="*/ 39 w 281"/>
                <a:gd name="T23" fmla="*/ 193 h 218"/>
                <a:gd name="T24" fmla="*/ 31 w 281"/>
                <a:gd name="T25" fmla="*/ 186 h 218"/>
                <a:gd name="T26" fmla="*/ 24 w 281"/>
                <a:gd name="T27" fmla="*/ 178 h 218"/>
                <a:gd name="T28" fmla="*/ 18 w 281"/>
                <a:gd name="T29" fmla="*/ 169 h 218"/>
                <a:gd name="T30" fmla="*/ 12 w 281"/>
                <a:gd name="T31" fmla="*/ 160 h 218"/>
                <a:gd name="T32" fmla="*/ 7 w 281"/>
                <a:gd name="T33" fmla="*/ 151 h 218"/>
                <a:gd name="T34" fmla="*/ 4 w 281"/>
                <a:gd name="T35" fmla="*/ 141 h 218"/>
                <a:gd name="T36" fmla="*/ 2 w 281"/>
                <a:gd name="T37" fmla="*/ 131 h 218"/>
                <a:gd name="T38" fmla="*/ 0 w 281"/>
                <a:gd name="T39" fmla="*/ 120 h 218"/>
                <a:gd name="T40" fmla="*/ 0 w 281"/>
                <a:gd name="T41" fmla="*/ 114 h 218"/>
                <a:gd name="T42" fmla="*/ 0 w 281"/>
                <a:gd name="T43" fmla="*/ 110 h 218"/>
                <a:gd name="T44" fmla="*/ 0 w 281"/>
                <a:gd name="T45" fmla="*/ 104 h 218"/>
                <a:gd name="T46" fmla="*/ 0 w 281"/>
                <a:gd name="T47" fmla="*/ 98 h 218"/>
                <a:gd name="T48" fmla="*/ 2 w 281"/>
                <a:gd name="T49" fmla="*/ 87 h 218"/>
                <a:gd name="T50" fmla="*/ 4 w 281"/>
                <a:gd name="T51" fmla="*/ 77 h 218"/>
                <a:gd name="T52" fmla="*/ 7 w 281"/>
                <a:gd name="T53" fmla="*/ 67 h 218"/>
                <a:gd name="T54" fmla="*/ 12 w 281"/>
                <a:gd name="T55" fmla="*/ 58 h 218"/>
                <a:gd name="T56" fmla="*/ 18 w 281"/>
                <a:gd name="T57" fmla="*/ 49 h 218"/>
                <a:gd name="T58" fmla="*/ 24 w 281"/>
                <a:gd name="T59" fmla="*/ 40 h 218"/>
                <a:gd name="T60" fmla="*/ 31 w 281"/>
                <a:gd name="T61" fmla="*/ 32 h 218"/>
                <a:gd name="T62" fmla="*/ 39 w 281"/>
                <a:gd name="T63" fmla="*/ 25 h 218"/>
                <a:gd name="T64" fmla="*/ 47 w 281"/>
                <a:gd name="T65" fmla="*/ 19 h 218"/>
                <a:gd name="T66" fmla="*/ 56 w 281"/>
                <a:gd name="T67" fmla="*/ 14 h 218"/>
                <a:gd name="T68" fmla="*/ 65 w 281"/>
                <a:gd name="T69" fmla="*/ 9 h 218"/>
                <a:gd name="T70" fmla="*/ 75 w 281"/>
                <a:gd name="T71" fmla="*/ 6 h 218"/>
                <a:gd name="T72" fmla="*/ 86 w 281"/>
                <a:gd name="T73" fmla="*/ 2 h 218"/>
                <a:gd name="T74" fmla="*/ 97 w 281"/>
                <a:gd name="T75" fmla="*/ 1 h 218"/>
                <a:gd name="T76" fmla="*/ 102 w 281"/>
                <a:gd name="T77" fmla="*/ 0 h 218"/>
                <a:gd name="T78" fmla="*/ 108 w 281"/>
                <a:gd name="T79" fmla="*/ 0 h 218"/>
                <a:gd name="T80" fmla="*/ 108 w 281"/>
                <a:gd name="T81" fmla="*/ 0 h 218"/>
                <a:gd name="T82" fmla="*/ 108 w 281"/>
                <a:gd name="T83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1" h="218">
                  <a:moveTo>
                    <a:pt x="108" y="0"/>
                  </a:moveTo>
                  <a:lnTo>
                    <a:pt x="281" y="0"/>
                  </a:lnTo>
                  <a:lnTo>
                    <a:pt x="281" y="218"/>
                  </a:lnTo>
                  <a:lnTo>
                    <a:pt x="108" y="218"/>
                  </a:lnTo>
                  <a:lnTo>
                    <a:pt x="102" y="218"/>
                  </a:lnTo>
                  <a:lnTo>
                    <a:pt x="97" y="217"/>
                  </a:lnTo>
                  <a:lnTo>
                    <a:pt x="86" y="216"/>
                  </a:lnTo>
                  <a:lnTo>
                    <a:pt x="75" y="212"/>
                  </a:lnTo>
                  <a:lnTo>
                    <a:pt x="65" y="209"/>
                  </a:lnTo>
                  <a:lnTo>
                    <a:pt x="56" y="204"/>
                  </a:lnTo>
                  <a:lnTo>
                    <a:pt x="47" y="199"/>
                  </a:lnTo>
                  <a:lnTo>
                    <a:pt x="39" y="193"/>
                  </a:lnTo>
                  <a:lnTo>
                    <a:pt x="31" y="186"/>
                  </a:lnTo>
                  <a:lnTo>
                    <a:pt x="24" y="178"/>
                  </a:lnTo>
                  <a:lnTo>
                    <a:pt x="18" y="169"/>
                  </a:lnTo>
                  <a:lnTo>
                    <a:pt x="12" y="160"/>
                  </a:lnTo>
                  <a:lnTo>
                    <a:pt x="7" y="151"/>
                  </a:lnTo>
                  <a:lnTo>
                    <a:pt x="4" y="141"/>
                  </a:lnTo>
                  <a:lnTo>
                    <a:pt x="2" y="131"/>
                  </a:lnTo>
                  <a:lnTo>
                    <a:pt x="0" y="120"/>
                  </a:lnTo>
                  <a:lnTo>
                    <a:pt x="0" y="114"/>
                  </a:lnTo>
                  <a:lnTo>
                    <a:pt x="0" y="110"/>
                  </a:lnTo>
                  <a:lnTo>
                    <a:pt x="0" y="104"/>
                  </a:lnTo>
                  <a:lnTo>
                    <a:pt x="0" y="98"/>
                  </a:lnTo>
                  <a:lnTo>
                    <a:pt x="2" y="87"/>
                  </a:lnTo>
                  <a:lnTo>
                    <a:pt x="4" y="77"/>
                  </a:lnTo>
                  <a:lnTo>
                    <a:pt x="7" y="67"/>
                  </a:lnTo>
                  <a:lnTo>
                    <a:pt x="12" y="58"/>
                  </a:lnTo>
                  <a:lnTo>
                    <a:pt x="18" y="49"/>
                  </a:lnTo>
                  <a:lnTo>
                    <a:pt x="24" y="40"/>
                  </a:lnTo>
                  <a:lnTo>
                    <a:pt x="31" y="32"/>
                  </a:lnTo>
                  <a:lnTo>
                    <a:pt x="39" y="25"/>
                  </a:lnTo>
                  <a:lnTo>
                    <a:pt x="47" y="19"/>
                  </a:lnTo>
                  <a:lnTo>
                    <a:pt x="56" y="14"/>
                  </a:lnTo>
                  <a:lnTo>
                    <a:pt x="65" y="9"/>
                  </a:lnTo>
                  <a:lnTo>
                    <a:pt x="75" y="6"/>
                  </a:lnTo>
                  <a:lnTo>
                    <a:pt x="86" y="2"/>
                  </a:lnTo>
                  <a:lnTo>
                    <a:pt x="97" y="1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08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8" name="Line 259"/>
            <p:cNvSpPr>
              <a:spLocks noChangeShapeType="1"/>
            </p:cNvSpPr>
            <p:nvPr/>
          </p:nvSpPr>
          <p:spPr bwMode="auto">
            <a:xfrm flipH="1">
              <a:off x="4040" y="1860"/>
              <a:ext cx="178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9" name="Line 260"/>
            <p:cNvSpPr>
              <a:spLocks noChangeShapeType="1"/>
            </p:cNvSpPr>
            <p:nvPr/>
          </p:nvSpPr>
          <p:spPr bwMode="auto">
            <a:xfrm flipH="1">
              <a:off x="4040" y="1750"/>
              <a:ext cx="178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0" name="Line 261"/>
            <p:cNvSpPr>
              <a:spLocks noChangeShapeType="1"/>
            </p:cNvSpPr>
            <p:nvPr/>
          </p:nvSpPr>
          <p:spPr bwMode="auto">
            <a:xfrm>
              <a:off x="3861" y="1805"/>
              <a:ext cx="179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1" name="Freeform 262"/>
            <p:cNvSpPr>
              <a:spLocks/>
            </p:cNvSpPr>
            <p:nvPr/>
          </p:nvSpPr>
          <p:spPr bwMode="auto">
            <a:xfrm>
              <a:off x="3899" y="1696"/>
              <a:ext cx="281" cy="218"/>
            </a:xfrm>
            <a:custGeom>
              <a:avLst/>
              <a:gdLst>
                <a:gd name="T0" fmla="*/ 6 w 281"/>
                <a:gd name="T1" fmla="*/ 99 h 218"/>
                <a:gd name="T2" fmla="*/ 22 w 281"/>
                <a:gd name="T3" fmla="*/ 80 h 218"/>
                <a:gd name="T4" fmla="*/ 41 w 281"/>
                <a:gd name="T5" fmla="*/ 63 h 218"/>
                <a:gd name="T6" fmla="*/ 65 w 281"/>
                <a:gd name="T7" fmla="*/ 47 h 218"/>
                <a:gd name="T8" fmla="*/ 90 w 281"/>
                <a:gd name="T9" fmla="*/ 34 h 218"/>
                <a:gd name="T10" fmla="*/ 118 w 281"/>
                <a:gd name="T11" fmla="*/ 21 h 218"/>
                <a:gd name="T12" fmla="*/ 148 w 281"/>
                <a:gd name="T13" fmla="*/ 11 h 218"/>
                <a:gd name="T14" fmla="*/ 180 w 281"/>
                <a:gd name="T15" fmla="*/ 3 h 218"/>
                <a:gd name="T16" fmla="*/ 197 w 281"/>
                <a:gd name="T17" fmla="*/ 0 h 218"/>
                <a:gd name="T18" fmla="*/ 277 w 281"/>
                <a:gd name="T19" fmla="*/ 7 h 218"/>
                <a:gd name="T20" fmla="*/ 268 w 281"/>
                <a:gd name="T21" fmla="*/ 20 h 218"/>
                <a:gd name="T22" fmla="*/ 261 w 281"/>
                <a:gd name="T23" fmla="*/ 33 h 218"/>
                <a:gd name="T24" fmla="*/ 254 w 281"/>
                <a:gd name="T25" fmla="*/ 46 h 218"/>
                <a:gd name="T26" fmla="*/ 250 w 281"/>
                <a:gd name="T27" fmla="*/ 61 h 218"/>
                <a:gd name="T28" fmla="*/ 246 w 281"/>
                <a:gd name="T29" fmla="*/ 74 h 218"/>
                <a:gd name="T30" fmla="*/ 243 w 281"/>
                <a:gd name="T31" fmla="*/ 88 h 218"/>
                <a:gd name="T32" fmla="*/ 242 w 281"/>
                <a:gd name="T33" fmla="*/ 101 h 218"/>
                <a:gd name="T34" fmla="*/ 242 w 281"/>
                <a:gd name="T35" fmla="*/ 116 h 218"/>
                <a:gd name="T36" fmla="*/ 243 w 281"/>
                <a:gd name="T37" fmla="*/ 130 h 218"/>
                <a:gd name="T38" fmla="*/ 246 w 281"/>
                <a:gd name="T39" fmla="*/ 143 h 218"/>
                <a:gd name="T40" fmla="*/ 250 w 281"/>
                <a:gd name="T41" fmla="*/ 157 h 218"/>
                <a:gd name="T42" fmla="*/ 254 w 281"/>
                <a:gd name="T43" fmla="*/ 171 h 218"/>
                <a:gd name="T44" fmla="*/ 261 w 281"/>
                <a:gd name="T45" fmla="*/ 185 h 218"/>
                <a:gd name="T46" fmla="*/ 268 w 281"/>
                <a:gd name="T47" fmla="*/ 197 h 218"/>
                <a:gd name="T48" fmla="*/ 277 w 281"/>
                <a:gd name="T49" fmla="*/ 211 h 218"/>
                <a:gd name="T50" fmla="*/ 197 w 281"/>
                <a:gd name="T51" fmla="*/ 218 h 218"/>
                <a:gd name="T52" fmla="*/ 163 w 281"/>
                <a:gd name="T53" fmla="*/ 211 h 218"/>
                <a:gd name="T54" fmla="*/ 133 w 281"/>
                <a:gd name="T55" fmla="*/ 202 h 218"/>
                <a:gd name="T56" fmla="*/ 103 w 281"/>
                <a:gd name="T57" fmla="*/ 191 h 218"/>
                <a:gd name="T58" fmla="*/ 76 w 281"/>
                <a:gd name="T59" fmla="*/ 178 h 218"/>
                <a:gd name="T60" fmla="*/ 53 w 281"/>
                <a:gd name="T61" fmla="*/ 164 h 218"/>
                <a:gd name="T62" fmla="*/ 31 w 281"/>
                <a:gd name="T63" fmla="*/ 147 h 218"/>
                <a:gd name="T64" fmla="*/ 13 w 281"/>
                <a:gd name="T65" fmla="*/ 129 h 218"/>
                <a:gd name="T66" fmla="*/ 0 w 281"/>
                <a:gd name="T67" fmla="*/ 109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1" h="218">
                  <a:moveTo>
                    <a:pt x="0" y="109"/>
                  </a:moveTo>
                  <a:lnTo>
                    <a:pt x="6" y="99"/>
                  </a:lnTo>
                  <a:lnTo>
                    <a:pt x="14" y="89"/>
                  </a:lnTo>
                  <a:lnTo>
                    <a:pt x="22" y="80"/>
                  </a:lnTo>
                  <a:lnTo>
                    <a:pt x="31" y="71"/>
                  </a:lnTo>
                  <a:lnTo>
                    <a:pt x="41" y="63"/>
                  </a:lnTo>
                  <a:lnTo>
                    <a:pt x="53" y="55"/>
                  </a:lnTo>
                  <a:lnTo>
                    <a:pt x="65" y="47"/>
                  </a:lnTo>
                  <a:lnTo>
                    <a:pt x="76" y="41"/>
                  </a:lnTo>
                  <a:lnTo>
                    <a:pt x="90" y="34"/>
                  </a:lnTo>
                  <a:lnTo>
                    <a:pt x="103" y="27"/>
                  </a:lnTo>
                  <a:lnTo>
                    <a:pt x="118" y="21"/>
                  </a:lnTo>
                  <a:lnTo>
                    <a:pt x="133" y="16"/>
                  </a:lnTo>
                  <a:lnTo>
                    <a:pt x="148" y="11"/>
                  </a:lnTo>
                  <a:lnTo>
                    <a:pt x="164" y="7"/>
                  </a:lnTo>
                  <a:lnTo>
                    <a:pt x="180" y="3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281" y="0"/>
                  </a:lnTo>
                  <a:lnTo>
                    <a:pt x="277" y="7"/>
                  </a:lnTo>
                  <a:lnTo>
                    <a:pt x="272" y="14"/>
                  </a:lnTo>
                  <a:lnTo>
                    <a:pt x="268" y="20"/>
                  </a:lnTo>
                  <a:lnTo>
                    <a:pt x="265" y="27"/>
                  </a:lnTo>
                  <a:lnTo>
                    <a:pt x="261" y="33"/>
                  </a:lnTo>
                  <a:lnTo>
                    <a:pt x="258" y="39"/>
                  </a:lnTo>
                  <a:lnTo>
                    <a:pt x="254" y="46"/>
                  </a:lnTo>
                  <a:lnTo>
                    <a:pt x="252" y="54"/>
                  </a:lnTo>
                  <a:lnTo>
                    <a:pt x="250" y="61"/>
                  </a:lnTo>
                  <a:lnTo>
                    <a:pt x="248" y="68"/>
                  </a:lnTo>
                  <a:lnTo>
                    <a:pt x="246" y="74"/>
                  </a:lnTo>
                  <a:lnTo>
                    <a:pt x="244" y="81"/>
                  </a:lnTo>
                  <a:lnTo>
                    <a:pt x="243" y="88"/>
                  </a:lnTo>
                  <a:lnTo>
                    <a:pt x="243" y="95"/>
                  </a:lnTo>
                  <a:lnTo>
                    <a:pt x="242" y="101"/>
                  </a:lnTo>
                  <a:lnTo>
                    <a:pt x="242" y="109"/>
                  </a:lnTo>
                  <a:lnTo>
                    <a:pt x="242" y="116"/>
                  </a:lnTo>
                  <a:lnTo>
                    <a:pt x="243" y="123"/>
                  </a:lnTo>
                  <a:lnTo>
                    <a:pt x="243" y="130"/>
                  </a:lnTo>
                  <a:lnTo>
                    <a:pt x="244" y="136"/>
                  </a:lnTo>
                  <a:lnTo>
                    <a:pt x="246" y="143"/>
                  </a:lnTo>
                  <a:lnTo>
                    <a:pt x="248" y="150"/>
                  </a:lnTo>
                  <a:lnTo>
                    <a:pt x="250" y="157"/>
                  </a:lnTo>
                  <a:lnTo>
                    <a:pt x="252" y="165"/>
                  </a:lnTo>
                  <a:lnTo>
                    <a:pt x="254" y="171"/>
                  </a:lnTo>
                  <a:lnTo>
                    <a:pt x="258" y="178"/>
                  </a:lnTo>
                  <a:lnTo>
                    <a:pt x="261" y="185"/>
                  </a:lnTo>
                  <a:lnTo>
                    <a:pt x="265" y="191"/>
                  </a:lnTo>
                  <a:lnTo>
                    <a:pt x="268" y="197"/>
                  </a:lnTo>
                  <a:lnTo>
                    <a:pt x="272" y="204"/>
                  </a:lnTo>
                  <a:lnTo>
                    <a:pt x="277" y="211"/>
                  </a:lnTo>
                  <a:lnTo>
                    <a:pt x="281" y="218"/>
                  </a:lnTo>
                  <a:lnTo>
                    <a:pt x="197" y="218"/>
                  </a:lnTo>
                  <a:lnTo>
                    <a:pt x="180" y="214"/>
                  </a:lnTo>
                  <a:lnTo>
                    <a:pt x="163" y="211"/>
                  </a:lnTo>
                  <a:lnTo>
                    <a:pt x="147" y="206"/>
                  </a:lnTo>
                  <a:lnTo>
                    <a:pt x="133" y="202"/>
                  </a:lnTo>
                  <a:lnTo>
                    <a:pt x="118" y="196"/>
                  </a:lnTo>
                  <a:lnTo>
                    <a:pt x="103" y="191"/>
                  </a:lnTo>
                  <a:lnTo>
                    <a:pt x="90" y="185"/>
                  </a:lnTo>
                  <a:lnTo>
                    <a:pt x="76" y="178"/>
                  </a:lnTo>
                  <a:lnTo>
                    <a:pt x="64" y="170"/>
                  </a:lnTo>
                  <a:lnTo>
                    <a:pt x="53" y="164"/>
                  </a:lnTo>
                  <a:lnTo>
                    <a:pt x="41" y="154"/>
                  </a:lnTo>
                  <a:lnTo>
                    <a:pt x="31" y="147"/>
                  </a:lnTo>
                  <a:lnTo>
                    <a:pt x="22" y="138"/>
                  </a:lnTo>
                  <a:lnTo>
                    <a:pt x="13" y="129"/>
                  </a:lnTo>
                  <a:lnTo>
                    <a:pt x="6" y="118"/>
                  </a:lnTo>
                  <a:lnTo>
                    <a:pt x="0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2" name="Freeform 263"/>
            <p:cNvSpPr>
              <a:spLocks/>
            </p:cNvSpPr>
            <p:nvPr/>
          </p:nvSpPr>
          <p:spPr bwMode="auto">
            <a:xfrm>
              <a:off x="3899" y="1696"/>
              <a:ext cx="281" cy="218"/>
            </a:xfrm>
            <a:custGeom>
              <a:avLst/>
              <a:gdLst>
                <a:gd name="T0" fmla="*/ 6 w 281"/>
                <a:gd name="T1" fmla="*/ 99 h 218"/>
                <a:gd name="T2" fmla="*/ 22 w 281"/>
                <a:gd name="T3" fmla="*/ 80 h 218"/>
                <a:gd name="T4" fmla="*/ 41 w 281"/>
                <a:gd name="T5" fmla="*/ 63 h 218"/>
                <a:gd name="T6" fmla="*/ 65 w 281"/>
                <a:gd name="T7" fmla="*/ 47 h 218"/>
                <a:gd name="T8" fmla="*/ 90 w 281"/>
                <a:gd name="T9" fmla="*/ 34 h 218"/>
                <a:gd name="T10" fmla="*/ 118 w 281"/>
                <a:gd name="T11" fmla="*/ 21 h 218"/>
                <a:gd name="T12" fmla="*/ 148 w 281"/>
                <a:gd name="T13" fmla="*/ 11 h 218"/>
                <a:gd name="T14" fmla="*/ 180 w 281"/>
                <a:gd name="T15" fmla="*/ 3 h 218"/>
                <a:gd name="T16" fmla="*/ 197 w 281"/>
                <a:gd name="T17" fmla="*/ 0 h 218"/>
                <a:gd name="T18" fmla="*/ 277 w 281"/>
                <a:gd name="T19" fmla="*/ 7 h 218"/>
                <a:gd name="T20" fmla="*/ 268 w 281"/>
                <a:gd name="T21" fmla="*/ 20 h 218"/>
                <a:gd name="T22" fmla="*/ 261 w 281"/>
                <a:gd name="T23" fmla="*/ 33 h 218"/>
                <a:gd name="T24" fmla="*/ 254 w 281"/>
                <a:gd name="T25" fmla="*/ 46 h 218"/>
                <a:gd name="T26" fmla="*/ 250 w 281"/>
                <a:gd name="T27" fmla="*/ 61 h 218"/>
                <a:gd name="T28" fmla="*/ 246 w 281"/>
                <a:gd name="T29" fmla="*/ 74 h 218"/>
                <a:gd name="T30" fmla="*/ 243 w 281"/>
                <a:gd name="T31" fmla="*/ 88 h 218"/>
                <a:gd name="T32" fmla="*/ 242 w 281"/>
                <a:gd name="T33" fmla="*/ 101 h 218"/>
                <a:gd name="T34" fmla="*/ 242 w 281"/>
                <a:gd name="T35" fmla="*/ 116 h 218"/>
                <a:gd name="T36" fmla="*/ 243 w 281"/>
                <a:gd name="T37" fmla="*/ 130 h 218"/>
                <a:gd name="T38" fmla="*/ 246 w 281"/>
                <a:gd name="T39" fmla="*/ 143 h 218"/>
                <a:gd name="T40" fmla="*/ 250 w 281"/>
                <a:gd name="T41" fmla="*/ 157 h 218"/>
                <a:gd name="T42" fmla="*/ 254 w 281"/>
                <a:gd name="T43" fmla="*/ 171 h 218"/>
                <a:gd name="T44" fmla="*/ 261 w 281"/>
                <a:gd name="T45" fmla="*/ 185 h 218"/>
                <a:gd name="T46" fmla="*/ 268 w 281"/>
                <a:gd name="T47" fmla="*/ 197 h 218"/>
                <a:gd name="T48" fmla="*/ 277 w 281"/>
                <a:gd name="T49" fmla="*/ 211 h 218"/>
                <a:gd name="T50" fmla="*/ 197 w 281"/>
                <a:gd name="T51" fmla="*/ 218 h 218"/>
                <a:gd name="T52" fmla="*/ 163 w 281"/>
                <a:gd name="T53" fmla="*/ 211 h 218"/>
                <a:gd name="T54" fmla="*/ 133 w 281"/>
                <a:gd name="T55" fmla="*/ 202 h 218"/>
                <a:gd name="T56" fmla="*/ 103 w 281"/>
                <a:gd name="T57" fmla="*/ 191 h 218"/>
                <a:gd name="T58" fmla="*/ 76 w 281"/>
                <a:gd name="T59" fmla="*/ 178 h 218"/>
                <a:gd name="T60" fmla="*/ 53 w 281"/>
                <a:gd name="T61" fmla="*/ 164 h 218"/>
                <a:gd name="T62" fmla="*/ 31 w 281"/>
                <a:gd name="T63" fmla="*/ 147 h 218"/>
                <a:gd name="T64" fmla="*/ 13 w 281"/>
                <a:gd name="T65" fmla="*/ 129 h 218"/>
                <a:gd name="T66" fmla="*/ 0 w 281"/>
                <a:gd name="T67" fmla="*/ 109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1" h="218">
                  <a:moveTo>
                    <a:pt x="0" y="109"/>
                  </a:moveTo>
                  <a:lnTo>
                    <a:pt x="6" y="99"/>
                  </a:lnTo>
                  <a:lnTo>
                    <a:pt x="14" y="89"/>
                  </a:lnTo>
                  <a:lnTo>
                    <a:pt x="22" y="80"/>
                  </a:lnTo>
                  <a:lnTo>
                    <a:pt x="31" y="71"/>
                  </a:lnTo>
                  <a:lnTo>
                    <a:pt x="41" y="63"/>
                  </a:lnTo>
                  <a:lnTo>
                    <a:pt x="53" y="55"/>
                  </a:lnTo>
                  <a:lnTo>
                    <a:pt x="65" y="47"/>
                  </a:lnTo>
                  <a:lnTo>
                    <a:pt x="76" y="41"/>
                  </a:lnTo>
                  <a:lnTo>
                    <a:pt x="90" y="34"/>
                  </a:lnTo>
                  <a:lnTo>
                    <a:pt x="103" y="27"/>
                  </a:lnTo>
                  <a:lnTo>
                    <a:pt x="118" y="21"/>
                  </a:lnTo>
                  <a:lnTo>
                    <a:pt x="133" y="16"/>
                  </a:lnTo>
                  <a:lnTo>
                    <a:pt x="148" y="11"/>
                  </a:lnTo>
                  <a:lnTo>
                    <a:pt x="164" y="7"/>
                  </a:lnTo>
                  <a:lnTo>
                    <a:pt x="180" y="3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281" y="0"/>
                  </a:lnTo>
                  <a:lnTo>
                    <a:pt x="277" y="7"/>
                  </a:lnTo>
                  <a:lnTo>
                    <a:pt x="272" y="14"/>
                  </a:lnTo>
                  <a:lnTo>
                    <a:pt x="268" y="20"/>
                  </a:lnTo>
                  <a:lnTo>
                    <a:pt x="265" y="27"/>
                  </a:lnTo>
                  <a:lnTo>
                    <a:pt x="261" y="33"/>
                  </a:lnTo>
                  <a:lnTo>
                    <a:pt x="258" y="39"/>
                  </a:lnTo>
                  <a:lnTo>
                    <a:pt x="254" y="46"/>
                  </a:lnTo>
                  <a:lnTo>
                    <a:pt x="252" y="54"/>
                  </a:lnTo>
                  <a:lnTo>
                    <a:pt x="250" y="61"/>
                  </a:lnTo>
                  <a:lnTo>
                    <a:pt x="248" y="68"/>
                  </a:lnTo>
                  <a:lnTo>
                    <a:pt x="246" y="74"/>
                  </a:lnTo>
                  <a:lnTo>
                    <a:pt x="244" y="81"/>
                  </a:lnTo>
                  <a:lnTo>
                    <a:pt x="243" y="88"/>
                  </a:lnTo>
                  <a:lnTo>
                    <a:pt x="243" y="95"/>
                  </a:lnTo>
                  <a:lnTo>
                    <a:pt x="242" y="101"/>
                  </a:lnTo>
                  <a:lnTo>
                    <a:pt x="242" y="109"/>
                  </a:lnTo>
                  <a:lnTo>
                    <a:pt x="242" y="116"/>
                  </a:lnTo>
                  <a:lnTo>
                    <a:pt x="243" y="123"/>
                  </a:lnTo>
                  <a:lnTo>
                    <a:pt x="243" y="130"/>
                  </a:lnTo>
                  <a:lnTo>
                    <a:pt x="244" y="136"/>
                  </a:lnTo>
                  <a:lnTo>
                    <a:pt x="246" y="143"/>
                  </a:lnTo>
                  <a:lnTo>
                    <a:pt x="248" y="150"/>
                  </a:lnTo>
                  <a:lnTo>
                    <a:pt x="250" y="157"/>
                  </a:lnTo>
                  <a:lnTo>
                    <a:pt x="252" y="165"/>
                  </a:lnTo>
                  <a:lnTo>
                    <a:pt x="254" y="171"/>
                  </a:lnTo>
                  <a:lnTo>
                    <a:pt x="258" y="178"/>
                  </a:lnTo>
                  <a:lnTo>
                    <a:pt x="261" y="185"/>
                  </a:lnTo>
                  <a:lnTo>
                    <a:pt x="265" y="191"/>
                  </a:lnTo>
                  <a:lnTo>
                    <a:pt x="268" y="197"/>
                  </a:lnTo>
                  <a:lnTo>
                    <a:pt x="272" y="204"/>
                  </a:lnTo>
                  <a:lnTo>
                    <a:pt x="277" y="211"/>
                  </a:lnTo>
                  <a:lnTo>
                    <a:pt x="281" y="218"/>
                  </a:lnTo>
                  <a:lnTo>
                    <a:pt x="197" y="218"/>
                  </a:lnTo>
                  <a:lnTo>
                    <a:pt x="180" y="214"/>
                  </a:lnTo>
                  <a:lnTo>
                    <a:pt x="163" y="211"/>
                  </a:lnTo>
                  <a:lnTo>
                    <a:pt x="147" y="206"/>
                  </a:lnTo>
                  <a:lnTo>
                    <a:pt x="133" y="202"/>
                  </a:lnTo>
                  <a:lnTo>
                    <a:pt x="118" y="196"/>
                  </a:lnTo>
                  <a:lnTo>
                    <a:pt x="103" y="191"/>
                  </a:lnTo>
                  <a:lnTo>
                    <a:pt x="90" y="185"/>
                  </a:lnTo>
                  <a:lnTo>
                    <a:pt x="76" y="178"/>
                  </a:lnTo>
                  <a:lnTo>
                    <a:pt x="64" y="170"/>
                  </a:lnTo>
                  <a:lnTo>
                    <a:pt x="53" y="164"/>
                  </a:lnTo>
                  <a:lnTo>
                    <a:pt x="41" y="154"/>
                  </a:lnTo>
                  <a:lnTo>
                    <a:pt x="31" y="147"/>
                  </a:lnTo>
                  <a:lnTo>
                    <a:pt x="22" y="138"/>
                  </a:lnTo>
                  <a:lnTo>
                    <a:pt x="13" y="129"/>
                  </a:lnTo>
                  <a:lnTo>
                    <a:pt x="6" y="118"/>
                  </a:lnTo>
                  <a:lnTo>
                    <a:pt x="0" y="109"/>
                  </a:lnTo>
                  <a:lnTo>
                    <a:pt x="0" y="109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3" name="Freeform 264"/>
            <p:cNvSpPr>
              <a:spLocks/>
            </p:cNvSpPr>
            <p:nvPr/>
          </p:nvSpPr>
          <p:spPr bwMode="auto">
            <a:xfrm>
              <a:off x="3899" y="1696"/>
              <a:ext cx="281" cy="218"/>
            </a:xfrm>
            <a:custGeom>
              <a:avLst/>
              <a:gdLst>
                <a:gd name="T0" fmla="*/ 108 w 281"/>
                <a:gd name="T1" fmla="*/ 0 h 218"/>
                <a:gd name="T2" fmla="*/ 281 w 281"/>
                <a:gd name="T3" fmla="*/ 0 h 218"/>
                <a:gd name="T4" fmla="*/ 281 w 281"/>
                <a:gd name="T5" fmla="*/ 218 h 218"/>
                <a:gd name="T6" fmla="*/ 108 w 281"/>
                <a:gd name="T7" fmla="*/ 218 h 218"/>
                <a:gd name="T8" fmla="*/ 102 w 281"/>
                <a:gd name="T9" fmla="*/ 218 h 218"/>
                <a:gd name="T10" fmla="*/ 97 w 281"/>
                <a:gd name="T11" fmla="*/ 217 h 218"/>
                <a:gd name="T12" fmla="*/ 86 w 281"/>
                <a:gd name="T13" fmla="*/ 215 h 218"/>
                <a:gd name="T14" fmla="*/ 75 w 281"/>
                <a:gd name="T15" fmla="*/ 212 h 218"/>
                <a:gd name="T16" fmla="*/ 65 w 281"/>
                <a:gd name="T17" fmla="*/ 209 h 218"/>
                <a:gd name="T18" fmla="*/ 56 w 281"/>
                <a:gd name="T19" fmla="*/ 204 h 218"/>
                <a:gd name="T20" fmla="*/ 47 w 281"/>
                <a:gd name="T21" fmla="*/ 198 h 218"/>
                <a:gd name="T22" fmla="*/ 39 w 281"/>
                <a:gd name="T23" fmla="*/ 193 h 218"/>
                <a:gd name="T24" fmla="*/ 31 w 281"/>
                <a:gd name="T25" fmla="*/ 186 h 218"/>
                <a:gd name="T26" fmla="*/ 24 w 281"/>
                <a:gd name="T27" fmla="*/ 178 h 218"/>
                <a:gd name="T28" fmla="*/ 18 w 281"/>
                <a:gd name="T29" fmla="*/ 169 h 218"/>
                <a:gd name="T30" fmla="*/ 12 w 281"/>
                <a:gd name="T31" fmla="*/ 160 h 218"/>
                <a:gd name="T32" fmla="*/ 7 w 281"/>
                <a:gd name="T33" fmla="*/ 151 h 218"/>
                <a:gd name="T34" fmla="*/ 4 w 281"/>
                <a:gd name="T35" fmla="*/ 141 h 218"/>
                <a:gd name="T36" fmla="*/ 2 w 281"/>
                <a:gd name="T37" fmla="*/ 131 h 218"/>
                <a:gd name="T38" fmla="*/ 0 w 281"/>
                <a:gd name="T39" fmla="*/ 120 h 218"/>
                <a:gd name="T40" fmla="*/ 0 w 281"/>
                <a:gd name="T41" fmla="*/ 114 h 218"/>
                <a:gd name="T42" fmla="*/ 0 w 281"/>
                <a:gd name="T43" fmla="*/ 109 h 218"/>
                <a:gd name="T44" fmla="*/ 0 w 281"/>
                <a:gd name="T45" fmla="*/ 104 h 218"/>
                <a:gd name="T46" fmla="*/ 0 w 281"/>
                <a:gd name="T47" fmla="*/ 98 h 218"/>
                <a:gd name="T48" fmla="*/ 2 w 281"/>
                <a:gd name="T49" fmla="*/ 87 h 218"/>
                <a:gd name="T50" fmla="*/ 4 w 281"/>
                <a:gd name="T51" fmla="*/ 77 h 218"/>
                <a:gd name="T52" fmla="*/ 7 w 281"/>
                <a:gd name="T53" fmla="*/ 67 h 218"/>
                <a:gd name="T54" fmla="*/ 12 w 281"/>
                <a:gd name="T55" fmla="*/ 57 h 218"/>
                <a:gd name="T56" fmla="*/ 18 w 281"/>
                <a:gd name="T57" fmla="*/ 48 h 218"/>
                <a:gd name="T58" fmla="*/ 24 w 281"/>
                <a:gd name="T59" fmla="*/ 39 h 218"/>
                <a:gd name="T60" fmla="*/ 31 w 281"/>
                <a:gd name="T61" fmla="*/ 32 h 218"/>
                <a:gd name="T62" fmla="*/ 39 w 281"/>
                <a:gd name="T63" fmla="*/ 25 h 218"/>
                <a:gd name="T64" fmla="*/ 47 w 281"/>
                <a:gd name="T65" fmla="*/ 19 h 218"/>
                <a:gd name="T66" fmla="*/ 56 w 281"/>
                <a:gd name="T67" fmla="*/ 14 h 218"/>
                <a:gd name="T68" fmla="*/ 65 w 281"/>
                <a:gd name="T69" fmla="*/ 9 h 218"/>
                <a:gd name="T70" fmla="*/ 75 w 281"/>
                <a:gd name="T71" fmla="*/ 6 h 218"/>
                <a:gd name="T72" fmla="*/ 86 w 281"/>
                <a:gd name="T73" fmla="*/ 2 h 218"/>
                <a:gd name="T74" fmla="*/ 97 w 281"/>
                <a:gd name="T75" fmla="*/ 1 h 218"/>
                <a:gd name="T76" fmla="*/ 102 w 281"/>
                <a:gd name="T77" fmla="*/ 0 h 218"/>
                <a:gd name="T78" fmla="*/ 108 w 281"/>
                <a:gd name="T79" fmla="*/ 0 h 218"/>
                <a:gd name="T80" fmla="*/ 108 w 281"/>
                <a:gd name="T81" fmla="*/ 0 h 218"/>
                <a:gd name="T82" fmla="*/ 108 w 281"/>
                <a:gd name="T83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1" h="218">
                  <a:moveTo>
                    <a:pt x="108" y="0"/>
                  </a:moveTo>
                  <a:lnTo>
                    <a:pt x="281" y="0"/>
                  </a:lnTo>
                  <a:lnTo>
                    <a:pt x="281" y="218"/>
                  </a:lnTo>
                  <a:lnTo>
                    <a:pt x="108" y="218"/>
                  </a:lnTo>
                  <a:lnTo>
                    <a:pt x="102" y="218"/>
                  </a:lnTo>
                  <a:lnTo>
                    <a:pt x="97" y="217"/>
                  </a:lnTo>
                  <a:lnTo>
                    <a:pt x="86" y="215"/>
                  </a:lnTo>
                  <a:lnTo>
                    <a:pt x="75" y="212"/>
                  </a:lnTo>
                  <a:lnTo>
                    <a:pt x="65" y="209"/>
                  </a:lnTo>
                  <a:lnTo>
                    <a:pt x="56" y="204"/>
                  </a:lnTo>
                  <a:lnTo>
                    <a:pt x="47" y="198"/>
                  </a:lnTo>
                  <a:lnTo>
                    <a:pt x="39" y="193"/>
                  </a:lnTo>
                  <a:lnTo>
                    <a:pt x="31" y="186"/>
                  </a:lnTo>
                  <a:lnTo>
                    <a:pt x="24" y="178"/>
                  </a:lnTo>
                  <a:lnTo>
                    <a:pt x="18" y="169"/>
                  </a:lnTo>
                  <a:lnTo>
                    <a:pt x="12" y="160"/>
                  </a:lnTo>
                  <a:lnTo>
                    <a:pt x="7" y="151"/>
                  </a:lnTo>
                  <a:lnTo>
                    <a:pt x="4" y="141"/>
                  </a:lnTo>
                  <a:lnTo>
                    <a:pt x="2" y="131"/>
                  </a:lnTo>
                  <a:lnTo>
                    <a:pt x="0" y="120"/>
                  </a:lnTo>
                  <a:lnTo>
                    <a:pt x="0" y="114"/>
                  </a:lnTo>
                  <a:lnTo>
                    <a:pt x="0" y="109"/>
                  </a:lnTo>
                  <a:lnTo>
                    <a:pt x="0" y="104"/>
                  </a:lnTo>
                  <a:lnTo>
                    <a:pt x="0" y="98"/>
                  </a:lnTo>
                  <a:lnTo>
                    <a:pt x="2" y="87"/>
                  </a:lnTo>
                  <a:lnTo>
                    <a:pt x="4" y="77"/>
                  </a:lnTo>
                  <a:lnTo>
                    <a:pt x="7" y="67"/>
                  </a:lnTo>
                  <a:lnTo>
                    <a:pt x="12" y="57"/>
                  </a:lnTo>
                  <a:lnTo>
                    <a:pt x="18" y="48"/>
                  </a:lnTo>
                  <a:lnTo>
                    <a:pt x="24" y="39"/>
                  </a:lnTo>
                  <a:lnTo>
                    <a:pt x="31" y="32"/>
                  </a:lnTo>
                  <a:lnTo>
                    <a:pt x="39" y="25"/>
                  </a:lnTo>
                  <a:lnTo>
                    <a:pt x="47" y="19"/>
                  </a:lnTo>
                  <a:lnTo>
                    <a:pt x="56" y="14"/>
                  </a:lnTo>
                  <a:lnTo>
                    <a:pt x="65" y="9"/>
                  </a:lnTo>
                  <a:lnTo>
                    <a:pt x="75" y="6"/>
                  </a:lnTo>
                  <a:lnTo>
                    <a:pt x="86" y="2"/>
                  </a:lnTo>
                  <a:lnTo>
                    <a:pt x="97" y="1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4" name="Freeform 265"/>
            <p:cNvSpPr>
              <a:spLocks/>
            </p:cNvSpPr>
            <p:nvPr/>
          </p:nvSpPr>
          <p:spPr bwMode="auto">
            <a:xfrm>
              <a:off x="3899" y="1696"/>
              <a:ext cx="281" cy="218"/>
            </a:xfrm>
            <a:custGeom>
              <a:avLst/>
              <a:gdLst>
                <a:gd name="T0" fmla="*/ 108 w 281"/>
                <a:gd name="T1" fmla="*/ 0 h 218"/>
                <a:gd name="T2" fmla="*/ 281 w 281"/>
                <a:gd name="T3" fmla="*/ 0 h 218"/>
                <a:gd name="T4" fmla="*/ 281 w 281"/>
                <a:gd name="T5" fmla="*/ 218 h 218"/>
                <a:gd name="T6" fmla="*/ 108 w 281"/>
                <a:gd name="T7" fmla="*/ 218 h 218"/>
                <a:gd name="T8" fmla="*/ 102 w 281"/>
                <a:gd name="T9" fmla="*/ 218 h 218"/>
                <a:gd name="T10" fmla="*/ 97 w 281"/>
                <a:gd name="T11" fmla="*/ 217 h 218"/>
                <a:gd name="T12" fmla="*/ 86 w 281"/>
                <a:gd name="T13" fmla="*/ 215 h 218"/>
                <a:gd name="T14" fmla="*/ 75 w 281"/>
                <a:gd name="T15" fmla="*/ 212 h 218"/>
                <a:gd name="T16" fmla="*/ 65 w 281"/>
                <a:gd name="T17" fmla="*/ 209 h 218"/>
                <a:gd name="T18" fmla="*/ 56 w 281"/>
                <a:gd name="T19" fmla="*/ 204 h 218"/>
                <a:gd name="T20" fmla="*/ 47 w 281"/>
                <a:gd name="T21" fmla="*/ 198 h 218"/>
                <a:gd name="T22" fmla="*/ 39 w 281"/>
                <a:gd name="T23" fmla="*/ 193 h 218"/>
                <a:gd name="T24" fmla="*/ 31 w 281"/>
                <a:gd name="T25" fmla="*/ 186 h 218"/>
                <a:gd name="T26" fmla="*/ 24 w 281"/>
                <a:gd name="T27" fmla="*/ 178 h 218"/>
                <a:gd name="T28" fmla="*/ 18 w 281"/>
                <a:gd name="T29" fmla="*/ 169 h 218"/>
                <a:gd name="T30" fmla="*/ 12 w 281"/>
                <a:gd name="T31" fmla="*/ 160 h 218"/>
                <a:gd name="T32" fmla="*/ 7 w 281"/>
                <a:gd name="T33" fmla="*/ 151 h 218"/>
                <a:gd name="T34" fmla="*/ 4 w 281"/>
                <a:gd name="T35" fmla="*/ 141 h 218"/>
                <a:gd name="T36" fmla="*/ 2 w 281"/>
                <a:gd name="T37" fmla="*/ 131 h 218"/>
                <a:gd name="T38" fmla="*/ 0 w 281"/>
                <a:gd name="T39" fmla="*/ 120 h 218"/>
                <a:gd name="T40" fmla="*/ 0 w 281"/>
                <a:gd name="T41" fmla="*/ 114 h 218"/>
                <a:gd name="T42" fmla="*/ 0 w 281"/>
                <a:gd name="T43" fmla="*/ 109 h 218"/>
                <a:gd name="T44" fmla="*/ 0 w 281"/>
                <a:gd name="T45" fmla="*/ 104 h 218"/>
                <a:gd name="T46" fmla="*/ 0 w 281"/>
                <a:gd name="T47" fmla="*/ 98 h 218"/>
                <a:gd name="T48" fmla="*/ 2 w 281"/>
                <a:gd name="T49" fmla="*/ 87 h 218"/>
                <a:gd name="T50" fmla="*/ 4 w 281"/>
                <a:gd name="T51" fmla="*/ 77 h 218"/>
                <a:gd name="T52" fmla="*/ 7 w 281"/>
                <a:gd name="T53" fmla="*/ 67 h 218"/>
                <a:gd name="T54" fmla="*/ 12 w 281"/>
                <a:gd name="T55" fmla="*/ 57 h 218"/>
                <a:gd name="T56" fmla="*/ 18 w 281"/>
                <a:gd name="T57" fmla="*/ 48 h 218"/>
                <a:gd name="T58" fmla="*/ 24 w 281"/>
                <a:gd name="T59" fmla="*/ 39 h 218"/>
                <a:gd name="T60" fmla="*/ 31 w 281"/>
                <a:gd name="T61" fmla="*/ 32 h 218"/>
                <a:gd name="T62" fmla="*/ 39 w 281"/>
                <a:gd name="T63" fmla="*/ 25 h 218"/>
                <a:gd name="T64" fmla="*/ 47 w 281"/>
                <a:gd name="T65" fmla="*/ 19 h 218"/>
                <a:gd name="T66" fmla="*/ 56 w 281"/>
                <a:gd name="T67" fmla="*/ 14 h 218"/>
                <a:gd name="T68" fmla="*/ 65 w 281"/>
                <a:gd name="T69" fmla="*/ 9 h 218"/>
                <a:gd name="T70" fmla="*/ 75 w 281"/>
                <a:gd name="T71" fmla="*/ 6 h 218"/>
                <a:gd name="T72" fmla="*/ 86 w 281"/>
                <a:gd name="T73" fmla="*/ 2 h 218"/>
                <a:gd name="T74" fmla="*/ 97 w 281"/>
                <a:gd name="T75" fmla="*/ 1 h 218"/>
                <a:gd name="T76" fmla="*/ 102 w 281"/>
                <a:gd name="T77" fmla="*/ 0 h 218"/>
                <a:gd name="T78" fmla="*/ 108 w 281"/>
                <a:gd name="T79" fmla="*/ 0 h 218"/>
                <a:gd name="T80" fmla="*/ 108 w 281"/>
                <a:gd name="T81" fmla="*/ 0 h 218"/>
                <a:gd name="T82" fmla="*/ 108 w 281"/>
                <a:gd name="T83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1" h="218">
                  <a:moveTo>
                    <a:pt x="108" y="0"/>
                  </a:moveTo>
                  <a:lnTo>
                    <a:pt x="281" y="0"/>
                  </a:lnTo>
                  <a:lnTo>
                    <a:pt x="281" y="218"/>
                  </a:lnTo>
                  <a:lnTo>
                    <a:pt x="108" y="218"/>
                  </a:lnTo>
                  <a:lnTo>
                    <a:pt x="102" y="218"/>
                  </a:lnTo>
                  <a:lnTo>
                    <a:pt x="97" y="217"/>
                  </a:lnTo>
                  <a:lnTo>
                    <a:pt x="86" y="215"/>
                  </a:lnTo>
                  <a:lnTo>
                    <a:pt x="75" y="212"/>
                  </a:lnTo>
                  <a:lnTo>
                    <a:pt x="65" y="209"/>
                  </a:lnTo>
                  <a:lnTo>
                    <a:pt x="56" y="204"/>
                  </a:lnTo>
                  <a:lnTo>
                    <a:pt x="47" y="198"/>
                  </a:lnTo>
                  <a:lnTo>
                    <a:pt x="39" y="193"/>
                  </a:lnTo>
                  <a:lnTo>
                    <a:pt x="31" y="186"/>
                  </a:lnTo>
                  <a:lnTo>
                    <a:pt x="24" y="178"/>
                  </a:lnTo>
                  <a:lnTo>
                    <a:pt x="18" y="169"/>
                  </a:lnTo>
                  <a:lnTo>
                    <a:pt x="12" y="160"/>
                  </a:lnTo>
                  <a:lnTo>
                    <a:pt x="7" y="151"/>
                  </a:lnTo>
                  <a:lnTo>
                    <a:pt x="4" y="141"/>
                  </a:lnTo>
                  <a:lnTo>
                    <a:pt x="2" y="131"/>
                  </a:lnTo>
                  <a:lnTo>
                    <a:pt x="0" y="120"/>
                  </a:lnTo>
                  <a:lnTo>
                    <a:pt x="0" y="114"/>
                  </a:lnTo>
                  <a:lnTo>
                    <a:pt x="0" y="109"/>
                  </a:lnTo>
                  <a:lnTo>
                    <a:pt x="0" y="104"/>
                  </a:lnTo>
                  <a:lnTo>
                    <a:pt x="0" y="98"/>
                  </a:lnTo>
                  <a:lnTo>
                    <a:pt x="2" y="87"/>
                  </a:lnTo>
                  <a:lnTo>
                    <a:pt x="4" y="77"/>
                  </a:lnTo>
                  <a:lnTo>
                    <a:pt x="7" y="67"/>
                  </a:lnTo>
                  <a:lnTo>
                    <a:pt x="12" y="57"/>
                  </a:lnTo>
                  <a:lnTo>
                    <a:pt x="18" y="48"/>
                  </a:lnTo>
                  <a:lnTo>
                    <a:pt x="24" y="39"/>
                  </a:lnTo>
                  <a:lnTo>
                    <a:pt x="31" y="32"/>
                  </a:lnTo>
                  <a:lnTo>
                    <a:pt x="39" y="25"/>
                  </a:lnTo>
                  <a:lnTo>
                    <a:pt x="47" y="19"/>
                  </a:lnTo>
                  <a:lnTo>
                    <a:pt x="56" y="14"/>
                  </a:lnTo>
                  <a:lnTo>
                    <a:pt x="65" y="9"/>
                  </a:lnTo>
                  <a:lnTo>
                    <a:pt x="75" y="6"/>
                  </a:lnTo>
                  <a:lnTo>
                    <a:pt x="86" y="2"/>
                  </a:lnTo>
                  <a:lnTo>
                    <a:pt x="97" y="1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08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5" name="Line 266"/>
            <p:cNvSpPr>
              <a:spLocks noChangeShapeType="1"/>
            </p:cNvSpPr>
            <p:nvPr/>
          </p:nvSpPr>
          <p:spPr bwMode="auto">
            <a:xfrm flipH="1">
              <a:off x="3521" y="1483"/>
              <a:ext cx="178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6" name="Line 267"/>
            <p:cNvSpPr>
              <a:spLocks noChangeShapeType="1"/>
            </p:cNvSpPr>
            <p:nvPr/>
          </p:nvSpPr>
          <p:spPr bwMode="auto">
            <a:xfrm flipH="1">
              <a:off x="3521" y="1373"/>
              <a:ext cx="178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" name="Line 268"/>
            <p:cNvSpPr>
              <a:spLocks noChangeShapeType="1"/>
            </p:cNvSpPr>
            <p:nvPr/>
          </p:nvSpPr>
          <p:spPr bwMode="auto">
            <a:xfrm>
              <a:off x="3344" y="1429"/>
              <a:ext cx="177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8" name="Freeform 269"/>
            <p:cNvSpPr>
              <a:spLocks/>
            </p:cNvSpPr>
            <p:nvPr/>
          </p:nvSpPr>
          <p:spPr bwMode="auto">
            <a:xfrm>
              <a:off x="3380" y="1319"/>
              <a:ext cx="283" cy="218"/>
            </a:xfrm>
            <a:custGeom>
              <a:avLst/>
              <a:gdLst>
                <a:gd name="T0" fmla="*/ 7 w 283"/>
                <a:gd name="T1" fmla="*/ 100 h 218"/>
                <a:gd name="T2" fmla="*/ 24 w 283"/>
                <a:gd name="T3" fmla="*/ 80 h 218"/>
                <a:gd name="T4" fmla="*/ 43 w 283"/>
                <a:gd name="T5" fmla="*/ 63 h 218"/>
                <a:gd name="T6" fmla="*/ 65 w 283"/>
                <a:gd name="T7" fmla="*/ 48 h 218"/>
                <a:gd name="T8" fmla="*/ 91 w 283"/>
                <a:gd name="T9" fmla="*/ 33 h 218"/>
                <a:gd name="T10" fmla="*/ 118 w 283"/>
                <a:gd name="T11" fmla="*/ 22 h 218"/>
                <a:gd name="T12" fmla="*/ 149 w 283"/>
                <a:gd name="T13" fmla="*/ 12 h 218"/>
                <a:gd name="T14" fmla="*/ 181 w 283"/>
                <a:gd name="T15" fmla="*/ 4 h 218"/>
                <a:gd name="T16" fmla="*/ 198 w 283"/>
                <a:gd name="T17" fmla="*/ 0 h 218"/>
                <a:gd name="T18" fmla="*/ 277 w 283"/>
                <a:gd name="T19" fmla="*/ 7 h 218"/>
                <a:gd name="T20" fmla="*/ 269 w 283"/>
                <a:gd name="T21" fmla="*/ 21 h 218"/>
                <a:gd name="T22" fmla="*/ 261 w 283"/>
                <a:gd name="T23" fmla="*/ 33 h 218"/>
                <a:gd name="T24" fmla="*/ 256 w 283"/>
                <a:gd name="T25" fmla="*/ 47 h 218"/>
                <a:gd name="T26" fmla="*/ 250 w 283"/>
                <a:gd name="T27" fmla="*/ 61 h 218"/>
                <a:gd name="T28" fmla="*/ 247 w 283"/>
                <a:gd name="T29" fmla="*/ 75 h 218"/>
                <a:gd name="T30" fmla="*/ 245 w 283"/>
                <a:gd name="T31" fmla="*/ 88 h 218"/>
                <a:gd name="T32" fmla="*/ 243 w 283"/>
                <a:gd name="T33" fmla="*/ 102 h 218"/>
                <a:gd name="T34" fmla="*/ 243 w 283"/>
                <a:gd name="T35" fmla="*/ 116 h 218"/>
                <a:gd name="T36" fmla="*/ 245 w 283"/>
                <a:gd name="T37" fmla="*/ 130 h 218"/>
                <a:gd name="T38" fmla="*/ 247 w 283"/>
                <a:gd name="T39" fmla="*/ 144 h 218"/>
                <a:gd name="T40" fmla="*/ 250 w 283"/>
                <a:gd name="T41" fmla="*/ 157 h 218"/>
                <a:gd name="T42" fmla="*/ 256 w 283"/>
                <a:gd name="T43" fmla="*/ 172 h 218"/>
                <a:gd name="T44" fmla="*/ 261 w 283"/>
                <a:gd name="T45" fmla="*/ 185 h 218"/>
                <a:gd name="T46" fmla="*/ 269 w 283"/>
                <a:gd name="T47" fmla="*/ 198 h 218"/>
                <a:gd name="T48" fmla="*/ 277 w 283"/>
                <a:gd name="T49" fmla="*/ 211 h 218"/>
                <a:gd name="T50" fmla="*/ 198 w 283"/>
                <a:gd name="T51" fmla="*/ 218 h 218"/>
                <a:gd name="T52" fmla="*/ 165 w 283"/>
                <a:gd name="T53" fmla="*/ 211 h 218"/>
                <a:gd name="T54" fmla="*/ 133 w 283"/>
                <a:gd name="T55" fmla="*/ 202 h 218"/>
                <a:gd name="T56" fmla="*/ 104 w 283"/>
                <a:gd name="T57" fmla="*/ 191 h 218"/>
                <a:gd name="T58" fmla="*/ 78 w 283"/>
                <a:gd name="T59" fmla="*/ 178 h 218"/>
                <a:gd name="T60" fmla="*/ 53 w 283"/>
                <a:gd name="T61" fmla="*/ 164 h 218"/>
                <a:gd name="T62" fmla="*/ 33 w 283"/>
                <a:gd name="T63" fmla="*/ 147 h 218"/>
                <a:gd name="T64" fmla="*/ 15 w 283"/>
                <a:gd name="T65" fmla="*/ 129 h 218"/>
                <a:gd name="T66" fmla="*/ 0 w 283"/>
                <a:gd name="T67" fmla="*/ 11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3" h="218">
                  <a:moveTo>
                    <a:pt x="0" y="110"/>
                  </a:moveTo>
                  <a:lnTo>
                    <a:pt x="7" y="100"/>
                  </a:lnTo>
                  <a:lnTo>
                    <a:pt x="15" y="89"/>
                  </a:lnTo>
                  <a:lnTo>
                    <a:pt x="24" y="80"/>
                  </a:lnTo>
                  <a:lnTo>
                    <a:pt x="33" y="71"/>
                  </a:lnTo>
                  <a:lnTo>
                    <a:pt x="43" y="63"/>
                  </a:lnTo>
                  <a:lnTo>
                    <a:pt x="54" y="56"/>
                  </a:lnTo>
                  <a:lnTo>
                    <a:pt x="65" y="48"/>
                  </a:lnTo>
                  <a:lnTo>
                    <a:pt x="78" y="40"/>
                  </a:lnTo>
                  <a:lnTo>
                    <a:pt x="91" y="33"/>
                  </a:lnTo>
                  <a:lnTo>
                    <a:pt x="105" y="27"/>
                  </a:lnTo>
                  <a:lnTo>
                    <a:pt x="118" y="22"/>
                  </a:lnTo>
                  <a:lnTo>
                    <a:pt x="133" y="16"/>
                  </a:lnTo>
                  <a:lnTo>
                    <a:pt x="149" y="12"/>
                  </a:lnTo>
                  <a:lnTo>
                    <a:pt x="165" y="7"/>
                  </a:lnTo>
                  <a:lnTo>
                    <a:pt x="181" y="4"/>
                  </a:lnTo>
                  <a:lnTo>
                    <a:pt x="198" y="0"/>
                  </a:lnTo>
                  <a:lnTo>
                    <a:pt x="198" y="0"/>
                  </a:lnTo>
                  <a:lnTo>
                    <a:pt x="283" y="0"/>
                  </a:lnTo>
                  <a:lnTo>
                    <a:pt x="277" y="7"/>
                  </a:lnTo>
                  <a:lnTo>
                    <a:pt x="273" y="14"/>
                  </a:lnTo>
                  <a:lnTo>
                    <a:pt x="269" y="21"/>
                  </a:lnTo>
                  <a:lnTo>
                    <a:pt x="265" y="26"/>
                  </a:lnTo>
                  <a:lnTo>
                    <a:pt x="261" y="33"/>
                  </a:lnTo>
                  <a:lnTo>
                    <a:pt x="258" y="40"/>
                  </a:lnTo>
                  <a:lnTo>
                    <a:pt x="256" y="47"/>
                  </a:lnTo>
                  <a:lnTo>
                    <a:pt x="252" y="53"/>
                  </a:lnTo>
                  <a:lnTo>
                    <a:pt x="250" y="61"/>
                  </a:lnTo>
                  <a:lnTo>
                    <a:pt x="249" y="68"/>
                  </a:lnTo>
                  <a:lnTo>
                    <a:pt x="247" y="75"/>
                  </a:lnTo>
                  <a:lnTo>
                    <a:pt x="246" y="81"/>
                  </a:lnTo>
                  <a:lnTo>
                    <a:pt x="245" y="88"/>
                  </a:lnTo>
                  <a:lnTo>
                    <a:pt x="243" y="95"/>
                  </a:lnTo>
                  <a:lnTo>
                    <a:pt x="243" y="102"/>
                  </a:lnTo>
                  <a:lnTo>
                    <a:pt x="243" y="110"/>
                  </a:lnTo>
                  <a:lnTo>
                    <a:pt x="243" y="116"/>
                  </a:lnTo>
                  <a:lnTo>
                    <a:pt x="243" y="123"/>
                  </a:lnTo>
                  <a:lnTo>
                    <a:pt x="245" y="130"/>
                  </a:lnTo>
                  <a:lnTo>
                    <a:pt x="246" y="137"/>
                  </a:lnTo>
                  <a:lnTo>
                    <a:pt x="247" y="144"/>
                  </a:lnTo>
                  <a:lnTo>
                    <a:pt x="249" y="150"/>
                  </a:lnTo>
                  <a:lnTo>
                    <a:pt x="250" y="157"/>
                  </a:lnTo>
                  <a:lnTo>
                    <a:pt x="252" y="165"/>
                  </a:lnTo>
                  <a:lnTo>
                    <a:pt x="256" y="172"/>
                  </a:lnTo>
                  <a:lnTo>
                    <a:pt x="258" y="178"/>
                  </a:lnTo>
                  <a:lnTo>
                    <a:pt x="261" y="185"/>
                  </a:lnTo>
                  <a:lnTo>
                    <a:pt x="265" y="191"/>
                  </a:lnTo>
                  <a:lnTo>
                    <a:pt x="269" y="198"/>
                  </a:lnTo>
                  <a:lnTo>
                    <a:pt x="273" y="204"/>
                  </a:lnTo>
                  <a:lnTo>
                    <a:pt x="277" y="211"/>
                  </a:lnTo>
                  <a:lnTo>
                    <a:pt x="283" y="218"/>
                  </a:lnTo>
                  <a:lnTo>
                    <a:pt x="198" y="218"/>
                  </a:lnTo>
                  <a:lnTo>
                    <a:pt x="181" y="215"/>
                  </a:lnTo>
                  <a:lnTo>
                    <a:pt x="165" y="211"/>
                  </a:lnTo>
                  <a:lnTo>
                    <a:pt x="149" y="207"/>
                  </a:lnTo>
                  <a:lnTo>
                    <a:pt x="133" y="202"/>
                  </a:lnTo>
                  <a:lnTo>
                    <a:pt x="118" y="197"/>
                  </a:lnTo>
                  <a:lnTo>
                    <a:pt x="104" y="191"/>
                  </a:lnTo>
                  <a:lnTo>
                    <a:pt x="90" y="185"/>
                  </a:lnTo>
                  <a:lnTo>
                    <a:pt x="78" y="178"/>
                  </a:lnTo>
                  <a:lnTo>
                    <a:pt x="65" y="171"/>
                  </a:lnTo>
                  <a:lnTo>
                    <a:pt x="53" y="164"/>
                  </a:lnTo>
                  <a:lnTo>
                    <a:pt x="43" y="155"/>
                  </a:lnTo>
                  <a:lnTo>
                    <a:pt x="33" y="147"/>
                  </a:lnTo>
                  <a:lnTo>
                    <a:pt x="22" y="138"/>
                  </a:lnTo>
                  <a:lnTo>
                    <a:pt x="15" y="129"/>
                  </a:lnTo>
                  <a:lnTo>
                    <a:pt x="7" y="119"/>
                  </a:lnTo>
                  <a:lnTo>
                    <a:pt x="0" y="110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9" name="Freeform 270"/>
            <p:cNvSpPr>
              <a:spLocks/>
            </p:cNvSpPr>
            <p:nvPr/>
          </p:nvSpPr>
          <p:spPr bwMode="auto">
            <a:xfrm>
              <a:off x="3380" y="1319"/>
              <a:ext cx="283" cy="218"/>
            </a:xfrm>
            <a:custGeom>
              <a:avLst/>
              <a:gdLst>
                <a:gd name="T0" fmla="*/ 7 w 283"/>
                <a:gd name="T1" fmla="*/ 100 h 218"/>
                <a:gd name="T2" fmla="*/ 24 w 283"/>
                <a:gd name="T3" fmla="*/ 80 h 218"/>
                <a:gd name="T4" fmla="*/ 43 w 283"/>
                <a:gd name="T5" fmla="*/ 63 h 218"/>
                <a:gd name="T6" fmla="*/ 65 w 283"/>
                <a:gd name="T7" fmla="*/ 48 h 218"/>
                <a:gd name="T8" fmla="*/ 91 w 283"/>
                <a:gd name="T9" fmla="*/ 33 h 218"/>
                <a:gd name="T10" fmla="*/ 118 w 283"/>
                <a:gd name="T11" fmla="*/ 22 h 218"/>
                <a:gd name="T12" fmla="*/ 149 w 283"/>
                <a:gd name="T13" fmla="*/ 12 h 218"/>
                <a:gd name="T14" fmla="*/ 181 w 283"/>
                <a:gd name="T15" fmla="*/ 4 h 218"/>
                <a:gd name="T16" fmla="*/ 198 w 283"/>
                <a:gd name="T17" fmla="*/ 0 h 218"/>
                <a:gd name="T18" fmla="*/ 277 w 283"/>
                <a:gd name="T19" fmla="*/ 7 h 218"/>
                <a:gd name="T20" fmla="*/ 269 w 283"/>
                <a:gd name="T21" fmla="*/ 21 h 218"/>
                <a:gd name="T22" fmla="*/ 261 w 283"/>
                <a:gd name="T23" fmla="*/ 33 h 218"/>
                <a:gd name="T24" fmla="*/ 256 w 283"/>
                <a:gd name="T25" fmla="*/ 47 h 218"/>
                <a:gd name="T26" fmla="*/ 250 w 283"/>
                <a:gd name="T27" fmla="*/ 61 h 218"/>
                <a:gd name="T28" fmla="*/ 247 w 283"/>
                <a:gd name="T29" fmla="*/ 75 h 218"/>
                <a:gd name="T30" fmla="*/ 245 w 283"/>
                <a:gd name="T31" fmla="*/ 88 h 218"/>
                <a:gd name="T32" fmla="*/ 243 w 283"/>
                <a:gd name="T33" fmla="*/ 102 h 218"/>
                <a:gd name="T34" fmla="*/ 243 w 283"/>
                <a:gd name="T35" fmla="*/ 116 h 218"/>
                <a:gd name="T36" fmla="*/ 245 w 283"/>
                <a:gd name="T37" fmla="*/ 130 h 218"/>
                <a:gd name="T38" fmla="*/ 247 w 283"/>
                <a:gd name="T39" fmla="*/ 144 h 218"/>
                <a:gd name="T40" fmla="*/ 250 w 283"/>
                <a:gd name="T41" fmla="*/ 157 h 218"/>
                <a:gd name="T42" fmla="*/ 256 w 283"/>
                <a:gd name="T43" fmla="*/ 172 h 218"/>
                <a:gd name="T44" fmla="*/ 261 w 283"/>
                <a:gd name="T45" fmla="*/ 185 h 218"/>
                <a:gd name="T46" fmla="*/ 269 w 283"/>
                <a:gd name="T47" fmla="*/ 198 h 218"/>
                <a:gd name="T48" fmla="*/ 277 w 283"/>
                <a:gd name="T49" fmla="*/ 211 h 218"/>
                <a:gd name="T50" fmla="*/ 198 w 283"/>
                <a:gd name="T51" fmla="*/ 218 h 218"/>
                <a:gd name="T52" fmla="*/ 165 w 283"/>
                <a:gd name="T53" fmla="*/ 211 h 218"/>
                <a:gd name="T54" fmla="*/ 133 w 283"/>
                <a:gd name="T55" fmla="*/ 202 h 218"/>
                <a:gd name="T56" fmla="*/ 104 w 283"/>
                <a:gd name="T57" fmla="*/ 191 h 218"/>
                <a:gd name="T58" fmla="*/ 78 w 283"/>
                <a:gd name="T59" fmla="*/ 178 h 218"/>
                <a:gd name="T60" fmla="*/ 53 w 283"/>
                <a:gd name="T61" fmla="*/ 164 h 218"/>
                <a:gd name="T62" fmla="*/ 33 w 283"/>
                <a:gd name="T63" fmla="*/ 147 h 218"/>
                <a:gd name="T64" fmla="*/ 15 w 283"/>
                <a:gd name="T65" fmla="*/ 129 h 218"/>
                <a:gd name="T66" fmla="*/ 0 w 283"/>
                <a:gd name="T67" fmla="*/ 11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3" h="218">
                  <a:moveTo>
                    <a:pt x="0" y="110"/>
                  </a:moveTo>
                  <a:lnTo>
                    <a:pt x="7" y="100"/>
                  </a:lnTo>
                  <a:lnTo>
                    <a:pt x="15" y="89"/>
                  </a:lnTo>
                  <a:lnTo>
                    <a:pt x="24" y="80"/>
                  </a:lnTo>
                  <a:lnTo>
                    <a:pt x="33" y="71"/>
                  </a:lnTo>
                  <a:lnTo>
                    <a:pt x="43" y="63"/>
                  </a:lnTo>
                  <a:lnTo>
                    <a:pt x="54" y="56"/>
                  </a:lnTo>
                  <a:lnTo>
                    <a:pt x="65" y="48"/>
                  </a:lnTo>
                  <a:lnTo>
                    <a:pt x="78" y="40"/>
                  </a:lnTo>
                  <a:lnTo>
                    <a:pt x="91" y="33"/>
                  </a:lnTo>
                  <a:lnTo>
                    <a:pt x="105" y="27"/>
                  </a:lnTo>
                  <a:lnTo>
                    <a:pt x="118" y="22"/>
                  </a:lnTo>
                  <a:lnTo>
                    <a:pt x="133" y="16"/>
                  </a:lnTo>
                  <a:lnTo>
                    <a:pt x="149" y="12"/>
                  </a:lnTo>
                  <a:lnTo>
                    <a:pt x="165" y="7"/>
                  </a:lnTo>
                  <a:lnTo>
                    <a:pt x="181" y="4"/>
                  </a:lnTo>
                  <a:lnTo>
                    <a:pt x="198" y="0"/>
                  </a:lnTo>
                  <a:lnTo>
                    <a:pt x="198" y="0"/>
                  </a:lnTo>
                  <a:lnTo>
                    <a:pt x="283" y="0"/>
                  </a:lnTo>
                  <a:lnTo>
                    <a:pt x="277" y="7"/>
                  </a:lnTo>
                  <a:lnTo>
                    <a:pt x="273" y="14"/>
                  </a:lnTo>
                  <a:lnTo>
                    <a:pt x="269" y="21"/>
                  </a:lnTo>
                  <a:lnTo>
                    <a:pt x="265" y="26"/>
                  </a:lnTo>
                  <a:lnTo>
                    <a:pt x="261" y="33"/>
                  </a:lnTo>
                  <a:lnTo>
                    <a:pt x="258" y="40"/>
                  </a:lnTo>
                  <a:lnTo>
                    <a:pt x="256" y="47"/>
                  </a:lnTo>
                  <a:lnTo>
                    <a:pt x="252" y="53"/>
                  </a:lnTo>
                  <a:lnTo>
                    <a:pt x="250" y="61"/>
                  </a:lnTo>
                  <a:lnTo>
                    <a:pt x="249" y="68"/>
                  </a:lnTo>
                  <a:lnTo>
                    <a:pt x="247" y="75"/>
                  </a:lnTo>
                  <a:lnTo>
                    <a:pt x="246" y="81"/>
                  </a:lnTo>
                  <a:lnTo>
                    <a:pt x="245" y="88"/>
                  </a:lnTo>
                  <a:lnTo>
                    <a:pt x="243" y="95"/>
                  </a:lnTo>
                  <a:lnTo>
                    <a:pt x="243" y="102"/>
                  </a:lnTo>
                  <a:lnTo>
                    <a:pt x="243" y="110"/>
                  </a:lnTo>
                  <a:lnTo>
                    <a:pt x="243" y="116"/>
                  </a:lnTo>
                  <a:lnTo>
                    <a:pt x="243" y="123"/>
                  </a:lnTo>
                  <a:lnTo>
                    <a:pt x="245" y="130"/>
                  </a:lnTo>
                  <a:lnTo>
                    <a:pt x="246" y="137"/>
                  </a:lnTo>
                  <a:lnTo>
                    <a:pt x="247" y="144"/>
                  </a:lnTo>
                  <a:lnTo>
                    <a:pt x="249" y="150"/>
                  </a:lnTo>
                  <a:lnTo>
                    <a:pt x="250" y="157"/>
                  </a:lnTo>
                  <a:lnTo>
                    <a:pt x="252" y="165"/>
                  </a:lnTo>
                  <a:lnTo>
                    <a:pt x="256" y="172"/>
                  </a:lnTo>
                  <a:lnTo>
                    <a:pt x="258" y="178"/>
                  </a:lnTo>
                  <a:lnTo>
                    <a:pt x="261" y="185"/>
                  </a:lnTo>
                  <a:lnTo>
                    <a:pt x="265" y="191"/>
                  </a:lnTo>
                  <a:lnTo>
                    <a:pt x="269" y="198"/>
                  </a:lnTo>
                  <a:lnTo>
                    <a:pt x="273" y="204"/>
                  </a:lnTo>
                  <a:lnTo>
                    <a:pt x="277" y="211"/>
                  </a:lnTo>
                  <a:lnTo>
                    <a:pt x="283" y="218"/>
                  </a:lnTo>
                  <a:lnTo>
                    <a:pt x="198" y="218"/>
                  </a:lnTo>
                  <a:lnTo>
                    <a:pt x="181" y="215"/>
                  </a:lnTo>
                  <a:lnTo>
                    <a:pt x="165" y="211"/>
                  </a:lnTo>
                  <a:lnTo>
                    <a:pt x="149" y="207"/>
                  </a:lnTo>
                  <a:lnTo>
                    <a:pt x="133" y="202"/>
                  </a:lnTo>
                  <a:lnTo>
                    <a:pt x="118" y="197"/>
                  </a:lnTo>
                  <a:lnTo>
                    <a:pt x="104" y="191"/>
                  </a:lnTo>
                  <a:lnTo>
                    <a:pt x="90" y="185"/>
                  </a:lnTo>
                  <a:lnTo>
                    <a:pt x="78" y="178"/>
                  </a:lnTo>
                  <a:lnTo>
                    <a:pt x="65" y="171"/>
                  </a:lnTo>
                  <a:lnTo>
                    <a:pt x="53" y="164"/>
                  </a:lnTo>
                  <a:lnTo>
                    <a:pt x="43" y="155"/>
                  </a:lnTo>
                  <a:lnTo>
                    <a:pt x="33" y="147"/>
                  </a:lnTo>
                  <a:lnTo>
                    <a:pt x="22" y="138"/>
                  </a:lnTo>
                  <a:lnTo>
                    <a:pt x="15" y="129"/>
                  </a:lnTo>
                  <a:lnTo>
                    <a:pt x="7" y="119"/>
                  </a:lnTo>
                  <a:lnTo>
                    <a:pt x="0" y="110"/>
                  </a:lnTo>
                  <a:lnTo>
                    <a:pt x="0" y="11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0" name="Freeform 271"/>
            <p:cNvSpPr>
              <a:spLocks/>
            </p:cNvSpPr>
            <p:nvPr/>
          </p:nvSpPr>
          <p:spPr bwMode="auto">
            <a:xfrm>
              <a:off x="3348" y="1412"/>
              <a:ext cx="33" cy="32"/>
            </a:xfrm>
            <a:custGeom>
              <a:avLst/>
              <a:gdLst>
                <a:gd name="T0" fmla="*/ 0 w 33"/>
                <a:gd name="T1" fmla="*/ 17 h 32"/>
                <a:gd name="T2" fmla="*/ 0 w 33"/>
                <a:gd name="T3" fmla="*/ 19 h 32"/>
                <a:gd name="T4" fmla="*/ 1 w 33"/>
                <a:gd name="T5" fmla="*/ 22 h 32"/>
                <a:gd name="T6" fmla="*/ 4 w 33"/>
                <a:gd name="T7" fmla="*/ 26 h 32"/>
                <a:gd name="T8" fmla="*/ 5 w 33"/>
                <a:gd name="T9" fmla="*/ 28 h 32"/>
                <a:gd name="T10" fmla="*/ 8 w 33"/>
                <a:gd name="T11" fmla="*/ 29 h 32"/>
                <a:gd name="T12" fmla="*/ 10 w 33"/>
                <a:gd name="T13" fmla="*/ 31 h 32"/>
                <a:gd name="T14" fmla="*/ 14 w 33"/>
                <a:gd name="T15" fmla="*/ 32 h 32"/>
                <a:gd name="T16" fmla="*/ 17 w 33"/>
                <a:gd name="T17" fmla="*/ 32 h 32"/>
                <a:gd name="T18" fmla="*/ 21 w 33"/>
                <a:gd name="T19" fmla="*/ 32 h 32"/>
                <a:gd name="T20" fmla="*/ 23 w 33"/>
                <a:gd name="T21" fmla="*/ 31 h 32"/>
                <a:gd name="T22" fmla="*/ 26 w 33"/>
                <a:gd name="T23" fmla="*/ 29 h 32"/>
                <a:gd name="T24" fmla="*/ 29 w 33"/>
                <a:gd name="T25" fmla="*/ 28 h 32"/>
                <a:gd name="T26" fmla="*/ 31 w 33"/>
                <a:gd name="T27" fmla="*/ 26 h 32"/>
                <a:gd name="T28" fmla="*/ 32 w 33"/>
                <a:gd name="T29" fmla="*/ 22 h 32"/>
                <a:gd name="T30" fmla="*/ 33 w 33"/>
                <a:gd name="T31" fmla="*/ 19 h 32"/>
                <a:gd name="T32" fmla="*/ 33 w 33"/>
                <a:gd name="T33" fmla="*/ 17 h 32"/>
                <a:gd name="T34" fmla="*/ 33 w 33"/>
                <a:gd name="T35" fmla="*/ 13 h 32"/>
                <a:gd name="T36" fmla="*/ 32 w 33"/>
                <a:gd name="T37" fmla="*/ 10 h 32"/>
                <a:gd name="T38" fmla="*/ 31 w 33"/>
                <a:gd name="T39" fmla="*/ 7 h 32"/>
                <a:gd name="T40" fmla="*/ 29 w 33"/>
                <a:gd name="T41" fmla="*/ 4 h 32"/>
                <a:gd name="T42" fmla="*/ 26 w 33"/>
                <a:gd name="T43" fmla="*/ 2 h 32"/>
                <a:gd name="T44" fmla="*/ 23 w 33"/>
                <a:gd name="T45" fmla="*/ 1 h 32"/>
                <a:gd name="T46" fmla="*/ 21 w 33"/>
                <a:gd name="T47" fmla="*/ 0 h 32"/>
                <a:gd name="T48" fmla="*/ 17 w 33"/>
                <a:gd name="T49" fmla="*/ 0 h 32"/>
                <a:gd name="T50" fmla="*/ 14 w 33"/>
                <a:gd name="T51" fmla="*/ 0 h 32"/>
                <a:gd name="T52" fmla="*/ 10 w 33"/>
                <a:gd name="T53" fmla="*/ 1 h 32"/>
                <a:gd name="T54" fmla="*/ 8 w 33"/>
                <a:gd name="T55" fmla="*/ 2 h 32"/>
                <a:gd name="T56" fmla="*/ 5 w 33"/>
                <a:gd name="T57" fmla="*/ 4 h 32"/>
                <a:gd name="T58" fmla="*/ 4 w 33"/>
                <a:gd name="T59" fmla="*/ 7 h 32"/>
                <a:gd name="T60" fmla="*/ 1 w 33"/>
                <a:gd name="T61" fmla="*/ 10 h 32"/>
                <a:gd name="T62" fmla="*/ 0 w 33"/>
                <a:gd name="T63" fmla="*/ 13 h 32"/>
                <a:gd name="T64" fmla="*/ 0 w 33"/>
                <a:gd name="T65" fmla="*/ 17 h 32"/>
                <a:gd name="T66" fmla="*/ 0 w 33"/>
                <a:gd name="T67" fmla="*/ 1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" h="32">
                  <a:moveTo>
                    <a:pt x="0" y="17"/>
                  </a:moveTo>
                  <a:lnTo>
                    <a:pt x="0" y="19"/>
                  </a:lnTo>
                  <a:lnTo>
                    <a:pt x="1" y="22"/>
                  </a:lnTo>
                  <a:lnTo>
                    <a:pt x="4" y="26"/>
                  </a:lnTo>
                  <a:lnTo>
                    <a:pt x="5" y="28"/>
                  </a:lnTo>
                  <a:lnTo>
                    <a:pt x="8" y="29"/>
                  </a:lnTo>
                  <a:lnTo>
                    <a:pt x="10" y="31"/>
                  </a:lnTo>
                  <a:lnTo>
                    <a:pt x="14" y="32"/>
                  </a:lnTo>
                  <a:lnTo>
                    <a:pt x="17" y="32"/>
                  </a:lnTo>
                  <a:lnTo>
                    <a:pt x="21" y="32"/>
                  </a:lnTo>
                  <a:lnTo>
                    <a:pt x="23" y="31"/>
                  </a:lnTo>
                  <a:lnTo>
                    <a:pt x="26" y="29"/>
                  </a:lnTo>
                  <a:lnTo>
                    <a:pt x="29" y="28"/>
                  </a:lnTo>
                  <a:lnTo>
                    <a:pt x="31" y="26"/>
                  </a:lnTo>
                  <a:lnTo>
                    <a:pt x="32" y="22"/>
                  </a:lnTo>
                  <a:lnTo>
                    <a:pt x="33" y="19"/>
                  </a:lnTo>
                  <a:lnTo>
                    <a:pt x="33" y="17"/>
                  </a:lnTo>
                  <a:lnTo>
                    <a:pt x="33" y="13"/>
                  </a:lnTo>
                  <a:lnTo>
                    <a:pt x="32" y="10"/>
                  </a:lnTo>
                  <a:lnTo>
                    <a:pt x="31" y="7"/>
                  </a:lnTo>
                  <a:lnTo>
                    <a:pt x="29" y="4"/>
                  </a:lnTo>
                  <a:lnTo>
                    <a:pt x="26" y="2"/>
                  </a:lnTo>
                  <a:lnTo>
                    <a:pt x="23" y="1"/>
                  </a:lnTo>
                  <a:lnTo>
                    <a:pt x="21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0" y="1"/>
                  </a:lnTo>
                  <a:lnTo>
                    <a:pt x="8" y="2"/>
                  </a:lnTo>
                  <a:lnTo>
                    <a:pt x="5" y="4"/>
                  </a:lnTo>
                  <a:lnTo>
                    <a:pt x="4" y="7"/>
                  </a:lnTo>
                  <a:lnTo>
                    <a:pt x="1" y="10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1" name="Freeform 272"/>
            <p:cNvSpPr>
              <a:spLocks/>
            </p:cNvSpPr>
            <p:nvPr/>
          </p:nvSpPr>
          <p:spPr bwMode="auto">
            <a:xfrm>
              <a:off x="3348" y="1412"/>
              <a:ext cx="33" cy="32"/>
            </a:xfrm>
            <a:custGeom>
              <a:avLst/>
              <a:gdLst>
                <a:gd name="T0" fmla="*/ 0 w 33"/>
                <a:gd name="T1" fmla="*/ 17 h 32"/>
                <a:gd name="T2" fmla="*/ 0 w 33"/>
                <a:gd name="T3" fmla="*/ 19 h 32"/>
                <a:gd name="T4" fmla="*/ 1 w 33"/>
                <a:gd name="T5" fmla="*/ 22 h 32"/>
                <a:gd name="T6" fmla="*/ 4 w 33"/>
                <a:gd name="T7" fmla="*/ 26 h 32"/>
                <a:gd name="T8" fmla="*/ 5 w 33"/>
                <a:gd name="T9" fmla="*/ 28 h 32"/>
                <a:gd name="T10" fmla="*/ 8 w 33"/>
                <a:gd name="T11" fmla="*/ 29 h 32"/>
                <a:gd name="T12" fmla="*/ 10 w 33"/>
                <a:gd name="T13" fmla="*/ 31 h 32"/>
                <a:gd name="T14" fmla="*/ 14 w 33"/>
                <a:gd name="T15" fmla="*/ 32 h 32"/>
                <a:gd name="T16" fmla="*/ 17 w 33"/>
                <a:gd name="T17" fmla="*/ 32 h 32"/>
                <a:gd name="T18" fmla="*/ 21 w 33"/>
                <a:gd name="T19" fmla="*/ 32 h 32"/>
                <a:gd name="T20" fmla="*/ 23 w 33"/>
                <a:gd name="T21" fmla="*/ 31 h 32"/>
                <a:gd name="T22" fmla="*/ 26 w 33"/>
                <a:gd name="T23" fmla="*/ 29 h 32"/>
                <a:gd name="T24" fmla="*/ 29 w 33"/>
                <a:gd name="T25" fmla="*/ 28 h 32"/>
                <a:gd name="T26" fmla="*/ 31 w 33"/>
                <a:gd name="T27" fmla="*/ 26 h 32"/>
                <a:gd name="T28" fmla="*/ 32 w 33"/>
                <a:gd name="T29" fmla="*/ 22 h 32"/>
                <a:gd name="T30" fmla="*/ 33 w 33"/>
                <a:gd name="T31" fmla="*/ 19 h 32"/>
                <a:gd name="T32" fmla="*/ 33 w 33"/>
                <a:gd name="T33" fmla="*/ 17 h 32"/>
                <a:gd name="T34" fmla="*/ 33 w 33"/>
                <a:gd name="T35" fmla="*/ 13 h 32"/>
                <a:gd name="T36" fmla="*/ 32 w 33"/>
                <a:gd name="T37" fmla="*/ 10 h 32"/>
                <a:gd name="T38" fmla="*/ 31 w 33"/>
                <a:gd name="T39" fmla="*/ 7 h 32"/>
                <a:gd name="T40" fmla="*/ 29 w 33"/>
                <a:gd name="T41" fmla="*/ 4 h 32"/>
                <a:gd name="T42" fmla="*/ 26 w 33"/>
                <a:gd name="T43" fmla="*/ 2 h 32"/>
                <a:gd name="T44" fmla="*/ 23 w 33"/>
                <a:gd name="T45" fmla="*/ 1 h 32"/>
                <a:gd name="T46" fmla="*/ 21 w 33"/>
                <a:gd name="T47" fmla="*/ 0 h 32"/>
                <a:gd name="T48" fmla="*/ 17 w 33"/>
                <a:gd name="T49" fmla="*/ 0 h 32"/>
                <a:gd name="T50" fmla="*/ 14 w 33"/>
                <a:gd name="T51" fmla="*/ 0 h 32"/>
                <a:gd name="T52" fmla="*/ 10 w 33"/>
                <a:gd name="T53" fmla="*/ 1 h 32"/>
                <a:gd name="T54" fmla="*/ 8 w 33"/>
                <a:gd name="T55" fmla="*/ 2 h 32"/>
                <a:gd name="T56" fmla="*/ 5 w 33"/>
                <a:gd name="T57" fmla="*/ 4 h 32"/>
                <a:gd name="T58" fmla="*/ 4 w 33"/>
                <a:gd name="T59" fmla="*/ 7 h 32"/>
                <a:gd name="T60" fmla="*/ 1 w 33"/>
                <a:gd name="T61" fmla="*/ 10 h 32"/>
                <a:gd name="T62" fmla="*/ 0 w 33"/>
                <a:gd name="T63" fmla="*/ 13 h 32"/>
                <a:gd name="T64" fmla="*/ 0 w 33"/>
                <a:gd name="T65" fmla="*/ 17 h 32"/>
                <a:gd name="T66" fmla="*/ 0 w 33"/>
                <a:gd name="T67" fmla="*/ 1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" h="32">
                  <a:moveTo>
                    <a:pt x="0" y="17"/>
                  </a:moveTo>
                  <a:lnTo>
                    <a:pt x="0" y="19"/>
                  </a:lnTo>
                  <a:lnTo>
                    <a:pt x="1" y="22"/>
                  </a:lnTo>
                  <a:lnTo>
                    <a:pt x="4" y="26"/>
                  </a:lnTo>
                  <a:lnTo>
                    <a:pt x="5" y="28"/>
                  </a:lnTo>
                  <a:lnTo>
                    <a:pt x="8" y="29"/>
                  </a:lnTo>
                  <a:lnTo>
                    <a:pt x="10" y="31"/>
                  </a:lnTo>
                  <a:lnTo>
                    <a:pt x="14" y="32"/>
                  </a:lnTo>
                  <a:lnTo>
                    <a:pt x="17" y="32"/>
                  </a:lnTo>
                  <a:lnTo>
                    <a:pt x="21" y="32"/>
                  </a:lnTo>
                  <a:lnTo>
                    <a:pt x="23" y="31"/>
                  </a:lnTo>
                  <a:lnTo>
                    <a:pt x="26" y="29"/>
                  </a:lnTo>
                  <a:lnTo>
                    <a:pt x="29" y="28"/>
                  </a:lnTo>
                  <a:lnTo>
                    <a:pt x="31" y="26"/>
                  </a:lnTo>
                  <a:lnTo>
                    <a:pt x="32" y="22"/>
                  </a:lnTo>
                  <a:lnTo>
                    <a:pt x="33" y="19"/>
                  </a:lnTo>
                  <a:lnTo>
                    <a:pt x="33" y="17"/>
                  </a:lnTo>
                  <a:lnTo>
                    <a:pt x="33" y="13"/>
                  </a:lnTo>
                  <a:lnTo>
                    <a:pt x="32" y="10"/>
                  </a:lnTo>
                  <a:lnTo>
                    <a:pt x="31" y="7"/>
                  </a:lnTo>
                  <a:lnTo>
                    <a:pt x="29" y="4"/>
                  </a:lnTo>
                  <a:lnTo>
                    <a:pt x="26" y="2"/>
                  </a:lnTo>
                  <a:lnTo>
                    <a:pt x="23" y="1"/>
                  </a:lnTo>
                  <a:lnTo>
                    <a:pt x="21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0" y="1"/>
                  </a:lnTo>
                  <a:lnTo>
                    <a:pt x="8" y="2"/>
                  </a:lnTo>
                  <a:lnTo>
                    <a:pt x="5" y="4"/>
                  </a:lnTo>
                  <a:lnTo>
                    <a:pt x="4" y="7"/>
                  </a:lnTo>
                  <a:lnTo>
                    <a:pt x="1" y="10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0" y="17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2" name="Rectangle 273"/>
            <p:cNvSpPr>
              <a:spLocks noChangeArrowheads="1"/>
            </p:cNvSpPr>
            <p:nvPr/>
          </p:nvSpPr>
          <p:spPr bwMode="auto">
            <a:xfrm>
              <a:off x="3302" y="1393"/>
              <a:ext cx="80" cy="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3" name="Rectangle 274"/>
            <p:cNvSpPr>
              <a:spLocks noChangeArrowheads="1"/>
            </p:cNvSpPr>
            <p:nvPr/>
          </p:nvSpPr>
          <p:spPr bwMode="auto">
            <a:xfrm>
              <a:off x="3302" y="1393"/>
              <a:ext cx="80" cy="79"/>
            </a:xfrm>
            <a:prstGeom prst="rect">
              <a:avLst/>
            </a:prstGeom>
            <a:noFill/>
            <a:ln w="14288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4" name="Rectangle 275"/>
            <p:cNvSpPr>
              <a:spLocks noChangeArrowheads="1"/>
            </p:cNvSpPr>
            <p:nvPr/>
          </p:nvSpPr>
          <p:spPr bwMode="auto">
            <a:xfrm>
              <a:off x="4896" y="1671"/>
              <a:ext cx="79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75" name="Line 276"/>
            <p:cNvSpPr>
              <a:spLocks noChangeShapeType="1"/>
            </p:cNvSpPr>
            <p:nvPr/>
          </p:nvSpPr>
          <p:spPr bwMode="auto">
            <a:xfrm>
              <a:off x="4265" y="1138"/>
              <a:ext cx="0" cy="1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6" name="Line 277"/>
            <p:cNvSpPr>
              <a:spLocks noChangeShapeType="1"/>
            </p:cNvSpPr>
            <p:nvPr/>
          </p:nvSpPr>
          <p:spPr bwMode="auto">
            <a:xfrm>
              <a:off x="4265" y="1264"/>
              <a:ext cx="133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7" name="Line 278"/>
            <p:cNvSpPr>
              <a:spLocks noChangeShapeType="1"/>
            </p:cNvSpPr>
            <p:nvPr/>
          </p:nvSpPr>
          <p:spPr bwMode="auto">
            <a:xfrm>
              <a:off x="4218" y="1138"/>
              <a:ext cx="47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8" name="Line 279"/>
            <p:cNvSpPr>
              <a:spLocks noChangeShapeType="1"/>
            </p:cNvSpPr>
            <p:nvPr/>
          </p:nvSpPr>
          <p:spPr bwMode="auto">
            <a:xfrm>
              <a:off x="4265" y="1607"/>
              <a:ext cx="0" cy="14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9" name="Line 280"/>
            <p:cNvSpPr>
              <a:spLocks noChangeShapeType="1"/>
            </p:cNvSpPr>
            <p:nvPr/>
          </p:nvSpPr>
          <p:spPr bwMode="auto">
            <a:xfrm>
              <a:off x="4268" y="1607"/>
              <a:ext cx="123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0" name="Line 281"/>
            <p:cNvSpPr>
              <a:spLocks noChangeShapeType="1"/>
            </p:cNvSpPr>
            <p:nvPr/>
          </p:nvSpPr>
          <p:spPr bwMode="auto">
            <a:xfrm>
              <a:off x="4218" y="1750"/>
              <a:ext cx="47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1" name="Line 282"/>
            <p:cNvSpPr>
              <a:spLocks noChangeShapeType="1"/>
            </p:cNvSpPr>
            <p:nvPr/>
          </p:nvSpPr>
          <p:spPr bwMode="auto">
            <a:xfrm>
              <a:off x="3796" y="1084"/>
              <a:ext cx="0" cy="28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2" name="Line 283"/>
            <p:cNvSpPr>
              <a:spLocks noChangeShapeType="1"/>
            </p:cNvSpPr>
            <p:nvPr/>
          </p:nvSpPr>
          <p:spPr bwMode="auto">
            <a:xfrm>
              <a:off x="3710" y="1373"/>
              <a:ext cx="86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3" name="Line 284"/>
            <p:cNvSpPr>
              <a:spLocks noChangeShapeType="1"/>
            </p:cNvSpPr>
            <p:nvPr/>
          </p:nvSpPr>
          <p:spPr bwMode="auto">
            <a:xfrm>
              <a:off x="3794" y="1084"/>
              <a:ext cx="67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4" name="Line 285"/>
            <p:cNvSpPr>
              <a:spLocks noChangeShapeType="1"/>
            </p:cNvSpPr>
            <p:nvPr/>
          </p:nvSpPr>
          <p:spPr bwMode="auto">
            <a:xfrm flipV="1">
              <a:off x="3788" y="1483"/>
              <a:ext cx="0" cy="32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5" name="Line 286"/>
            <p:cNvSpPr>
              <a:spLocks noChangeShapeType="1"/>
            </p:cNvSpPr>
            <p:nvPr/>
          </p:nvSpPr>
          <p:spPr bwMode="auto">
            <a:xfrm>
              <a:off x="3699" y="1483"/>
              <a:ext cx="86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6" name="Line 287"/>
            <p:cNvSpPr>
              <a:spLocks noChangeShapeType="1"/>
            </p:cNvSpPr>
            <p:nvPr/>
          </p:nvSpPr>
          <p:spPr bwMode="auto">
            <a:xfrm>
              <a:off x="3794" y="1805"/>
              <a:ext cx="67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7" name="Line 288"/>
            <p:cNvSpPr>
              <a:spLocks noChangeShapeType="1"/>
            </p:cNvSpPr>
            <p:nvPr/>
          </p:nvSpPr>
          <p:spPr bwMode="auto">
            <a:xfrm flipH="1">
              <a:off x="3108" y="1264"/>
              <a:ext cx="165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8" name="Line 289"/>
            <p:cNvSpPr>
              <a:spLocks noChangeShapeType="1"/>
            </p:cNvSpPr>
            <p:nvPr/>
          </p:nvSpPr>
          <p:spPr bwMode="auto">
            <a:xfrm flipH="1">
              <a:off x="3269" y="1431"/>
              <a:ext cx="11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9" name="Line 290"/>
            <p:cNvSpPr>
              <a:spLocks noChangeShapeType="1"/>
            </p:cNvSpPr>
            <p:nvPr/>
          </p:nvSpPr>
          <p:spPr bwMode="auto">
            <a:xfrm flipH="1">
              <a:off x="2609" y="1589"/>
              <a:ext cx="12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0" name="Line 291"/>
            <p:cNvSpPr>
              <a:spLocks noChangeShapeType="1"/>
            </p:cNvSpPr>
            <p:nvPr/>
          </p:nvSpPr>
          <p:spPr bwMode="auto">
            <a:xfrm flipV="1">
              <a:off x="2605" y="1589"/>
              <a:ext cx="0" cy="124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1" name="Line 292"/>
            <p:cNvSpPr>
              <a:spLocks noChangeShapeType="1"/>
            </p:cNvSpPr>
            <p:nvPr/>
          </p:nvSpPr>
          <p:spPr bwMode="auto">
            <a:xfrm flipH="1">
              <a:off x="2527" y="1715"/>
              <a:ext cx="78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2" name="Line 293"/>
            <p:cNvSpPr>
              <a:spLocks noChangeShapeType="1"/>
            </p:cNvSpPr>
            <p:nvPr/>
          </p:nvSpPr>
          <p:spPr bwMode="auto">
            <a:xfrm flipV="1">
              <a:off x="2605" y="1161"/>
              <a:ext cx="0" cy="10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3" name="Line 294"/>
            <p:cNvSpPr>
              <a:spLocks noChangeShapeType="1"/>
            </p:cNvSpPr>
            <p:nvPr/>
          </p:nvSpPr>
          <p:spPr bwMode="auto">
            <a:xfrm flipH="1">
              <a:off x="2527" y="1156"/>
              <a:ext cx="78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4" name="Line 295"/>
            <p:cNvSpPr>
              <a:spLocks noChangeShapeType="1"/>
            </p:cNvSpPr>
            <p:nvPr/>
          </p:nvSpPr>
          <p:spPr bwMode="auto">
            <a:xfrm flipH="1">
              <a:off x="2527" y="1102"/>
              <a:ext cx="157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5" name="Line 296"/>
            <p:cNvSpPr>
              <a:spLocks noChangeShapeType="1"/>
            </p:cNvSpPr>
            <p:nvPr/>
          </p:nvSpPr>
          <p:spPr bwMode="auto">
            <a:xfrm flipH="1">
              <a:off x="2527" y="1769"/>
              <a:ext cx="157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6" name="Rectangle 297"/>
            <p:cNvSpPr>
              <a:spLocks noChangeArrowheads="1"/>
            </p:cNvSpPr>
            <p:nvPr/>
          </p:nvSpPr>
          <p:spPr bwMode="auto">
            <a:xfrm>
              <a:off x="1061" y="1192"/>
              <a:ext cx="377" cy="47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7" name="Rectangle 298"/>
            <p:cNvSpPr>
              <a:spLocks noChangeArrowheads="1"/>
            </p:cNvSpPr>
            <p:nvPr/>
          </p:nvSpPr>
          <p:spPr bwMode="auto">
            <a:xfrm>
              <a:off x="1061" y="1192"/>
              <a:ext cx="377" cy="472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8" name="Freeform 299"/>
            <p:cNvSpPr>
              <a:spLocks/>
            </p:cNvSpPr>
            <p:nvPr/>
          </p:nvSpPr>
          <p:spPr bwMode="auto">
            <a:xfrm>
              <a:off x="1377" y="1387"/>
              <a:ext cx="61" cy="82"/>
            </a:xfrm>
            <a:custGeom>
              <a:avLst/>
              <a:gdLst>
                <a:gd name="T0" fmla="*/ 61 w 61"/>
                <a:gd name="T1" fmla="*/ 82 h 82"/>
                <a:gd name="T2" fmla="*/ 0 w 61"/>
                <a:gd name="T3" fmla="*/ 41 h 82"/>
                <a:gd name="T4" fmla="*/ 61 w 61"/>
                <a:gd name="T5" fmla="*/ 0 h 82"/>
                <a:gd name="T6" fmla="*/ 61 w 61"/>
                <a:gd name="T7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82">
                  <a:moveTo>
                    <a:pt x="61" y="82"/>
                  </a:moveTo>
                  <a:lnTo>
                    <a:pt x="0" y="41"/>
                  </a:lnTo>
                  <a:lnTo>
                    <a:pt x="61" y="0"/>
                  </a:lnTo>
                  <a:lnTo>
                    <a:pt x="61" y="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9" name="Freeform 300"/>
            <p:cNvSpPr>
              <a:spLocks/>
            </p:cNvSpPr>
            <p:nvPr/>
          </p:nvSpPr>
          <p:spPr bwMode="auto">
            <a:xfrm>
              <a:off x="1377" y="1387"/>
              <a:ext cx="61" cy="82"/>
            </a:xfrm>
            <a:custGeom>
              <a:avLst/>
              <a:gdLst>
                <a:gd name="T0" fmla="*/ 61 w 61"/>
                <a:gd name="T1" fmla="*/ 82 h 82"/>
                <a:gd name="T2" fmla="*/ 0 w 61"/>
                <a:gd name="T3" fmla="*/ 41 h 82"/>
                <a:gd name="T4" fmla="*/ 61 w 61"/>
                <a:gd name="T5" fmla="*/ 0 h 82"/>
                <a:gd name="T6" fmla="*/ 61 w 61"/>
                <a:gd name="T7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82">
                  <a:moveTo>
                    <a:pt x="61" y="82"/>
                  </a:moveTo>
                  <a:lnTo>
                    <a:pt x="0" y="41"/>
                  </a:lnTo>
                  <a:lnTo>
                    <a:pt x="61" y="0"/>
                  </a:lnTo>
                  <a:lnTo>
                    <a:pt x="61" y="82"/>
                  </a:lnTo>
                  <a:close/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0" name="Rectangle 301"/>
            <p:cNvSpPr>
              <a:spLocks noChangeArrowheads="1"/>
            </p:cNvSpPr>
            <p:nvPr/>
          </p:nvSpPr>
          <p:spPr bwMode="auto">
            <a:xfrm>
              <a:off x="1382" y="1231"/>
              <a:ext cx="76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J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01" name="Rectangle 302"/>
            <p:cNvSpPr>
              <a:spLocks noChangeArrowheads="1"/>
            </p:cNvSpPr>
            <p:nvPr/>
          </p:nvSpPr>
          <p:spPr bwMode="auto">
            <a:xfrm>
              <a:off x="1382" y="1560"/>
              <a:ext cx="8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K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02" name="Rectangle 303"/>
            <p:cNvSpPr>
              <a:spLocks noChangeArrowheads="1"/>
            </p:cNvSpPr>
            <p:nvPr/>
          </p:nvSpPr>
          <p:spPr bwMode="auto">
            <a:xfrm>
              <a:off x="1090" y="1228"/>
              <a:ext cx="92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03" name="Rectangle 304"/>
            <p:cNvSpPr>
              <a:spLocks noChangeArrowheads="1"/>
            </p:cNvSpPr>
            <p:nvPr/>
          </p:nvSpPr>
          <p:spPr bwMode="auto">
            <a:xfrm>
              <a:off x="1093" y="1560"/>
              <a:ext cx="92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04" name="Line 305"/>
            <p:cNvSpPr>
              <a:spLocks noChangeShapeType="1"/>
            </p:cNvSpPr>
            <p:nvPr/>
          </p:nvSpPr>
          <p:spPr bwMode="auto">
            <a:xfrm>
              <a:off x="1100" y="1556"/>
              <a:ext cx="35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5" name="Rectangle 306"/>
            <p:cNvSpPr>
              <a:spLocks noChangeArrowheads="1"/>
            </p:cNvSpPr>
            <p:nvPr/>
          </p:nvSpPr>
          <p:spPr bwMode="auto">
            <a:xfrm>
              <a:off x="1217" y="1382"/>
              <a:ext cx="189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CLK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06" name="Freeform 307"/>
            <p:cNvSpPr>
              <a:spLocks/>
            </p:cNvSpPr>
            <p:nvPr/>
          </p:nvSpPr>
          <p:spPr bwMode="auto">
            <a:xfrm>
              <a:off x="1438" y="1406"/>
              <a:ext cx="43" cy="43"/>
            </a:xfrm>
            <a:custGeom>
              <a:avLst/>
              <a:gdLst>
                <a:gd name="T0" fmla="*/ 0 w 43"/>
                <a:gd name="T1" fmla="*/ 22 h 43"/>
                <a:gd name="T2" fmla="*/ 0 w 43"/>
                <a:gd name="T3" fmla="*/ 18 h 43"/>
                <a:gd name="T4" fmla="*/ 3 w 43"/>
                <a:gd name="T5" fmla="*/ 14 h 43"/>
                <a:gd name="T6" fmla="*/ 4 w 43"/>
                <a:gd name="T7" fmla="*/ 10 h 43"/>
                <a:gd name="T8" fmla="*/ 7 w 43"/>
                <a:gd name="T9" fmla="*/ 7 h 43"/>
                <a:gd name="T10" fmla="*/ 9 w 43"/>
                <a:gd name="T11" fmla="*/ 5 h 43"/>
                <a:gd name="T12" fmla="*/ 14 w 43"/>
                <a:gd name="T13" fmla="*/ 2 h 43"/>
                <a:gd name="T14" fmla="*/ 17 w 43"/>
                <a:gd name="T15" fmla="*/ 1 h 43"/>
                <a:gd name="T16" fmla="*/ 22 w 43"/>
                <a:gd name="T17" fmla="*/ 0 h 43"/>
                <a:gd name="T18" fmla="*/ 26 w 43"/>
                <a:gd name="T19" fmla="*/ 1 h 43"/>
                <a:gd name="T20" fmla="*/ 30 w 43"/>
                <a:gd name="T21" fmla="*/ 2 h 43"/>
                <a:gd name="T22" fmla="*/ 34 w 43"/>
                <a:gd name="T23" fmla="*/ 5 h 43"/>
                <a:gd name="T24" fmla="*/ 36 w 43"/>
                <a:gd name="T25" fmla="*/ 7 h 43"/>
                <a:gd name="T26" fmla="*/ 40 w 43"/>
                <a:gd name="T27" fmla="*/ 10 h 43"/>
                <a:gd name="T28" fmla="*/ 42 w 43"/>
                <a:gd name="T29" fmla="*/ 14 h 43"/>
                <a:gd name="T30" fmla="*/ 43 w 43"/>
                <a:gd name="T31" fmla="*/ 18 h 43"/>
                <a:gd name="T32" fmla="*/ 43 w 43"/>
                <a:gd name="T33" fmla="*/ 22 h 43"/>
                <a:gd name="T34" fmla="*/ 43 w 43"/>
                <a:gd name="T35" fmla="*/ 22 h 43"/>
                <a:gd name="T36" fmla="*/ 43 w 43"/>
                <a:gd name="T37" fmla="*/ 26 h 43"/>
                <a:gd name="T38" fmla="*/ 42 w 43"/>
                <a:gd name="T39" fmla="*/ 31 h 43"/>
                <a:gd name="T40" fmla="*/ 40 w 43"/>
                <a:gd name="T41" fmla="*/ 34 h 43"/>
                <a:gd name="T42" fmla="*/ 36 w 43"/>
                <a:gd name="T43" fmla="*/ 37 h 43"/>
                <a:gd name="T44" fmla="*/ 34 w 43"/>
                <a:gd name="T45" fmla="*/ 40 h 43"/>
                <a:gd name="T46" fmla="*/ 30 w 43"/>
                <a:gd name="T47" fmla="*/ 42 h 43"/>
                <a:gd name="T48" fmla="*/ 26 w 43"/>
                <a:gd name="T49" fmla="*/ 43 h 43"/>
                <a:gd name="T50" fmla="*/ 22 w 43"/>
                <a:gd name="T51" fmla="*/ 43 h 43"/>
                <a:gd name="T52" fmla="*/ 17 w 43"/>
                <a:gd name="T53" fmla="*/ 43 h 43"/>
                <a:gd name="T54" fmla="*/ 14 w 43"/>
                <a:gd name="T55" fmla="*/ 42 h 43"/>
                <a:gd name="T56" fmla="*/ 9 w 43"/>
                <a:gd name="T57" fmla="*/ 40 h 43"/>
                <a:gd name="T58" fmla="*/ 7 w 43"/>
                <a:gd name="T59" fmla="*/ 37 h 43"/>
                <a:gd name="T60" fmla="*/ 4 w 43"/>
                <a:gd name="T61" fmla="*/ 34 h 43"/>
                <a:gd name="T62" fmla="*/ 3 w 43"/>
                <a:gd name="T63" fmla="*/ 31 h 43"/>
                <a:gd name="T64" fmla="*/ 0 w 43"/>
                <a:gd name="T65" fmla="*/ 26 h 43"/>
                <a:gd name="T66" fmla="*/ 0 w 43"/>
                <a:gd name="T67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0" y="18"/>
                  </a:lnTo>
                  <a:lnTo>
                    <a:pt x="3" y="14"/>
                  </a:lnTo>
                  <a:lnTo>
                    <a:pt x="4" y="10"/>
                  </a:lnTo>
                  <a:lnTo>
                    <a:pt x="7" y="7"/>
                  </a:lnTo>
                  <a:lnTo>
                    <a:pt x="9" y="5"/>
                  </a:lnTo>
                  <a:lnTo>
                    <a:pt x="14" y="2"/>
                  </a:lnTo>
                  <a:lnTo>
                    <a:pt x="17" y="1"/>
                  </a:lnTo>
                  <a:lnTo>
                    <a:pt x="22" y="0"/>
                  </a:lnTo>
                  <a:lnTo>
                    <a:pt x="26" y="1"/>
                  </a:lnTo>
                  <a:lnTo>
                    <a:pt x="30" y="2"/>
                  </a:lnTo>
                  <a:lnTo>
                    <a:pt x="34" y="5"/>
                  </a:lnTo>
                  <a:lnTo>
                    <a:pt x="36" y="7"/>
                  </a:lnTo>
                  <a:lnTo>
                    <a:pt x="40" y="10"/>
                  </a:lnTo>
                  <a:lnTo>
                    <a:pt x="42" y="14"/>
                  </a:lnTo>
                  <a:lnTo>
                    <a:pt x="43" y="18"/>
                  </a:lnTo>
                  <a:lnTo>
                    <a:pt x="43" y="22"/>
                  </a:lnTo>
                  <a:lnTo>
                    <a:pt x="43" y="22"/>
                  </a:lnTo>
                  <a:lnTo>
                    <a:pt x="43" y="26"/>
                  </a:lnTo>
                  <a:lnTo>
                    <a:pt x="42" y="31"/>
                  </a:lnTo>
                  <a:lnTo>
                    <a:pt x="40" y="34"/>
                  </a:lnTo>
                  <a:lnTo>
                    <a:pt x="36" y="37"/>
                  </a:lnTo>
                  <a:lnTo>
                    <a:pt x="34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2" y="43"/>
                  </a:lnTo>
                  <a:lnTo>
                    <a:pt x="17" y="43"/>
                  </a:lnTo>
                  <a:lnTo>
                    <a:pt x="14" y="42"/>
                  </a:lnTo>
                  <a:lnTo>
                    <a:pt x="9" y="40"/>
                  </a:lnTo>
                  <a:lnTo>
                    <a:pt x="7" y="37"/>
                  </a:lnTo>
                  <a:lnTo>
                    <a:pt x="4" y="34"/>
                  </a:lnTo>
                  <a:lnTo>
                    <a:pt x="3" y="31"/>
                  </a:lnTo>
                  <a:lnTo>
                    <a:pt x="0" y="26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7" name="Freeform 308"/>
            <p:cNvSpPr>
              <a:spLocks/>
            </p:cNvSpPr>
            <p:nvPr/>
          </p:nvSpPr>
          <p:spPr bwMode="auto">
            <a:xfrm>
              <a:off x="1438" y="1406"/>
              <a:ext cx="43" cy="43"/>
            </a:xfrm>
            <a:custGeom>
              <a:avLst/>
              <a:gdLst>
                <a:gd name="T0" fmla="*/ 0 w 43"/>
                <a:gd name="T1" fmla="*/ 22 h 43"/>
                <a:gd name="T2" fmla="*/ 0 w 43"/>
                <a:gd name="T3" fmla="*/ 18 h 43"/>
                <a:gd name="T4" fmla="*/ 3 w 43"/>
                <a:gd name="T5" fmla="*/ 14 h 43"/>
                <a:gd name="T6" fmla="*/ 4 w 43"/>
                <a:gd name="T7" fmla="*/ 10 h 43"/>
                <a:gd name="T8" fmla="*/ 7 w 43"/>
                <a:gd name="T9" fmla="*/ 7 h 43"/>
                <a:gd name="T10" fmla="*/ 9 w 43"/>
                <a:gd name="T11" fmla="*/ 5 h 43"/>
                <a:gd name="T12" fmla="*/ 14 w 43"/>
                <a:gd name="T13" fmla="*/ 2 h 43"/>
                <a:gd name="T14" fmla="*/ 17 w 43"/>
                <a:gd name="T15" fmla="*/ 1 h 43"/>
                <a:gd name="T16" fmla="*/ 22 w 43"/>
                <a:gd name="T17" fmla="*/ 0 h 43"/>
                <a:gd name="T18" fmla="*/ 26 w 43"/>
                <a:gd name="T19" fmla="*/ 1 h 43"/>
                <a:gd name="T20" fmla="*/ 30 w 43"/>
                <a:gd name="T21" fmla="*/ 2 h 43"/>
                <a:gd name="T22" fmla="*/ 34 w 43"/>
                <a:gd name="T23" fmla="*/ 5 h 43"/>
                <a:gd name="T24" fmla="*/ 36 w 43"/>
                <a:gd name="T25" fmla="*/ 7 h 43"/>
                <a:gd name="T26" fmla="*/ 40 w 43"/>
                <a:gd name="T27" fmla="*/ 10 h 43"/>
                <a:gd name="T28" fmla="*/ 42 w 43"/>
                <a:gd name="T29" fmla="*/ 14 h 43"/>
                <a:gd name="T30" fmla="*/ 43 w 43"/>
                <a:gd name="T31" fmla="*/ 18 h 43"/>
                <a:gd name="T32" fmla="*/ 43 w 43"/>
                <a:gd name="T33" fmla="*/ 22 h 43"/>
                <a:gd name="T34" fmla="*/ 43 w 43"/>
                <a:gd name="T35" fmla="*/ 22 h 43"/>
                <a:gd name="T36" fmla="*/ 43 w 43"/>
                <a:gd name="T37" fmla="*/ 26 h 43"/>
                <a:gd name="T38" fmla="*/ 42 w 43"/>
                <a:gd name="T39" fmla="*/ 31 h 43"/>
                <a:gd name="T40" fmla="*/ 40 w 43"/>
                <a:gd name="T41" fmla="*/ 34 h 43"/>
                <a:gd name="T42" fmla="*/ 36 w 43"/>
                <a:gd name="T43" fmla="*/ 37 h 43"/>
                <a:gd name="T44" fmla="*/ 34 w 43"/>
                <a:gd name="T45" fmla="*/ 40 h 43"/>
                <a:gd name="T46" fmla="*/ 30 w 43"/>
                <a:gd name="T47" fmla="*/ 42 h 43"/>
                <a:gd name="T48" fmla="*/ 26 w 43"/>
                <a:gd name="T49" fmla="*/ 43 h 43"/>
                <a:gd name="T50" fmla="*/ 22 w 43"/>
                <a:gd name="T51" fmla="*/ 43 h 43"/>
                <a:gd name="T52" fmla="*/ 17 w 43"/>
                <a:gd name="T53" fmla="*/ 43 h 43"/>
                <a:gd name="T54" fmla="*/ 14 w 43"/>
                <a:gd name="T55" fmla="*/ 42 h 43"/>
                <a:gd name="T56" fmla="*/ 9 w 43"/>
                <a:gd name="T57" fmla="*/ 40 h 43"/>
                <a:gd name="T58" fmla="*/ 7 w 43"/>
                <a:gd name="T59" fmla="*/ 37 h 43"/>
                <a:gd name="T60" fmla="*/ 4 w 43"/>
                <a:gd name="T61" fmla="*/ 34 h 43"/>
                <a:gd name="T62" fmla="*/ 3 w 43"/>
                <a:gd name="T63" fmla="*/ 31 h 43"/>
                <a:gd name="T64" fmla="*/ 0 w 43"/>
                <a:gd name="T65" fmla="*/ 26 h 43"/>
                <a:gd name="T66" fmla="*/ 0 w 43"/>
                <a:gd name="T67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0" y="18"/>
                  </a:lnTo>
                  <a:lnTo>
                    <a:pt x="3" y="14"/>
                  </a:lnTo>
                  <a:lnTo>
                    <a:pt x="4" y="10"/>
                  </a:lnTo>
                  <a:lnTo>
                    <a:pt x="7" y="7"/>
                  </a:lnTo>
                  <a:lnTo>
                    <a:pt x="9" y="5"/>
                  </a:lnTo>
                  <a:lnTo>
                    <a:pt x="14" y="2"/>
                  </a:lnTo>
                  <a:lnTo>
                    <a:pt x="17" y="1"/>
                  </a:lnTo>
                  <a:lnTo>
                    <a:pt x="22" y="0"/>
                  </a:lnTo>
                  <a:lnTo>
                    <a:pt x="26" y="1"/>
                  </a:lnTo>
                  <a:lnTo>
                    <a:pt x="30" y="2"/>
                  </a:lnTo>
                  <a:lnTo>
                    <a:pt x="34" y="5"/>
                  </a:lnTo>
                  <a:lnTo>
                    <a:pt x="36" y="7"/>
                  </a:lnTo>
                  <a:lnTo>
                    <a:pt x="40" y="10"/>
                  </a:lnTo>
                  <a:lnTo>
                    <a:pt x="42" y="14"/>
                  </a:lnTo>
                  <a:lnTo>
                    <a:pt x="43" y="18"/>
                  </a:lnTo>
                  <a:lnTo>
                    <a:pt x="43" y="22"/>
                  </a:lnTo>
                  <a:lnTo>
                    <a:pt x="43" y="22"/>
                  </a:lnTo>
                  <a:lnTo>
                    <a:pt x="43" y="26"/>
                  </a:lnTo>
                  <a:lnTo>
                    <a:pt x="42" y="31"/>
                  </a:lnTo>
                  <a:lnTo>
                    <a:pt x="40" y="34"/>
                  </a:lnTo>
                  <a:lnTo>
                    <a:pt x="36" y="37"/>
                  </a:lnTo>
                  <a:lnTo>
                    <a:pt x="34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2" y="43"/>
                  </a:lnTo>
                  <a:lnTo>
                    <a:pt x="17" y="43"/>
                  </a:lnTo>
                  <a:lnTo>
                    <a:pt x="14" y="42"/>
                  </a:lnTo>
                  <a:lnTo>
                    <a:pt x="9" y="40"/>
                  </a:lnTo>
                  <a:lnTo>
                    <a:pt x="7" y="37"/>
                  </a:lnTo>
                  <a:lnTo>
                    <a:pt x="4" y="34"/>
                  </a:lnTo>
                  <a:lnTo>
                    <a:pt x="3" y="31"/>
                  </a:lnTo>
                  <a:lnTo>
                    <a:pt x="0" y="26"/>
                  </a:lnTo>
                  <a:lnTo>
                    <a:pt x="0" y="22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8" name="Line 309"/>
            <p:cNvSpPr>
              <a:spLocks noChangeShapeType="1"/>
            </p:cNvSpPr>
            <p:nvPr/>
          </p:nvSpPr>
          <p:spPr bwMode="auto">
            <a:xfrm flipV="1">
              <a:off x="1602" y="1271"/>
              <a:ext cx="0" cy="33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9" name="Line 310"/>
            <p:cNvSpPr>
              <a:spLocks noChangeShapeType="1"/>
            </p:cNvSpPr>
            <p:nvPr/>
          </p:nvSpPr>
          <p:spPr bwMode="auto">
            <a:xfrm>
              <a:off x="1445" y="1269"/>
              <a:ext cx="157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0" name="Line 311"/>
            <p:cNvSpPr>
              <a:spLocks noChangeShapeType="1"/>
            </p:cNvSpPr>
            <p:nvPr/>
          </p:nvSpPr>
          <p:spPr bwMode="auto">
            <a:xfrm>
              <a:off x="1445" y="1607"/>
              <a:ext cx="157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1" name="Freeform 312"/>
            <p:cNvSpPr>
              <a:spLocks/>
            </p:cNvSpPr>
            <p:nvPr/>
          </p:nvSpPr>
          <p:spPr bwMode="auto">
            <a:xfrm>
              <a:off x="1578" y="1407"/>
              <a:ext cx="47" cy="48"/>
            </a:xfrm>
            <a:custGeom>
              <a:avLst/>
              <a:gdLst>
                <a:gd name="T0" fmla="*/ 0 w 47"/>
                <a:gd name="T1" fmla="*/ 24 h 48"/>
                <a:gd name="T2" fmla="*/ 0 w 47"/>
                <a:gd name="T3" fmla="*/ 19 h 48"/>
                <a:gd name="T4" fmla="*/ 2 w 47"/>
                <a:gd name="T5" fmla="*/ 15 h 48"/>
                <a:gd name="T6" fmla="*/ 3 w 47"/>
                <a:gd name="T7" fmla="*/ 10 h 48"/>
                <a:gd name="T8" fmla="*/ 7 w 47"/>
                <a:gd name="T9" fmla="*/ 7 h 48"/>
                <a:gd name="T10" fmla="*/ 10 w 47"/>
                <a:gd name="T11" fmla="*/ 4 h 48"/>
                <a:gd name="T12" fmla="*/ 15 w 47"/>
                <a:gd name="T13" fmla="*/ 1 h 48"/>
                <a:gd name="T14" fmla="*/ 19 w 47"/>
                <a:gd name="T15" fmla="*/ 0 h 48"/>
                <a:gd name="T16" fmla="*/ 24 w 47"/>
                <a:gd name="T17" fmla="*/ 0 h 48"/>
                <a:gd name="T18" fmla="*/ 28 w 47"/>
                <a:gd name="T19" fmla="*/ 0 h 48"/>
                <a:gd name="T20" fmla="*/ 33 w 47"/>
                <a:gd name="T21" fmla="*/ 1 h 48"/>
                <a:gd name="T22" fmla="*/ 37 w 47"/>
                <a:gd name="T23" fmla="*/ 4 h 48"/>
                <a:gd name="T24" fmla="*/ 41 w 47"/>
                <a:gd name="T25" fmla="*/ 7 h 48"/>
                <a:gd name="T26" fmla="*/ 43 w 47"/>
                <a:gd name="T27" fmla="*/ 10 h 48"/>
                <a:gd name="T28" fmla="*/ 45 w 47"/>
                <a:gd name="T29" fmla="*/ 15 h 48"/>
                <a:gd name="T30" fmla="*/ 47 w 47"/>
                <a:gd name="T31" fmla="*/ 19 h 48"/>
                <a:gd name="T32" fmla="*/ 47 w 47"/>
                <a:gd name="T33" fmla="*/ 24 h 48"/>
                <a:gd name="T34" fmla="*/ 47 w 47"/>
                <a:gd name="T35" fmla="*/ 24 h 48"/>
                <a:gd name="T36" fmla="*/ 47 w 47"/>
                <a:gd name="T37" fmla="*/ 28 h 48"/>
                <a:gd name="T38" fmla="*/ 45 w 47"/>
                <a:gd name="T39" fmla="*/ 33 h 48"/>
                <a:gd name="T40" fmla="*/ 43 w 47"/>
                <a:gd name="T41" fmla="*/ 37 h 48"/>
                <a:gd name="T42" fmla="*/ 41 w 47"/>
                <a:gd name="T43" fmla="*/ 41 h 48"/>
                <a:gd name="T44" fmla="*/ 37 w 47"/>
                <a:gd name="T45" fmla="*/ 43 h 48"/>
                <a:gd name="T46" fmla="*/ 33 w 47"/>
                <a:gd name="T47" fmla="*/ 45 h 48"/>
                <a:gd name="T48" fmla="*/ 28 w 47"/>
                <a:gd name="T49" fmla="*/ 48 h 48"/>
                <a:gd name="T50" fmla="*/ 24 w 47"/>
                <a:gd name="T51" fmla="*/ 48 h 48"/>
                <a:gd name="T52" fmla="*/ 19 w 47"/>
                <a:gd name="T53" fmla="*/ 48 h 48"/>
                <a:gd name="T54" fmla="*/ 15 w 47"/>
                <a:gd name="T55" fmla="*/ 45 h 48"/>
                <a:gd name="T56" fmla="*/ 10 w 47"/>
                <a:gd name="T57" fmla="*/ 43 h 48"/>
                <a:gd name="T58" fmla="*/ 7 w 47"/>
                <a:gd name="T59" fmla="*/ 41 h 48"/>
                <a:gd name="T60" fmla="*/ 3 w 47"/>
                <a:gd name="T61" fmla="*/ 37 h 48"/>
                <a:gd name="T62" fmla="*/ 2 w 47"/>
                <a:gd name="T63" fmla="*/ 33 h 48"/>
                <a:gd name="T64" fmla="*/ 0 w 47"/>
                <a:gd name="T65" fmla="*/ 28 h 48"/>
                <a:gd name="T66" fmla="*/ 0 w 47"/>
                <a:gd name="T6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7" h="48">
                  <a:moveTo>
                    <a:pt x="0" y="24"/>
                  </a:moveTo>
                  <a:lnTo>
                    <a:pt x="0" y="19"/>
                  </a:lnTo>
                  <a:lnTo>
                    <a:pt x="2" y="15"/>
                  </a:lnTo>
                  <a:lnTo>
                    <a:pt x="3" y="10"/>
                  </a:lnTo>
                  <a:lnTo>
                    <a:pt x="7" y="7"/>
                  </a:lnTo>
                  <a:lnTo>
                    <a:pt x="10" y="4"/>
                  </a:lnTo>
                  <a:lnTo>
                    <a:pt x="15" y="1"/>
                  </a:lnTo>
                  <a:lnTo>
                    <a:pt x="19" y="0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33" y="1"/>
                  </a:lnTo>
                  <a:lnTo>
                    <a:pt x="37" y="4"/>
                  </a:lnTo>
                  <a:lnTo>
                    <a:pt x="41" y="7"/>
                  </a:lnTo>
                  <a:lnTo>
                    <a:pt x="43" y="10"/>
                  </a:lnTo>
                  <a:lnTo>
                    <a:pt x="45" y="15"/>
                  </a:lnTo>
                  <a:lnTo>
                    <a:pt x="47" y="19"/>
                  </a:lnTo>
                  <a:lnTo>
                    <a:pt x="47" y="24"/>
                  </a:lnTo>
                  <a:lnTo>
                    <a:pt x="47" y="24"/>
                  </a:lnTo>
                  <a:lnTo>
                    <a:pt x="47" y="28"/>
                  </a:lnTo>
                  <a:lnTo>
                    <a:pt x="45" y="33"/>
                  </a:lnTo>
                  <a:lnTo>
                    <a:pt x="43" y="37"/>
                  </a:lnTo>
                  <a:lnTo>
                    <a:pt x="41" y="41"/>
                  </a:lnTo>
                  <a:lnTo>
                    <a:pt x="37" y="43"/>
                  </a:lnTo>
                  <a:lnTo>
                    <a:pt x="33" y="45"/>
                  </a:lnTo>
                  <a:lnTo>
                    <a:pt x="28" y="48"/>
                  </a:lnTo>
                  <a:lnTo>
                    <a:pt x="24" y="48"/>
                  </a:lnTo>
                  <a:lnTo>
                    <a:pt x="19" y="48"/>
                  </a:lnTo>
                  <a:lnTo>
                    <a:pt x="15" y="45"/>
                  </a:lnTo>
                  <a:lnTo>
                    <a:pt x="10" y="43"/>
                  </a:lnTo>
                  <a:lnTo>
                    <a:pt x="7" y="41"/>
                  </a:lnTo>
                  <a:lnTo>
                    <a:pt x="3" y="37"/>
                  </a:lnTo>
                  <a:lnTo>
                    <a:pt x="2" y="33"/>
                  </a:lnTo>
                  <a:lnTo>
                    <a:pt x="0" y="28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2" name="Freeform 313"/>
            <p:cNvSpPr>
              <a:spLocks/>
            </p:cNvSpPr>
            <p:nvPr/>
          </p:nvSpPr>
          <p:spPr bwMode="auto">
            <a:xfrm>
              <a:off x="1578" y="1407"/>
              <a:ext cx="47" cy="48"/>
            </a:xfrm>
            <a:custGeom>
              <a:avLst/>
              <a:gdLst>
                <a:gd name="T0" fmla="*/ 0 w 47"/>
                <a:gd name="T1" fmla="*/ 24 h 48"/>
                <a:gd name="T2" fmla="*/ 0 w 47"/>
                <a:gd name="T3" fmla="*/ 19 h 48"/>
                <a:gd name="T4" fmla="*/ 2 w 47"/>
                <a:gd name="T5" fmla="*/ 15 h 48"/>
                <a:gd name="T6" fmla="*/ 3 w 47"/>
                <a:gd name="T7" fmla="*/ 10 h 48"/>
                <a:gd name="T8" fmla="*/ 7 w 47"/>
                <a:gd name="T9" fmla="*/ 7 h 48"/>
                <a:gd name="T10" fmla="*/ 10 w 47"/>
                <a:gd name="T11" fmla="*/ 4 h 48"/>
                <a:gd name="T12" fmla="*/ 15 w 47"/>
                <a:gd name="T13" fmla="*/ 1 h 48"/>
                <a:gd name="T14" fmla="*/ 19 w 47"/>
                <a:gd name="T15" fmla="*/ 0 h 48"/>
                <a:gd name="T16" fmla="*/ 24 w 47"/>
                <a:gd name="T17" fmla="*/ 0 h 48"/>
                <a:gd name="T18" fmla="*/ 28 w 47"/>
                <a:gd name="T19" fmla="*/ 0 h 48"/>
                <a:gd name="T20" fmla="*/ 33 w 47"/>
                <a:gd name="T21" fmla="*/ 1 h 48"/>
                <a:gd name="T22" fmla="*/ 37 w 47"/>
                <a:gd name="T23" fmla="*/ 4 h 48"/>
                <a:gd name="T24" fmla="*/ 41 w 47"/>
                <a:gd name="T25" fmla="*/ 7 h 48"/>
                <a:gd name="T26" fmla="*/ 43 w 47"/>
                <a:gd name="T27" fmla="*/ 10 h 48"/>
                <a:gd name="T28" fmla="*/ 45 w 47"/>
                <a:gd name="T29" fmla="*/ 15 h 48"/>
                <a:gd name="T30" fmla="*/ 47 w 47"/>
                <a:gd name="T31" fmla="*/ 19 h 48"/>
                <a:gd name="T32" fmla="*/ 47 w 47"/>
                <a:gd name="T33" fmla="*/ 24 h 48"/>
                <a:gd name="T34" fmla="*/ 47 w 47"/>
                <a:gd name="T35" fmla="*/ 24 h 48"/>
                <a:gd name="T36" fmla="*/ 47 w 47"/>
                <a:gd name="T37" fmla="*/ 28 h 48"/>
                <a:gd name="T38" fmla="*/ 45 w 47"/>
                <a:gd name="T39" fmla="*/ 33 h 48"/>
                <a:gd name="T40" fmla="*/ 43 w 47"/>
                <a:gd name="T41" fmla="*/ 37 h 48"/>
                <a:gd name="T42" fmla="*/ 41 w 47"/>
                <a:gd name="T43" fmla="*/ 41 h 48"/>
                <a:gd name="T44" fmla="*/ 37 w 47"/>
                <a:gd name="T45" fmla="*/ 43 h 48"/>
                <a:gd name="T46" fmla="*/ 33 w 47"/>
                <a:gd name="T47" fmla="*/ 45 h 48"/>
                <a:gd name="T48" fmla="*/ 28 w 47"/>
                <a:gd name="T49" fmla="*/ 48 h 48"/>
                <a:gd name="T50" fmla="*/ 24 w 47"/>
                <a:gd name="T51" fmla="*/ 48 h 48"/>
                <a:gd name="T52" fmla="*/ 19 w 47"/>
                <a:gd name="T53" fmla="*/ 48 h 48"/>
                <a:gd name="T54" fmla="*/ 15 w 47"/>
                <a:gd name="T55" fmla="*/ 45 h 48"/>
                <a:gd name="T56" fmla="*/ 10 w 47"/>
                <a:gd name="T57" fmla="*/ 43 h 48"/>
                <a:gd name="T58" fmla="*/ 7 w 47"/>
                <a:gd name="T59" fmla="*/ 41 h 48"/>
                <a:gd name="T60" fmla="*/ 3 w 47"/>
                <a:gd name="T61" fmla="*/ 37 h 48"/>
                <a:gd name="T62" fmla="*/ 2 w 47"/>
                <a:gd name="T63" fmla="*/ 33 h 48"/>
                <a:gd name="T64" fmla="*/ 0 w 47"/>
                <a:gd name="T65" fmla="*/ 28 h 48"/>
                <a:gd name="T66" fmla="*/ 0 w 47"/>
                <a:gd name="T6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7" h="48">
                  <a:moveTo>
                    <a:pt x="0" y="24"/>
                  </a:moveTo>
                  <a:lnTo>
                    <a:pt x="0" y="19"/>
                  </a:lnTo>
                  <a:lnTo>
                    <a:pt x="2" y="15"/>
                  </a:lnTo>
                  <a:lnTo>
                    <a:pt x="3" y="10"/>
                  </a:lnTo>
                  <a:lnTo>
                    <a:pt x="7" y="7"/>
                  </a:lnTo>
                  <a:lnTo>
                    <a:pt x="10" y="4"/>
                  </a:lnTo>
                  <a:lnTo>
                    <a:pt x="15" y="1"/>
                  </a:lnTo>
                  <a:lnTo>
                    <a:pt x="19" y="0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33" y="1"/>
                  </a:lnTo>
                  <a:lnTo>
                    <a:pt x="37" y="4"/>
                  </a:lnTo>
                  <a:lnTo>
                    <a:pt x="41" y="7"/>
                  </a:lnTo>
                  <a:lnTo>
                    <a:pt x="43" y="10"/>
                  </a:lnTo>
                  <a:lnTo>
                    <a:pt x="45" y="15"/>
                  </a:lnTo>
                  <a:lnTo>
                    <a:pt x="47" y="19"/>
                  </a:lnTo>
                  <a:lnTo>
                    <a:pt x="47" y="24"/>
                  </a:lnTo>
                  <a:lnTo>
                    <a:pt x="47" y="24"/>
                  </a:lnTo>
                  <a:lnTo>
                    <a:pt x="47" y="28"/>
                  </a:lnTo>
                  <a:lnTo>
                    <a:pt x="45" y="33"/>
                  </a:lnTo>
                  <a:lnTo>
                    <a:pt x="43" y="37"/>
                  </a:lnTo>
                  <a:lnTo>
                    <a:pt x="41" y="41"/>
                  </a:lnTo>
                  <a:lnTo>
                    <a:pt x="37" y="43"/>
                  </a:lnTo>
                  <a:lnTo>
                    <a:pt x="33" y="45"/>
                  </a:lnTo>
                  <a:lnTo>
                    <a:pt x="28" y="48"/>
                  </a:lnTo>
                  <a:lnTo>
                    <a:pt x="24" y="48"/>
                  </a:lnTo>
                  <a:lnTo>
                    <a:pt x="19" y="48"/>
                  </a:lnTo>
                  <a:lnTo>
                    <a:pt x="15" y="45"/>
                  </a:lnTo>
                  <a:lnTo>
                    <a:pt x="10" y="43"/>
                  </a:lnTo>
                  <a:lnTo>
                    <a:pt x="7" y="41"/>
                  </a:lnTo>
                  <a:lnTo>
                    <a:pt x="3" y="37"/>
                  </a:lnTo>
                  <a:lnTo>
                    <a:pt x="2" y="33"/>
                  </a:lnTo>
                  <a:lnTo>
                    <a:pt x="0" y="28"/>
                  </a:lnTo>
                  <a:lnTo>
                    <a:pt x="0" y="24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3" name="Line 314"/>
            <p:cNvSpPr>
              <a:spLocks noChangeShapeType="1"/>
            </p:cNvSpPr>
            <p:nvPr/>
          </p:nvSpPr>
          <p:spPr bwMode="auto">
            <a:xfrm flipH="1">
              <a:off x="1602" y="1431"/>
              <a:ext cx="126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4" name="Line 315"/>
            <p:cNvSpPr>
              <a:spLocks noChangeShapeType="1"/>
            </p:cNvSpPr>
            <p:nvPr/>
          </p:nvSpPr>
          <p:spPr bwMode="auto">
            <a:xfrm flipH="1">
              <a:off x="1490" y="1428"/>
              <a:ext cx="43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5" name="Line 316"/>
            <p:cNvSpPr>
              <a:spLocks noChangeShapeType="1"/>
            </p:cNvSpPr>
            <p:nvPr/>
          </p:nvSpPr>
          <p:spPr bwMode="auto">
            <a:xfrm flipV="1">
              <a:off x="1538" y="1432"/>
              <a:ext cx="0" cy="67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6" name="Line 317"/>
            <p:cNvSpPr>
              <a:spLocks noChangeShapeType="1"/>
            </p:cNvSpPr>
            <p:nvPr/>
          </p:nvSpPr>
          <p:spPr bwMode="auto">
            <a:xfrm flipH="1">
              <a:off x="2641" y="2004"/>
              <a:ext cx="184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7" name="Line 318"/>
            <p:cNvSpPr>
              <a:spLocks noChangeShapeType="1"/>
            </p:cNvSpPr>
            <p:nvPr/>
          </p:nvSpPr>
          <p:spPr bwMode="auto">
            <a:xfrm flipH="1">
              <a:off x="2527" y="1823"/>
              <a:ext cx="111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" name="Line 319"/>
            <p:cNvSpPr>
              <a:spLocks noChangeShapeType="1"/>
            </p:cNvSpPr>
            <p:nvPr/>
          </p:nvSpPr>
          <p:spPr bwMode="auto">
            <a:xfrm>
              <a:off x="2641" y="1823"/>
              <a:ext cx="0" cy="17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9" name="Line 320"/>
            <p:cNvSpPr>
              <a:spLocks noChangeShapeType="1"/>
            </p:cNvSpPr>
            <p:nvPr/>
          </p:nvSpPr>
          <p:spPr bwMode="auto">
            <a:xfrm flipV="1">
              <a:off x="4337" y="1863"/>
              <a:ext cx="0" cy="14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0" name="Line 321"/>
            <p:cNvSpPr>
              <a:spLocks noChangeShapeType="1"/>
            </p:cNvSpPr>
            <p:nvPr/>
          </p:nvSpPr>
          <p:spPr bwMode="auto">
            <a:xfrm flipH="1">
              <a:off x="4218" y="1860"/>
              <a:ext cx="109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1" name="Line 322"/>
            <p:cNvSpPr>
              <a:spLocks noChangeShapeType="1"/>
            </p:cNvSpPr>
            <p:nvPr/>
          </p:nvSpPr>
          <p:spPr bwMode="auto">
            <a:xfrm>
              <a:off x="2641" y="867"/>
              <a:ext cx="184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2" name="Line 323"/>
            <p:cNvSpPr>
              <a:spLocks noChangeShapeType="1"/>
            </p:cNvSpPr>
            <p:nvPr/>
          </p:nvSpPr>
          <p:spPr bwMode="auto">
            <a:xfrm>
              <a:off x="2527" y="1046"/>
              <a:ext cx="111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3" name="Line 324"/>
            <p:cNvSpPr>
              <a:spLocks noChangeShapeType="1"/>
            </p:cNvSpPr>
            <p:nvPr/>
          </p:nvSpPr>
          <p:spPr bwMode="auto">
            <a:xfrm>
              <a:off x="2641" y="870"/>
              <a:ext cx="0" cy="17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4" name="Line 325"/>
            <p:cNvSpPr>
              <a:spLocks noChangeShapeType="1"/>
            </p:cNvSpPr>
            <p:nvPr/>
          </p:nvSpPr>
          <p:spPr bwMode="auto">
            <a:xfrm flipV="1">
              <a:off x="4337" y="867"/>
              <a:ext cx="0" cy="16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5" name="Line 326"/>
            <p:cNvSpPr>
              <a:spLocks noChangeShapeType="1"/>
            </p:cNvSpPr>
            <p:nvPr/>
          </p:nvSpPr>
          <p:spPr bwMode="auto">
            <a:xfrm>
              <a:off x="4218" y="1028"/>
              <a:ext cx="12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6" name="Freeform 327"/>
            <p:cNvSpPr>
              <a:spLocks/>
            </p:cNvSpPr>
            <p:nvPr/>
          </p:nvSpPr>
          <p:spPr bwMode="auto">
            <a:xfrm>
              <a:off x="4481" y="843"/>
              <a:ext cx="48" cy="48"/>
            </a:xfrm>
            <a:custGeom>
              <a:avLst/>
              <a:gdLst>
                <a:gd name="T0" fmla="*/ 0 w 48"/>
                <a:gd name="T1" fmla="*/ 24 h 48"/>
                <a:gd name="T2" fmla="*/ 0 w 48"/>
                <a:gd name="T3" fmla="*/ 20 h 48"/>
                <a:gd name="T4" fmla="*/ 3 w 48"/>
                <a:gd name="T5" fmla="*/ 15 h 48"/>
                <a:gd name="T6" fmla="*/ 4 w 48"/>
                <a:gd name="T7" fmla="*/ 11 h 48"/>
                <a:gd name="T8" fmla="*/ 7 w 48"/>
                <a:gd name="T9" fmla="*/ 7 h 48"/>
                <a:gd name="T10" fmla="*/ 11 w 48"/>
                <a:gd name="T11" fmla="*/ 4 h 48"/>
                <a:gd name="T12" fmla="*/ 15 w 48"/>
                <a:gd name="T13" fmla="*/ 2 h 48"/>
                <a:gd name="T14" fmla="*/ 20 w 48"/>
                <a:gd name="T15" fmla="*/ 0 h 48"/>
                <a:gd name="T16" fmla="*/ 24 w 48"/>
                <a:gd name="T17" fmla="*/ 0 h 48"/>
                <a:gd name="T18" fmla="*/ 29 w 48"/>
                <a:gd name="T19" fmla="*/ 0 h 48"/>
                <a:gd name="T20" fmla="*/ 33 w 48"/>
                <a:gd name="T21" fmla="*/ 2 h 48"/>
                <a:gd name="T22" fmla="*/ 38 w 48"/>
                <a:gd name="T23" fmla="*/ 4 h 48"/>
                <a:gd name="T24" fmla="*/ 41 w 48"/>
                <a:gd name="T25" fmla="*/ 7 h 48"/>
                <a:gd name="T26" fmla="*/ 43 w 48"/>
                <a:gd name="T27" fmla="*/ 11 h 48"/>
                <a:gd name="T28" fmla="*/ 46 w 48"/>
                <a:gd name="T29" fmla="*/ 15 h 48"/>
                <a:gd name="T30" fmla="*/ 48 w 48"/>
                <a:gd name="T31" fmla="*/ 20 h 48"/>
                <a:gd name="T32" fmla="*/ 48 w 48"/>
                <a:gd name="T33" fmla="*/ 24 h 48"/>
                <a:gd name="T34" fmla="*/ 48 w 48"/>
                <a:gd name="T35" fmla="*/ 24 h 48"/>
                <a:gd name="T36" fmla="*/ 48 w 48"/>
                <a:gd name="T37" fmla="*/ 29 h 48"/>
                <a:gd name="T38" fmla="*/ 46 w 48"/>
                <a:gd name="T39" fmla="*/ 33 h 48"/>
                <a:gd name="T40" fmla="*/ 43 w 48"/>
                <a:gd name="T41" fmla="*/ 38 h 48"/>
                <a:gd name="T42" fmla="*/ 41 w 48"/>
                <a:gd name="T43" fmla="*/ 41 h 48"/>
                <a:gd name="T44" fmla="*/ 38 w 48"/>
                <a:gd name="T45" fmla="*/ 43 h 48"/>
                <a:gd name="T46" fmla="*/ 33 w 48"/>
                <a:gd name="T47" fmla="*/ 45 h 48"/>
                <a:gd name="T48" fmla="*/ 29 w 48"/>
                <a:gd name="T49" fmla="*/ 47 h 48"/>
                <a:gd name="T50" fmla="*/ 24 w 48"/>
                <a:gd name="T51" fmla="*/ 48 h 48"/>
                <a:gd name="T52" fmla="*/ 20 w 48"/>
                <a:gd name="T53" fmla="*/ 47 h 48"/>
                <a:gd name="T54" fmla="*/ 15 w 48"/>
                <a:gd name="T55" fmla="*/ 45 h 48"/>
                <a:gd name="T56" fmla="*/ 11 w 48"/>
                <a:gd name="T57" fmla="*/ 43 h 48"/>
                <a:gd name="T58" fmla="*/ 7 w 48"/>
                <a:gd name="T59" fmla="*/ 41 h 48"/>
                <a:gd name="T60" fmla="*/ 4 w 48"/>
                <a:gd name="T61" fmla="*/ 38 h 48"/>
                <a:gd name="T62" fmla="*/ 3 w 48"/>
                <a:gd name="T63" fmla="*/ 33 h 48"/>
                <a:gd name="T64" fmla="*/ 0 w 48"/>
                <a:gd name="T65" fmla="*/ 29 h 48"/>
                <a:gd name="T66" fmla="*/ 0 w 48"/>
                <a:gd name="T6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" h="48">
                  <a:moveTo>
                    <a:pt x="0" y="24"/>
                  </a:moveTo>
                  <a:lnTo>
                    <a:pt x="0" y="20"/>
                  </a:lnTo>
                  <a:lnTo>
                    <a:pt x="3" y="15"/>
                  </a:lnTo>
                  <a:lnTo>
                    <a:pt x="4" y="11"/>
                  </a:lnTo>
                  <a:lnTo>
                    <a:pt x="7" y="7"/>
                  </a:lnTo>
                  <a:lnTo>
                    <a:pt x="11" y="4"/>
                  </a:lnTo>
                  <a:lnTo>
                    <a:pt x="15" y="2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9" y="0"/>
                  </a:lnTo>
                  <a:lnTo>
                    <a:pt x="33" y="2"/>
                  </a:lnTo>
                  <a:lnTo>
                    <a:pt x="38" y="4"/>
                  </a:lnTo>
                  <a:lnTo>
                    <a:pt x="41" y="7"/>
                  </a:lnTo>
                  <a:lnTo>
                    <a:pt x="43" y="11"/>
                  </a:lnTo>
                  <a:lnTo>
                    <a:pt x="46" y="15"/>
                  </a:lnTo>
                  <a:lnTo>
                    <a:pt x="48" y="20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48" y="29"/>
                  </a:lnTo>
                  <a:lnTo>
                    <a:pt x="46" y="33"/>
                  </a:lnTo>
                  <a:lnTo>
                    <a:pt x="43" y="38"/>
                  </a:lnTo>
                  <a:lnTo>
                    <a:pt x="41" y="41"/>
                  </a:lnTo>
                  <a:lnTo>
                    <a:pt x="38" y="43"/>
                  </a:lnTo>
                  <a:lnTo>
                    <a:pt x="33" y="45"/>
                  </a:lnTo>
                  <a:lnTo>
                    <a:pt x="29" y="47"/>
                  </a:lnTo>
                  <a:lnTo>
                    <a:pt x="24" y="48"/>
                  </a:lnTo>
                  <a:lnTo>
                    <a:pt x="20" y="47"/>
                  </a:lnTo>
                  <a:lnTo>
                    <a:pt x="15" y="45"/>
                  </a:lnTo>
                  <a:lnTo>
                    <a:pt x="11" y="43"/>
                  </a:lnTo>
                  <a:lnTo>
                    <a:pt x="7" y="41"/>
                  </a:lnTo>
                  <a:lnTo>
                    <a:pt x="4" y="38"/>
                  </a:lnTo>
                  <a:lnTo>
                    <a:pt x="3" y="33"/>
                  </a:lnTo>
                  <a:lnTo>
                    <a:pt x="0" y="29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7" name="Freeform 328"/>
            <p:cNvSpPr>
              <a:spLocks/>
            </p:cNvSpPr>
            <p:nvPr/>
          </p:nvSpPr>
          <p:spPr bwMode="auto">
            <a:xfrm>
              <a:off x="4481" y="843"/>
              <a:ext cx="48" cy="48"/>
            </a:xfrm>
            <a:custGeom>
              <a:avLst/>
              <a:gdLst>
                <a:gd name="T0" fmla="*/ 0 w 48"/>
                <a:gd name="T1" fmla="*/ 24 h 48"/>
                <a:gd name="T2" fmla="*/ 0 w 48"/>
                <a:gd name="T3" fmla="*/ 20 h 48"/>
                <a:gd name="T4" fmla="*/ 3 w 48"/>
                <a:gd name="T5" fmla="*/ 15 h 48"/>
                <a:gd name="T6" fmla="*/ 4 w 48"/>
                <a:gd name="T7" fmla="*/ 11 h 48"/>
                <a:gd name="T8" fmla="*/ 7 w 48"/>
                <a:gd name="T9" fmla="*/ 7 h 48"/>
                <a:gd name="T10" fmla="*/ 11 w 48"/>
                <a:gd name="T11" fmla="*/ 4 h 48"/>
                <a:gd name="T12" fmla="*/ 15 w 48"/>
                <a:gd name="T13" fmla="*/ 2 h 48"/>
                <a:gd name="T14" fmla="*/ 20 w 48"/>
                <a:gd name="T15" fmla="*/ 0 h 48"/>
                <a:gd name="T16" fmla="*/ 24 w 48"/>
                <a:gd name="T17" fmla="*/ 0 h 48"/>
                <a:gd name="T18" fmla="*/ 29 w 48"/>
                <a:gd name="T19" fmla="*/ 0 h 48"/>
                <a:gd name="T20" fmla="*/ 33 w 48"/>
                <a:gd name="T21" fmla="*/ 2 h 48"/>
                <a:gd name="T22" fmla="*/ 38 w 48"/>
                <a:gd name="T23" fmla="*/ 4 h 48"/>
                <a:gd name="T24" fmla="*/ 41 w 48"/>
                <a:gd name="T25" fmla="*/ 7 h 48"/>
                <a:gd name="T26" fmla="*/ 43 w 48"/>
                <a:gd name="T27" fmla="*/ 11 h 48"/>
                <a:gd name="T28" fmla="*/ 46 w 48"/>
                <a:gd name="T29" fmla="*/ 15 h 48"/>
                <a:gd name="T30" fmla="*/ 48 w 48"/>
                <a:gd name="T31" fmla="*/ 20 h 48"/>
                <a:gd name="T32" fmla="*/ 48 w 48"/>
                <a:gd name="T33" fmla="*/ 24 h 48"/>
                <a:gd name="T34" fmla="*/ 48 w 48"/>
                <a:gd name="T35" fmla="*/ 24 h 48"/>
                <a:gd name="T36" fmla="*/ 48 w 48"/>
                <a:gd name="T37" fmla="*/ 29 h 48"/>
                <a:gd name="T38" fmla="*/ 46 w 48"/>
                <a:gd name="T39" fmla="*/ 33 h 48"/>
                <a:gd name="T40" fmla="*/ 43 w 48"/>
                <a:gd name="T41" fmla="*/ 38 h 48"/>
                <a:gd name="T42" fmla="*/ 41 w 48"/>
                <a:gd name="T43" fmla="*/ 41 h 48"/>
                <a:gd name="T44" fmla="*/ 38 w 48"/>
                <a:gd name="T45" fmla="*/ 43 h 48"/>
                <a:gd name="T46" fmla="*/ 33 w 48"/>
                <a:gd name="T47" fmla="*/ 45 h 48"/>
                <a:gd name="T48" fmla="*/ 29 w 48"/>
                <a:gd name="T49" fmla="*/ 47 h 48"/>
                <a:gd name="T50" fmla="*/ 24 w 48"/>
                <a:gd name="T51" fmla="*/ 48 h 48"/>
                <a:gd name="T52" fmla="*/ 20 w 48"/>
                <a:gd name="T53" fmla="*/ 47 h 48"/>
                <a:gd name="T54" fmla="*/ 15 w 48"/>
                <a:gd name="T55" fmla="*/ 45 h 48"/>
                <a:gd name="T56" fmla="*/ 11 w 48"/>
                <a:gd name="T57" fmla="*/ 43 h 48"/>
                <a:gd name="T58" fmla="*/ 7 w 48"/>
                <a:gd name="T59" fmla="*/ 41 h 48"/>
                <a:gd name="T60" fmla="*/ 4 w 48"/>
                <a:gd name="T61" fmla="*/ 38 h 48"/>
                <a:gd name="T62" fmla="*/ 3 w 48"/>
                <a:gd name="T63" fmla="*/ 33 h 48"/>
                <a:gd name="T64" fmla="*/ 0 w 48"/>
                <a:gd name="T65" fmla="*/ 29 h 48"/>
                <a:gd name="T66" fmla="*/ 0 w 48"/>
                <a:gd name="T6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" h="48">
                  <a:moveTo>
                    <a:pt x="0" y="24"/>
                  </a:moveTo>
                  <a:lnTo>
                    <a:pt x="0" y="20"/>
                  </a:lnTo>
                  <a:lnTo>
                    <a:pt x="3" y="15"/>
                  </a:lnTo>
                  <a:lnTo>
                    <a:pt x="4" y="11"/>
                  </a:lnTo>
                  <a:lnTo>
                    <a:pt x="7" y="7"/>
                  </a:lnTo>
                  <a:lnTo>
                    <a:pt x="11" y="4"/>
                  </a:lnTo>
                  <a:lnTo>
                    <a:pt x="15" y="2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9" y="0"/>
                  </a:lnTo>
                  <a:lnTo>
                    <a:pt x="33" y="2"/>
                  </a:lnTo>
                  <a:lnTo>
                    <a:pt x="38" y="4"/>
                  </a:lnTo>
                  <a:lnTo>
                    <a:pt x="41" y="7"/>
                  </a:lnTo>
                  <a:lnTo>
                    <a:pt x="43" y="11"/>
                  </a:lnTo>
                  <a:lnTo>
                    <a:pt x="46" y="15"/>
                  </a:lnTo>
                  <a:lnTo>
                    <a:pt x="48" y="20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48" y="29"/>
                  </a:lnTo>
                  <a:lnTo>
                    <a:pt x="46" y="33"/>
                  </a:lnTo>
                  <a:lnTo>
                    <a:pt x="43" y="38"/>
                  </a:lnTo>
                  <a:lnTo>
                    <a:pt x="41" y="41"/>
                  </a:lnTo>
                  <a:lnTo>
                    <a:pt x="38" y="43"/>
                  </a:lnTo>
                  <a:lnTo>
                    <a:pt x="33" y="45"/>
                  </a:lnTo>
                  <a:lnTo>
                    <a:pt x="29" y="47"/>
                  </a:lnTo>
                  <a:lnTo>
                    <a:pt x="24" y="48"/>
                  </a:lnTo>
                  <a:lnTo>
                    <a:pt x="20" y="47"/>
                  </a:lnTo>
                  <a:lnTo>
                    <a:pt x="15" y="45"/>
                  </a:lnTo>
                  <a:lnTo>
                    <a:pt x="11" y="43"/>
                  </a:lnTo>
                  <a:lnTo>
                    <a:pt x="7" y="41"/>
                  </a:lnTo>
                  <a:lnTo>
                    <a:pt x="4" y="38"/>
                  </a:lnTo>
                  <a:lnTo>
                    <a:pt x="3" y="33"/>
                  </a:lnTo>
                  <a:lnTo>
                    <a:pt x="0" y="29"/>
                  </a:lnTo>
                  <a:lnTo>
                    <a:pt x="0" y="24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8" name="Freeform 329"/>
            <p:cNvSpPr>
              <a:spLocks/>
            </p:cNvSpPr>
            <p:nvPr/>
          </p:nvSpPr>
          <p:spPr bwMode="auto">
            <a:xfrm>
              <a:off x="4313" y="843"/>
              <a:ext cx="48" cy="48"/>
            </a:xfrm>
            <a:custGeom>
              <a:avLst/>
              <a:gdLst>
                <a:gd name="T0" fmla="*/ 0 w 48"/>
                <a:gd name="T1" fmla="*/ 24 h 48"/>
                <a:gd name="T2" fmla="*/ 0 w 48"/>
                <a:gd name="T3" fmla="*/ 20 h 48"/>
                <a:gd name="T4" fmla="*/ 2 w 48"/>
                <a:gd name="T5" fmla="*/ 15 h 48"/>
                <a:gd name="T6" fmla="*/ 4 w 48"/>
                <a:gd name="T7" fmla="*/ 11 h 48"/>
                <a:gd name="T8" fmla="*/ 7 w 48"/>
                <a:gd name="T9" fmla="*/ 7 h 48"/>
                <a:gd name="T10" fmla="*/ 11 w 48"/>
                <a:gd name="T11" fmla="*/ 4 h 48"/>
                <a:gd name="T12" fmla="*/ 15 w 48"/>
                <a:gd name="T13" fmla="*/ 2 h 48"/>
                <a:gd name="T14" fmla="*/ 20 w 48"/>
                <a:gd name="T15" fmla="*/ 0 h 48"/>
                <a:gd name="T16" fmla="*/ 24 w 48"/>
                <a:gd name="T17" fmla="*/ 0 h 48"/>
                <a:gd name="T18" fmla="*/ 29 w 48"/>
                <a:gd name="T19" fmla="*/ 0 h 48"/>
                <a:gd name="T20" fmla="*/ 33 w 48"/>
                <a:gd name="T21" fmla="*/ 2 h 48"/>
                <a:gd name="T22" fmla="*/ 38 w 48"/>
                <a:gd name="T23" fmla="*/ 4 h 48"/>
                <a:gd name="T24" fmla="*/ 41 w 48"/>
                <a:gd name="T25" fmla="*/ 7 h 48"/>
                <a:gd name="T26" fmla="*/ 43 w 48"/>
                <a:gd name="T27" fmla="*/ 11 h 48"/>
                <a:gd name="T28" fmla="*/ 46 w 48"/>
                <a:gd name="T29" fmla="*/ 15 h 48"/>
                <a:gd name="T30" fmla="*/ 47 w 48"/>
                <a:gd name="T31" fmla="*/ 20 h 48"/>
                <a:gd name="T32" fmla="*/ 48 w 48"/>
                <a:gd name="T33" fmla="*/ 24 h 48"/>
                <a:gd name="T34" fmla="*/ 48 w 48"/>
                <a:gd name="T35" fmla="*/ 24 h 48"/>
                <a:gd name="T36" fmla="*/ 47 w 48"/>
                <a:gd name="T37" fmla="*/ 29 h 48"/>
                <a:gd name="T38" fmla="*/ 46 w 48"/>
                <a:gd name="T39" fmla="*/ 33 h 48"/>
                <a:gd name="T40" fmla="*/ 43 w 48"/>
                <a:gd name="T41" fmla="*/ 38 h 48"/>
                <a:gd name="T42" fmla="*/ 41 w 48"/>
                <a:gd name="T43" fmla="*/ 41 h 48"/>
                <a:gd name="T44" fmla="*/ 38 w 48"/>
                <a:gd name="T45" fmla="*/ 43 h 48"/>
                <a:gd name="T46" fmla="*/ 33 w 48"/>
                <a:gd name="T47" fmla="*/ 45 h 48"/>
                <a:gd name="T48" fmla="*/ 29 w 48"/>
                <a:gd name="T49" fmla="*/ 47 h 48"/>
                <a:gd name="T50" fmla="*/ 24 w 48"/>
                <a:gd name="T51" fmla="*/ 48 h 48"/>
                <a:gd name="T52" fmla="*/ 20 w 48"/>
                <a:gd name="T53" fmla="*/ 47 h 48"/>
                <a:gd name="T54" fmla="*/ 15 w 48"/>
                <a:gd name="T55" fmla="*/ 45 h 48"/>
                <a:gd name="T56" fmla="*/ 11 w 48"/>
                <a:gd name="T57" fmla="*/ 43 h 48"/>
                <a:gd name="T58" fmla="*/ 7 w 48"/>
                <a:gd name="T59" fmla="*/ 41 h 48"/>
                <a:gd name="T60" fmla="*/ 4 w 48"/>
                <a:gd name="T61" fmla="*/ 38 h 48"/>
                <a:gd name="T62" fmla="*/ 2 w 48"/>
                <a:gd name="T63" fmla="*/ 33 h 48"/>
                <a:gd name="T64" fmla="*/ 0 w 48"/>
                <a:gd name="T65" fmla="*/ 29 h 48"/>
                <a:gd name="T66" fmla="*/ 0 w 48"/>
                <a:gd name="T6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" h="48">
                  <a:moveTo>
                    <a:pt x="0" y="24"/>
                  </a:moveTo>
                  <a:lnTo>
                    <a:pt x="0" y="20"/>
                  </a:lnTo>
                  <a:lnTo>
                    <a:pt x="2" y="15"/>
                  </a:lnTo>
                  <a:lnTo>
                    <a:pt x="4" y="11"/>
                  </a:lnTo>
                  <a:lnTo>
                    <a:pt x="7" y="7"/>
                  </a:lnTo>
                  <a:lnTo>
                    <a:pt x="11" y="4"/>
                  </a:lnTo>
                  <a:lnTo>
                    <a:pt x="15" y="2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9" y="0"/>
                  </a:lnTo>
                  <a:lnTo>
                    <a:pt x="33" y="2"/>
                  </a:lnTo>
                  <a:lnTo>
                    <a:pt x="38" y="4"/>
                  </a:lnTo>
                  <a:lnTo>
                    <a:pt x="41" y="7"/>
                  </a:lnTo>
                  <a:lnTo>
                    <a:pt x="43" y="11"/>
                  </a:lnTo>
                  <a:lnTo>
                    <a:pt x="46" y="15"/>
                  </a:lnTo>
                  <a:lnTo>
                    <a:pt x="47" y="20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47" y="29"/>
                  </a:lnTo>
                  <a:lnTo>
                    <a:pt x="46" y="33"/>
                  </a:lnTo>
                  <a:lnTo>
                    <a:pt x="43" y="38"/>
                  </a:lnTo>
                  <a:lnTo>
                    <a:pt x="41" y="41"/>
                  </a:lnTo>
                  <a:lnTo>
                    <a:pt x="38" y="43"/>
                  </a:lnTo>
                  <a:lnTo>
                    <a:pt x="33" y="45"/>
                  </a:lnTo>
                  <a:lnTo>
                    <a:pt x="29" y="47"/>
                  </a:lnTo>
                  <a:lnTo>
                    <a:pt x="24" y="48"/>
                  </a:lnTo>
                  <a:lnTo>
                    <a:pt x="20" y="47"/>
                  </a:lnTo>
                  <a:lnTo>
                    <a:pt x="15" y="45"/>
                  </a:lnTo>
                  <a:lnTo>
                    <a:pt x="11" y="43"/>
                  </a:lnTo>
                  <a:lnTo>
                    <a:pt x="7" y="41"/>
                  </a:lnTo>
                  <a:lnTo>
                    <a:pt x="4" y="38"/>
                  </a:lnTo>
                  <a:lnTo>
                    <a:pt x="2" y="33"/>
                  </a:lnTo>
                  <a:lnTo>
                    <a:pt x="0" y="29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9" name="Freeform 330"/>
            <p:cNvSpPr>
              <a:spLocks/>
            </p:cNvSpPr>
            <p:nvPr/>
          </p:nvSpPr>
          <p:spPr bwMode="auto">
            <a:xfrm>
              <a:off x="4313" y="843"/>
              <a:ext cx="48" cy="48"/>
            </a:xfrm>
            <a:custGeom>
              <a:avLst/>
              <a:gdLst>
                <a:gd name="T0" fmla="*/ 0 w 48"/>
                <a:gd name="T1" fmla="*/ 24 h 48"/>
                <a:gd name="T2" fmla="*/ 0 w 48"/>
                <a:gd name="T3" fmla="*/ 20 h 48"/>
                <a:gd name="T4" fmla="*/ 2 w 48"/>
                <a:gd name="T5" fmla="*/ 15 h 48"/>
                <a:gd name="T6" fmla="*/ 4 w 48"/>
                <a:gd name="T7" fmla="*/ 11 h 48"/>
                <a:gd name="T8" fmla="*/ 7 w 48"/>
                <a:gd name="T9" fmla="*/ 7 h 48"/>
                <a:gd name="T10" fmla="*/ 11 w 48"/>
                <a:gd name="T11" fmla="*/ 4 h 48"/>
                <a:gd name="T12" fmla="*/ 15 w 48"/>
                <a:gd name="T13" fmla="*/ 2 h 48"/>
                <a:gd name="T14" fmla="*/ 20 w 48"/>
                <a:gd name="T15" fmla="*/ 0 h 48"/>
                <a:gd name="T16" fmla="*/ 24 w 48"/>
                <a:gd name="T17" fmla="*/ 0 h 48"/>
                <a:gd name="T18" fmla="*/ 29 w 48"/>
                <a:gd name="T19" fmla="*/ 0 h 48"/>
                <a:gd name="T20" fmla="*/ 33 w 48"/>
                <a:gd name="T21" fmla="*/ 2 h 48"/>
                <a:gd name="T22" fmla="*/ 38 w 48"/>
                <a:gd name="T23" fmla="*/ 4 h 48"/>
                <a:gd name="T24" fmla="*/ 41 w 48"/>
                <a:gd name="T25" fmla="*/ 7 h 48"/>
                <a:gd name="T26" fmla="*/ 43 w 48"/>
                <a:gd name="T27" fmla="*/ 11 h 48"/>
                <a:gd name="T28" fmla="*/ 46 w 48"/>
                <a:gd name="T29" fmla="*/ 15 h 48"/>
                <a:gd name="T30" fmla="*/ 47 w 48"/>
                <a:gd name="T31" fmla="*/ 20 h 48"/>
                <a:gd name="T32" fmla="*/ 48 w 48"/>
                <a:gd name="T33" fmla="*/ 24 h 48"/>
                <a:gd name="T34" fmla="*/ 48 w 48"/>
                <a:gd name="T35" fmla="*/ 24 h 48"/>
                <a:gd name="T36" fmla="*/ 47 w 48"/>
                <a:gd name="T37" fmla="*/ 29 h 48"/>
                <a:gd name="T38" fmla="*/ 46 w 48"/>
                <a:gd name="T39" fmla="*/ 33 h 48"/>
                <a:gd name="T40" fmla="*/ 43 w 48"/>
                <a:gd name="T41" fmla="*/ 38 h 48"/>
                <a:gd name="T42" fmla="*/ 41 w 48"/>
                <a:gd name="T43" fmla="*/ 41 h 48"/>
                <a:gd name="T44" fmla="*/ 38 w 48"/>
                <a:gd name="T45" fmla="*/ 43 h 48"/>
                <a:gd name="T46" fmla="*/ 33 w 48"/>
                <a:gd name="T47" fmla="*/ 45 h 48"/>
                <a:gd name="T48" fmla="*/ 29 w 48"/>
                <a:gd name="T49" fmla="*/ 47 h 48"/>
                <a:gd name="T50" fmla="*/ 24 w 48"/>
                <a:gd name="T51" fmla="*/ 48 h 48"/>
                <a:gd name="T52" fmla="*/ 20 w 48"/>
                <a:gd name="T53" fmla="*/ 47 h 48"/>
                <a:gd name="T54" fmla="*/ 15 w 48"/>
                <a:gd name="T55" fmla="*/ 45 h 48"/>
                <a:gd name="T56" fmla="*/ 11 w 48"/>
                <a:gd name="T57" fmla="*/ 43 h 48"/>
                <a:gd name="T58" fmla="*/ 7 w 48"/>
                <a:gd name="T59" fmla="*/ 41 h 48"/>
                <a:gd name="T60" fmla="*/ 4 w 48"/>
                <a:gd name="T61" fmla="*/ 38 h 48"/>
                <a:gd name="T62" fmla="*/ 2 w 48"/>
                <a:gd name="T63" fmla="*/ 33 h 48"/>
                <a:gd name="T64" fmla="*/ 0 w 48"/>
                <a:gd name="T65" fmla="*/ 29 h 48"/>
                <a:gd name="T66" fmla="*/ 0 w 48"/>
                <a:gd name="T6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" h="48">
                  <a:moveTo>
                    <a:pt x="0" y="24"/>
                  </a:moveTo>
                  <a:lnTo>
                    <a:pt x="0" y="20"/>
                  </a:lnTo>
                  <a:lnTo>
                    <a:pt x="2" y="15"/>
                  </a:lnTo>
                  <a:lnTo>
                    <a:pt x="4" y="11"/>
                  </a:lnTo>
                  <a:lnTo>
                    <a:pt x="7" y="7"/>
                  </a:lnTo>
                  <a:lnTo>
                    <a:pt x="11" y="4"/>
                  </a:lnTo>
                  <a:lnTo>
                    <a:pt x="15" y="2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9" y="0"/>
                  </a:lnTo>
                  <a:lnTo>
                    <a:pt x="33" y="2"/>
                  </a:lnTo>
                  <a:lnTo>
                    <a:pt x="38" y="4"/>
                  </a:lnTo>
                  <a:lnTo>
                    <a:pt x="41" y="7"/>
                  </a:lnTo>
                  <a:lnTo>
                    <a:pt x="43" y="11"/>
                  </a:lnTo>
                  <a:lnTo>
                    <a:pt x="46" y="15"/>
                  </a:lnTo>
                  <a:lnTo>
                    <a:pt x="47" y="20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47" y="29"/>
                  </a:lnTo>
                  <a:lnTo>
                    <a:pt x="46" y="33"/>
                  </a:lnTo>
                  <a:lnTo>
                    <a:pt x="43" y="38"/>
                  </a:lnTo>
                  <a:lnTo>
                    <a:pt x="41" y="41"/>
                  </a:lnTo>
                  <a:lnTo>
                    <a:pt x="38" y="43"/>
                  </a:lnTo>
                  <a:lnTo>
                    <a:pt x="33" y="45"/>
                  </a:lnTo>
                  <a:lnTo>
                    <a:pt x="29" y="47"/>
                  </a:lnTo>
                  <a:lnTo>
                    <a:pt x="24" y="48"/>
                  </a:lnTo>
                  <a:lnTo>
                    <a:pt x="20" y="47"/>
                  </a:lnTo>
                  <a:lnTo>
                    <a:pt x="15" y="45"/>
                  </a:lnTo>
                  <a:lnTo>
                    <a:pt x="11" y="43"/>
                  </a:lnTo>
                  <a:lnTo>
                    <a:pt x="7" y="41"/>
                  </a:lnTo>
                  <a:lnTo>
                    <a:pt x="4" y="38"/>
                  </a:lnTo>
                  <a:lnTo>
                    <a:pt x="2" y="33"/>
                  </a:lnTo>
                  <a:lnTo>
                    <a:pt x="0" y="29"/>
                  </a:lnTo>
                  <a:lnTo>
                    <a:pt x="0" y="24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" name="Freeform 331"/>
            <p:cNvSpPr>
              <a:spLocks/>
            </p:cNvSpPr>
            <p:nvPr/>
          </p:nvSpPr>
          <p:spPr bwMode="auto">
            <a:xfrm>
              <a:off x="4488" y="1980"/>
              <a:ext cx="48" cy="48"/>
            </a:xfrm>
            <a:custGeom>
              <a:avLst/>
              <a:gdLst>
                <a:gd name="T0" fmla="*/ 0 w 48"/>
                <a:gd name="T1" fmla="*/ 24 h 48"/>
                <a:gd name="T2" fmla="*/ 0 w 48"/>
                <a:gd name="T3" fmla="*/ 19 h 48"/>
                <a:gd name="T4" fmla="*/ 1 w 48"/>
                <a:gd name="T5" fmla="*/ 15 h 48"/>
                <a:gd name="T6" fmla="*/ 4 w 48"/>
                <a:gd name="T7" fmla="*/ 10 h 48"/>
                <a:gd name="T8" fmla="*/ 7 w 48"/>
                <a:gd name="T9" fmla="*/ 7 h 48"/>
                <a:gd name="T10" fmla="*/ 10 w 48"/>
                <a:gd name="T11" fmla="*/ 4 h 48"/>
                <a:gd name="T12" fmla="*/ 15 w 48"/>
                <a:gd name="T13" fmla="*/ 1 h 48"/>
                <a:gd name="T14" fmla="*/ 18 w 48"/>
                <a:gd name="T15" fmla="*/ 0 h 48"/>
                <a:gd name="T16" fmla="*/ 24 w 48"/>
                <a:gd name="T17" fmla="*/ 0 h 48"/>
                <a:gd name="T18" fmla="*/ 28 w 48"/>
                <a:gd name="T19" fmla="*/ 0 h 48"/>
                <a:gd name="T20" fmla="*/ 33 w 48"/>
                <a:gd name="T21" fmla="*/ 1 h 48"/>
                <a:gd name="T22" fmla="*/ 37 w 48"/>
                <a:gd name="T23" fmla="*/ 4 h 48"/>
                <a:gd name="T24" fmla="*/ 41 w 48"/>
                <a:gd name="T25" fmla="*/ 7 h 48"/>
                <a:gd name="T26" fmla="*/ 43 w 48"/>
                <a:gd name="T27" fmla="*/ 10 h 48"/>
                <a:gd name="T28" fmla="*/ 45 w 48"/>
                <a:gd name="T29" fmla="*/ 15 h 48"/>
                <a:gd name="T30" fmla="*/ 46 w 48"/>
                <a:gd name="T31" fmla="*/ 19 h 48"/>
                <a:gd name="T32" fmla="*/ 48 w 48"/>
                <a:gd name="T33" fmla="*/ 24 h 48"/>
                <a:gd name="T34" fmla="*/ 48 w 48"/>
                <a:gd name="T35" fmla="*/ 24 h 48"/>
                <a:gd name="T36" fmla="*/ 46 w 48"/>
                <a:gd name="T37" fmla="*/ 28 h 48"/>
                <a:gd name="T38" fmla="*/ 45 w 48"/>
                <a:gd name="T39" fmla="*/ 33 h 48"/>
                <a:gd name="T40" fmla="*/ 43 w 48"/>
                <a:gd name="T41" fmla="*/ 37 h 48"/>
                <a:gd name="T42" fmla="*/ 41 w 48"/>
                <a:gd name="T43" fmla="*/ 41 h 48"/>
                <a:gd name="T44" fmla="*/ 37 w 48"/>
                <a:gd name="T45" fmla="*/ 43 h 48"/>
                <a:gd name="T46" fmla="*/ 33 w 48"/>
                <a:gd name="T47" fmla="*/ 45 h 48"/>
                <a:gd name="T48" fmla="*/ 28 w 48"/>
                <a:gd name="T49" fmla="*/ 46 h 48"/>
                <a:gd name="T50" fmla="*/ 24 w 48"/>
                <a:gd name="T51" fmla="*/ 48 h 48"/>
                <a:gd name="T52" fmla="*/ 18 w 48"/>
                <a:gd name="T53" fmla="*/ 46 h 48"/>
                <a:gd name="T54" fmla="*/ 15 w 48"/>
                <a:gd name="T55" fmla="*/ 45 h 48"/>
                <a:gd name="T56" fmla="*/ 10 w 48"/>
                <a:gd name="T57" fmla="*/ 43 h 48"/>
                <a:gd name="T58" fmla="*/ 7 w 48"/>
                <a:gd name="T59" fmla="*/ 41 h 48"/>
                <a:gd name="T60" fmla="*/ 4 w 48"/>
                <a:gd name="T61" fmla="*/ 37 h 48"/>
                <a:gd name="T62" fmla="*/ 1 w 48"/>
                <a:gd name="T63" fmla="*/ 33 h 48"/>
                <a:gd name="T64" fmla="*/ 0 w 48"/>
                <a:gd name="T65" fmla="*/ 28 h 48"/>
                <a:gd name="T66" fmla="*/ 0 w 48"/>
                <a:gd name="T6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" h="48">
                  <a:moveTo>
                    <a:pt x="0" y="24"/>
                  </a:moveTo>
                  <a:lnTo>
                    <a:pt x="0" y="19"/>
                  </a:lnTo>
                  <a:lnTo>
                    <a:pt x="1" y="15"/>
                  </a:lnTo>
                  <a:lnTo>
                    <a:pt x="4" y="10"/>
                  </a:lnTo>
                  <a:lnTo>
                    <a:pt x="7" y="7"/>
                  </a:lnTo>
                  <a:lnTo>
                    <a:pt x="10" y="4"/>
                  </a:lnTo>
                  <a:lnTo>
                    <a:pt x="15" y="1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33" y="1"/>
                  </a:lnTo>
                  <a:lnTo>
                    <a:pt x="37" y="4"/>
                  </a:lnTo>
                  <a:lnTo>
                    <a:pt x="41" y="7"/>
                  </a:lnTo>
                  <a:lnTo>
                    <a:pt x="43" y="10"/>
                  </a:lnTo>
                  <a:lnTo>
                    <a:pt x="45" y="15"/>
                  </a:lnTo>
                  <a:lnTo>
                    <a:pt x="46" y="19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46" y="28"/>
                  </a:lnTo>
                  <a:lnTo>
                    <a:pt x="45" y="33"/>
                  </a:lnTo>
                  <a:lnTo>
                    <a:pt x="43" y="37"/>
                  </a:lnTo>
                  <a:lnTo>
                    <a:pt x="41" y="41"/>
                  </a:lnTo>
                  <a:lnTo>
                    <a:pt x="37" y="43"/>
                  </a:lnTo>
                  <a:lnTo>
                    <a:pt x="33" y="45"/>
                  </a:lnTo>
                  <a:lnTo>
                    <a:pt x="28" y="46"/>
                  </a:lnTo>
                  <a:lnTo>
                    <a:pt x="24" y="48"/>
                  </a:lnTo>
                  <a:lnTo>
                    <a:pt x="18" y="46"/>
                  </a:lnTo>
                  <a:lnTo>
                    <a:pt x="15" y="45"/>
                  </a:lnTo>
                  <a:lnTo>
                    <a:pt x="10" y="43"/>
                  </a:lnTo>
                  <a:lnTo>
                    <a:pt x="7" y="41"/>
                  </a:lnTo>
                  <a:lnTo>
                    <a:pt x="4" y="37"/>
                  </a:lnTo>
                  <a:lnTo>
                    <a:pt x="1" y="33"/>
                  </a:lnTo>
                  <a:lnTo>
                    <a:pt x="0" y="28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" name="Freeform 332"/>
            <p:cNvSpPr>
              <a:spLocks/>
            </p:cNvSpPr>
            <p:nvPr/>
          </p:nvSpPr>
          <p:spPr bwMode="auto">
            <a:xfrm>
              <a:off x="4488" y="1980"/>
              <a:ext cx="48" cy="48"/>
            </a:xfrm>
            <a:custGeom>
              <a:avLst/>
              <a:gdLst>
                <a:gd name="T0" fmla="*/ 0 w 48"/>
                <a:gd name="T1" fmla="*/ 24 h 48"/>
                <a:gd name="T2" fmla="*/ 0 w 48"/>
                <a:gd name="T3" fmla="*/ 19 h 48"/>
                <a:gd name="T4" fmla="*/ 1 w 48"/>
                <a:gd name="T5" fmla="*/ 15 h 48"/>
                <a:gd name="T6" fmla="*/ 4 w 48"/>
                <a:gd name="T7" fmla="*/ 10 h 48"/>
                <a:gd name="T8" fmla="*/ 7 w 48"/>
                <a:gd name="T9" fmla="*/ 7 h 48"/>
                <a:gd name="T10" fmla="*/ 10 w 48"/>
                <a:gd name="T11" fmla="*/ 4 h 48"/>
                <a:gd name="T12" fmla="*/ 15 w 48"/>
                <a:gd name="T13" fmla="*/ 1 h 48"/>
                <a:gd name="T14" fmla="*/ 18 w 48"/>
                <a:gd name="T15" fmla="*/ 0 h 48"/>
                <a:gd name="T16" fmla="*/ 24 w 48"/>
                <a:gd name="T17" fmla="*/ 0 h 48"/>
                <a:gd name="T18" fmla="*/ 28 w 48"/>
                <a:gd name="T19" fmla="*/ 0 h 48"/>
                <a:gd name="T20" fmla="*/ 33 w 48"/>
                <a:gd name="T21" fmla="*/ 1 h 48"/>
                <a:gd name="T22" fmla="*/ 37 w 48"/>
                <a:gd name="T23" fmla="*/ 4 h 48"/>
                <a:gd name="T24" fmla="*/ 41 w 48"/>
                <a:gd name="T25" fmla="*/ 7 h 48"/>
                <a:gd name="T26" fmla="*/ 43 w 48"/>
                <a:gd name="T27" fmla="*/ 10 h 48"/>
                <a:gd name="T28" fmla="*/ 45 w 48"/>
                <a:gd name="T29" fmla="*/ 15 h 48"/>
                <a:gd name="T30" fmla="*/ 46 w 48"/>
                <a:gd name="T31" fmla="*/ 19 h 48"/>
                <a:gd name="T32" fmla="*/ 48 w 48"/>
                <a:gd name="T33" fmla="*/ 24 h 48"/>
                <a:gd name="T34" fmla="*/ 48 w 48"/>
                <a:gd name="T35" fmla="*/ 24 h 48"/>
                <a:gd name="T36" fmla="*/ 46 w 48"/>
                <a:gd name="T37" fmla="*/ 28 h 48"/>
                <a:gd name="T38" fmla="*/ 45 w 48"/>
                <a:gd name="T39" fmla="*/ 33 h 48"/>
                <a:gd name="T40" fmla="*/ 43 w 48"/>
                <a:gd name="T41" fmla="*/ 37 h 48"/>
                <a:gd name="T42" fmla="*/ 41 w 48"/>
                <a:gd name="T43" fmla="*/ 41 h 48"/>
                <a:gd name="T44" fmla="*/ 37 w 48"/>
                <a:gd name="T45" fmla="*/ 43 h 48"/>
                <a:gd name="T46" fmla="*/ 33 w 48"/>
                <a:gd name="T47" fmla="*/ 45 h 48"/>
                <a:gd name="T48" fmla="*/ 28 w 48"/>
                <a:gd name="T49" fmla="*/ 46 h 48"/>
                <a:gd name="T50" fmla="*/ 24 w 48"/>
                <a:gd name="T51" fmla="*/ 48 h 48"/>
                <a:gd name="T52" fmla="*/ 18 w 48"/>
                <a:gd name="T53" fmla="*/ 46 h 48"/>
                <a:gd name="T54" fmla="*/ 15 w 48"/>
                <a:gd name="T55" fmla="*/ 45 h 48"/>
                <a:gd name="T56" fmla="*/ 10 w 48"/>
                <a:gd name="T57" fmla="*/ 43 h 48"/>
                <a:gd name="T58" fmla="*/ 7 w 48"/>
                <a:gd name="T59" fmla="*/ 41 h 48"/>
                <a:gd name="T60" fmla="*/ 4 w 48"/>
                <a:gd name="T61" fmla="*/ 37 h 48"/>
                <a:gd name="T62" fmla="*/ 1 w 48"/>
                <a:gd name="T63" fmla="*/ 33 h 48"/>
                <a:gd name="T64" fmla="*/ 0 w 48"/>
                <a:gd name="T65" fmla="*/ 28 h 48"/>
                <a:gd name="T66" fmla="*/ 0 w 48"/>
                <a:gd name="T6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" h="48">
                  <a:moveTo>
                    <a:pt x="0" y="24"/>
                  </a:moveTo>
                  <a:lnTo>
                    <a:pt x="0" y="19"/>
                  </a:lnTo>
                  <a:lnTo>
                    <a:pt x="1" y="15"/>
                  </a:lnTo>
                  <a:lnTo>
                    <a:pt x="4" y="10"/>
                  </a:lnTo>
                  <a:lnTo>
                    <a:pt x="7" y="7"/>
                  </a:lnTo>
                  <a:lnTo>
                    <a:pt x="10" y="4"/>
                  </a:lnTo>
                  <a:lnTo>
                    <a:pt x="15" y="1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33" y="1"/>
                  </a:lnTo>
                  <a:lnTo>
                    <a:pt x="37" y="4"/>
                  </a:lnTo>
                  <a:lnTo>
                    <a:pt x="41" y="7"/>
                  </a:lnTo>
                  <a:lnTo>
                    <a:pt x="43" y="10"/>
                  </a:lnTo>
                  <a:lnTo>
                    <a:pt x="45" y="15"/>
                  </a:lnTo>
                  <a:lnTo>
                    <a:pt x="46" y="19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46" y="28"/>
                  </a:lnTo>
                  <a:lnTo>
                    <a:pt x="45" y="33"/>
                  </a:lnTo>
                  <a:lnTo>
                    <a:pt x="43" y="37"/>
                  </a:lnTo>
                  <a:lnTo>
                    <a:pt x="41" y="41"/>
                  </a:lnTo>
                  <a:lnTo>
                    <a:pt x="37" y="43"/>
                  </a:lnTo>
                  <a:lnTo>
                    <a:pt x="33" y="45"/>
                  </a:lnTo>
                  <a:lnTo>
                    <a:pt x="28" y="46"/>
                  </a:lnTo>
                  <a:lnTo>
                    <a:pt x="24" y="48"/>
                  </a:lnTo>
                  <a:lnTo>
                    <a:pt x="18" y="46"/>
                  </a:lnTo>
                  <a:lnTo>
                    <a:pt x="15" y="45"/>
                  </a:lnTo>
                  <a:lnTo>
                    <a:pt x="10" y="43"/>
                  </a:lnTo>
                  <a:lnTo>
                    <a:pt x="7" y="41"/>
                  </a:lnTo>
                  <a:lnTo>
                    <a:pt x="4" y="37"/>
                  </a:lnTo>
                  <a:lnTo>
                    <a:pt x="1" y="33"/>
                  </a:lnTo>
                  <a:lnTo>
                    <a:pt x="0" y="28"/>
                  </a:lnTo>
                  <a:lnTo>
                    <a:pt x="0" y="24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" name="Freeform 333"/>
            <p:cNvSpPr>
              <a:spLocks/>
            </p:cNvSpPr>
            <p:nvPr/>
          </p:nvSpPr>
          <p:spPr bwMode="auto">
            <a:xfrm>
              <a:off x="4313" y="1980"/>
              <a:ext cx="48" cy="48"/>
            </a:xfrm>
            <a:custGeom>
              <a:avLst/>
              <a:gdLst>
                <a:gd name="T0" fmla="*/ 0 w 48"/>
                <a:gd name="T1" fmla="*/ 24 h 48"/>
                <a:gd name="T2" fmla="*/ 0 w 48"/>
                <a:gd name="T3" fmla="*/ 19 h 48"/>
                <a:gd name="T4" fmla="*/ 2 w 48"/>
                <a:gd name="T5" fmla="*/ 15 h 48"/>
                <a:gd name="T6" fmla="*/ 4 w 48"/>
                <a:gd name="T7" fmla="*/ 10 h 48"/>
                <a:gd name="T8" fmla="*/ 7 w 48"/>
                <a:gd name="T9" fmla="*/ 7 h 48"/>
                <a:gd name="T10" fmla="*/ 11 w 48"/>
                <a:gd name="T11" fmla="*/ 4 h 48"/>
                <a:gd name="T12" fmla="*/ 15 w 48"/>
                <a:gd name="T13" fmla="*/ 1 h 48"/>
                <a:gd name="T14" fmla="*/ 20 w 48"/>
                <a:gd name="T15" fmla="*/ 0 h 48"/>
                <a:gd name="T16" fmla="*/ 24 w 48"/>
                <a:gd name="T17" fmla="*/ 0 h 48"/>
                <a:gd name="T18" fmla="*/ 29 w 48"/>
                <a:gd name="T19" fmla="*/ 0 h 48"/>
                <a:gd name="T20" fmla="*/ 33 w 48"/>
                <a:gd name="T21" fmla="*/ 1 h 48"/>
                <a:gd name="T22" fmla="*/ 38 w 48"/>
                <a:gd name="T23" fmla="*/ 4 h 48"/>
                <a:gd name="T24" fmla="*/ 41 w 48"/>
                <a:gd name="T25" fmla="*/ 7 h 48"/>
                <a:gd name="T26" fmla="*/ 43 w 48"/>
                <a:gd name="T27" fmla="*/ 10 h 48"/>
                <a:gd name="T28" fmla="*/ 46 w 48"/>
                <a:gd name="T29" fmla="*/ 15 h 48"/>
                <a:gd name="T30" fmla="*/ 47 w 48"/>
                <a:gd name="T31" fmla="*/ 19 h 48"/>
                <a:gd name="T32" fmla="*/ 48 w 48"/>
                <a:gd name="T33" fmla="*/ 24 h 48"/>
                <a:gd name="T34" fmla="*/ 48 w 48"/>
                <a:gd name="T35" fmla="*/ 24 h 48"/>
                <a:gd name="T36" fmla="*/ 47 w 48"/>
                <a:gd name="T37" fmla="*/ 28 h 48"/>
                <a:gd name="T38" fmla="*/ 46 w 48"/>
                <a:gd name="T39" fmla="*/ 33 h 48"/>
                <a:gd name="T40" fmla="*/ 43 w 48"/>
                <a:gd name="T41" fmla="*/ 37 h 48"/>
                <a:gd name="T42" fmla="*/ 41 w 48"/>
                <a:gd name="T43" fmla="*/ 41 h 48"/>
                <a:gd name="T44" fmla="*/ 38 w 48"/>
                <a:gd name="T45" fmla="*/ 43 h 48"/>
                <a:gd name="T46" fmla="*/ 33 w 48"/>
                <a:gd name="T47" fmla="*/ 45 h 48"/>
                <a:gd name="T48" fmla="*/ 29 w 48"/>
                <a:gd name="T49" fmla="*/ 46 h 48"/>
                <a:gd name="T50" fmla="*/ 24 w 48"/>
                <a:gd name="T51" fmla="*/ 48 h 48"/>
                <a:gd name="T52" fmla="*/ 20 w 48"/>
                <a:gd name="T53" fmla="*/ 46 h 48"/>
                <a:gd name="T54" fmla="*/ 15 w 48"/>
                <a:gd name="T55" fmla="*/ 45 h 48"/>
                <a:gd name="T56" fmla="*/ 11 w 48"/>
                <a:gd name="T57" fmla="*/ 43 h 48"/>
                <a:gd name="T58" fmla="*/ 7 w 48"/>
                <a:gd name="T59" fmla="*/ 41 h 48"/>
                <a:gd name="T60" fmla="*/ 4 w 48"/>
                <a:gd name="T61" fmla="*/ 37 h 48"/>
                <a:gd name="T62" fmla="*/ 2 w 48"/>
                <a:gd name="T63" fmla="*/ 33 h 48"/>
                <a:gd name="T64" fmla="*/ 0 w 48"/>
                <a:gd name="T65" fmla="*/ 28 h 48"/>
                <a:gd name="T66" fmla="*/ 0 w 48"/>
                <a:gd name="T6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" h="48">
                  <a:moveTo>
                    <a:pt x="0" y="24"/>
                  </a:moveTo>
                  <a:lnTo>
                    <a:pt x="0" y="19"/>
                  </a:lnTo>
                  <a:lnTo>
                    <a:pt x="2" y="15"/>
                  </a:lnTo>
                  <a:lnTo>
                    <a:pt x="4" y="10"/>
                  </a:lnTo>
                  <a:lnTo>
                    <a:pt x="7" y="7"/>
                  </a:lnTo>
                  <a:lnTo>
                    <a:pt x="11" y="4"/>
                  </a:lnTo>
                  <a:lnTo>
                    <a:pt x="15" y="1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9" y="0"/>
                  </a:lnTo>
                  <a:lnTo>
                    <a:pt x="33" y="1"/>
                  </a:lnTo>
                  <a:lnTo>
                    <a:pt x="38" y="4"/>
                  </a:lnTo>
                  <a:lnTo>
                    <a:pt x="41" y="7"/>
                  </a:lnTo>
                  <a:lnTo>
                    <a:pt x="43" y="10"/>
                  </a:lnTo>
                  <a:lnTo>
                    <a:pt x="46" y="15"/>
                  </a:lnTo>
                  <a:lnTo>
                    <a:pt x="47" y="19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47" y="28"/>
                  </a:lnTo>
                  <a:lnTo>
                    <a:pt x="46" y="33"/>
                  </a:lnTo>
                  <a:lnTo>
                    <a:pt x="43" y="37"/>
                  </a:lnTo>
                  <a:lnTo>
                    <a:pt x="41" y="41"/>
                  </a:lnTo>
                  <a:lnTo>
                    <a:pt x="38" y="43"/>
                  </a:lnTo>
                  <a:lnTo>
                    <a:pt x="33" y="45"/>
                  </a:lnTo>
                  <a:lnTo>
                    <a:pt x="29" y="46"/>
                  </a:lnTo>
                  <a:lnTo>
                    <a:pt x="24" y="48"/>
                  </a:lnTo>
                  <a:lnTo>
                    <a:pt x="20" y="46"/>
                  </a:lnTo>
                  <a:lnTo>
                    <a:pt x="15" y="45"/>
                  </a:lnTo>
                  <a:lnTo>
                    <a:pt x="11" y="43"/>
                  </a:lnTo>
                  <a:lnTo>
                    <a:pt x="7" y="41"/>
                  </a:lnTo>
                  <a:lnTo>
                    <a:pt x="4" y="37"/>
                  </a:lnTo>
                  <a:lnTo>
                    <a:pt x="2" y="33"/>
                  </a:lnTo>
                  <a:lnTo>
                    <a:pt x="0" y="28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" name="Freeform 334"/>
            <p:cNvSpPr>
              <a:spLocks/>
            </p:cNvSpPr>
            <p:nvPr/>
          </p:nvSpPr>
          <p:spPr bwMode="auto">
            <a:xfrm>
              <a:off x="4313" y="1980"/>
              <a:ext cx="48" cy="48"/>
            </a:xfrm>
            <a:custGeom>
              <a:avLst/>
              <a:gdLst>
                <a:gd name="T0" fmla="*/ 0 w 48"/>
                <a:gd name="T1" fmla="*/ 24 h 48"/>
                <a:gd name="T2" fmla="*/ 0 w 48"/>
                <a:gd name="T3" fmla="*/ 19 h 48"/>
                <a:gd name="T4" fmla="*/ 2 w 48"/>
                <a:gd name="T5" fmla="*/ 15 h 48"/>
                <a:gd name="T6" fmla="*/ 4 w 48"/>
                <a:gd name="T7" fmla="*/ 10 h 48"/>
                <a:gd name="T8" fmla="*/ 7 w 48"/>
                <a:gd name="T9" fmla="*/ 7 h 48"/>
                <a:gd name="T10" fmla="*/ 11 w 48"/>
                <a:gd name="T11" fmla="*/ 4 h 48"/>
                <a:gd name="T12" fmla="*/ 15 w 48"/>
                <a:gd name="T13" fmla="*/ 1 h 48"/>
                <a:gd name="T14" fmla="*/ 20 w 48"/>
                <a:gd name="T15" fmla="*/ 0 h 48"/>
                <a:gd name="T16" fmla="*/ 24 w 48"/>
                <a:gd name="T17" fmla="*/ 0 h 48"/>
                <a:gd name="T18" fmla="*/ 29 w 48"/>
                <a:gd name="T19" fmla="*/ 0 h 48"/>
                <a:gd name="T20" fmla="*/ 33 w 48"/>
                <a:gd name="T21" fmla="*/ 1 h 48"/>
                <a:gd name="T22" fmla="*/ 38 w 48"/>
                <a:gd name="T23" fmla="*/ 4 h 48"/>
                <a:gd name="T24" fmla="*/ 41 w 48"/>
                <a:gd name="T25" fmla="*/ 7 h 48"/>
                <a:gd name="T26" fmla="*/ 43 w 48"/>
                <a:gd name="T27" fmla="*/ 10 h 48"/>
                <a:gd name="T28" fmla="*/ 46 w 48"/>
                <a:gd name="T29" fmla="*/ 15 h 48"/>
                <a:gd name="T30" fmla="*/ 47 w 48"/>
                <a:gd name="T31" fmla="*/ 19 h 48"/>
                <a:gd name="T32" fmla="*/ 48 w 48"/>
                <a:gd name="T33" fmla="*/ 24 h 48"/>
                <a:gd name="T34" fmla="*/ 48 w 48"/>
                <a:gd name="T35" fmla="*/ 24 h 48"/>
                <a:gd name="T36" fmla="*/ 47 w 48"/>
                <a:gd name="T37" fmla="*/ 28 h 48"/>
                <a:gd name="T38" fmla="*/ 46 w 48"/>
                <a:gd name="T39" fmla="*/ 33 h 48"/>
                <a:gd name="T40" fmla="*/ 43 w 48"/>
                <a:gd name="T41" fmla="*/ 37 h 48"/>
                <a:gd name="T42" fmla="*/ 41 w 48"/>
                <a:gd name="T43" fmla="*/ 41 h 48"/>
                <a:gd name="T44" fmla="*/ 38 w 48"/>
                <a:gd name="T45" fmla="*/ 43 h 48"/>
                <a:gd name="T46" fmla="*/ 33 w 48"/>
                <a:gd name="T47" fmla="*/ 45 h 48"/>
                <a:gd name="T48" fmla="*/ 29 w 48"/>
                <a:gd name="T49" fmla="*/ 46 h 48"/>
                <a:gd name="T50" fmla="*/ 24 w 48"/>
                <a:gd name="T51" fmla="*/ 48 h 48"/>
                <a:gd name="T52" fmla="*/ 20 w 48"/>
                <a:gd name="T53" fmla="*/ 46 h 48"/>
                <a:gd name="T54" fmla="*/ 15 w 48"/>
                <a:gd name="T55" fmla="*/ 45 h 48"/>
                <a:gd name="T56" fmla="*/ 11 w 48"/>
                <a:gd name="T57" fmla="*/ 43 h 48"/>
                <a:gd name="T58" fmla="*/ 7 w 48"/>
                <a:gd name="T59" fmla="*/ 41 h 48"/>
                <a:gd name="T60" fmla="*/ 4 w 48"/>
                <a:gd name="T61" fmla="*/ 37 h 48"/>
                <a:gd name="T62" fmla="*/ 2 w 48"/>
                <a:gd name="T63" fmla="*/ 33 h 48"/>
                <a:gd name="T64" fmla="*/ 0 w 48"/>
                <a:gd name="T65" fmla="*/ 28 h 48"/>
                <a:gd name="T66" fmla="*/ 0 w 48"/>
                <a:gd name="T6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" h="48">
                  <a:moveTo>
                    <a:pt x="0" y="24"/>
                  </a:moveTo>
                  <a:lnTo>
                    <a:pt x="0" y="19"/>
                  </a:lnTo>
                  <a:lnTo>
                    <a:pt x="2" y="15"/>
                  </a:lnTo>
                  <a:lnTo>
                    <a:pt x="4" y="10"/>
                  </a:lnTo>
                  <a:lnTo>
                    <a:pt x="7" y="7"/>
                  </a:lnTo>
                  <a:lnTo>
                    <a:pt x="11" y="4"/>
                  </a:lnTo>
                  <a:lnTo>
                    <a:pt x="15" y="1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9" y="0"/>
                  </a:lnTo>
                  <a:lnTo>
                    <a:pt x="33" y="1"/>
                  </a:lnTo>
                  <a:lnTo>
                    <a:pt x="38" y="4"/>
                  </a:lnTo>
                  <a:lnTo>
                    <a:pt x="41" y="7"/>
                  </a:lnTo>
                  <a:lnTo>
                    <a:pt x="43" y="10"/>
                  </a:lnTo>
                  <a:lnTo>
                    <a:pt x="46" y="15"/>
                  </a:lnTo>
                  <a:lnTo>
                    <a:pt x="47" y="19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47" y="28"/>
                  </a:lnTo>
                  <a:lnTo>
                    <a:pt x="46" y="33"/>
                  </a:lnTo>
                  <a:lnTo>
                    <a:pt x="43" y="37"/>
                  </a:lnTo>
                  <a:lnTo>
                    <a:pt x="41" y="41"/>
                  </a:lnTo>
                  <a:lnTo>
                    <a:pt x="38" y="43"/>
                  </a:lnTo>
                  <a:lnTo>
                    <a:pt x="33" y="45"/>
                  </a:lnTo>
                  <a:lnTo>
                    <a:pt x="29" y="46"/>
                  </a:lnTo>
                  <a:lnTo>
                    <a:pt x="24" y="48"/>
                  </a:lnTo>
                  <a:lnTo>
                    <a:pt x="20" y="46"/>
                  </a:lnTo>
                  <a:lnTo>
                    <a:pt x="15" y="45"/>
                  </a:lnTo>
                  <a:lnTo>
                    <a:pt x="11" y="43"/>
                  </a:lnTo>
                  <a:lnTo>
                    <a:pt x="7" y="41"/>
                  </a:lnTo>
                  <a:lnTo>
                    <a:pt x="4" y="37"/>
                  </a:lnTo>
                  <a:lnTo>
                    <a:pt x="2" y="33"/>
                  </a:lnTo>
                  <a:lnTo>
                    <a:pt x="0" y="28"/>
                  </a:lnTo>
                  <a:lnTo>
                    <a:pt x="0" y="24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4" name="Line 335"/>
            <p:cNvSpPr>
              <a:spLocks noChangeShapeType="1"/>
            </p:cNvSpPr>
            <p:nvPr/>
          </p:nvSpPr>
          <p:spPr bwMode="auto">
            <a:xfrm>
              <a:off x="5023" y="1426"/>
              <a:ext cx="0" cy="68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5" name="Line 336"/>
            <p:cNvSpPr>
              <a:spLocks noChangeShapeType="1"/>
            </p:cNvSpPr>
            <p:nvPr/>
          </p:nvSpPr>
          <p:spPr bwMode="auto">
            <a:xfrm>
              <a:off x="1539" y="2109"/>
              <a:ext cx="3484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" name="Line 337"/>
            <p:cNvSpPr>
              <a:spLocks noChangeShapeType="1"/>
            </p:cNvSpPr>
            <p:nvPr/>
          </p:nvSpPr>
          <p:spPr bwMode="auto">
            <a:xfrm>
              <a:off x="2172" y="1102"/>
              <a:ext cx="0" cy="27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7" name="Line 338"/>
            <p:cNvSpPr>
              <a:spLocks noChangeShapeType="1"/>
            </p:cNvSpPr>
            <p:nvPr/>
          </p:nvSpPr>
          <p:spPr bwMode="auto">
            <a:xfrm flipH="1">
              <a:off x="2046" y="1373"/>
              <a:ext cx="126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8" name="Line 339"/>
            <p:cNvSpPr>
              <a:spLocks noChangeShapeType="1"/>
            </p:cNvSpPr>
            <p:nvPr/>
          </p:nvSpPr>
          <p:spPr bwMode="auto">
            <a:xfrm flipH="1">
              <a:off x="2046" y="1483"/>
              <a:ext cx="126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" name="Line 340"/>
            <p:cNvSpPr>
              <a:spLocks noChangeShapeType="1"/>
            </p:cNvSpPr>
            <p:nvPr/>
          </p:nvSpPr>
          <p:spPr bwMode="auto">
            <a:xfrm>
              <a:off x="2172" y="1482"/>
              <a:ext cx="0" cy="28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" name="Freeform 341"/>
            <p:cNvSpPr>
              <a:spLocks/>
            </p:cNvSpPr>
            <p:nvPr/>
          </p:nvSpPr>
          <p:spPr bwMode="auto">
            <a:xfrm>
              <a:off x="2677" y="1746"/>
              <a:ext cx="48" cy="47"/>
            </a:xfrm>
            <a:custGeom>
              <a:avLst/>
              <a:gdLst>
                <a:gd name="T0" fmla="*/ 0 w 48"/>
                <a:gd name="T1" fmla="*/ 23 h 47"/>
                <a:gd name="T2" fmla="*/ 0 w 48"/>
                <a:gd name="T3" fmla="*/ 19 h 47"/>
                <a:gd name="T4" fmla="*/ 3 w 48"/>
                <a:gd name="T5" fmla="*/ 14 h 47"/>
                <a:gd name="T6" fmla="*/ 4 w 48"/>
                <a:gd name="T7" fmla="*/ 10 h 47"/>
                <a:gd name="T8" fmla="*/ 7 w 48"/>
                <a:gd name="T9" fmla="*/ 6 h 47"/>
                <a:gd name="T10" fmla="*/ 11 w 48"/>
                <a:gd name="T11" fmla="*/ 4 h 47"/>
                <a:gd name="T12" fmla="*/ 15 w 48"/>
                <a:gd name="T13" fmla="*/ 2 h 47"/>
                <a:gd name="T14" fmla="*/ 20 w 48"/>
                <a:gd name="T15" fmla="*/ 0 h 47"/>
                <a:gd name="T16" fmla="*/ 24 w 48"/>
                <a:gd name="T17" fmla="*/ 0 h 47"/>
                <a:gd name="T18" fmla="*/ 29 w 48"/>
                <a:gd name="T19" fmla="*/ 0 h 47"/>
                <a:gd name="T20" fmla="*/ 33 w 48"/>
                <a:gd name="T21" fmla="*/ 2 h 47"/>
                <a:gd name="T22" fmla="*/ 38 w 48"/>
                <a:gd name="T23" fmla="*/ 4 h 47"/>
                <a:gd name="T24" fmla="*/ 41 w 48"/>
                <a:gd name="T25" fmla="*/ 6 h 47"/>
                <a:gd name="T26" fmla="*/ 43 w 48"/>
                <a:gd name="T27" fmla="*/ 10 h 47"/>
                <a:gd name="T28" fmla="*/ 46 w 48"/>
                <a:gd name="T29" fmla="*/ 14 h 47"/>
                <a:gd name="T30" fmla="*/ 48 w 48"/>
                <a:gd name="T31" fmla="*/ 19 h 47"/>
                <a:gd name="T32" fmla="*/ 48 w 48"/>
                <a:gd name="T33" fmla="*/ 23 h 47"/>
                <a:gd name="T34" fmla="*/ 48 w 48"/>
                <a:gd name="T35" fmla="*/ 23 h 47"/>
                <a:gd name="T36" fmla="*/ 48 w 48"/>
                <a:gd name="T37" fmla="*/ 28 h 47"/>
                <a:gd name="T38" fmla="*/ 46 w 48"/>
                <a:gd name="T39" fmla="*/ 32 h 47"/>
                <a:gd name="T40" fmla="*/ 43 w 48"/>
                <a:gd name="T41" fmla="*/ 37 h 47"/>
                <a:gd name="T42" fmla="*/ 41 w 48"/>
                <a:gd name="T43" fmla="*/ 40 h 47"/>
                <a:gd name="T44" fmla="*/ 38 w 48"/>
                <a:gd name="T45" fmla="*/ 44 h 47"/>
                <a:gd name="T46" fmla="*/ 33 w 48"/>
                <a:gd name="T47" fmla="*/ 45 h 47"/>
                <a:gd name="T48" fmla="*/ 29 w 48"/>
                <a:gd name="T49" fmla="*/ 47 h 47"/>
                <a:gd name="T50" fmla="*/ 24 w 48"/>
                <a:gd name="T51" fmla="*/ 47 h 47"/>
                <a:gd name="T52" fmla="*/ 20 w 48"/>
                <a:gd name="T53" fmla="*/ 47 h 47"/>
                <a:gd name="T54" fmla="*/ 15 w 48"/>
                <a:gd name="T55" fmla="*/ 45 h 47"/>
                <a:gd name="T56" fmla="*/ 11 w 48"/>
                <a:gd name="T57" fmla="*/ 44 h 47"/>
                <a:gd name="T58" fmla="*/ 7 w 48"/>
                <a:gd name="T59" fmla="*/ 40 h 47"/>
                <a:gd name="T60" fmla="*/ 4 w 48"/>
                <a:gd name="T61" fmla="*/ 37 h 47"/>
                <a:gd name="T62" fmla="*/ 3 w 48"/>
                <a:gd name="T63" fmla="*/ 32 h 47"/>
                <a:gd name="T64" fmla="*/ 0 w 48"/>
                <a:gd name="T65" fmla="*/ 28 h 47"/>
                <a:gd name="T66" fmla="*/ 0 w 48"/>
                <a:gd name="T67" fmla="*/ 2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" h="47">
                  <a:moveTo>
                    <a:pt x="0" y="23"/>
                  </a:moveTo>
                  <a:lnTo>
                    <a:pt x="0" y="19"/>
                  </a:lnTo>
                  <a:lnTo>
                    <a:pt x="3" y="14"/>
                  </a:lnTo>
                  <a:lnTo>
                    <a:pt x="4" y="10"/>
                  </a:lnTo>
                  <a:lnTo>
                    <a:pt x="7" y="6"/>
                  </a:lnTo>
                  <a:lnTo>
                    <a:pt x="11" y="4"/>
                  </a:lnTo>
                  <a:lnTo>
                    <a:pt x="15" y="2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9" y="0"/>
                  </a:lnTo>
                  <a:lnTo>
                    <a:pt x="33" y="2"/>
                  </a:lnTo>
                  <a:lnTo>
                    <a:pt x="38" y="4"/>
                  </a:lnTo>
                  <a:lnTo>
                    <a:pt x="41" y="6"/>
                  </a:lnTo>
                  <a:lnTo>
                    <a:pt x="43" y="10"/>
                  </a:lnTo>
                  <a:lnTo>
                    <a:pt x="46" y="14"/>
                  </a:lnTo>
                  <a:lnTo>
                    <a:pt x="48" y="19"/>
                  </a:lnTo>
                  <a:lnTo>
                    <a:pt x="48" y="23"/>
                  </a:lnTo>
                  <a:lnTo>
                    <a:pt x="48" y="23"/>
                  </a:lnTo>
                  <a:lnTo>
                    <a:pt x="48" y="28"/>
                  </a:lnTo>
                  <a:lnTo>
                    <a:pt x="46" y="32"/>
                  </a:lnTo>
                  <a:lnTo>
                    <a:pt x="43" y="37"/>
                  </a:lnTo>
                  <a:lnTo>
                    <a:pt x="41" y="40"/>
                  </a:lnTo>
                  <a:lnTo>
                    <a:pt x="38" y="44"/>
                  </a:lnTo>
                  <a:lnTo>
                    <a:pt x="33" y="45"/>
                  </a:lnTo>
                  <a:lnTo>
                    <a:pt x="29" y="47"/>
                  </a:lnTo>
                  <a:lnTo>
                    <a:pt x="24" y="47"/>
                  </a:lnTo>
                  <a:lnTo>
                    <a:pt x="20" y="47"/>
                  </a:lnTo>
                  <a:lnTo>
                    <a:pt x="15" y="45"/>
                  </a:lnTo>
                  <a:lnTo>
                    <a:pt x="11" y="44"/>
                  </a:lnTo>
                  <a:lnTo>
                    <a:pt x="7" y="40"/>
                  </a:lnTo>
                  <a:lnTo>
                    <a:pt x="4" y="37"/>
                  </a:lnTo>
                  <a:lnTo>
                    <a:pt x="3" y="32"/>
                  </a:lnTo>
                  <a:lnTo>
                    <a:pt x="0" y="28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1" name="Freeform 342"/>
            <p:cNvSpPr>
              <a:spLocks/>
            </p:cNvSpPr>
            <p:nvPr/>
          </p:nvSpPr>
          <p:spPr bwMode="auto">
            <a:xfrm>
              <a:off x="2677" y="1746"/>
              <a:ext cx="48" cy="47"/>
            </a:xfrm>
            <a:custGeom>
              <a:avLst/>
              <a:gdLst>
                <a:gd name="T0" fmla="*/ 0 w 48"/>
                <a:gd name="T1" fmla="*/ 23 h 47"/>
                <a:gd name="T2" fmla="*/ 0 w 48"/>
                <a:gd name="T3" fmla="*/ 19 h 47"/>
                <a:gd name="T4" fmla="*/ 3 w 48"/>
                <a:gd name="T5" fmla="*/ 14 h 47"/>
                <a:gd name="T6" fmla="*/ 4 w 48"/>
                <a:gd name="T7" fmla="*/ 10 h 47"/>
                <a:gd name="T8" fmla="*/ 7 w 48"/>
                <a:gd name="T9" fmla="*/ 6 h 47"/>
                <a:gd name="T10" fmla="*/ 11 w 48"/>
                <a:gd name="T11" fmla="*/ 4 h 47"/>
                <a:gd name="T12" fmla="*/ 15 w 48"/>
                <a:gd name="T13" fmla="*/ 2 h 47"/>
                <a:gd name="T14" fmla="*/ 20 w 48"/>
                <a:gd name="T15" fmla="*/ 0 h 47"/>
                <a:gd name="T16" fmla="*/ 24 w 48"/>
                <a:gd name="T17" fmla="*/ 0 h 47"/>
                <a:gd name="T18" fmla="*/ 29 w 48"/>
                <a:gd name="T19" fmla="*/ 0 h 47"/>
                <a:gd name="T20" fmla="*/ 33 w 48"/>
                <a:gd name="T21" fmla="*/ 2 h 47"/>
                <a:gd name="T22" fmla="*/ 38 w 48"/>
                <a:gd name="T23" fmla="*/ 4 h 47"/>
                <a:gd name="T24" fmla="*/ 41 w 48"/>
                <a:gd name="T25" fmla="*/ 6 h 47"/>
                <a:gd name="T26" fmla="*/ 43 w 48"/>
                <a:gd name="T27" fmla="*/ 10 h 47"/>
                <a:gd name="T28" fmla="*/ 46 w 48"/>
                <a:gd name="T29" fmla="*/ 14 h 47"/>
                <a:gd name="T30" fmla="*/ 48 w 48"/>
                <a:gd name="T31" fmla="*/ 19 h 47"/>
                <a:gd name="T32" fmla="*/ 48 w 48"/>
                <a:gd name="T33" fmla="*/ 23 h 47"/>
                <a:gd name="T34" fmla="*/ 48 w 48"/>
                <a:gd name="T35" fmla="*/ 23 h 47"/>
                <a:gd name="T36" fmla="*/ 48 w 48"/>
                <a:gd name="T37" fmla="*/ 28 h 47"/>
                <a:gd name="T38" fmla="*/ 46 w 48"/>
                <a:gd name="T39" fmla="*/ 32 h 47"/>
                <a:gd name="T40" fmla="*/ 43 w 48"/>
                <a:gd name="T41" fmla="*/ 37 h 47"/>
                <a:gd name="T42" fmla="*/ 41 w 48"/>
                <a:gd name="T43" fmla="*/ 40 h 47"/>
                <a:gd name="T44" fmla="*/ 38 w 48"/>
                <a:gd name="T45" fmla="*/ 44 h 47"/>
                <a:gd name="T46" fmla="*/ 33 w 48"/>
                <a:gd name="T47" fmla="*/ 45 h 47"/>
                <a:gd name="T48" fmla="*/ 29 w 48"/>
                <a:gd name="T49" fmla="*/ 47 h 47"/>
                <a:gd name="T50" fmla="*/ 24 w 48"/>
                <a:gd name="T51" fmla="*/ 47 h 47"/>
                <a:gd name="T52" fmla="*/ 20 w 48"/>
                <a:gd name="T53" fmla="*/ 47 h 47"/>
                <a:gd name="T54" fmla="*/ 15 w 48"/>
                <a:gd name="T55" fmla="*/ 45 h 47"/>
                <a:gd name="T56" fmla="*/ 11 w 48"/>
                <a:gd name="T57" fmla="*/ 44 h 47"/>
                <a:gd name="T58" fmla="*/ 7 w 48"/>
                <a:gd name="T59" fmla="*/ 40 h 47"/>
                <a:gd name="T60" fmla="*/ 4 w 48"/>
                <a:gd name="T61" fmla="*/ 37 h 47"/>
                <a:gd name="T62" fmla="*/ 3 w 48"/>
                <a:gd name="T63" fmla="*/ 32 h 47"/>
                <a:gd name="T64" fmla="*/ 0 w 48"/>
                <a:gd name="T65" fmla="*/ 28 h 47"/>
                <a:gd name="T66" fmla="*/ 0 w 48"/>
                <a:gd name="T67" fmla="*/ 2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" h="47">
                  <a:moveTo>
                    <a:pt x="0" y="23"/>
                  </a:moveTo>
                  <a:lnTo>
                    <a:pt x="0" y="19"/>
                  </a:lnTo>
                  <a:lnTo>
                    <a:pt x="3" y="14"/>
                  </a:lnTo>
                  <a:lnTo>
                    <a:pt x="4" y="10"/>
                  </a:lnTo>
                  <a:lnTo>
                    <a:pt x="7" y="6"/>
                  </a:lnTo>
                  <a:lnTo>
                    <a:pt x="11" y="4"/>
                  </a:lnTo>
                  <a:lnTo>
                    <a:pt x="15" y="2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9" y="0"/>
                  </a:lnTo>
                  <a:lnTo>
                    <a:pt x="33" y="2"/>
                  </a:lnTo>
                  <a:lnTo>
                    <a:pt x="38" y="4"/>
                  </a:lnTo>
                  <a:lnTo>
                    <a:pt x="41" y="6"/>
                  </a:lnTo>
                  <a:lnTo>
                    <a:pt x="43" y="10"/>
                  </a:lnTo>
                  <a:lnTo>
                    <a:pt x="46" y="14"/>
                  </a:lnTo>
                  <a:lnTo>
                    <a:pt x="48" y="19"/>
                  </a:lnTo>
                  <a:lnTo>
                    <a:pt x="48" y="23"/>
                  </a:lnTo>
                  <a:lnTo>
                    <a:pt x="48" y="23"/>
                  </a:lnTo>
                  <a:lnTo>
                    <a:pt x="48" y="28"/>
                  </a:lnTo>
                  <a:lnTo>
                    <a:pt x="46" y="32"/>
                  </a:lnTo>
                  <a:lnTo>
                    <a:pt x="43" y="37"/>
                  </a:lnTo>
                  <a:lnTo>
                    <a:pt x="41" y="40"/>
                  </a:lnTo>
                  <a:lnTo>
                    <a:pt x="38" y="44"/>
                  </a:lnTo>
                  <a:lnTo>
                    <a:pt x="33" y="45"/>
                  </a:lnTo>
                  <a:lnTo>
                    <a:pt x="29" y="47"/>
                  </a:lnTo>
                  <a:lnTo>
                    <a:pt x="24" y="47"/>
                  </a:lnTo>
                  <a:lnTo>
                    <a:pt x="20" y="47"/>
                  </a:lnTo>
                  <a:lnTo>
                    <a:pt x="15" y="45"/>
                  </a:lnTo>
                  <a:lnTo>
                    <a:pt x="11" y="44"/>
                  </a:lnTo>
                  <a:lnTo>
                    <a:pt x="7" y="40"/>
                  </a:lnTo>
                  <a:lnTo>
                    <a:pt x="4" y="37"/>
                  </a:lnTo>
                  <a:lnTo>
                    <a:pt x="3" y="32"/>
                  </a:lnTo>
                  <a:lnTo>
                    <a:pt x="0" y="28"/>
                  </a:lnTo>
                  <a:lnTo>
                    <a:pt x="0" y="23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2" name="Freeform 343"/>
            <p:cNvSpPr>
              <a:spLocks/>
            </p:cNvSpPr>
            <p:nvPr/>
          </p:nvSpPr>
          <p:spPr bwMode="auto">
            <a:xfrm>
              <a:off x="2677" y="1078"/>
              <a:ext cx="48" cy="47"/>
            </a:xfrm>
            <a:custGeom>
              <a:avLst/>
              <a:gdLst>
                <a:gd name="T0" fmla="*/ 0 w 48"/>
                <a:gd name="T1" fmla="*/ 24 h 47"/>
                <a:gd name="T2" fmla="*/ 0 w 48"/>
                <a:gd name="T3" fmla="*/ 19 h 47"/>
                <a:gd name="T4" fmla="*/ 3 w 48"/>
                <a:gd name="T5" fmla="*/ 15 h 47"/>
                <a:gd name="T6" fmla="*/ 4 w 48"/>
                <a:gd name="T7" fmla="*/ 10 h 47"/>
                <a:gd name="T8" fmla="*/ 7 w 48"/>
                <a:gd name="T9" fmla="*/ 7 h 47"/>
                <a:gd name="T10" fmla="*/ 11 w 48"/>
                <a:gd name="T11" fmla="*/ 3 h 47"/>
                <a:gd name="T12" fmla="*/ 15 w 48"/>
                <a:gd name="T13" fmla="*/ 1 h 47"/>
                <a:gd name="T14" fmla="*/ 20 w 48"/>
                <a:gd name="T15" fmla="*/ 0 h 47"/>
                <a:gd name="T16" fmla="*/ 24 w 48"/>
                <a:gd name="T17" fmla="*/ 0 h 47"/>
                <a:gd name="T18" fmla="*/ 29 w 48"/>
                <a:gd name="T19" fmla="*/ 0 h 47"/>
                <a:gd name="T20" fmla="*/ 33 w 48"/>
                <a:gd name="T21" fmla="*/ 1 h 47"/>
                <a:gd name="T22" fmla="*/ 38 w 48"/>
                <a:gd name="T23" fmla="*/ 3 h 47"/>
                <a:gd name="T24" fmla="*/ 41 w 48"/>
                <a:gd name="T25" fmla="*/ 7 h 47"/>
                <a:gd name="T26" fmla="*/ 43 w 48"/>
                <a:gd name="T27" fmla="*/ 10 h 47"/>
                <a:gd name="T28" fmla="*/ 46 w 48"/>
                <a:gd name="T29" fmla="*/ 15 h 47"/>
                <a:gd name="T30" fmla="*/ 48 w 48"/>
                <a:gd name="T31" fmla="*/ 19 h 47"/>
                <a:gd name="T32" fmla="*/ 48 w 48"/>
                <a:gd name="T33" fmla="*/ 24 h 47"/>
                <a:gd name="T34" fmla="*/ 48 w 48"/>
                <a:gd name="T35" fmla="*/ 24 h 47"/>
                <a:gd name="T36" fmla="*/ 48 w 48"/>
                <a:gd name="T37" fmla="*/ 28 h 47"/>
                <a:gd name="T38" fmla="*/ 46 w 48"/>
                <a:gd name="T39" fmla="*/ 33 h 47"/>
                <a:gd name="T40" fmla="*/ 43 w 48"/>
                <a:gd name="T41" fmla="*/ 37 h 47"/>
                <a:gd name="T42" fmla="*/ 41 w 48"/>
                <a:gd name="T43" fmla="*/ 41 h 47"/>
                <a:gd name="T44" fmla="*/ 38 w 48"/>
                <a:gd name="T45" fmla="*/ 43 h 47"/>
                <a:gd name="T46" fmla="*/ 33 w 48"/>
                <a:gd name="T47" fmla="*/ 45 h 47"/>
                <a:gd name="T48" fmla="*/ 29 w 48"/>
                <a:gd name="T49" fmla="*/ 46 h 47"/>
                <a:gd name="T50" fmla="*/ 24 w 48"/>
                <a:gd name="T51" fmla="*/ 47 h 47"/>
                <a:gd name="T52" fmla="*/ 20 w 48"/>
                <a:gd name="T53" fmla="*/ 46 h 47"/>
                <a:gd name="T54" fmla="*/ 15 w 48"/>
                <a:gd name="T55" fmla="*/ 45 h 47"/>
                <a:gd name="T56" fmla="*/ 11 w 48"/>
                <a:gd name="T57" fmla="*/ 43 h 47"/>
                <a:gd name="T58" fmla="*/ 7 w 48"/>
                <a:gd name="T59" fmla="*/ 41 h 47"/>
                <a:gd name="T60" fmla="*/ 4 w 48"/>
                <a:gd name="T61" fmla="*/ 37 h 47"/>
                <a:gd name="T62" fmla="*/ 3 w 48"/>
                <a:gd name="T63" fmla="*/ 33 h 47"/>
                <a:gd name="T64" fmla="*/ 0 w 48"/>
                <a:gd name="T65" fmla="*/ 28 h 47"/>
                <a:gd name="T66" fmla="*/ 0 w 48"/>
                <a:gd name="T67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" h="47">
                  <a:moveTo>
                    <a:pt x="0" y="24"/>
                  </a:moveTo>
                  <a:lnTo>
                    <a:pt x="0" y="19"/>
                  </a:lnTo>
                  <a:lnTo>
                    <a:pt x="3" y="15"/>
                  </a:lnTo>
                  <a:lnTo>
                    <a:pt x="4" y="10"/>
                  </a:lnTo>
                  <a:lnTo>
                    <a:pt x="7" y="7"/>
                  </a:lnTo>
                  <a:lnTo>
                    <a:pt x="11" y="3"/>
                  </a:lnTo>
                  <a:lnTo>
                    <a:pt x="15" y="1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9" y="0"/>
                  </a:lnTo>
                  <a:lnTo>
                    <a:pt x="33" y="1"/>
                  </a:lnTo>
                  <a:lnTo>
                    <a:pt x="38" y="3"/>
                  </a:lnTo>
                  <a:lnTo>
                    <a:pt x="41" y="7"/>
                  </a:lnTo>
                  <a:lnTo>
                    <a:pt x="43" y="10"/>
                  </a:lnTo>
                  <a:lnTo>
                    <a:pt x="46" y="15"/>
                  </a:lnTo>
                  <a:lnTo>
                    <a:pt x="48" y="19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48" y="28"/>
                  </a:lnTo>
                  <a:lnTo>
                    <a:pt x="46" y="33"/>
                  </a:lnTo>
                  <a:lnTo>
                    <a:pt x="43" y="37"/>
                  </a:lnTo>
                  <a:lnTo>
                    <a:pt x="41" y="41"/>
                  </a:lnTo>
                  <a:lnTo>
                    <a:pt x="38" y="43"/>
                  </a:lnTo>
                  <a:lnTo>
                    <a:pt x="33" y="45"/>
                  </a:lnTo>
                  <a:lnTo>
                    <a:pt x="29" y="46"/>
                  </a:lnTo>
                  <a:lnTo>
                    <a:pt x="24" y="47"/>
                  </a:lnTo>
                  <a:lnTo>
                    <a:pt x="20" y="46"/>
                  </a:lnTo>
                  <a:lnTo>
                    <a:pt x="15" y="45"/>
                  </a:lnTo>
                  <a:lnTo>
                    <a:pt x="11" y="43"/>
                  </a:lnTo>
                  <a:lnTo>
                    <a:pt x="7" y="41"/>
                  </a:lnTo>
                  <a:lnTo>
                    <a:pt x="4" y="37"/>
                  </a:lnTo>
                  <a:lnTo>
                    <a:pt x="3" y="33"/>
                  </a:lnTo>
                  <a:lnTo>
                    <a:pt x="0" y="28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3" name="Freeform 344"/>
            <p:cNvSpPr>
              <a:spLocks/>
            </p:cNvSpPr>
            <p:nvPr/>
          </p:nvSpPr>
          <p:spPr bwMode="auto">
            <a:xfrm>
              <a:off x="2677" y="1078"/>
              <a:ext cx="48" cy="47"/>
            </a:xfrm>
            <a:custGeom>
              <a:avLst/>
              <a:gdLst>
                <a:gd name="T0" fmla="*/ 0 w 48"/>
                <a:gd name="T1" fmla="*/ 24 h 47"/>
                <a:gd name="T2" fmla="*/ 0 w 48"/>
                <a:gd name="T3" fmla="*/ 19 h 47"/>
                <a:gd name="T4" fmla="*/ 3 w 48"/>
                <a:gd name="T5" fmla="*/ 15 h 47"/>
                <a:gd name="T6" fmla="*/ 4 w 48"/>
                <a:gd name="T7" fmla="*/ 10 h 47"/>
                <a:gd name="T8" fmla="*/ 7 w 48"/>
                <a:gd name="T9" fmla="*/ 7 h 47"/>
                <a:gd name="T10" fmla="*/ 11 w 48"/>
                <a:gd name="T11" fmla="*/ 3 h 47"/>
                <a:gd name="T12" fmla="*/ 15 w 48"/>
                <a:gd name="T13" fmla="*/ 1 h 47"/>
                <a:gd name="T14" fmla="*/ 20 w 48"/>
                <a:gd name="T15" fmla="*/ 0 h 47"/>
                <a:gd name="T16" fmla="*/ 24 w 48"/>
                <a:gd name="T17" fmla="*/ 0 h 47"/>
                <a:gd name="T18" fmla="*/ 29 w 48"/>
                <a:gd name="T19" fmla="*/ 0 h 47"/>
                <a:gd name="T20" fmla="*/ 33 w 48"/>
                <a:gd name="T21" fmla="*/ 1 h 47"/>
                <a:gd name="T22" fmla="*/ 38 w 48"/>
                <a:gd name="T23" fmla="*/ 3 h 47"/>
                <a:gd name="T24" fmla="*/ 41 w 48"/>
                <a:gd name="T25" fmla="*/ 7 h 47"/>
                <a:gd name="T26" fmla="*/ 43 w 48"/>
                <a:gd name="T27" fmla="*/ 10 h 47"/>
                <a:gd name="T28" fmla="*/ 46 w 48"/>
                <a:gd name="T29" fmla="*/ 15 h 47"/>
                <a:gd name="T30" fmla="*/ 48 w 48"/>
                <a:gd name="T31" fmla="*/ 19 h 47"/>
                <a:gd name="T32" fmla="*/ 48 w 48"/>
                <a:gd name="T33" fmla="*/ 24 h 47"/>
                <a:gd name="T34" fmla="*/ 48 w 48"/>
                <a:gd name="T35" fmla="*/ 24 h 47"/>
                <a:gd name="T36" fmla="*/ 48 w 48"/>
                <a:gd name="T37" fmla="*/ 28 h 47"/>
                <a:gd name="T38" fmla="*/ 46 w 48"/>
                <a:gd name="T39" fmla="*/ 33 h 47"/>
                <a:gd name="T40" fmla="*/ 43 w 48"/>
                <a:gd name="T41" fmla="*/ 37 h 47"/>
                <a:gd name="T42" fmla="*/ 41 w 48"/>
                <a:gd name="T43" fmla="*/ 41 h 47"/>
                <a:gd name="T44" fmla="*/ 38 w 48"/>
                <a:gd name="T45" fmla="*/ 43 h 47"/>
                <a:gd name="T46" fmla="*/ 33 w 48"/>
                <a:gd name="T47" fmla="*/ 45 h 47"/>
                <a:gd name="T48" fmla="*/ 29 w 48"/>
                <a:gd name="T49" fmla="*/ 46 h 47"/>
                <a:gd name="T50" fmla="*/ 24 w 48"/>
                <a:gd name="T51" fmla="*/ 47 h 47"/>
                <a:gd name="T52" fmla="*/ 20 w 48"/>
                <a:gd name="T53" fmla="*/ 46 h 47"/>
                <a:gd name="T54" fmla="*/ 15 w 48"/>
                <a:gd name="T55" fmla="*/ 45 h 47"/>
                <a:gd name="T56" fmla="*/ 11 w 48"/>
                <a:gd name="T57" fmla="*/ 43 h 47"/>
                <a:gd name="T58" fmla="*/ 7 w 48"/>
                <a:gd name="T59" fmla="*/ 41 h 47"/>
                <a:gd name="T60" fmla="*/ 4 w 48"/>
                <a:gd name="T61" fmla="*/ 37 h 47"/>
                <a:gd name="T62" fmla="*/ 3 w 48"/>
                <a:gd name="T63" fmla="*/ 33 h 47"/>
                <a:gd name="T64" fmla="*/ 0 w 48"/>
                <a:gd name="T65" fmla="*/ 28 h 47"/>
                <a:gd name="T66" fmla="*/ 0 w 48"/>
                <a:gd name="T67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" h="47">
                  <a:moveTo>
                    <a:pt x="0" y="24"/>
                  </a:moveTo>
                  <a:lnTo>
                    <a:pt x="0" y="19"/>
                  </a:lnTo>
                  <a:lnTo>
                    <a:pt x="3" y="15"/>
                  </a:lnTo>
                  <a:lnTo>
                    <a:pt x="4" y="10"/>
                  </a:lnTo>
                  <a:lnTo>
                    <a:pt x="7" y="7"/>
                  </a:lnTo>
                  <a:lnTo>
                    <a:pt x="11" y="3"/>
                  </a:lnTo>
                  <a:lnTo>
                    <a:pt x="15" y="1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9" y="0"/>
                  </a:lnTo>
                  <a:lnTo>
                    <a:pt x="33" y="1"/>
                  </a:lnTo>
                  <a:lnTo>
                    <a:pt x="38" y="3"/>
                  </a:lnTo>
                  <a:lnTo>
                    <a:pt x="41" y="7"/>
                  </a:lnTo>
                  <a:lnTo>
                    <a:pt x="43" y="10"/>
                  </a:lnTo>
                  <a:lnTo>
                    <a:pt x="46" y="15"/>
                  </a:lnTo>
                  <a:lnTo>
                    <a:pt x="48" y="19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48" y="28"/>
                  </a:lnTo>
                  <a:lnTo>
                    <a:pt x="46" y="33"/>
                  </a:lnTo>
                  <a:lnTo>
                    <a:pt x="43" y="37"/>
                  </a:lnTo>
                  <a:lnTo>
                    <a:pt x="41" y="41"/>
                  </a:lnTo>
                  <a:lnTo>
                    <a:pt x="38" y="43"/>
                  </a:lnTo>
                  <a:lnTo>
                    <a:pt x="33" y="45"/>
                  </a:lnTo>
                  <a:lnTo>
                    <a:pt x="29" y="46"/>
                  </a:lnTo>
                  <a:lnTo>
                    <a:pt x="24" y="47"/>
                  </a:lnTo>
                  <a:lnTo>
                    <a:pt x="20" y="46"/>
                  </a:lnTo>
                  <a:lnTo>
                    <a:pt x="15" y="45"/>
                  </a:lnTo>
                  <a:lnTo>
                    <a:pt x="11" y="43"/>
                  </a:lnTo>
                  <a:lnTo>
                    <a:pt x="7" y="41"/>
                  </a:lnTo>
                  <a:lnTo>
                    <a:pt x="4" y="37"/>
                  </a:lnTo>
                  <a:lnTo>
                    <a:pt x="3" y="33"/>
                  </a:lnTo>
                  <a:lnTo>
                    <a:pt x="0" y="28"/>
                  </a:lnTo>
                  <a:lnTo>
                    <a:pt x="0" y="24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4" name="Line 345"/>
            <p:cNvSpPr>
              <a:spLocks noChangeShapeType="1"/>
            </p:cNvSpPr>
            <p:nvPr/>
          </p:nvSpPr>
          <p:spPr bwMode="auto">
            <a:xfrm flipV="1">
              <a:off x="3204" y="1430"/>
              <a:ext cx="0" cy="7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5" name="Line 346"/>
            <p:cNvSpPr>
              <a:spLocks noChangeShapeType="1"/>
            </p:cNvSpPr>
            <p:nvPr/>
          </p:nvSpPr>
          <p:spPr bwMode="auto">
            <a:xfrm flipH="1">
              <a:off x="3163" y="1429"/>
              <a:ext cx="41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6" name="Line 347"/>
            <p:cNvSpPr>
              <a:spLocks noChangeShapeType="1"/>
            </p:cNvSpPr>
            <p:nvPr/>
          </p:nvSpPr>
          <p:spPr bwMode="auto">
            <a:xfrm flipH="1">
              <a:off x="1368" y="2202"/>
              <a:ext cx="1833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7" name="Line 348"/>
            <p:cNvSpPr>
              <a:spLocks noChangeShapeType="1"/>
            </p:cNvSpPr>
            <p:nvPr/>
          </p:nvSpPr>
          <p:spPr bwMode="auto">
            <a:xfrm flipH="1">
              <a:off x="1105" y="2260"/>
              <a:ext cx="9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8" name="Line 349"/>
            <p:cNvSpPr>
              <a:spLocks noChangeShapeType="1"/>
            </p:cNvSpPr>
            <p:nvPr/>
          </p:nvSpPr>
          <p:spPr bwMode="auto">
            <a:xfrm flipV="1">
              <a:off x="1105" y="2170"/>
              <a:ext cx="0" cy="9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9" name="Line 350"/>
            <p:cNvSpPr>
              <a:spLocks noChangeShapeType="1"/>
            </p:cNvSpPr>
            <p:nvPr/>
          </p:nvSpPr>
          <p:spPr bwMode="auto">
            <a:xfrm flipH="1">
              <a:off x="1018" y="2170"/>
              <a:ext cx="87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0" name="Line 351"/>
            <p:cNvSpPr>
              <a:spLocks noChangeShapeType="1"/>
            </p:cNvSpPr>
            <p:nvPr/>
          </p:nvSpPr>
          <p:spPr bwMode="auto">
            <a:xfrm>
              <a:off x="1014" y="2170"/>
              <a:ext cx="0" cy="9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1" name="Line 352"/>
            <p:cNvSpPr>
              <a:spLocks noChangeShapeType="1"/>
            </p:cNvSpPr>
            <p:nvPr/>
          </p:nvSpPr>
          <p:spPr bwMode="auto">
            <a:xfrm flipH="1">
              <a:off x="931" y="2260"/>
              <a:ext cx="83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2" name="Line 353"/>
            <p:cNvSpPr>
              <a:spLocks noChangeShapeType="1"/>
            </p:cNvSpPr>
            <p:nvPr/>
          </p:nvSpPr>
          <p:spPr bwMode="auto">
            <a:xfrm flipV="1">
              <a:off x="924" y="2173"/>
              <a:ext cx="0" cy="8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3" name="Line 354"/>
            <p:cNvSpPr>
              <a:spLocks noChangeShapeType="1"/>
            </p:cNvSpPr>
            <p:nvPr/>
          </p:nvSpPr>
          <p:spPr bwMode="auto">
            <a:xfrm flipH="1">
              <a:off x="837" y="2170"/>
              <a:ext cx="87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4" name="Line 355"/>
            <p:cNvSpPr>
              <a:spLocks noChangeShapeType="1"/>
            </p:cNvSpPr>
            <p:nvPr/>
          </p:nvSpPr>
          <p:spPr bwMode="auto">
            <a:xfrm>
              <a:off x="834" y="2170"/>
              <a:ext cx="0" cy="8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5" name="Line 356"/>
            <p:cNvSpPr>
              <a:spLocks noChangeShapeType="1"/>
            </p:cNvSpPr>
            <p:nvPr/>
          </p:nvSpPr>
          <p:spPr bwMode="auto">
            <a:xfrm flipH="1">
              <a:off x="765" y="2260"/>
              <a:ext cx="69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6" name="Rectangle 357"/>
            <p:cNvSpPr>
              <a:spLocks noChangeArrowheads="1"/>
            </p:cNvSpPr>
            <p:nvPr/>
          </p:nvSpPr>
          <p:spPr bwMode="auto">
            <a:xfrm>
              <a:off x="943" y="2274"/>
              <a:ext cx="171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Input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57" name="Line 358"/>
            <p:cNvSpPr>
              <a:spLocks noChangeShapeType="1"/>
            </p:cNvSpPr>
            <p:nvPr/>
          </p:nvSpPr>
          <p:spPr bwMode="auto">
            <a:xfrm flipH="1">
              <a:off x="1324" y="2202"/>
              <a:ext cx="40" cy="4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8" name="Line 359"/>
            <p:cNvSpPr>
              <a:spLocks noChangeShapeType="1"/>
            </p:cNvSpPr>
            <p:nvPr/>
          </p:nvSpPr>
          <p:spPr bwMode="auto">
            <a:xfrm flipH="1" flipV="1">
              <a:off x="1324" y="2163"/>
              <a:ext cx="40" cy="3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9" name="Rectangle 360"/>
            <p:cNvSpPr>
              <a:spLocks noChangeArrowheads="1"/>
            </p:cNvSpPr>
            <p:nvPr/>
          </p:nvSpPr>
          <p:spPr bwMode="auto">
            <a:xfrm>
              <a:off x="4023" y="1037"/>
              <a:ext cx="79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60" name="Rectangle 361"/>
            <p:cNvSpPr>
              <a:spLocks noChangeArrowheads="1"/>
            </p:cNvSpPr>
            <p:nvPr/>
          </p:nvSpPr>
          <p:spPr bwMode="auto">
            <a:xfrm>
              <a:off x="2341" y="1059"/>
              <a:ext cx="79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61" name="Rectangle 362"/>
            <p:cNvSpPr>
              <a:spLocks noChangeArrowheads="1"/>
            </p:cNvSpPr>
            <p:nvPr/>
          </p:nvSpPr>
          <p:spPr bwMode="auto">
            <a:xfrm>
              <a:off x="4023" y="1759"/>
              <a:ext cx="79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62" name="Rectangle 363"/>
            <p:cNvSpPr>
              <a:spLocks noChangeArrowheads="1"/>
            </p:cNvSpPr>
            <p:nvPr/>
          </p:nvSpPr>
          <p:spPr bwMode="auto">
            <a:xfrm>
              <a:off x="2341" y="1726"/>
              <a:ext cx="79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63" name="Rectangle 364"/>
            <p:cNvSpPr>
              <a:spLocks noChangeArrowheads="1"/>
            </p:cNvSpPr>
            <p:nvPr/>
          </p:nvSpPr>
          <p:spPr bwMode="auto">
            <a:xfrm>
              <a:off x="2770" y="1053"/>
              <a:ext cx="8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64" name="Rectangle 365"/>
            <p:cNvSpPr>
              <a:spLocks noChangeArrowheads="1"/>
            </p:cNvSpPr>
            <p:nvPr/>
          </p:nvSpPr>
          <p:spPr bwMode="auto">
            <a:xfrm>
              <a:off x="2790" y="1743"/>
              <a:ext cx="8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65" name="Line 366"/>
            <p:cNvSpPr>
              <a:spLocks noChangeShapeType="1"/>
            </p:cNvSpPr>
            <p:nvPr/>
          </p:nvSpPr>
          <p:spPr bwMode="auto">
            <a:xfrm>
              <a:off x="2796" y="1741"/>
              <a:ext cx="35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6" name="Rectangle 367"/>
            <p:cNvSpPr>
              <a:spLocks noChangeArrowheads="1"/>
            </p:cNvSpPr>
            <p:nvPr/>
          </p:nvSpPr>
          <p:spPr bwMode="auto">
            <a:xfrm>
              <a:off x="4560" y="817"/>
              <a:ext cx="31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Direction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67" name="Rectangle 368"/>
            <p:cNvSpPr>
              <a:spLocks noChangeArrowheads="1"/>
            </p:cNvSpPr>
            <p:nvPr/>
          </p:nvSpPr>
          <p:spPr bwMode="auto">
            <a:xfrm>
              <a:off x="4561" y="1853"/>
              <a:ext cx="31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_______</a:t>
              </a:r>
              <a:br>
                <a: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</a:br>
              <a:r>
                <a: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Direction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68" name="Freeform 369"/>
            <p:cNvSpPr>
              <a:spLocks/>
            </p:cNvSpPr>
            <p:nvPr/>
          </p:nvSpPr>
          <p:spPr bwMode="auto">
            <a:xfrm>
              <a:off x="3180" y="2086"/>
              <a:ext cx="48" cy="48"/>
            </a:xfrm>
            <a:custGeom>
              <a:avLst/>
              <a:gdLst>
                <a:gd name="T0" fmla="*/ 0 w 48"/>
                <a:gd name="T1" fmla="*/ 24 h 48"/>
                <a:gd name="T2" fmla="*/ 0 w 48"/>
                <a:gd name="T3" fmla="*/ 19 h 48"/>
                <a:gd name="T4" fmla="*/ 3 w 48"/>
                <a:gd name="T5" fmla="*/ 15 h 48"/>
                <a:gd name="T6" fmla="*/ 5 w 48"/>
                <a:gd name="T7" fmla="*/ 10 h 48"/>
                <a:gd name="T8" fmla="*/ 7 w 48"/>
                <a:gd name="T9" fmla="*/ 7 h 48"/>
                <a:gd name="T10" fmla="*/ 10 w 48"/>
                <a:gd name="T11" fmla="*/ 4 h 48"/>
                <a:gd name="T12" fmla="*/ 15 w 48"/>
                <a:gd name="T13" fmla="*/ 1 h 48"/>
                <a:gd name="T14" fmla="*/ 19 w 48"/>
                <a:gd name="T15" fmla="*/ 0 h 48"/>
                <a:gd name="T16" fmla="*/ 24 w 48"/>
                <a:gd name="T17" fmla="*/ 0 h 48"/>
                <a:gd name="T18" fmla="*/ 29 w 48"/>
                <a:gd name="T19" fmla="*/ 0 h 48"/>
                <a:gd name="T20" fmla="*/ 33 w 48"/>
                <a:gd name="T21" fmla="*/ 1 h 48"/>
                <a:gd name="T22" fmla="*/ 38 w 48"/>
                <a:gd name="T23" fmla="*/ 4 h 48"/>
                <a:gd name="T24" fmla="*/ 41 w 48"/>
                <a:gd name="T25" fmla="*/ 7 h 48"/>
                <a:gd name="T26" fmla="*/ 44 w 48"/>
                <a:gd name="T27" fmla="*/ 10 h 48"/>
                <a:gd name="T28" fmla="*/ 45 w 48"/>
                <a:gd name="T29" fmla="*/ 15 h 48"/>
                <a:gd name="T30" fmla="*/ 48 w 48"/>
                <a:gd name="T31" fmla="*/ 19 h 48"/>
                <a:gd name="T32" fmla="*/ 48 w 48"/>
                <a:gd name="T33" fmla="*/ 24 h 48"/>
                <a:gd name="T34" fmla="*/ 48 w 48"/>
                <a:gd name="T35" fmla="*/ 24 h 48"/>
                <a:gd name="T36" fmla="*/ 48 w 48"/>
                <a:gd name="T37" fmla="*/ 28 h 48"/>
                <a:gd name="T38" fmla="*/ 45 w 48"/>
                <a:gd name="T39" fmla="*/ 33 h 48"/>
                <a:gd name="T40" fmla="*/ 44 w 48"/>
                <a:gd name="T41" fmla="*/ 37 h 48"/>
                <a:gd name="T42" fmla="*/ 41 w 48"/>
                <a:gd name="T43" fmla="*/ 41 h 48"/>
                <a:gd name="T44" fmla="*/ 38 w 48"/>
                <a:gd name="T45" fmla="*/ 43 h 48"/>
                <a:gd name="T46" fmla="*/ 33 w 48"/>
                <a:gd name="T47" fmla="*/ 45 h 48"/>
                <a:gd name="T48" fmla="*/ 29 w 48"/>
                <a:gd name="T49" fmla="*/ 48 h 48"/>
                <a:gd name="T50" fmla="*/ 24 w 48"/>
                <a:gd name="T51" fmla="*/ 48 h 48"/>
                <a:gd name="T52" fmla="*/ 19 w 48"/>
                <a:gd name="T53" fmla="*/ 48 h 48"/>
                <a:gd name="T54" fmla="*/ 15 w 48"/>
                <a:gd name="T55" fmla="*/ 45 h 48"/>
                <a:gd name="T56" fmla="*/ 10 w 48"/>
                <a:gd name="T57" fmla="*/ 43 h 48"/>
                <a:gd name="T58" fmla="*/ 7 w 48"/>
                <a:gd name="T59" fmla="*/ 41 h 48"/>
                <a:gd name="T60" fmla="*/ 5 w 48"/>
                <a:gd name="T61" fmla="*/ 37 h 48"/>
                <a:gd name="T62" fmla="*/ 3 w 48"/>
                <a:gd name="T63" fmla="*/ 33 h 48"/>
                <a:gd name="T64" fmla="*/ 0 w 48"/>
                <a:gd name="T65" fmla="*/ 28 h 48"/>
                <a:gd name="T66" fmla="*/ 0 w 48"/>
                <a:gd name="T6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" h="48">
                  <a:moveTo>
                    <a:pt x="0" y="24"/>
                  </a:moveTo>
                  <a:lnTo>
                    <a:pt x="0" y="19"/>
                  </a:lnTo>
                  <a:lnTo>
                    <a:pt x="3" y="15"/>
                  </a:lnTo>
                  <a:lnTo>
                    <a:pt x="5" y="10"/>
                  </a:lnTo>
                  <a:lnTo>
                    <a:pt x="7" y="7"/>
                  </a:lnTo>
                  <a:lnTo>
                    <a:pt x="10" y="4"/>
                  </a:lnTo>
                  <a:lnTo>
                    <a:pt x="15" y="1"/>
                  </a:lnTo>
                  <a:lnTo>
                    <a:pt x="19" y="0"/>
                  </a:lnTo>
                  <a:lnTo>
                    <a:pt x="24" y="0"/>
                  </a:lnTo>
                  <a:lnTo>
                    <a:pt x="29" y="0"/>
                  </a:lnTo>
                  <a:lnTo>
                    <a:pt x="33" y="1"/>
                  </a:lnTo>
                  <a:lnTo>
                    <a:pt x="38" y="4"/>
                  </a:lnTo>
                  <a:lnTo>
                    <a:pt x="41" y="7"/>
                  </a:lnTo>
                  <a:lnTo>
                    <a:pt x="44" y="10"/>
                  </a:lnTo>
                  <a:lnTo>
                    <a:pt x="45" y="15"/>
                  </a:lnTo>
                  <a:lnTo>
                    <a:pt x="48" y="19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48" y="28"/>
                  </a:lnTo>
                  <a:lnTo>
                    <a:pt x="45" y="33"/>
                  </a:lnTo>
                  <a:lnTo>
                    <a:pt x="44" y="37"/>
                  </a:lnTo>
                  <a:lnTo>
                    <a:pt x="41" y="41"/>
                  </a:lnTo>
                  <a:lnTo>
                    <a:pt x="38" y="43"/>
                  </a:lnTo>
                  <a:lnTo>
                    <a:pt x="33" y="45"/>
                  </a:lnTo>
                  <a:lnTo>
                    <a:pt x="29" y="48"/>
                  </a:lnTo>
                  <a:lnTo>
                    <a:pt x="24" y="48"/>
                  </a:lnTo>
                  <a:lnTo>
                    <a:pt x="19" y="48"/>
                  </a:lnTo>
                  <a:lnTo>
                    <a:pt x="15" y="45"/>
                  </a:lnTo>
                  <a:lnTo>
                    <a:pt x="10" y="43"/>
                  </a:lnTo>
                  <a:lnTo>
                    <a:pt x="7" y="41"/>
                  </a:lnTo>
                  <a:lnTo>
                    <a:pt x="5" y="37"/>
                  </a:lnTo>
                  <a:lnTo>
                    <a:pt x="3" y="33"/>
                  </a:lnTo>
                  <a:lnTo>
                    <a:pt x="0" y="28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9" name="Freeform 370"/>
            <p:cNvSpPr>
              <a:spLocks/>
            </p:cNvSpPr>
            <p:nvPr/>
          </p:nvSpPr>
          <p:spPr bwMode="auto">
            <a:xfrm>
              <a:off x="3180" y="2086"/>
              <a:ext cx="48" cy="48"/>
            </a:xfrm>
            <a:custGeom>
              <a:avLst/>
              <a:gdLst>
                <a:gd name="T0" fmla="*/ 0 w 48"/>
                <a:gd name="T1" fmla="*/ 24 h 48"/>
                <a:gd name="T2" fmla="*/ 0 w 48"/>
                <a:gd name="T3" fmla="*/ 19 h 48"/>
                <a:gd name="T4" fmla="*/ 3 w 48"/>
                <a:gd name="T5" fmla="*/ 15 h 48"/>
                <a:gd name="T6" fmla="*/ 5 w 48"/>
                <a:gd name="T7" fmla="*/ 10 h 48"/>
                <a:gd name="T8" fmla="*/ 7 w 48"/>
                <a:gd name="T9" fmla="*/ 7 h 48"/>
                <a:gd name="T10" fmla="*/ 10 w 48"/>
                <a:gd name="T11" fmla="*/ 4 h 48"/>
                <a:gd name="T12" fmla="*/ 15 w 48"/>
                <a:gd name="T13" fmla="*/ 1 h 48"/>
                <a:gd name="T14" fmla="*/ 19 w 48"/>
                <a:gd name="T15" fmla="*/ 0 h 48"/>
                <a:gd name="T16" fmla="*/ 24 w 48"/>
                <a:gd name="T17" fmla="*/ 0 h 48"/>
                <a:gd name="T18" fmla="*/ 29 w 48"/>
                <a:gd name="T19" fmla="*/ 0 h 48"/>
                <a:gd name="T20" fmla="*/ 33 w 48"/>
                <a:gd name="T21" fmla="*/ 1 h 48"/>
                <a:gd name="T22" fmla="*/ 38 w 48"/>
                <a:gd name="T23" fmla="*/ 4 h 48"/>
                <a:gd name="T24" fmla="*/ 41 w 48"/>
                <a:gd name="T25" fmla="*/ 7 h 48"/>
                <a:gd name="T26" fmla="*/ 44 w 48"/>
                <a:gd name="T27" fmla="*/ 10 h 48"/>
                <a:gd name="T28" fmla="*/ 45 w 48"/>
                <a:gd name="T29" fmla="*/ 15 h 48"/>
                <a:gd name="T30" fmla="*/ 48 w 48"/>
                <a:gd name="T31" fmla="*/ 19 h 48"/>
                <a:gd name="T32" fmla="*/ 48 w 48"/>
                <a:gd name="T33" fmla="*/ 24 h 48"/>
                <a:gd name="T34" fmla="*/ 48 w 48"/>
                <a:gd name="T35" fmla="*/ 24 h 48"/>
                <a:gd name="T36" fmla="*/ 48 w 48"/>
                <a:gd name="T37" fmla="*/ 28 h 48"/>
                <a:gd name="T38" fmla="*/ 45 w 48"/>
                <a:gd name="T39" fmla="*/ 33 h 48"/>
                <a:gd name="T40" fmla="*/ 44 w 48"/>
                <a:gd name="T41" fmla="*/ 37 h 48"/>
                <a:gd name="T42" fmla="*/ 41 w 48"/>
                <a:gd name="T43" fmla="*/ 41 h 48"/>
                <a:gd name="T44" fmla="*/ 38 w 48"/>
                <a:gd name="T45" fmla="*/ 43 h 48"/>
                <a:gd name="T46" fmla="*/ 33 w 48"/>
                <a:gd name="T47" fmla="*/ 45 h 48"/>
                <a:gd name="T48" fmla="*/ 29 w 48"/>
                <a:gd name="T49" fmla="*/ 48 h 48"/>
                <a:gd name="T50" fmla="*/ 24 w 48"/>
                <a:gd name="T51" fmla="*/ 48 h 48"/>
                <a:gd name="T52" fmla="*/ 19 w 48"/>
                <a:gd name="T53" fmla="*/ 48 h 48"/>
                <a:gd name="T54" fmla="*/ 15 w 48"/>
                <a:gd name="T55" fmla="*/ 45 h 48"/>
                <a:gd name="T56" fmla="*/ 10 w 48"/>
                <a:gd name="T57" fmla="*/ 43 h 48"/>
                <a:gd name="T58" fmla="*/ 7 w 48"/>
                <a:gd name="T59" fmla="*/ 41 h 48"/>
                <a:gd name="T60" fmla="*/ 5 w 48"/>
                <a:gd name="T61" fmla="*/ 37 h 48"/>
                <a:gd name="T62" fmla="*/ 3 w 48"/>
                <a:gd name="T63" fmla="*/ 33 h 48"/>
                <a:gd name="T64" fmla="*/ 0 w 48"/>
                <a:gd name="T65" fmla="*/ 28 h 48"/>
                <a:gd name="T66" fmla="*/ 0 w 48"/>
                <a:gd name="T6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" h="48">
                  <a:moveTo>
                    <a:pt x="0" y="24"/>
                  </a:moveTo>
                  <a:lnTo>
                    <a:pt x="0" y="19"/>
                  </a:lnTo>
                  <a:lnTo>
                    <a:pt x="3" y="15"/>
                  </a:lnTo>
                  <a:lnTo>
                    <a:pt x="5" y="10"/>
                  </a:lnTo>
                  <a:lnTo>
                    <a:pt x="7" y="7"/>
                  </a:lnTo>
                  <a:lnTo>
                    <a:pt x="10" y="4"/>
                  </a:lnTo>
                  <a:lnTo>
                    <a:pt x="15" y="1"/>
                  </a:lnTo>
                  <a:lnTo>
                    <a:pt x="19" y="0"/>
                  </a:lnTo>
                  <a:lnTo>
                    <a:pt x="24" y="0"/>
                  </a:lnTo>
                  <a:lnTo>
                    <a:pt x="29" y="0"/>
                  </a:lnTo>
                  <a:lnTo>
                    <a:pt x="33" y="1"/>
                  </a:lnTo>
                  <a:lnTo>
                    <a:pt x="38" y="4"/>
                  </a:lnTo>
                  <a:lnTo>
                    <a:pt x="41" y="7"/>
                  </a:lnTo>
                  <a:lnTo>
                    <a:pt x="44" y="10"/>
                  </a:lnTo>
                  <a:lnTo>
                    <a:pt x="45" y="15"/>
                  </a:lnTo>
                  <a:lnTo>
                    <a:pt x="48" y="19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48" y="28"/>
                  </a:lnTo>
                  <a:lnTo>
                    <a:pt x="45" y="33"/>
                  </a:lnTo>
                  <a:lnTo>
                    <a:pt x="44" y="37"/>
                  </a:lnTo>
                  <a:lnTo>
                    <a:pt x="41" y="41"/>
                  </a:lnTo>
                  <a:lnTo>
                    <a:pt x="38" y="43"/>
                  </a:lnTo>
                  <a:lnTo>
                    <a:pt x="33" y="45"/>
                  </a:lnTo>
                  <a:lnTo>
                    <a:pt x="29" y="48"/>
                  </a:lnTo>
                  <a:lnTo>
                    <a:pt x="24" y="48"/>
                  </a:lnTo>
                  <a:lnTo>
                    <a:pt x="19" y="48"/>
                  </a:lnTo>
                  <a:lnTo>
                    <a:pt x="15" y="45"/>
                  </a:lnTo>
                  <a:lnTo>
                    <a:pt x="10" y="43"/>
                  </a:lnTo>
                  <a:lnTo>
                    <a:pt x="7" y="41"/>
                  </a:lnTo>
                  <a:lnTo>
                    <a:pt x="5" y="37"/>
                  </a:lnTo>
                  <a:lnTo>
                    <a:pt x="3" y="33"/>
                  </a:lnTo>
                  <a:lnTo>
                    <a:pt x="0" y="28"/>
                  </a:lnTo>
                  <a:lnTo>
                    <a:pt x="0" y="24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3217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(D Flip-Flops)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Digital Fundamentals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99" name="Table 98"/>
          <p:cNvGraphicFramePr>
            <a:graphicFrameLocks noGrp="1"/>
          </p:cNvGraphicFramePr>
          <p:nvPr>
            <p:extLst/>
          </p:nvPr>
        </p:nvGraphicFramePr>
        <p:xfrm>
          <a:off x="7228900" y="1264763"/>
          <a:ext cx="1382724" cy="2401773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516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7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7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30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Count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C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B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A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0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urier New" panose="02070309020205020404" pitchFamily="49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0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urier New" panose="02070309020205020404" pitchFamily="49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0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urier New" panose="02070309020205020404" pitchFamily="49" charset="0"/>
                          <a:ea typeface="MS Mincho" panose="02020609040205080304" pitchFamily="49" charset="-128"/>
                        </a:rPr>
                        <a:t>2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0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 panose="02070309020205020404" pitchFamily="49" charset="0"/>
                          <a:ea typeface="MS Mincho" panose="02020609040205080304" pitchFamily="49" charset="-128"/>
                        </a:rPr>
                        <a:t>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0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 panose="02070309020205020404" pitchFamily="49" charset="0"/>
                          <a:ea typeface="MS Mincho" panose="02020609040205080304" pitchFamily="49" charset="-128"/>
                        </a:rPr>
                        <a:t>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0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 panose="02070309020205020404" pitchFamily="49" charset="0"/>
                          <a:ea typeface="MS Mincho" panose="02020609040205080304" pitchFamily="49" charset="-128"/>
                        </a:rPr>
                        <a:t>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30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urier New" panose="02070309020205020404" pitchFamily="49" charset="0"/>
                          <a:ea typeface="MS Mincho" panose="02020609040205080304" pitchFamily="49" charset="-128"/>
                        </a:rPr>
                        <a:t>6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30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 panose="02070309020205020404" pitchFamily="49" charset="0"/>
                          <a:ea typeface="MS Mincho" panose="02020609040205080304" pitchFamily="49" charset="-128"/>
                        </a:rPr>
                        <a:t>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77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ourier New" panose="02070309020205020404" pitchFamily="49" charset="0"/>
                          <a:ea typeface="MS Mincho" panose="02020609040205080304" pitchFamily="49" charset="-128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30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 panose="02070309020205020404" pitchFamily="49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3089">
                <a:tc>
                  <a:txBody>
                    <a:bodyPr/>
                    <a:lstStyle/>
                    <a:p>
                      <a:pPr marL="0" marR="0" algn="ctr" defTabSz="6858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urier New" panose="02070309020205020404" pitchFamily="49" charset="0"/>
                          <a:ea typeface="MS Mincho" panose="02020609040205080304" pitchFamily="49" charset="-128"/>
                        </a:rPr>
                        <a:t> </a:t>
                      </a:r>
                      <a:r>
                        <a:rPr lang="en-US" sz="1100" kern="1200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+mn-cs"/>
                        </a:rPr>
                        <a:t>c</a:t>
                      </a:r>
                      <a:endParaRPr lang="en-US" sz="1100" kern="1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o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t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00" name="Rectangle 99"/>
          <p:cNvSpPr/>
          <p:nvPr/>
        </p:nvSpPr>
        <p:spPr>
          <a:xfrm>
            <a:off x="822960" y="1156491"/>
            <a:ext cx="57606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 smtClean="0">
                <a:solidFill>
                  <a:srgbClr val="3366FF"/>
                </a:solidFill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Mod-8 Count-Up </a:t>
            </a:r>
            <a:r>
              <a:rPr lang="en-US" sz="2000" b="1" u="sng" dirty="0">
                <a:solidFill>
                  <a:srgbClr val="3366FF"/>
                </a:solidFill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Counter </a:t>
            </a:r>
            <a:r>
              <a:rPr lang="en-US" sz="2000" b="1" u="sng" dirty="0" smtClean="0">
                <a:solidFill>
                  <a:srgbClr val="3366FF"/>
                </a:solidFill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Using D-</a:t>
            </a:r>
            <a:r>
              <a:rPr lang="en-US" sz="2000" b="1" u="sng" dirty="0" err="1" smtClean="0">
                <a:solidFill>
                  <a:srgbClr val="3366FF"/>
                </a:solidFill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FFs</a:t>
            </a:r>
            <a:r>
              <a:rPr lang="en-US" sz="2000" b="1" u="sng" dirty="0" smtClean="0">
                <a:solidFill>
                  <a:srgbClr val="3366FF"/>
                </a:solidFill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  <a:endParaRPr lang="en-US" sz="2000" b="1" u="sng" dirty="0">
              <a:solidFill>
                <a:srgbClr val="3366FF"/>
              </a:solidFill>
              <a:latin typeface="+mj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18450" y="1728443"/>
            <a:ext cx="5446994" cy="1664715"/>
            <a:chOff x="822960" y="2001821"/>
            <a:chExt cx="5446994" cy="1664715"/>
          </a:xfrm>
        </p:grpSpPr>
        <p:grpSp>
          <p:nvGrpSpPr>
            <p:cNvPr id="96" name="Group 95"/>
            <p:cNvGrpSpPr/>
            <p:nvPr/>
          </p:nvGrpSpPr>
          <p:grpSpPr>
            <a:xfrm>
              <a:off x="822960" y="2001821"/>
              <a:ext cx="5361622" cy="1444927"/>
              <a:chOff x="1067492" y="2039918"/>
              <a:chExt cx="5361622" cy="1444927"/>
            </a:xfrm>
          </p:grpSpPr>
          <p:sp>
            <p:nvSpPr>
              <p:cNvPr id="9" name="Line 43"/>
              <p:cNvSpPr>
                <a:spLocks noChangeShapeType="1"/>
              </p:cNvSpPr>
              <p:nvPr/>
            </p:nvSpPr>
            <p:spPr bwMode="auto">
              <a:xfrm flipV="1">
                <a:off x="1654393" y="2587942"/>
                <a:ext cx="3777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17"/>
              <p:cNvSpPr>
                <a:spLocks/>
              </p:cNvSpPr>
              <p:nvPr/>
            </p:nvSpPr>
            <p:spPr bwMode="auto">
              <a:xfrm>
                <a:off x="1851024" y="2553358"/>
                <a:ext cx="4578090" cy="931487"/>
              </a:xfrm>
              <a:custGeom>
                <a:avLst/>
                <a:gdLst>
                  <a:gd name="T0" fmla="*/ 0 w 5940"/>
                  <a:gd name="T1" fmla="*/ 30 h 1010"/>
                  <a:gd name="T2" fmla="*/ 0 w 5940"/>
                  <a:gd name="T3" fmla="*/ 1010 h 1010"/>
                  <a:gd name="T4" fmla="*/ 5640 w 5940"/>
                  <a:gd name="T5" fmla="*/ 1010 h 1010"/>
                  <a:gd name="T6" fmla="*/ 5640 w 5940"/>
                  <a:gd name="T7" fmla="*/ 0 h 1010"/>
                  <a:gd name="T8" fmla="*/ 5940 w 5940"/>
                  <a:gd name="T9" fmla="*/ 0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40" h="1010">
                    <a:moveTo>
                      <a:pt x="0" y="30"/>
                    </a:moveTo>
                    <a:lnTo>
                      <a:pt x="0" y="1010"/>
                    </a:lnTo>
                    <a:lnTo>
                      <a:pt x="5640" y="1010"/>
                    </a:lnTo>
                    <a:lnTo>
                      <a:pt x="5640" y="0"/>
                    </a:lnTo>
                    <a:lnTo>
                      <a:pt x="594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16"/>
              <p:cNvSpPr>
                <a:spLocks/>
              </p:cNvSpPr>
              <p:nvPr/>
            </p:nvSpPr>
            <p:spPr bwMode="auto">
              <a:xfrm>
                <a:off x="3294670" y="2553358"/>
                <a:ext cx="249847" cy="931487"/>
              </a:xfrm>
              <a:custGeom>
                <a:avLst/>
                <a:gdLst>
                  <a:gd name="T0" fmla="*/ 330 w 330"/>
                  <a:gd name="T1" fmla="*/ 0 h 1010"/>
                  <a:gd name="T2" fmla="*/ 0 w 330"/>
                  <a:gd name="T3" fmla="*/ 0 h 1010"/>
                  <a:gd name="T4" fmla="*/ 0 w 330"/>
                  <a:gd name="T5" fmla="*/ 1010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0" h="1010">
                    <a:moveTo>
                      <a:pt x="330" y="0"/>
                    </a:moveTo>
                    <a:lnTo>
                      <a:pt x="0" y="0"/>
                    </a:lnTo>
                    <a:lnTo>
                      <a:pt x="0" y="101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15"/>
              <p:cNvSpPr>
                <a:spLocks/>
              </p:cNvSpPr>
              <p:nvPr/>
            </p:nvSpPr>
            <p:spPr bwMode="auto">
              <a:xfrm>
                <a:off x="4733184" y="2544135"/>
                <a:ext cx="249847" cy="931487"/>
              </a:xfrm>
              <a:custGeom>
                <a:avLst/>
                <a:gdLst>
                  <a:gd name="T0" fmla="*/ 330 w 330"/>
                  <a:gd name="T1" fmla="*/ 0 h 1010"/>
                  <a:gd name="T2" fmla="*/ 0 w 330"/>
                  <a:gd name="T3" fmla="*/ 0 h 1010"/>
                  <a:gd name="T4" fmla="*/ 0 w 330"/>
                  <a:gd name="T5" fmla="*/ 1010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0" h="1010">
                    <a:moveTo>
                      <a:pt x="330" y="0"/>
                    </a:moveTo>
                    <a:lnTo>
                      <a:pt x="0" y="0"/>
                    </a:lnTo>
                    <a:lnTo>
                      <a:pt x="0" y="101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Line 3"/>
              <p:cNvSpPr>
                <a:spLocks noChangeShapeType="1"/>
              </p:cNvSpPr>
              <p:nvPr/>
            </p:nvSpPr>
            <p:spPr bwMode="auto">
              <a:xfrm flipV="1">
                <a:off x="1708044" y="2198150"/>
                <a:ext cx="4537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ts val="1000"/>
                  </a:lnSpc>
                </a:pPr>
                <a:endParaRPr lang="en-US" sz="1400"/>
              </a:p>
            </p:txBody>
          </p:sp>
          <p:sp>
            <p:nvSpPr>
              <p:cNvPr id="60" name="Oval 5"/>
              <p:cNvSpPr>
                <a:spLocks noChangeArrowheads="1"/>
              </p:cNvSpPr>
              <p:nvPr/>
            </p:nvSpPr>
            <p:spPr bwMode="auto">
              <a:xfrm>
                <a:off x="2032132" y="2518426"/>
                <a:ext cx="108664" cy="108664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ts val="1000"/>
                  </a:lnSpc>
                </a:pPr>
                <a:endParaRPr lang="en-US" sz="1400"/>
              </a:p>
            </p:txBody>
          </p:sp>
          <p:sp>
            <p:nvSpPr>
              <p:cNvPr id="61" name="Oval 6"/>
              <p:cNvSpPr>
                <a:spLocks noChangeArrowheads="1"/>
              </p:cNvSpPr>
              <p:nvPr/>
            </p:nvSpPr>
            <p:spPr bwMode="auto">
              <a:xfrm>
                <a:off x="1666103" y="2147933"/>
                <a:ext cx="91440" cy="9144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ts val="1000"/>
                  </a:lnSpc>
                </a:pPr>
                <a:endParaRPr lang="en-US" sz="1400"/>
              </a:p>
            </p:txBody>
          </p:sp>
          <p:sp>
            <p:nvSpPr>
              <p:cNvPr id="62" name="Oval 7"/>
              <p:cNvSpPr>
                <a:spLocks noChangeArrowheads="1"/>
              </p:cNvSpPr>
              <p:nvPr/>
            </p:nvSpPr>
            <p:spPr bwMode="auto">
              <a:xfrm>
                <a:off x="1802399" y="2537479"/>
                <a:ext cx="91440" cy="9144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ts val="1000"/>
                  </a:lnSpc>
                </a:pPr>
                <a:endParaRPr lang="en-US" sz="1400"/>
              </a:p>
            </p:txBody>
          </p:sp>
          <p:sp>
            <p:nvSpPr>
              <p:cNvPr id="64" name="Freeform 9"/>
              <p:cNvSpPr>
                <a:spLocks/>
              </p:cNvSpPr>
              <p:nvPr/>
            </p:nvSpPr>
            <p:spPr bwMode="auto">
              <a:xfrm>
                <a:off x="1067492" y="2442170"/>
                <a:ext cx="549044" cy="219236"/>
              </a:xfrm>
              <a:custGeom>
                <a:avLst/>
                <a:gdLst>
                  <a:gd name="T0" fmla="*/ 0 w 720"/>
                  <a:gd name="T1" fmla="*/ 288 h 288"/>
                  <a:gd name="T2" fmla="*/ 144 w 720"/>
                  <a:gd name="T3" fmla="*/ 288 h 288"/>
                  <a:gd name="T4" fmla="*/ 144 w 720"/>
                  <a:gd name="T5" fmla="*/ 0 h 288"/>
                  <a:gd name="T6" fmla="*/ 288 w 720"/>
                  <a:gd name="T7" fmla="*/ 0 h 288"/>
                  <a:gd name="T8" fmla="*/ 288 w 720"/>
                  <a:gd name="T9" fmla="*/ 288 h 288"/>
                  <a:gd name="T10" fmla="*/ 432 w 720"/>
                  <a:gd name="T11" fmla="*/ 288 h 288"/>
                  <a:gd name="T12" fmla="*/ 432 w 720"/>
                  <a:gd name="T13" fmla="*/ 0 h 288"/>
                  <a:gd name="T14" fmla="*/ 576 w 720"/>
                  <a:gd name="T15" fmla="*/ 0 h 288"/>
                  <a:gd name="T16" fmla="*/ 576 w 720"/>
                  <a:gd name="T17" fmla="*/ 288 h 288"/>
                  <a:gd name="T18" fmla="*/ 720 w 720"/>
                  <a:gd name="T19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0" h="288">
                    <a:moveTo>
                      <a:pt x="0" y="288"/>
                    </a:moveTo>
                    <a:lnTo>
                      <a:pt x="144" y="288"/>
                    </a:lnTo>
                    <a:lnTo>
                      <a:pt x="144" y="0"/>
                    </a:lnTo>
                    <a:lnTo>
                      <a:pt x="288" y="0"/>
                    </a:lnTo>
                    <a:lnTo>
                      <a:pt x="288" y="288"/>
                    </a:lnTo>
                    <a:lnTo>
                      <a:pt x="432" y="288"/>
                    </a:lnTo>
                    <a:lnTo>
                      <a:pt x="432" y="0"/>
                    </a:lnTo>
                    <a:lnTo>
                      <a:pt x="576" y="0"/>
                    </a:lnTo>
                    <a:lnTo>
                      <a:pt x="576" y="288"/>
                    </a:lnTo>
                    <a:lnTo>
                      <a:pt x="720" y="288"/>
                    </a:lnTo>
                  </a:path>
                </a:pathLst>
              </a:custGeom>
              <a:noFill/>
              <a:ln w="12700" cmpd="sng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ts val="1000"/>
                  </a:lnSpc>
                </a:pPr>
                <a:endParaRPr lang="en-US" sz="1400"/>
              </a:p>
            </p:txBody>
          </p:sp>
          <p:sp>
            <p:nvSpPr>
              <p:cNvPr id="65" name="Freeform 10"/>
              <p:cNvSpPr>
                <a:spLocks/>
              </p:cNvSpPr>
              <p:nvPr/>
            </p:nvSpPr>
            <p:spPr bwMode="auto">
              <a:xfrm>
                <a:off x="2146516" y="2510800"/>
                <a:ext cx="148699" cy="142980"/>
              </a:xfrm>
              <a:custGeom>
                <a:avLst/>
                <a:gdLst>
                  <a:gd name="T0" fmla="*/ 0 w 105"/>
                  <a:gd name="T1" fmla="*/ 0 h 187"/>
                  <a:gd name="T2" fmla="*/ 105 w 105"/>
                  <a:gd name="T3" fmla="*/ 105 h 187"/>
                  <a:gd name="T4" fmla="*/ 0 w 105"/>
                  <a:gd name="T5" fmla="*/ 187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5" h="187">
                    <a:moveTo>
                      <a:pt x="0" y="0"/>
                    </a:moveTo>
                    <a:lnTo>
                      <a:pt x="105" y="105"/>
                    </a:lnTo>
                    <a:lnTo>
                      <a:pt x="0" y="187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ts val="1000"/>
                  </a:lnSpc>
                </a:pPr>
                <a:endParaRPr lang="en-US" sz="1400"/>
              </a:p>
            </p:txBody>
          </p:sp>
          <p:sp>
            <p:nvSpPr>
              <p:cNvPr id="66" name="Line 11"/>
              <p:cNvSpPr>
                <a:spLocks noChangeShapeType="1"/>
              </p:cNvSpPr>
              <p:nvPr/>
            </p:nvSpPr>
            <p:spPr bwMode="auto">
              <a:xfrm flipV="1">
                <a:off x="3013929" y="2918771"/>
                <a:ext cx="12201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ts val="1000"/>
                  </a:lnSpc>
                </a:pPr>
                <a:endParaRPr lang="en-US" sz="1400"/>
              </a:p>
            </p:txBody>
          </p:sp>
          <p:sp>
            <p:nvSpPr>
              <p:cNvPr id="67" name="Text Box 12"/>
              <p:cNvSpPr txBox="1">
                <a:spLocks noChangeArrowheads="1"/>
              </p:cNvSpPr>
              <p:nvPr/>
            </p:nvSpPr>
            <p:spPr bwMode="auto">
              <a:xfrm>
                <a:off x="2150329" y="2051356"/>
                <a:ext cx="878851" cy="114575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9144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lvl="0" indent="0" eaLnBrk="0" fontAlgn="base" hangingPunct="0">
                  <a:lnSpc>
                    <a:spcPts val="1500"/>
                  </a:lnSpc>
                  <a:spcBef>
                    <a:spcPct val="0"/>
                  </a:spcBef>
                  <a:spcAft>
                    <a:spcPts val="800"/>
                  </a:spcAft>
                  <a:tabLst/>
                  <a:defRPr kumimoji="0" b="0" i="0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</a:lstStyle>
              <a:p>
                <a:pPr lvl="0">
                  <a:lnSpc>
                    <a:spcPts val="900"/>
                  </a:lnSpc>
                </a:pPr>
                <a:r>
                  <a:rPr lang="en-US" altLang="zh-CN" sz="1400" dirty="0" smtClean="0"/>
                  <a:t>D         </a:t>
                </a:r>
                <a:r>
                  <a:rPr lang="en-US" altLang="zh-CN" sz="1400" dirty="0"/>
                  <a:t>A</a:t>
                </a:r>
              </a:p>
              <a:p>
                <a:pPr lvl="0">
                  <a:lnSpc>
                    <a:spcPts val="900"/>
                  </a:lnSpc>
                </a:pPr>
                <a:r>
                  <a:rPr lang="en-US" altLang="zh-CN" sz="1400" dirty="0"/>
                  <a:t>  </a:t>
                </a:r>
                <a:endParaRPr lang="en-US" altLang="zh-CN" sz="1400" dirty="0" smtClean="0"/>
              </a:p>
              <a:p>
                <a:pPr lvl="0">
                  <a:lnSpc>
                    <a:spcPts val="900"/>
                  </a:lnSpc>
                </a:pPr>
                <a:r>
                  <a:rPr lang="en-US" altLang="zh-CN" sz="1400" dirty="0" smtClean="0"/>
                  <a:t>  CLK         	    	  _</a:t>
                </a:r>
              </a:p>
              <a:p>
                <a:pPr lvl="0">
                  <a:lnSpc>
                    <a:spcPts val="900"/>
                  </a:lnSpc>
                </a:pPr>
                <a:r>
                  <a:rPr lang="en-US" altLang="zh-CN" sz="1400" dirty="0" smtClean="0"/>
                  <a:t>           A</a:t>
                </a:r>
                <a:endParaRPr lang="en-US" altLang="zh-CN" sz="1400" dirty="0"/>
              </a:p>
            </p:txBody>
          </p:sp>
          <p:sp>
            <p:nvSpPr>
              <p:cNvPr id="69" name="Oval 14"/>
              <p:cNvSpPr>
                <a:spLocks noChangeArrowheads="1"/>
              </p:cNvSpPr>
              <p:nvPr/>
            </p:nvSpPr>
            <p:spPr bwMode="auto">
              <a:xfrm>
                <a:off x="3500063" y="2497455"/>
                <a:ext cx="110571" cy="108666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ts val="1000"/>
                  </a:lnSpc>
                </a:pPr>
                <a:endParaRPr lang="en-US" sz="1400"/>
              </a:p>
            </p:txBody>
          </p:sp>
          <p:sp>
            <p:nvSpPr>
              <p:cNvPr id="72" name="Freeform 17"/>
              <p:cNvSpPr>
                <a:spLocks/>
              </p:cNvSpPr>
              <p:nvPr/>
            </p:nvSpPr>
            <p:spPr bwMode="auto">
              <a:xfrm>
                <a:off x="3614447" y="2499362"/>
                <a:ext cx="148699" cy="142980"/>
              </a:xfrm>
              <a:custGeom>
                <a:avLst/>
                <a:gdLst>
                  <a:gd name="T0" fmla="*/ 0 w 105"/>
                  <a:gd name="T1" fmla="*/ 0 h 187"/>
                  <a:gd name="T2" fmla="*/ 105 w 105"/>
                  <a:gd name="T3" fmla="*/ 105 h 187"/>
                  <a:gd name="T4" fmla="*/ 0 w 105"/>
                  <a:gd name="T5" fmla="*/ 187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5" h="187">
                    <a:moveTo>
                      <a:pt x="0" y="0"/>
                    </a:moveTo>
                    <a:lnTo>
                      <a:pt x="105" y="105"/>
                    </a:lnTo>
                    <a:lnTo>
                      <a:pt x="0" y="187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ts val="1000"/>
                  </a:lnSpc>
                </a:pPr>
                <a:endParaRPr lang="en-US" sz="1400"/>
              </a:p>
            </p:txBody>
          </p:sp>
          <p:sp>
            <p:nvSpPr>
              <p:cNvPr id="73" name="Line 18"/>
              <p:cNvSpPr>
                <a:spLocks noChangeShapeType="1"/>
              </p:cNvSpPr>
              <p:nvPr/>
            </p:nvSpPr>
            <p:spPr bwMode="auto">
              <a:xfrm flipV="1">
                <a:off x="4481860" y="2907333"/>
                <a:ext cx="12201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ts val="1000"/>
                  </a:lnSpc>
                </a:pPr>
                <a:endParaRPr lang="en-US" sz="1400"/>
              </a:p>
            </p:txBody>
          </p:sp>
          <p:sp>
            <p:nvSpPr>
              <p:cNvPr id="74" name="Text Box 19"/>
              <p:cNvSpPr txBox="1">
                <a:spLocks noChangeArrowheads="1"/>
              </p:cNvSpPr>
              <p:nvPr/>
            </p:nvSpPr>
            <p:spPr bwMode="auto">
              <a:xfrm>
                <a:off x="3618260" y="2039918"/>
                <a:ext cx="878851" cy="114575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9144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lvl="0" indent="0" eaLnBrk="0" fontAlgn="base" hangingPunct="0">
                  <a:lnSpc>
                    <a:spcPts val="900"/>
                  </a:lnSpc>
                  <a:spcBef>
                    <a:spcPct val="0"/>
                  </a:spcBef>
                  <a:spcAft>
                    <a:spcPts val="800"/>
                  </a:spcAft>
                  <a:tabLst/>
                  <a:defRPr kumimoji="0" sz="1400" b="0" i="0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</a:lstStyle>
              <a:p>
                <a:r>
                  <a:rPr lang="en-US" altLang="zh-CN" dirty="0" smtClean="0"/>
                  <a:t>D         </a:t>
                </a:r>
                <a:r>
                  <a:rPr lang="en-US" altLang="zh-CN" dirty="0"/>
                  <a:t>B</a:t>
                </a:r>
              </a:p>
              <a:p>
                <a:r>
                  <a:rPr lang="en-US" altLang="zh-CN" dirty="0"/>
                  <a:t>  </a:t>
                </a:r>
              </a:p>
              <a:p>
                <a:r>
                  <a:rPr lang="en-US" altLang="zh-CN" dirty="0"/>
                  <a:t>  CLK            	    </a:t>
                </a:r>
                <a:r>
                  <a:rPr lang="en-US" altLang="zh-CN" dirty="0" smtClean="0"/>
                  <a:t>	  _</a:t>
                </a:r>
                <a:endParaRPr lang="en-US" altLang="zh-CN" dirty="0"/>
              </a:p>
              <a:p>
                <a:r>
                  <a:rPr lang="en-US" altLang="zh-CN" dirty="0" smtClean="0"/>
                  <a:t>           </a:t>
                </a:r>
                <a:r>
                  <a:rPr lang="en-US" altLang="zh-CN" dirty="0"/>
                  <a:t>B</a:t>
                </a:r>
              </a:p>
              <a:p>
                <a:endParaRPr lang="en-US" altLang="en-US" dirty="0"/>
              </a:p>
            </p:txBody>
          </p:sp>
          <p:sp>
            <p:nvSpPr>
              <p:cNvPr id="76" name="Oval 21"/>
              <p:cNvSpPr>
                <a:spLocks noChangeArrowheads="1"/>
              </p:cNvSpPr>
              <p:nvPr/>
            </p:nvSpPr>
            <p:spPr bwMode="auto">
              <a:xfrm>
                <a:off x="4967994" y="2486017"/>
                <a:ext cx="110571" cy="108666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ts val="1000"/>
                  </a:lnSpc>
                </a:pPr>
                <a:endParaRPr lang="en-US" sz="1400"/>
              </a:p>
            </p:txBody>
          </p:sp>
          <p:sp>
            <p:nvSpPr>
              <p:cNvPr id="77" name="Freeform 22"/>
              <p:cNvSpPr>
                <a:spLocks/>
              </p:cNvSpPr>
              <p:nvPr/>
            </p:nvSpPr>
            <p:spPr bwMode="auto">
              <a:xfrm>
                <a:off x="5070940" y="2506988"/>
                <a:ext cx="148699" cy="142980"/>
              </a:xfrm>
              <a:custGeom>
                <a:avLst/>
                <a:gdLst>
                  <a:gd name="T0" fmla="*/ 0 w 105"/>
                  <a:gd name="T1" fmla="*/ 0 h 187"/>
                  <a:gd name="T2" fmla="*/ 105 w 105"/>
                  <a:gd name="T3" fmla="*/ 105 h 187"/>
                  <a:gd name="T4" fmla="*/ 0 w 105"/>
                  <a:gd name="T5" fmla="*/ 187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5" h="187">
                    <a:moveTo>
                      <a:pt x="0" y="0"/>
                    </a:moveTo>
                    <a:lnTo>
                      <a:pt x="105" y="105"/>
                    </a:lnTo>
                    <a:lnTo>
                      <a:pt x="0" y="187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ts val="1000"/>
                  </a:lnSpc>
                </a:pPr>
                <a:endParaRPr lang="en-US" sz="1400"/>
              </a:p>
            </p:txBody>
          </p:sp>
          <p:sp>
            <p:nvSpPr>
              <p:cNvPr id="78" name="Line 23"/>
              <p:cNvSpPr>
                <a:spLocks noChangeShapeType="1"/>
              </p:cNvSpPr>
              <p:nvPr/>
            </p:nvSpPr>
            <p:spPr bwMode="auto">
              <a:xfrm flipV="1">
                <a:off x="5938353" y="2914958"/>
                <a:ext cx="12201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ts val="1000"/>
                  </a:lnSpc>
                </a:pPr>
                <a:endParaRPr lang="en-US" sz="1400"/>
              </a:p>
            </p:txBody>
          </p:sp>
          <p:sp>
            <p:nvSpPr>
              <p:cNvPr id="79" name="Text Box 24"/>
              <p:cNvSpPr txBox="1">
                <a:spLocks noChangeArrowheads="1"/>
              </p:cNvSpPr>
              <p:nvPr/>
            </p:nvSpPr>
            <p:spPr bwMode="auto">
              <a:xfrm>
                <a:off x="5074752" y="2045638"/>
                <a:ext cx="878851" cy="1147655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9144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lvl="0" indent="0" eaLnBrk="0" fontAlgn="base" hangingPunct="0">
                  <a:lnSpc>
                    <a:spcPts val="900"/>
                  </a:lnSpc>
                  <a:spcBef>
                    <a:spcPct val="0"/>
                  </a:spcBef>
                  <a:spcAft>
                    <a:spcPts val="800"/>
                  </a:spcAft>
                  <a:tabLst/>
                  <a:defRPr kumimoji="0" sz="1400" b="0" i="0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</a:lstStyle>
              <a:p>
                <a:r>
                  <a:rPr lang="en-US" altLang="zh-CN" dirty="0" smtClean="0"/>
                  <a:t>D        </a:t>
                </a:r>
                <a:r>
                  <a:rPr lang="en-US" altLang="zh-CN" dirty="0"/>
                  <a:t>C</a:t>
                </a:r>
              </a:p>
              <a:p>
                <a:r>
                  <a:rPr lang="en-US" altLang="zh-CN" dirty="0"/>
                  <a:t>  </a:t>
                </a:r>
              </a:p>
              <a:p>
                <a:r>
                  <a:rPr lang="en-US" altLang="zh-CN" dirty="0"/>
                  <a:t>  CLK            	    </a:t>
                </a:r>
                <a:r>
                  <a:rPr lang="en-US" altLang="zh-CN" dirty="0" smtClean="0"/>
                  <a:t>	  _</a:t>
                </a:r>
                <a:endParaRPr lang="en-US" altLang="zh-CN" dirty="0"/>
              </a:p>
              <a:p>
                <a:r>
                  <a:rPr lang="en-US" altLang="zh-CN" dirty="0" smtClean="0"/>
                  <a:t>           </a:t>
                </a:r>
                <a:r>
                  <a:rPr lang="en-US" altLang="zh-CN" dirty="0"/>
                  <a:t>C </a:t>
                </a:r>
              </a:p>
              <a:p>
                <a:endParaRPr lang="en-US" altLang="en-US" dirty="0"/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5902309" y="2404073"/>
              <a:ext cx="367645" cy="12624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517569" y="3393757"/>
              <a:ext cx="1667013" cy="2227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70" name="Table 69"/>
          <p:cNvGraphicFramePr>
            <a:graphicFrameLocks noGrp="1"/>
          </p:cNvGraphicFramePr>
          <p:nvPr>
            <p:extLst/>
          </p:nvPr>
        </p:nvGraphicFramePr>
        <p:xfrm>
          <a:off x="7425347" y="286610"/>
          <a:ext cx="1110753" cy="660969"/>
        </p:xfrm>
        <a:graphic>
          <a:graphicData uri="http://schemas.openxmlformats.org/drawingml/2006/table">
            <a:tbl>
              <a:tblPr/>
              <a:tblGrid>
                <a:gridCol w="3815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032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CLK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Q</a:t>
                      </a:r>
                      <a:r>
                        <a:rPr lang="en-US" sz="1100" baseline="300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+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32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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32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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978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0" y="6136200"/>
            <a:ext cx="9144000" cy="752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ine 43"/>
          <p:cNvSpPr>
            <a:spLocks noChangeShapeType="1"/>
          </p:cNvSpPr>
          <p:nvPr/>
        </p:nvSpPr>
        <p:spPr bwMode="auto">
          <a:xfrm flipV="1">
            <a:off x="1869486" y="1471603"/>
            <a:ext cx="37774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9"/>
          <p:cNvSpPr>
            <a:spLocks/>
          </p:cNvSpPr>
          <p:nvPr/>
        </p:nvSpPr>
        <p:spPr bwMode="auto">
          <a:xfrm>
            <a:off x="1251200" y="1377211"/>
            <a:ext cx="549044" cy="219236"/>
          </a:xfrm>
          <a:custGeom>
            <a:avLst/>
            <a:gdLst>
              <a:gd name="T0" fmla="*/ 0 w 720"/>
              <a:gd name="T1" fmla="*/ 288 h 288"/>
              <a:gd name="T2" fmla="*/ 144 w 720"/>
              <a:gd name="T3" fmla="*/ 288 h 288"/>
              <a:gd name="T4" fmla="*/ 144 w 720"/>
              <a:gd name="T5" fmla="*/ 0 h 288"/>
              <a:gd name="T6" fmla="*/ 288 w 720"/>
              <a:gd name="T7" fmla="*/ 0 h 288"/>
              <a:gd name="T8" fmla="*/ 288 w 720"/>
              <a:gd name="T9" fmla="*/ 288 h 288"/>
              <a:gd name="T10" fmla="*/ 432 w 720"/>
              <a:gd name="T11" fmla="*/ 288 h 288"/>
              <a:gd name="T12" fmla="*/ 432 w 720"/>
              <a:gd name="T13" fmla="*/ 0 h 288"/>
              <a:gd name="T14" fmla="*/ 576 w 720"/>
              <a:gd name="T15" fmla="*/ 0 h 288"/>
              <a:gd name="T16" fmla="*/ 576 w 720"/>
              <a:gd name="T17" fmla="*/ 288 h 288"/>
              <a:gd name="T18" fmla="*/ 720 w 720"/>
              <a:gd name="T19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20" h="288">
                <a:moveTo>
                  <a:pt x="0" y="288"/>
                </a:moveTo>
                <a:lnTo>
                  <a:pt x="144" y="288"/>
                </a:lnTo>
                <a:lnTo>
                  <a:pt x="144" y="0"/>
                </a:lnTo>
                <a:lnTo>
                  <a:pt x="288" y="0"/>
                </a:lnTo>
                <a:lnTo>
                  <a:pt x="288" y="288"/>
                </a:lnTo>
                <a:lnTo>
                  <a:pt x="432" y="288"/>
                </a:lnTo>
                <a:lnTo>
                  <a:pt x="432" y="0"/>
                </a:lnTo>
                <a:lnTo>
                  <a:pt x="576" y="0"/>
                </a:lnTo>
                <a:lnTo>
                  <a:pt x="576" y="288"/>
                </a:lnTo>
                <a:lnTo>
                  <a:pt x="720" y="288"/>
                </a:lnTo>
              </a:path>
            </a:pathLst>
          </a:custGeom>
          <a:noFill/>
          <a:ln w="12700" cmpd="sng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000"/>
              </a:lnSpc>
            </a:pPr>
            <a:endParaRPr lang="en-US" sz="1400"/>
          </a:p>
        </p:txBody>
      </p:sp>
      <p:grpSp>
        <p:nvGrpSpPr>
          <p:cNvPr id="15" name="Group 14"/>
          <p:cNvGrpSpPr/>
          <p:nvPr/>
        </p:nvGrpSpPr>
        <p:grpSpPr>
          <a:xfrm>
            <a:off x="2259687" y="943484"/>
            <a:ext cx="997048" cy="1145750"/>
            <a:chOff x="-1547667" y="783671"/>
            <a:chExt cx="997048" cy="1145750"/>
          </a:xfrm>
        </p:grpSpPr>
        <p:sp>
          <p:nvSpPr>
            <p:cNvPr id="37" name="Text Box 12"/>
            <p:cNvSpPr txBox="1">
              <a:spLocks noChangeArrowheads="1"/>
            </p:cNvSpPr>
            <p:nvPr/>
          </p:nvSpPr>
          <p:spPr bwMode="auto">
            <a:xfrm>
              <a:off x="-1429470" y="783671"/>
              <a:ext cx="878851" cy="114575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9144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lvl="0" indent="0" eaLnBrk="0" fontAlgn="base" hangingPunct="0">
                <a:lnSpc>
                  <a:spcPts val="1500"/>
                </a:lnSpc>
                <a:spcBef>
                  <a:spcPct val="0"/>
                </a:spcBef>
                <a:spcAft>
                  <a:spcPts val="800"/>
                </a:spcAft>
                <a:tabLst/>
                <a:defRPr kumimoji="0" b="0" i="0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SimSun" panose="02010600030101010101" pitchFamily="2" charset="-122"/>
                </a:defRPr>
              </a:lvl1pPr>
            </a:lstStyle>
            <a:p>
              <a:pPr lvl="0">
                <a:lnSpc>
                  <a:spcPts val="900"/>
                </a:lnSpc>
              </a:pPr>
              <a:r>
                <a:rPr lang="en-US" altLang="zh-CN" sz="1400" dirty="0" smtClean="0"/>
                <a:t>D         </a:t>
              </a:r>
              <a:r>
                <a:rPr lang="en-US" altLang="zh-CN" sz="1400" dirty="0"/>
                <a:t>A</a:t>
              </a:r>
            </a:p>
            <a:p>
              <a:pPr lvl="0">
                <a:lnSpc>
                  <a:spcPts val="900"/>
                </a:lnSpc>
              </a:pPr>
              <a:r>
                <a:rPr lang="en-US" altLang="zh-CN" sz="1400" dirty="0"/>
                <a:t>  </a:t>
              </a:r>
              <a:endParaRPr lang="en-US" altLang="zh-CN" sz="1400" dirty="0" smtClean="0"/>
            </a:p>
            <a:p>
              <a:pPr lvl="0">
                <a:lnSpc>
                  <a:spcPts val="900"/>
                </a:lnSpc>
              </a:pPr>
              <a:r>
                <a:rPr lang="en-US" altLang="zh-CN" sz="1400" dirty="0" smtClean="0"/>
                <a:t>  CLK         	    	  _</a:t>
              </a:r>
            </a:p>
            <a:p>
              <a:pPr lvl="0">
                <a:lnSpc>
                  <a:spcPts val="900"/>
                </a:lnSpc>
              </a:pPr>
              <a:r>
                <a:rPr lang="en-US" altLang="zh-CN" sz="1400" dirty="0"/>
                <a:t> </a:t>
              </a:r>
              <a:r>
                <a:rPr lang="en-US" altLang="zh-CN" sz="1400" dirty="0" smtClean="0"/>
                <a:t>          A</a:t>
              </a:r>
              <a:endParaRPr lang="en-US" altLang="zh-CN" sz="1400" dirty="0"/>
            </a:p>
          </p:txBody>
        </p:sp>
        <p:sp>
          <p:nvSpPr>
            <p:cNvPr id="38" name="Oval 5"/>
            <p:cNvSpPr>
              <a:spLocks noChangeArrowheads="1"/>
            </p:cNvSpPr>
            <p:nvPr/>
          </p:nvSpPr>
          <p:spPr bwMode="auto">
            <a:xfrm>
              <a:off x="-1547667" y="1250741"/>
              <a:ext cx="108664" cy="10866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000"/>
                </a:lnSpc>
              </a:pPr>
              <a:endParaRPr lang="en-US" sz="1400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-1433283" y="1243115"/>
              <a:ext cx="148699" cy="142980"/>
            </a:xfrm>
            <a:custGeom>
              <a:avLst/>
              <a:gdLst>
                <a:gd name="T0" fmla="*/ 0 w 105"/>
                <a:gd name="T1" fmla="*/ 0 h 187"/>
                <a:gd name="T2" fmla="*/ 105 w 105"/>
                <a:gd name="T3" fmla="*/ 105 h 187"/>
                <a:gd name="T4" fmla="*/ 0 w 10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187">
                  <a:moveTo>
                    <a:pt x="0" y="0"/>
                  </a:moveTo>
                  <a:lnTo>
                    <a:pt x="105" y="105"/>
                  </a:lnTo>
                  <a:lnTo>
                    <a:pt x="0" y="187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000"/>
                </a:lnSpc>
              </a:pPr>
              <a:endParaRPr lang="en-US" sz="14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59687" y="2747171"/>
            <a:ext cx="1103807" cy="1145750"/>
            <a:chOff x="-1577158" y="2259525"/>
            <a:chExt cx="1103807" cy="1145750"/>
          </a:xfrm>
        </p:grpSpPr>
        <p:sp>
          <p:nvSpPr>
            <p:cNvPr id="33" name="Oval 14"/>
            <p:cNvSpPr>
              <a:spLocks noChangeArrowheads="1"/>
            </p:cNvSpPr>
            <p:nvPr/>
          </p:nvSpPr>
          <p:spPr bwMode="auto">
            <a:xfrm>
              <a:off x="-1577158" y="2717062"/>
              <a:ext cx="110571" cy="10866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000"/>
                </a:lnSpc>
              </a:pPr>
              <a:endParaRPr lang="en-US" sz="1400"/>
            </a:p>
          </p:txBody>
        </p:sp>
        <p:sp>
          <p:nvSpPr>
            <p:cNvPr id="34" name="Freeform 17"/>
            <p:cNvSpPr>
              <a:spLocks/>
            </p:cNvSpPr>
            <p:nvPr/>
          </p:nvSpPr>
          <p:spPr bwMode="auto">
            <a:xfrm>
              <a:off x="-1462774" y="2718969"/>
              <a:ext cx="148699" cy="142980"/>
            </a:xfrm>
            <a:custGeom>
              <a:avLst/>
              <a:gdLst>
                <a:gd name="T0" fmla="*/ 0 w 105"/>
                <a:gd name="T1" fmla="*/ 0 h 187"/>
                <a:gd name="T2" fmla="*/ 105 w 105"/>
                <a:gd name="T3" fmla="*/ 105 h 187"/>
                <a:gd name="T4" fmla="*/ 0 w 10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187">
                  <a:moveTo>
                    <a:pt x="0" y="0"/>
                  </a:moveTo>
                  <a:lnTo>
                    <a:pt x="105" y="105"/>
                  </a:lnTo>
                  <a:lnTo>
                    <a:pt x="0" y="187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000"/>
                </a:lnSpc>
              </a:pPr>
              <a:endParaRPr lang="en-US" sz="1400"/>
            </a:p>
          </p:txBody>
        </p:sp>
        <p:sp>
          <p:nvSpPr>
            <p:cNvPr id="35" name="Line 18"/>
            <p:cNvSpPr>
              <a:spLocks noChangeShapeType="1"/>
            </p:cNvSpPr>
            <p:nvPr/>
          </p:nvSpPr>
          <p:spPr bwMode="auto">
            <a:xfrm flipV="1">
              <a:off x="-595361" y="3126940"/>
              <a:ext cx="12201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000"/>
                </a:lnSpc>
              </a:pPr>
              <a:endParaRPr lang="en-US" sz="1400"/>
            </a:p>
          </p:txBody>
        </p:sp>
        <p:sp>
          <p:nvSpPr>
            <p:cNvPr id="36" name="Text Box 19"/>
            <p:cNvSpPr txBox="1">
              <a:spLocks noChangeArrowheads="1"/>
            </p:cNvSpPr>
            <p:nvPr/>
          </p:nvSpPr>
          <p:spPr bwMode="auto">
            <a:xfrm>
              <a:off x="-1458961" y="2259525"/>
              <a:ext cx="878851" cy="114575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9144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lvl="0" indent="0" eaLnBrk="0" fontAlgn="base" hangingPunct="0">
                <a:lnSpc>
                  <a:spcPts val="900"/>
                </a:lnSpc>
                <a:spcBef>
                  <a:spcPct val="0"/>
                </a:spcBef>
                <a:spcAft>
                  <a:spcPts val="800"/>
                </a:spcAft>
                <a:tabLst/>
                <a:defRPr kumimoji="0" sz="1400" b="0" i="0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SimSun" panose="02010600030101010101" pitchFamily="2" charset="-122"/>
                </a:defRPr>
              </a:lvl1pPr>
            </a:lstStyle>
            <a:p>
              <a:r>
                <a:rPr lang="en-US" altLang="zh-CN" dirty="0" smtClean="0"/>
                <a:t>D         </a:t>
              </a:r>
              <a:r>
                <a:rPr lang="en-US" altLang="zh-CN" dirty="0"/>
                <a:t>B</a:t>
              </a:r>
            </a:p>
            <a:p>
              <a:r>
                <a:rPr lang="en-US" altLang="zh-CN" dirty="0"/>
                <a:t>  </a:t>
              </a:r>
            </a:p>
            <a:p>
              <a:r>
                <a:rPr lang="en-US" altLang="zh-CN" dirty="0"/>
                <a:t>  CLK            	    </a:t>
              </a:r>
              <a:r>
                <a:rPr lang="en-US" altLang="zh-CN" dirty="0" smtClean="0"/>
                <a:t>	  _</a:t>
              </a:r>
              <a:endParaRPr lang="en-US" altLang="zh-CN" dirty="0"/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dirty="0"/>
                <a:t>B</a:t>
              </a:r>
            </a:p>
            <a:p>
              <a:endParaRPr lang="en-US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259687" y="4548167"/>
            <a:ext cx="1092369" cy="1147655"/>
            <a:chOff x="-1583004" y="3667192"/>
            <a:chExt cx="1092369" cy="1147655"/>
          </a:xfrm>
        </p:grpSpPr>
        <p:sp>
          <p:nvSpPr>
            <p:cNvPr id="29" name="Oval 21"/>
            <p:cNvSpPr>
              <a:spLocks noChangeArrowheads="1"/>
            </p:cNvSpPr>
            <p:nvPr/>
          </p:nvSpPr>
          <p:spPr bwMode="auto">
            <a:xfrm>
              <a:off x="-1583004" y="4107571"/>
              <a:ext cx="110571" cy="10866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000"/>
                </a:lnSpc>
              </a:pPr>
              <a:endParaRPr lang="en-US" sz="1400"/>
            </a:p>
          </p:txBody>
        </p:sp>
        <p:sp>
          <p:nvSpPr>
            <p:cNvPr id="30" name="Freeform 22"/>
            <p:cNvSpPr>
              <a:spLocks/>
            </p:cNvSpPr>
            <p:nvPr/>
          </p:nvSpPr>
          <p:spPr bwMode="auto">
            <a:xfrm>
              <a:off x="-1480058" y="4128542"/>
              <a:ext cx="148699" cy="142980"/>
            </a:xfrm>
            <a:custGeom>
              <a:avLst/>
              <a:gdLst>
                <a:gd name="T0" fmla="*/ 0 w 105"/>
                <a:gd name="T1" fmla="*/ 0 h 187"/>
                <a:gd name="T2" fmla="*/ 105 w 105"/>
                <a:gd name="T3" fmla="*/ 105 h 187"/>
                <a:gd name="T4" fmla="*/ 0 w 10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187">
                  <a:moveTo>
                    <a:pt x="0" y="0"/>
                  </a:moveTo>
                  <a:lnTo>
                    <a:pt x="105" y="105"/>
                  </a:lnTo>
                  <a:lnTo>
                    <a:pt x="0" y="187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000"/>
                </a:lnSpc>
              </a:pPr>
              <a:endParaRPr lang="en-US" sz="1400"/>
            </a:p>
          </p:txBody>
        </p:sp>
        <p:sp>
          <p:nvSpPr>
            <p:cNvPr id="31" name="Line 23"/>
            <p:cNvSpPr>
              <a:spLocks noChangeShapeType="1"/>
            </p:cNvSpPr>
            <p:nvPr/>
          </p:nvSpPr>
          <p:spPr bwMode="auto">
            <a:xfrm flipV="1">
              <a:off x="-612645" y="4536512"/>
              <a:ext cx="12201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000"/>
                </a:lnSpc>
              </a:pPr>
              <a:endParaRPr lang="en-US" sz="1400"/>
            </a:p>
          </p:txBody>
        </p:sp>
        <p:sp>
          <p:nvSpPr>
            <p:cNvPr id="32" name="Text Box 24"/>
            <p:cNvSpPr txBox="1">
              <a:spLocks noChangeArrowheads="1"/>
            </p:cNvSpPr>
            <p:nvPr/>
          </p:nvSpPr>
          <p:spPr bwMode="auto">
            <a:xfrm>
              <a:off x="-1476246" y="3667192"/>
              <a:ext cx="878851" cy="1147655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9144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lvl="0" indent="0" eaLnBrk="0" fontAlgn="base" hangingPunct="0">
                <a:lnSpc>
                  <a:spcPts val="900"/>
                </a:lnSpc>
                <a:spcBef>
                  <a:spcPct val="0"/>
                </a:spcBef>
                <a:spcAft>
                  <a:spcPts val="800"/>
                </a:spcAft>
                <a:tabLst/>
                <a:defRPr kumimoji="0" sz="1400" b="0" i="0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SimSun" panose="02010600030101010101" pitchFamily="2" charset="-122"/>
                </a:defRPr>
              </a:lvl1pPr>
            </a:lstStyle>
            <a:p>
              <a:r>
                <a:rPr lang="en-US" altLang="zh-CN" dirty="0" smtClean="0"/>
                <a:t>D        </a:t>
              </a:r>
              <a:r>
                <a:rPr lang="en-US" altLang="zh-CN" dirty="0"/>
                <a:t>C</a:t>
              </a:r>
            </a:p>
            <a:p>
              <a:r>
                <a:rPr lang="en-US" altLang="zh-CN" dirty="0"/>
                <a:t>  </a:t>
              </a:r>
            </a:p>
            <a:p>
              <a:r>
                <a:rPr lang="en-US" altLang="zh-CN" dirty="0"/>
                <a:t>  CLK            	    </a:t>
              </a:r>
              <a:r>
                <a:rPr lang="en-US" altLang="zh-CN" dirty="0" smtClean="0"/>
                <a:t>	  _</a:t>
              </a:r>
              <a:endParaRPr lang="en-US" altLang="zh-CN" dirty="0"/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C </a:t>
              </a:r>
              <a:endParaRPr lang="en-US" altLang="zh-CN" dirty="0"/>
            </a:p>
            <a:p>
              <a:endParaRPr lang="en-US" altLang="en-US" dirty="0"/>
            </a:p>
          </p:txBody>
        </p:sp>
      </p:grpSp>
      <p:sp>
        <p:nvSpPr>
          <p:cNvPr id="20" name="Line 43"/>
          <p:cNvSpPr>
            <a:spLocks noChangeShapeType="1"/>
          </p:cNvSpPr>
          <p:nvPr/>
        </p:nvSpPr>
        <p:spPr bwMode="auto">
          <a:xfrm flipV="1">
            <a:off x="1869486" y="3264268"/>
            <a:ext cx="390201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43"/>
          <p:cNvSpPr>
            <a:spLocks noChangeShapeType="1"/>
          </p:cNvSpPr>
          <p:nvPr/>
        </p:nvSpPr>
        <p:spPr bwMode="auto">
          <a:xfrm flipV="1">
            <a:off x="1869486" y="5043342"/>
            <a:ext cx="390201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2" name="Straight Connector 21"/>
          <p:cNvCxnSpPr>
            <a:endCxn id="21" idx="0"/>
          </p:cNvCxnSpPr>
          <p:nvPr/>
        </p:nvCxnSpPr>
        <p:spPr>
          <a:xfrm>
            <a:off x="1869486" y="1471603"/>
            <a:ext cx="0" cy="357173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45" name="Table 44"/>
          <p:cNvGraphicFramePr>
            <a:graphicFrameLocks noGrp="1"/>
          </p:cNvGraphicFramePr>
          <p:nvPr>
            <p:extLst/>
          </p:nvPr>
        </p:nvGraphicFramePr>
        <p:xfrm>
          <a:off x="3685337" y="855201"/>
          <a:ext cx="5444163" cy="5972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9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9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49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49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49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49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49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7540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7205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7777">
                <a:tc>
                  <a:txBody>
                    <a:bodyPr/>
                    <a:lstStyle/>
                    <a:p>
                      <a:pPr algn="ctr"/>
                      <a:r>
                        <a:rPr lang="en-US" sz="3200" b="1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457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14691" y="14443"/>
          <a:ext cx="1785553" cy="1062516"/>
        </p:xfrm>
        <a:graphic>
          <a:graphicData uri="http://schemas.openxmlformats.org/drawingml/2006/table">
            <a:tbl>
              <a:tblPr/>
              <a:tblGrid>
                <a:gridCol w="613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9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41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CLK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Q</a:t>
                      </a:r>
                      <a:r>
                        <a:rPr lang="en-US" sz="1600" baseline="300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+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1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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1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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2" name="Title 3"/>
          <p:cNvSpPr txBox="1">
            <a:spLocks/>
          </p:cNvSpPr>
          <p:nvPr/>
        </p:nvSpPr>
        <p:spPr>
          <a:xfrm>
            <a:off x="2058356" y="14442"/>
            <a:ext cx="7085644" cy="6878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1" i="0" u="none" kern="1200" spc="-38" baseline="0">
                <a:solidFill>
                  <a:srgbClr val="33996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Synchronous Counters (DFF)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17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Verilog!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Digital Fundamentals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7169" y="4115897"/>
            <a:ext cx="745122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sz="1600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 counter(</a:t>
            </a:r>
            <a:r>
              <a:rPr lang="en-US" sz="1600" b="1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1600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 clear, </a:t>
            </a:r>
            <a:r>
              <a:rPr lang="en-US" sz="1600" dirty="0" err="1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r>
              <a:rPr lang="en-US" sz="1600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1600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sz="1600" b="1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[3:0] q);</a:t>
            </a:r>
            <a:endParaRPr lang="en-US" sz="2400" dirty="0" smtClean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b="1" dirty="0" smtClean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always </a:t>
            </a:r>
            <a:r>
              <a:rPr lang="en-US" sz="1600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@ (</a:t>
            </a:r>
            <a:r>
              <a:rPr lang="en-US" sz="1600" b="1" dirty="0" err="1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posedge</a:t>
            </a:r>
            <a:r>
              <a:rPr lang="en-US" sz="1600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r>
              <a:rPr lang="en-US" sz="1600" b="1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) begin</a:t>
            </a:r>
          </a:p>
          <a:p>
            <a:endParaRPr lang="en-US" sz="1600" b="1" dirty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prstClr val="black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q &lt;= clear ? (q </a:t>
            </a:r>
            <a:r>
              <a:rPr lang="en-US" sz="1600" dirty="0" smtClean="0">
                <a:solidFill>
                  <a:prstClr val="black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600" dirty="0">
                <a:solidFill>
                  <a:prstClr val="black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1) : 4’b0000</a:t>
            </a:r>
            <a:r>
              <a:rPr lang="en-US" sz="1600" dirty="0" smtClean="0">
                <a:solidFill>
                  <a:prstClr val="black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 smtClean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b="1" dirty="0" smtClean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r>
              <a:rPr lang="en-US" sz="1600" b="1" dirty="0" err="1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endmodule</a:t>
            </a:r>
            <a:endParaRPr lang="en-US" sz="2400" dirty="0">
              <a:effectLst/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Content Placeholder 2"/>
          <p:cNvSpPr>
            <a:spLocks noGrp="1"/>
          </p:cNvSpPr>
          <p:nvPr>
            <p:ph idx="1"/>
          </p:nvPr>
        </p:nvSpPr>
        <p:spPr>
          <a:xfrm>
            <a:off x="865226" y="1209538"/>
            <a:ext cx="8278774" cy="2624567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 </a:t>
            </a:r>
            <a:r>
              <a:rPr lang="en-US" sz="2200" dirty="0" smtClean="0"/>
              <a:t>Incrementing / Counting is easy in Verilog! </a:t>
            </a:r>
            <a:r>
              <a:rPr lang="en-US" sz="2200" dirty="0" smtClean="0">
                <a:sym typeface="Wingdings" panose="05000000000000000000" pitchFamily="2" charset="2"/>
              </a:rPr>
              <a:t> </a:t>
            </a:r>
            <a:r>
              <a:rPr lang="en-US" sz="2200" dirty="0" smtClean="0"/>
              <a:t>COUNT &lt;= COUNT + 1</a:t>
            </a:r>
            <a:r>
              <a:rPr lang="en-US" sz="2200" dirty="0" smtClean="0"/>
              <a:t>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 smtClean="0"/>
              <a:t> What about the following features?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900" dirty="0" smtClean="0"/>
              <a:t> Positive / Negative clock edge triggered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900" dirty="0"/>
              <a:t> </a:t>
            </a:r>
            <a:r>
              <a:rPr lang="en-US" sz="1900" dirty="0" smtClean="0"/>
              <a:t>Counting </a:t>
            </a:r>
            <a:r>
              <a:rPr lang="en-US" sz="1900" dirty="0"/>
              <a:t>Up / Counting Down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900" dirty="0" smtClean="0"/>
              <a:t> mod-X Counters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900" dirty="0"/>
              <a:t> </a:t>
            </a:r>
            <a:r>
              <a:rPr lang="en-US" sz="1900" dirty="0" smtClean="0"/>
              <a:t>Synchronous / Asynchronous Resets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900" dirty="0"/>
              <a:t> Synchronous / Asynchronous </a:t>
            </a:r>
            <a:r>
              <a:rPr lang="en-US" sz="1900" dirty="0" smtClean="0"/>
              <a:t>Presets</a:t>
            </a:r>
          </a:p>
        </p:txBody>
      </p:sp>
      <p:sp>
        <p:nvSpPr>
          <p:cNvPr id="3" name="Rectangle 2"/>
          <p:cNvSpPr/>
          <p:nvPr/>
        </p:nvSpPr>
        <p:spPr>
          <a:xfrm>
            <a:off x="4748444" y="4556891"/>
            <a:ext cx="4594201" cy="1532727"/>
          </a:xfrm>
          <a:prstGeom prst="rect">
            <a:avLst/>
          </a:prstGeom>
          <a:ln w="28575">
            <a:solidFill>
              <a:schemeClr val="accent4"/>
            </a:solidFill>
            <a:prstDash val="dashDot"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 What counter does this code describe?</a:t>
            </a:r>
            <a:endParaRPr lang="en-US" dirty="0"/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dirty="0" smtClean="0"/>
              <a:t>Positive/Negative Edge clock triggered? </a:t>
            </a:r>
            <a:endParaRPr lang="en-US" dirty="0"/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dirty="0"/>
              <a:t>Asynchronous / Synchronous </a:t>
            </a:r>
            <a:r>
              <a:rPr lang="en-US" dirty="0" smtClean="0"/>
              <a:t>Clear?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dirty="0" smtClean="0"/>
              <a:t>Count Up / Down Counter ?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-214726" y="3966021"/>
            <a:ext cx="9601200" cy="0"/>
          </a:xfrm>
          <a:prstGeom prst="line">
            <a:avLst/>
          </a:prstGeom>
          <a:ln w="28575" cap="rnd"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lide Number Placeholder 4"/>
          <p:cNvSpPr txBox="1">
            <a:spLocks/>
          </p:cNvSpPr>
          <p:nvPr/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Page</a:t>
            </a:r>
            <a:r>
              <a:rPr lang="en-US" dirty="0" smtClean="0"/>
              <a:t> </a:t>
            </a:r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91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847014" y="4641799"/>
            <a:ext cx="7769329" cy="1456503"/>
            <a:chOff x="847014" y="4641799"/>
            <a:chExt cx="7769329" cy="1456503"/>
          </a:xfrm>
        </p:grpSpPr>
        <p:cxnSp>
          <p:nvCxnSpPr>
            <p:cNvPr id="78" name="Straight Connector 77"/>
            <p:cNvCxnSpPr/>
            <p:nvPr/>
          </p:nvCxnSpPr>
          <p:spPr>
            <a:xfrm flipH="1">
              <a:off x="854091" y="4641799"/>
              <a:ext cx="7762252" cy="0"/>
            </a:xfrm>
            <a:prstGeom prst="lin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83" name="Straight Connector 82"/>
            <p:cNvCxnSpPr/>
            <p:nvPr/>
          </p:nvCxnSpPr>
          <p:spPr>
            <a:xfrm flipH="1">
              <a:off x="854091" y="5128903"/>
              <a:ext cx="7762252" cy="0"/>
            </a:xfrm>
            <a:prstGeom prst="lin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84" name="Straight Connector 83"/>
            <p:cNvCxnSpPr/>
            <p:nvPr/>
          </p:nvCxnSpPr>
          <p:spPr>
            <a:xfrm flipH="1">
              <a:off x="847014" y="5612197"/>
              <a:ext cx="7762252" cy="0"/>
            </a:xfrm>
            <a:prstGeom prst="lin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85" name="Straight Connector 84"/>
            <p:cNvCxnSpPr/>
            <p:nvPr/>
          </p:nvCxnSpPr>
          <p:spPr>
            <a:xfrm flipH="1">
              <a:off x="847014" y="6098302"/>
              <a:ext cx="7762252" cy="0"/>
            </a:xfrm>
            <a:prstGeom prst="lin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</p:grpSp>
      <p:grpSp>
        <p:nvGrpSpPr>
          <p:cNvPr id="69" name="Group 68"/>
          <p:cNvGrpSpPr/>
          <p:nvPr/>
        </p:nvGrpSpPr>
        <p:grpSpPr>
          <a:xfrm>
            <a:off x="1332593" y="3995128"/>
            <a:ext cx="7120101" cy="2192312"/>
            <a:chOff x="1332593" y="4139908"/>
            <a:chExt cx="7120101" cy="2192312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1332593" y="4139908"/>
              <a:ext cx="0" cy="2192312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58" name="Straight Connector 57"/>
            <p:cNvCxnSpPr/>
            <p:nvPr/>
          </p:nvCxnSpPr>
          <p:spPr>
            <a:xfrm>
              <a:off x="1981155" y="4139908"/>
              <a:ext cx="0" cy="2192312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59" name="Straight Connector 58"/>
            <p:cNvCxnSpPr/>
            <p:nvPr/>
          </p:nvCxnSpPr>
          <p:spPr>
            <a:xfrm>
              <a:off x="2627993" y="4139908"/>
              <a:ext cx="0" cy="2192312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60" name="Straight Connector 59"/>
            <p:cNvCxnSpPr/>
            <p:nvPr/>
          </p:nvCxnSpPr>
          <p:spPr>
            <a:xfrm>
              <a:off x="3274650" y="4139908"/>
              <a:ext cx="0" cy="2192312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61" name="Straight Connector 60"/>
            <p:cNvCxnSpPr/>
            <p:nvPr/>
          </p:nvCxnSpPr>
          <p:spPr>
            <a:xfrm>
              <a:off x="3921869" y="4139908"/>
              <a:ext cx="0" cy="2192312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62" name="Straight Connector 61"/>
            <p:cNvCxnSpPr/>
            <p:nvPr/>
          </p:nvCxnSpPr>
          <p:spPr>
            <a:xfrm>
              <a:off x="4570431" y="4139908"/>
              <a:ext cx="0" cy="2192312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63" name="Straight Connector 62"/>
            <p:cNvCxnSpPr/>
            <p:nvPr/>
          </p:nvCxnSpPr>
          <p:spPr>
            <a:xfrm>
              <a:off x="5216888" y="4139908"/>
              <a:ext cx="0" cy="2192312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64" name="Straight Connector 63"/>
            <p:cNvCxnSpPr/>
            <p:nvPr/>
          </p:nvCxnSpPr>
          <p:spPr>
            <a:xfrm>
              <a:off x="5865450" y="4139908"/>
              <a:ext cx="0" cy="2192312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65" name="Straight Connector 64"/>
            <p:cNvCxnSpPr/>
            <p:nvPr/>
          </p:nvCxnSpPr>
          <p:spPr>
            <a:xfrm>
              <a:off x="6512669" y="4139908"/>
              <a:ext cx="0" cy="2192312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66" name="Straight Connector 65"/>
            <p:cNvCxnSpPr/>
            <p:nvPr/>
          </p:nvCxnSpPr>
          <p:spPr>
            <a:xfrm>
              <a:off x="7159326" y="4139908"/>
              <a:ext cx="0" cy="2192312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67" name="Straight Connector 66"/>
            <p:cNvCxnSpPr/>
            <p:nvPr/>
          </p:nvCxnSpPr>
          <p:spPr>
            <a:xfrm>
              <a:off x="7806037" y="4139908"/>
              <a:ext cx="0" cy="2192312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68" name="Straight Connector 67"/>
            <p:cNvCxnSpPr/>
            <p:nvPr/>
          </p:nvCxnSpPr>
          <p:spPr>
            <a:xfrm>
              <a:off x="8452694" y="4139908"/>
              <a:ext cx="0" cy="2192312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</p:grp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00348" y="1170456"/>
            <a:ext cx="7943967" cy="71633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 smtClean="0"/>
              <a:t>Asynchronous : </a:t>
            </a:r>
            <a:r>
              <a:rPr lang="en-US" sz="2000" dirty="0" smtClean="0"/>
              <a:t> Circuit elements do </a:t>
            </a:r>
            <a:r>
              <a:rPr lang="en-US" sz="2000" dirty="0" smtClean="0">
                <a:solidFill>
                  <a:srgbClr val="FF0000"/>
                </a:solidFill>
              </a:rPr>
              <a:t>not</a:t>
            </a:r>
            <a:r>
              <a:rPr lang="en-US" sz="2000" dirty="0" smtClean="0"/>
              <a:t> get the clock input simultaneously</a:t>
            </a:r>
            <a:br>
              <a:rPr lang="en-US" sz="2000" dirty="0" smtClean="0"/>
            </a:br>
            <a:r>
              <a:rPr lang="en-US" sz="2000" b="1" dirty="0" smtClean="0"/>
              <a:t>Synchronous Counters: </a:t>
            </a:r>
            <a:r>
              <a:rPr lang="en-US" sz="2000" dirty="0" smtClean="0"/>
              <a:t> Circuit elements get the clock input simultaneously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Counters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1425955" y="2405530"/>
            <a:ext cx="6464614" cy="1157188"/>
            <a:chOff x="822960" y="2384140"/>
            <a:chExt cx="5383212" cy="963613"/>
          </a:xfrm>
        </p:grpSpPr>
        <p:sp>
          <p:nvSpPr>
            <p:cNvPr id="4" name="Line 2"/>
            <p:cNvSpPr>
              <a:spLocks noChangeShapeType="1"/>
            </p:cNvSpPr>
            <p:nvPr/>
          </p:nvSpPr>
          <p:spPr bwMode="auto">
            <a:xfrm flipV="1">
              <a:off x="1359535" y="3115978"/>
              <a:ext cx="35718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000"/>
                </a:lnSpc>
              </a:pPr>
              <a:endParaRPr lang="en-US" sz="1400"/>
            </a:p>
          </p:txBody>
        </p:sp>
        <p:sp>
          <p:nvSpPr>
            <p:cNvPr id="5" name="Line 3"/>
            <p:cNvSpPr>
              <a:spLocks noChangeShapeType="1"/>
            </p:cNvSpPr>
            <p:nvPr/>
          </p:nvSpPr>
          <p:spPr bwMode="auto">
            <a:xfrm flipV="1">
              <a:off x="1356360" y="2515903"/>
              <a:ext cx="3778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000"/>
                </a:lnSpc>
              </a:pPr>
              <a:endParaRPr lang="en-US" sz="1400"/>
            </a:p>
          </p:txBody>
        </p:sp>
        <p:sp>
          <p:nvSpPr>
            <p:cNvPr id="6" name="Line 4"/>
            <p:cNvSpPr>
              <a:spLocks noChangeShapeType="1"/>
            </p:cNvSpPr>
            <p:nvPr/>
          </p:nvSpPr>
          <p:spPr bwMode="auto">
            <a:xfrm flipV="1">
              <a:off x="1351597" y="2830228"/>
              <a:ext cx="2635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000"/>
                </a:lnSpc>
              </a:pPr>
              <a:endParaRPr lang="en-US" sz="1400"/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1626235" y="2782603"/>
              <a:ext cx="90487" cy="90487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000"/>
                </a:lnSpc>
              </a:pPr>
              <a:endParaRPr lang="en-US" sz="1400"/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1321435" y="2457165"/>
              <a:ext cx="90487" cy="9048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000"/>
                </a:lnSpc>
              </a:pPr>
              <a:endParaRPr lang="en-US" sz="1400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1324610" y="2785778"/>
              <a:ext cx="92075" cy="9048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000"/>
                </a:lnSpc>
              </a:pPr>
              <a:endParaRPr lang="en-US" sz="1400"/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324610" y="3063590"/>
              <a:ext cx="90487" cy="9048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000"/>
                </a:lnSpc>
              </a:pPr>
              <a:endParaRPr lang="en-US" sz="1400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822960" y="2719103"/>
              <a:ext cx="457200" cy="182562"/>
            </a:xfrm>
            <a:custGeom>
              <a:avLst/>
              <a:gdLst>
                <a:gd name="T0" fmla="*/ 0 w 720"/>
                <a:gd name="T1" fmla="*/ 288 h 288"/>
                <a:gd name="T2" fmla="*/ 144 w 720"/>
                <a:gd name="T3" fmla="*/ 288 h 288"/>
                <a:gd name="T4" fmla="*/ 144 w 720"/>
                <a:gd name="T5" fmla="*/ 0 h 288"/>
                <a:gd name="T6" fmla="*/ 288 w 720"/>
                <a:gd name="T7" fmla="*/ 0 h 288"/>
                <a:gd name="T8" fmla="*/ 288 w 720"/>
                <a:gd name="T9" fmla="*/ 288 h 288"/>
                <a:gd name="T10" fmla="*/ 432 w 720"/>
                <a:gd name="T11" fmla="*/ 288 h 288"/>
                <a:gd name="T12" fmla="*/ 432 w 720"/>
                <a:gd name="T13" fmla="*/ 0 h 288"/>
                <a:gd name="T14" fmla="*/ 576 w 720"/>
                <a:gd name="T15" fmla="*/ 0 h 288"/>
                <a:gd name="T16" fmla="*/ 576 w 720"/>
                <a:gd name="T17" fmla="*/ 288 h 288"/>
                <a:gd name="T18" fmla="*/ 720 w 720"/>
                <a:gd name="T19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0" h="288">
                  <a:moveTo>
                    <a:pt x="0" y="288"/>
                  </a:moveTo>
                  <a:lnTo>
                    <a:pt x="144" y="288"/>
                  </a:lnTo>
                  <a:lnTo>
                    <a:pt x="144" y="0"/>
                  </a:lnTo>
                  <a:lnTo>
                    <a:pt x="288" y="0"/>
                  </a:lnTo>
                  <a:lnTo>
                    <a:pt x="288" y="288"/>
                  </a:lnTo>
                  <a:lnTo>
                    <a:pt x="432" y="288"/>
                  </a:lnTo>
                  <a:lnTo>
                    <a:pt x="432" y="0"/>
                  </a:lnTo>
                  <a:lnTo>
                    <a:pt x="576" y="0"/>
                  </a:lnTo>
                  <a:lnTo>
                    <a:pt x="576" y="288"/>
                  </a:lnTo>
                  <a:lnTo>
                    <a:pt x="720" y="288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000"/>
                </a:lnSpc>
              </a:pPr>
              <a:endParaRPr lang="en-US" sz="140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1721485" y="2776253"/>
              <a:ext cx="123825" cy="119062"/>
            </a:xfrm>
            <a:custGeom>
              <a:avLst/>
              <a:gdLst>
                <a:gd name="T0" fmla="*/ 0 w 105"/>
                <a:gd name="T1" fmla="*/ 0 h 187"/>
                <a:gd name="T2" fmla="*/ 105 w 105"/>
                <a:gd name="T3" fmla="*/ 105 h 187"/>
                <a:gd name="T4" fmla="*/ 0 w 10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187">
                  <a:moveTo>
                    <a:pt x="0" y="0"/>
                  </a:moveTo>
                  <a:lnTo>
                    <a:pt x="105" y="105"/>
                  </a:lnTo>
                  <a:lnTo>
                    <a:pt x="0" y="187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000"/>
                </a:lnSpc>
              </a:pPr>
              <a:endParaRPr lang="en-US" sz="1400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 flipV="1">
              <a:off x="2443797" y="3115978"/>
              <a:ext cx="1016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000"/>
                </a:lnSpc>
              </a:pPr>
              <a:endParaRPr lang="en-US" sz="1400"/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1724660" y="2393665"/>
              <a:ext cx="731837" cy="95408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9144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lvl="0" indent="0" eaLnBrk="0" fontAlgn="base" hangingPunct="0">
                <a:lnSpc>
                  <a:spcPts val="1500"/>
                </a:lnSpc>
                <a:spcBef>
                  <a:spcPct val="0"/>
                </a:spcBef>
                <a:spcAft>
                  <a:spcPts val="800"/>
                </a:spcAft>
                <a:tabLst/>
                <a:defRPr kumimoji="0" b="0" i="0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SimSun" panose="02010600030101010101" pitchFamily="2" charset="-122"/>
                </a:defRPr>
              </a:lvl1pPr>
            </a:lstStyle>
            <a:p>
              <a:pPr lvl="0">
                <a:lnSpc>
                  <a:spcPts val="900"/>
                </a:lnSpc>
              </a:pPr>
              <a:r>
                <a:rPr lang="en-US" altLang="zh-CN" sz="1400" dirty="0"/>
                <a:t>J   </a:t>
              </a:r>
              <a:r>
                <a:rPr lang="en-US" altLang="zh-CN" sz="1400" dirty="0" smtClean="0"/>
                <a:t>       </a:t>
              </a:r>
              <a:r>
                <a:rPr lang="en-US" altLang="zh-CN" sz="1400" dirty="0"/>
                <a:t>A</a:t>
              </a:r>
            </a:p>
            <a:p>
              <a:pPr lvl="0">
                <a:lnSpc>
                  <a:spcPts val="900"/>
                </a:lnSpc>
              </a:pPr>
              <a:r>
                <a:rPr lang="en-US" altLang="zh-CN" sz="1400" dirty="0"/>
                <a:t>  </a:t>
              </a:r>
              <a:endParaRPr lang="en-US" altLang="zh-CN" sz="1400" dirty="0" smtClean="0"/>
            </a:p>
            <a:p>
              <a:pPr lvl="0">
                <a:lnSpc>
                  <a:spcPts val="900"/>
                </a:lnSpc>
              </a:pPr>
              <a:r>
                <a:rPr lang="en-US" altLang="zh-CN" sz="1400" dirty="0" smtClean="0"/>
                <a:t>  CLK         	    	  _</a:t>
              </a:r>
            </a:p>
            <a:p>
              <a:pPr lvl="0">
                <a:lnSpc>
                  <a:spcPts val="900"/>
                </a:lnSpc>
              </a:pPr>
              <a:r>
                <a:rPr lang="en-US" altLang="zh-CN" sz="1400" dirty="0" smtClean="0"/>
                <a:t>K         A</a:t>
              </a:r>
              <a:endParaRPr lang="en-US" altLang="zh-CN" sz="1400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2459672" y="2531778"/>
              <a:ext cx="385763" cy="284162"/>
            </a:xfrm>
            <a:custGeom>
              <a:avLst/>
              <a:gdLst>
                <a:gd name="T0" fmla="*/ 0 w 608"/>
                <a:gd name="T1" fmla="*/ 0 h 864"/>
                <a:gd name="T2" fmla="*/ 330 w 608"/>
                <a:gd name="T3" fmla="*/ 0 h 864"/>
                <a:gd name="T4" fmla="*/ 330 w 608"/>
                <a:gd name="T5" fmla="*/ 864 h 864"/>
                <a:gd name="T6" fmla="*/ 608 w 608"/>
                <a:gd name="T7" fmla="*/ 864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8" h="864">
                  <a:moveTo>
                    <a:pt x="0" y="0"/>
                  </a:moveTo>
                  <a:lnTo>
                    <a:pt x="330" y="0"/>
                  </a:lnTo>
                  <a:lnTo>
                    <a:pt x="330" y="864"/>
                  </a:lnTo>
                  <a:lnTo>
                    <a:pt x="608" y="864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000"/>
                </a:lnSpc>
              </a:pPr>
              <a:endParaRPr lang="en-US" sz="1400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2848610" y="2765140"/>
              <a:ext cx="92075" cy="9048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000"/>
                </a:lnSpc>
              </a:pPr>
              <a:endParaRPr lang="en-US" sz="1400"/>
            </a:p>
          </p:txBody>
        </p:sp>
        <p:sp>
          <p:nvSpPr>
            <p:cNvPr id="18" name="AutoShape 15"/>
            <p:cNvSpPr>
              <a:spLocks noChangeArrowheads="1"/>
            </p:cNvSpPr>
            <p:nvPr/>
          </p:nvSpPr>
          <p:spPr bwMode="auto">
            <a:xfrm>
              <a:off x="1172210" y="3087403"/>
              <a:ext cx="92075" cy="90487"/>
            </a:xfrm>
            <a:prstGeom prst="star5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000"/>
                </a:lnSpc>
              </a:pPr>
              <a:endParaRPr lang="en-US" sz="1400"/>
            </a:p>
          </p:txBody>
        </p:sp>
        <p:sp>
          <p:nvSpPr>
            <p:cNvPr id="19" name="AutoShape 16"/>
            <p:cNvSpPr>
              <a:spLocks noChangeArrowheads="1"/>
            </p:cNvSpPr>
            <p:nvPr/>
          </p:nvSpPr>
          <p:spPr bwMode="auto">
            <a:xfrm>
              <a:off x="1156335" y="2466690"/>
              <a:ext cx="90487" cy="92075"/>
            </a:xfrm>
            <a:prstGeom prst="star5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000"/>
                </a:lnSpc>
              </a:pPr>
              <a:endParaRPr lang="en-US" sz="140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2943860" y="2766728"/>
              <a:ext cx="123825" cy="119062"/>
            </a:xfrm>
            <a:custGeom>
              <a:avLst/>
              <a:gdLst>
                <a:gd name="T0" fmla="*/ 0 w 105"/>
                <a:gd name="T1" fmla="*/ 0 h 187"/>
                <a:gd name="T2" fmla="*/ 105 w 105"/>
                <a:gd name="T3" fmla="*/ 105 h 187"/>
                <a:gd name="T4" fmla="*/ 0 w 10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187">
                  <a:moveTo>
                    <a:pt x="0" y="0"/>
                  </a:moveTo>
                  <a:lnTo>
                    <a:pt x="105" y="105"/>
                  </a:lnTo>
                  <a:lnTo>
                    <a:pt x="0" y="187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000"/>
                </a:lnSpc>
              </a:pPr>
              <a:endParaRPr lang="en-US" sz="1400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 flipV="1">
              <a:off x="3666172" y="3106453"/>
              <a:ext cx="1016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000"/>
                </a:lnSpc>
              </a:pPr>
              <a:endParaRPr lang="en-US" sz="1400"/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2947035" y="2384140"/>
              <a:ext cx="731837" cy="95408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9144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lvl="0" indent="0" eaLnBrk="0" fontAlgn="base" hangingPunct="0">
                <a:lnSpc>
                  <a:spcPts val="900"/>
                </a:lnSpc>
                <a:spcBef>
                  <a:spcPct val="0"/>
                </a:spcBef>
                <a:spcAft>
                  <a:spcPts val="800"/>
                </a:spcAft>
                <a:tabLst/>
                <a:defRPr kumimoji="0" sz="1400" b="0" i="0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SimSun" panose="02010600030101010101" pitchFamily="2" charset="-122"/>
                </a:defRPr>
              </a:lvl1pPr>
            </a:lstStyle>
            <a:p>
              <a:r>
                <a:rPr lang="en-US" altLang="zh-CN" dirty="0"/>
                <a:t>J         B</a:t>
              </a:r>
            </a:p>
            <a:p>
              <a:r>
                <a:rPr lang="en-US" altLang="zh-CN" dirty="0"/>
                <a:t>  </a:t>
              </a:r>
            </a:p>
            <a:p>
              <a:r>
                <a:rPr lang="en-US" altLang="zh-CN" dirty="0"/>
                <a:t>  CLK            	    </a:t>
              </a:r>
              <a:r>
                <a:rPr lang="en-US" altLang="zh-CN" dirty="0" smtClean="0"/>
                <a:t>	  _</a:t>
              </a:r>
              <a:endParaRPr lang="en-US" altLang="zh-CN" dirty="0"/>
            </a:p>
            <a:p>
              <a:r>
                <a:rPr lang="en-US" altLang="zh-CN" dirty="0"/>
                <a:t>K         B</a:t>
              </a:r>
            </a:p>
            <a:p>
              <a:endParaRPr lang="en-US" alt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3682047" y="2522253"/>
              <a:ext cx="385763" cy="284162"/>
            </a:xfrm>
            <a:custGeom>
              <a:avLst/>
              <a:gdLst>
                <a:gd name="T0" fmla="*/ 0 w 608"/>
                <a:gd name="T1" fmla="*/ 0 h 864"/>
                <a:gd name="T2" fmla="*/ 330 w 608"/>
                <a:gd name="T3" fmla="*/ 0 h 864"/>
                <a:gd name="T4" fmla="*/ 330 w 608"/>
                <a:gd name="T5" fmla="*/ 864 h 864"/>
                <a:gd name="T6" fmla="*/ 608 w 608"/>
                <a:gd name="T7" fmla="*/ 864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8" h="864">
                  <a:moveTo>
                    <a:pt x="0" y="0"/>
                  </a:moveTo>
                  <a:lnTo>
                    <a:pt x="330" y="0"/>
                  </a:lnTo>
                  <a:lnTo>
                    <a:pt x="330" y="864"/>
                  </a:lnTo>
                  <a:lnTo>
                    <a:pt x="608" y="864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000"/>
                </a:lnSpc>
              </a:pPr>
              <a:endParaRPr lang="en-US" sz="1400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4070985" y="2755615"/>
              <a:ext cx="92075" cy="9048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000"/>
                </a:lnSpc>
              </a:pPr>
              <a:endParaRPr lang="en-US" sz="140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4156710" y="2773078"/>
              <a:ext cx="123825" cy="119062"/>
            </a:xfrm>
            <a:custGeom>
              <a:avLst/>
              <a:gdLst>
                <a:gd name="T0" fmla="*/ 0 w 105"/>
                <a:gd name="T1" fmla="*/ 0 h 187"/>
                <a:gd name="T2" fmla="*/ 105 w 105"/>
                <a:gd name="T3" fmla="*/ 105 h 187"/>
                <a:gd name="T4" fmla="*/ 0 w 10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187">
                  <a:moveTo>
                    <a:pt x="0" y="0"/>
                  </a:moveTo>
                  <a:lnTo>
                    <a:pt x="105" y="105"/>
                  </a:lnTo>
                  <a:lnTo>
                    <a:pt x="0" y="187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000"/>
                </a:lnSpc>
              </a:pPr>
              <a:endParaRPr lang="en-US" sz="1400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 flipV="1">
              <a:off x="4879022" y="3112803"/>
              <a:ext cx="1016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000"/>
                </a:lnSpc>
              </a:pPr>
              <a:endParaRPr lang="en-US" sz="1400"/>
            </a:p>
          </p:txBody>
        </p:sp>
        <p:sp>
          <p:nvSpPr>
            <p:cNvPr id="27" name="Text Box 24"/>
            <p:cNvSpPr txBox="1">
              <a:spLocks noChangeArrowheads="1"/>
            </p:cNvSpPr>
            <p:nvPr/>
          </p:nvSpPr>
          <p:spPr bwMode="auto">
            <a:xfrm>
              <a:off x="4159885" y="2388903"/>
              <a:ext cx="731837" cy="955675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9144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lvl="0" indent="0" eaLnBrk="0" fontAlgn="base" hangingPunct="0">
                <a:lnSpc>
                  <a:spcPts val="900"/>
                </a:lnSpc>
                <a:spcBef>
                  <a:spcPct val="0"/>
                </a:spcBef>
                <a:spcAft>
                  <a:spcPts val="800"/>
                </a:spcAft>
                <a:tabLst/>
                <a:defRPr kumimoji="0" sz="1400" b="0" i="0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SimSun" panose="02010600030101010101" pitchFamily="2" charset="-122"/>
                </a:defRPr>
              </a:lvl1pPr>
            </a:lstStyle>
            <a:p>
              <a:r>
                <a:rPr lang="en-US" altLang="zh-CN" dirty="0"/>
                <a:t>J        C</a:t>
              </a:r>
            </a:p>
            <a:p>
              <a:r>
                <a:rPr lang="en-US" altLang="zh-CN" dirty="0"/>
                <a:t>  </a:t>
              </a:r>
            </a:p>
            <a:p>
              <a:r>
                <a:rPr lang="en-US" altLang="zh-CN" dirty="0"/>
                <a:t>  CLK            	    </a:t>
              </a:r>
              <a:r>
                <a:rPr lang="en-US" altLang="zh-CN" dirty="0" smtClean="0"/>
                <a:t>	  _</a:t>
              </a:r>
              <a:endParaRPr lang="en-US" altLang="zh-CN" dirty="0"/>
            </a:p>
            <a:p>
              <a:r>
                <a:rPr lang="en-US" altLang="zh-CN" dirty="0"/>
                <a:t>K         C </a:t>
              </a:r>
            </a:p>
            <a:p>
              <a:endParaRPr lang="en-US" altLang="en-US" dirty="0"/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4894897" y="2527015"/>
              <a:ext cx="385763" cy="285750"/>
            </a:xfrm>
            <a:custGeom>
              <a:avLst/>
              <a:gdLst>
                <a:gd name="T0" fmla="*/ 0 w 608"/>
                <a:gd name="T1" fmla="*/ 0 h 864"/>
                <a:gd name="T2" fmla="*/ 330 w 608"/>
                <a:gd name="T3" fmla="*/ 0 h 864"/>
                <a:gd name="T4" fmla="*/ 330 w 608"/>
                <a:gd name="T5" fmla="*/ 864 h 864"/>
                <a:gd name="T6" fmla="*/ 608 w 608"/>
                <a:gd name="T7" fmla="*/ 864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8" h="864">
                  <a:moveTo>
                    <a:pt x="0" y="0"/>
                  </a:moveTo>
                  <a:lnTo>
                    <a:pt x="330" y="0"/>
                  </a:lnTo>
                  <a:lnTo>
                    <a:pt x="330" y="864"/>
                  </a:lnTo>
                  <a:lnTo>
                    <a:pt x="608" y="864"/>
                  </a:lnTo>
                </a:path>
              </a:pathLst>
            </a:custGeom>
            <a:noFill/>
            <a:ln w="19050" cmpd="sng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000"/>
                </a:lnSpc>
              </a:pPr>
              <a:endParaRPr lang="en-US" sz="1400"/>
            </a:p>
          </p:txBody>
        </p:sp>
        <p:sp>
          <p:nvSpPr>
            <p:cNvPr id="29" name="Oval 26"/>
            <p:cNvSpPr>
              <a:spLocks noChangeArrowheads="1"/>
            </p:cNvSpPr>
            <p:nvPr/>
          </p:nvSpPr>
          <p:spPr bwMode="auto">
            <a:xfrm>
              <a:off x="5283835" y="2761965"/>
              <a:ext cx="92075" cy="9048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000"/>
                </a:lnSpc>
              </a:pPr>
              <a:endParaRPr lang="en-US" sz="1400"/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5382260" y="2773078"/>
              <a:ext cx="123825" cy="119062"/>
            </a:xfrm>
            <a:custGeom>
              <a:avLst/>
              <a:gdLst>
                <a:gd name="T0" fmla="*/ 0 w 105"/>
                <a:gd name="T1" fmla="*/ 0 h 187"/>
                <a:gd name="T2" fmla="*/ 105 w 105"/>
                <a:gd name="T3" fmla="*/ 105 h 187"/>
                <a:gd name="T4" fmla="*/ 0 w 10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187">
                  <a:moveTo>
                    <a:pt x="0" y="0"/>
                  </a:moveTo>
                  <a:lnTo>
                    <a:pt x="105" y="105"/>
                  </a:lnTo>
                  <a:lnTo>
                    <a:pt x="0" y="187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000"/>
                </a:lnSpc>
              </a:pPr>
              <a:endParaRPr lang="en-US" sz="1400"/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 flipV="1">
              <a:off x="6104572" y="3112803"/>
              <a:ext cx="1016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000"/>
                </a:lnSpc>
              </a:pPr>
              <a:endParaRPr lang="en-US" sz="1400"/>
            </a:p>
          </p:txBody>
        </p:sp>
        <p:sp>
          <p:nvSpPr>
            <p:cNvPr id="32" name="Text Box 29"/>
            <p:cNvSpPr txBox="1">
              <a:spLocks noChangeArrowheads="1"/>
            </p:cNvSpPr>
            <p:nvPr/>
          </p:nvSpPr>
          <p:spPr bwMode="auto">
            <a:xfrm>
              <a:off x="5385435" y="2390490"/>
              <a:ext cx="731837" cy="95408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9144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lvl="0" indent="0" eaLnBrk="0" fontAlgn="base" hangingPunct="0">
                <a:lnSpc>
                  <a:spcPts val="900"/>
                </a:lnSpc>
                <a:spcBef>
                  <a:spcPct val="0"/>
                </a:spcBef>
                <a:spcAft>
                  <a:spcPts val="800"/>
                </a:spcAft>
                <a:tabLst/>
                <a:defRPr kumimoji="0" sz="1400" b="0" i="0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SimSun" panose="02010600030101010101" pitchFamily="2" charset="-122"/>
                </a:defRPr>
              </a:lvl1pPr>
            </a:lstStyle>
            <a:p>
              <a:r>
                <a:rPr lang="en-US" altLang="zh-CN" dirty="0"/>
                <a:t>J         D</a:t>
              </a:r>
            </a:p>
            <a:p>
              <a:r>
                <a:rPr lang="en-US" altLang="zh-CN" dirty="0"/>
                <a:t>  </a:t>
              </a:r>
            </a:p>
            <a:p>
              <a:r>
                <a:rPr lang="en-US" altLang="zh-CN" dirty="0"/>
                <a:t>  CLK            	    </a:t>
              </a:r>
              <a:r>
                <a:rPr lang="en-US" altLang="zh-CN" dirty="0" smtClean="0"/>
                <a:t>	  _</a:t>
              </a:r>
              <a:endParaRPr lang="en-US" altLang="zh-CN" dirty="0"/>
            </a:p>
            <a:p>
              <a:r>
                <a:rPr lang="en-US" altLang="zh-CN" dirty="0"/>
                <a:t>K         D</a:t>
              </a:r>
            </a:p>
            <a:p>
              <a:endParaRPr lang="en-US" altLang="en-US" dirty="0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908815" y="1900526"/>
            <a:ext cx="74664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 smtClean="0">
                <a:solidFill>
                  <a:srgbClr val="3366FF"/>
                </a:solidFill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Ripple Counter (Asynchronous):</a:t>
            </a:r>
            <a:endParaRPr lang="en-US" sz="2000" b="1" u="sng" dirty="0">
              <a:solidFill>
                <a:srgbClr val="3366FF"/>
              </a:solidFill>
              <a:latin typeface="+mj-lt"/>
            </a:endParaRPr>
          </a:p>
        </p:txBody>
      </p:sp>
      <p:sp>
        <p:nvSpPr>
          <p:cNvPr id="49" name="Text Box 43"/>
          <p:cNvSpPr txBox="1">
            <a:spLocks noChangeArrowheads="1"/>
          </p:cNvSpPr>
          <p:nvPr/>
        </p:nvSpPr>
        <p:spPr bwMode="auto">
          <a:xfrm>
            <a:off x="-60062" y="1951302"/>
            <a:ext cx="1706880" cy="842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SimSun" panose="02010600030101010101" pitchFamily="2" charset="-122"/>
              </a:rPr>
              <a:t>All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333300"/>
                </a:solidFill>
                <a:effectLst/>
                <a:latin typeface="+mj-lt"/>
                <a:ea typeface="SimSun" panose="02010600030101010101" pitchFamily="2" charset="-122"/>
              </a:rPr>
              <a:t>J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SimSun" panose="02010600030101010101" pitchFamily="2" charset="-122"/>
              </a:rPr>
              <a:t>&amp;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333300"/>
                </a:solidFill>
                <a:effectLst/>
                <a:latin typeface="+mj-lt"/>
                <a:ea typeface="SimSun" panose="02010600030101010101" pitchFamily="2" charset="-122"/>
              </a:rPr>
              <a:t>K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SimSun" panose="02010600030101010101" pitchFamily="2" charset="-122"/>
              </a:rPr>
              <a:t>inputs 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SimSun" panose="02010600030101010101" pitchFamily="2" charset="-122"/>
              </a:rPr>
              <a:t>HIGH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SimSun" panose="02010600030101010101" pitchFamily="2" charset="-122"/>
              </a:rPr>
              <a:t/>
            </a:r>
            <a:b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SimSun" panose="02010600030101010101" pitchFamily="2" charset="-122"/>
              </a:rPr>
            </a:b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sym typeface="Symbol" panose="05050102010706020507" pitchFamily="18" charset="2"/>
              </a:rPr>
              <a:t>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SimSun" panose="02010600030101010101" pitchFamily="2" charset="-122"/>
              </a:rPr>
              <a:t>FF outputs toggle!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effectLst/>
              <a:latin typeface="+mj-lt"/>
            </a:endParaRPr>
          </a:p>
        </p:txBody>
      </p:sp>
      <p:sp>
        <p:nvSpPr>
          <p:cNvPr id="50" name="AutoShape 16"/>
          <p:cNvSpPr>
            <a:spLocks noChangeArrowheads="1"/>
          </p:cNvSpPr>
          <p:nvPr/>
        </p:nvSpPr>
        <p:spPr bwMode="auto">
          <a:xfrm>
            <a:off x="19498" y="1936978"/>
            <a:ext cx="108664" cy="110571"/>
          </a:xfrm>
          <a:prstGeom prst="star5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000"/>
              </a:lnSpc>
            </a:pPr>
            <a:endParaRPr lang="en-US" sz="1400"/>
          </a:p>
        </p:txBody>
      </p:sp>
      <p:grpSp>
        <p:nvGrpSpPr>
          <p:cNvPr id="75" name="Group 74"/>
          <p:cNvGrpSpPr/>
          <p:nvPr/>
        </p:nvGrpSpPr>
        <p:grpSpPr>
          <a:xfrm>
            <a:off x="138536" y="3860017"/>
            <a:ext cx="1194145" cy="2400657"/>
            <a:chOff x="138536" y="4004797"/>
            <a:chExt cx="1194145" cy="2400657"/>
          </a:xfrm>
        </p:grpSpPr>
        <p:sp>
          <p:nvSpPr>
            <p:cNvPr id="52" name="Rectangle 51"/>
            <p:cNvSpPr/>
            <p:nvPr/>
          </p:nvSpPr>
          <p:spPr>
            <a:xfrm>
              <a:off x="138536" y="4004797"/>
              <a:ext cx="761812" cy="24006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lnSpc>
                  <a:spcPts val="2000"/>
                </a:lnSpc>
              </a:pPr>
              <a:r>
                <a:rPr lang="en-US" altLang="zh-CN" dirty="0" smtClean="0">
                  <a:latin typeface="Arial" panose="020B0604020202020204" pitchFamily="34" charset="0"/>
                  <a:ea typeface="SimSun" panose="02010600030101010101" pitchFamily="2" charset="-122"/>
                </a:rPr>
                <a:t>Clock</a:t>
              </a:r>
            </a:p>
            <a:p>
              <a:pPr algn="r">
                <a:lnSpc>
                  <a:spcPts val="2000"/>
                </a:lnSpc>
              </a:pPr>
              <a:endParaRPr lang="en-US" dirty="0">
                <a:latin typeface="Arial" panose="020B0604020202020204" pitchFamily="34" charset="0"/>
                <a:ea typeface="SimSun" panose="02010600030101010101" pitchFamily="2" charset="-122"/>
              </a:endParaRPr>
            </a:p>
            <a:p>
              <a:pPr algn="r">
                <a:lnSpc>
                  <a:spcPts val="2000"/>
                </a:lnSpc>
              </a:pPr>
              <a:r>
                <a:rPr lang="en-US" dirty="0" smtClean="0">
                  <a:latin typeface="Arial" panose="020B0604020202020204" pitchFamily="34" charset="0"/>
                  <a:ea typeface="SimSun" panose="02010600030101010101" pitchFamily="2" charset="-122"/>
                </a:rPr>
                <a:t>A</a:t>
              </a:r>
            </a:p>
            <a:p>
              <a:pPr algn="r">
                <a:lnSpc>
                  <a:spcPts val="2000"/>
                </a:lnSpc>
              </a:pPr>
              <a:endParaRPr lang="en-US" dirty="0">
                <a:latin typeface="Arial" panose="020B0604020202020204" pitchFamily="34" charset="0"/>
                <a:ea typeface="SimSun" panose="02010600030101010101" pitchFamily="2" charset="-122"/>
              </a:endParaRPr>
            </a:p>
            <a:p>
              <a:pPr algn="r">
                <a:lnSpc>
                  <a:spcPts val="2000"/>
                </a:lnSpc>
              </a:pPr>
              <a:r>
                <a:rPr lang="en-US" dirty="0" smtClean="0">
                  <a:latin typeface="Arial" panose="020B0604020202020204" pitchFamily="34" charset="0"/>
                  <a:ea typeface="SimSun" panose="02010600030101010101" pitchFamily="2" charset="-122"/>
                </a:rPr>
                <a:t>B</a:t>
              </a:r>
            </a:p>
            <a:p>
              <a:pPr algn="r">
                <a:lnSpc>
                  <a:spcPts val="2000"/>
                </a:lnSpc>
              </a:pPr>
              <a:endParaRPr lang="en-US" dirty="0">
                <a:latin typeface="Arial" panose="020B0604020202020204" pitchFamily="34" charset="0"/>
                <a:ea typeface="SimSun" panose="02010600030101010101" pitchFamily="2" charset="-122"/>
              </a:endParaRPr>
            </a:p>
            <a:p>
              <a:pPr algn="r">
                <a:lnSpc>
                  <a:spcPts val="2000"/>
                </a:lnSpc>
              </a:pPr>
              <a:r>
                <a:rPr lang="en-US" dirty="0" smtClean="0">
                  <a:latin typeface="Arial" panose="020B0604020202020204" pitchFamily="34" charset="0"/>
                  <a:ea typeface="SimSun" panose="02010600030101010101" pitchFamily="2" charset="-122"/>
                </a:rPr>
                <a:t>C</a:t>
              </a:r>
            </a:p>
            <a:p>
              <a:pPr algn="r">
                <a:lnSpc>
                  <a:spcPts val="2000"/>
                </a:lnSpc>
              </a:pPr>
              <a:endParaRPr lang="en-US" dirty="0">
                <a:latin typeface="Arial" panose="020B0604020202020204" pitchFamily="34" charset="0"/>
                <a:ea typeface="SimSun" panose="02010600030101010101" pitchFamily="2" charset="-122"/>
              </a:endParaRPr>
            </a:p>
            <a:p>
              <a:pPr algn="r">
                <a:lnSpc>
                  <a:spcPts val="2000"/>
                </a:lnSpc>
              </a:pPr>
              <a:r>
                <a:rPr lang="en-US" dirty="0" smtClean="0">
                  <a:latin typeface="Arial" panose="020B0604020202020204" pitchFamily="34" charset="0"/>
                  <a:ea typeface="SimSun" panose="02010600030101010101" pitchFamily="2" charset="-122"/>
                </a:rPr>
                <a:t>D</a:t>
              </a:r>
              <a:endParaRPr lang="en-US" dirty="0"/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847104" y="4787579"/>
              <a:ext cx="485577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72" name="Straight Connector 71"/>
            <p:cNvCxnSpPr/>
            <p:nvPr/>
          </p:nvCxnSpPr>
          <p:spPr>
            <a:xfrm>
              <a:off x="847016" y="5273683"/>
              <a:ext cx="48557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73" name="Straight Connector 72"/>
            <p:cNvCxnSpPr/>
            <p:nvPr/>
          </p:nvCxnSpPr>
          <p:spPr>
            <a:xfrm>
              <a:off x="847015" y="6243082"/>
              <a:ext cx="485577" cy="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74" name="Straight Connector 73"/>
            <p:cNvCxnSpPr/>
            <p:nvPr/>
          </p:nvCxnSpPr>
          <p:spPr>
            <a:xfrm>
              <a:off x="847014" y="5756977"/>
              <a:ext cx="485577" cy="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</p:grpSp>
      <p:grpSp>
        <p:nvGrpSpPr>
          <p:cNvPr id="70" name="Group 30"/>
          <p:cNvGrpSpPr>
            <a:grpSpLocks/>
          </p:cNvGrpSpPr>
          <p:nvPr/>
        </p:nvGrpSpPr>
        <p:grpSpPr bwMode="auto">
          <a:xfrm>
            <a:off x="850015" y="3833562"/>
            <a:ext cx="7769239" cy="323132"/>
            <a:chOff x="2563" y="9426"/>
            <a:chExt cx="6912" cy="288"/>
          </a:xfrm>
        </p:grpSpPr>
        <p:sp>
          <p:nvSpPr>
            <p:cNvPr id="76" name="Freeform 31"/>
            <p:cNvSpPr>
              <a:spLocks/>
            </p:cNvSpPr>
            <p:nvPr/>
          </p:nvSpPr>
          <p:spPr bwMode="auto">
            <a:xfrm>
              <a:off x="2563" y="9426"/>
              <a:ext cx="1728" cy="288"/>
            </a:xfrm>
            <a:custGeom>
              <a:avLst/>
              <a:gdLst>
                <a:gd name="T0" fmla="*/ 0 w 1728"/>
                <a:gd name="T1" fmla="*/ 288 h 288"/>
                <a:gd name="T2" fmla="*/ 144 w 1728"/>
                <a:gd name="T3" fmla="*/ 288 h 288"/>
                <a:gd name="T4" fmla="*/ 144 w 1728"/>
                <a:gd name="T5" fmla="*/ 0 h 288"/>
                <a:gd name="T6" fmla="*/ 432 w 1728"/>
                <a:gd name="T7" fmla="*/ 0 h 288"/>
                <a:gd name="T8" fmla="*/ 432 w 1728"/>
                <a:gd name="T9" fmla="*/ 288 h 288"/>
                <a:gd name="T10" fmla="*/ 720 w 1728"/>
                <a:gd name="T11" fmla="*/ 288 h 288"/>
                <a:gd name="T12" fmla="*/ 720 w 1728"/>
                <a:gd name="T13" fmla="*/ 0 h 288"/>
                <a:gd name="T14" fmla="*/ 1008 w 1728"/>
                <a:gd name="T15" fmla="*/ 0 h 288"/>
                <a:gd name="T16" fmla="*/ 1008 w 1728"/>
                <a:gd name="T17" fmla="*/ 288 h 288"/>
                <a:gd name="T18" fmla="*/ 1296 w 1728"/>
                <a:gd name="T19" fmla="*/ 288 h 288"/>
                <a:gd name="T20" fmla="*/ 1296 w 1728"/>
                <a:gd name="T21" fmla="*/ 0 h 288"/>
                <a:gd name="T22" fmla="*/ 1584 w 1728"/>
                <a:gd name="T23" fmla="*/ 0 h 288"/>
                <a:gd name="T24" fmla="*/ 1584 w 1728"/>
                <a:gd name="T25" fmla="*/ 288 h 288"/>
                <a:gd name="T26" fmla="*/ 1728 w 1728"/>
                <a:gd name="T2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28" h="288">
                  <a:moveTo>
                    <a:pt x="0" y="288"/>
                  </a:moveTo>
                  <a:lnTo>
                    <a:pt x="144" y="288"/>
                  </a:lnTo>
                  <a:lnTo>
                    <a:pt x="144" y="0"/>
                  </a:lnTo>
                  <a:lnTo>
                    <a:pt x="432" y="0"/>
                  </a:lnTo>
                  <a:lnTo>
                    <a:pt x="432" y="288"/>
                  </a:lnTo>
                  <a:lnTo>
                    <a:pt x="720" y="288"/>
                  </a:lnTo>
                  <a:lnTo>
                    <a:pt x="720" y="0"/>
                  </a:lnTo>
                  <a:lnTo>
                    <a:pt x="1008" y="0"/>
                  </a:lnTo>
                  <a:lnTo>
                    <a:pt x="1008" y="288"/>
                  </a:lnTo>
                  <a:lnTo>
                    <a:pt x="1296" y="288"/>
                  </a:lnTo>
                  <a:lnTo>
                    <a:pt x="1296" y="0"/>
                  </a:lnTo>
                  <a:lnTo>
                    <a:pt x="1584" y="0"/>
                  </a:lnTo>
                  <a:lnTo>
                    <a:pt x="1584" y="288"/>
                  </a:lnTo>
                  <a:lnTo>
                    <a:pt x="1728" y="288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000"/>
                </a:lnSpc>
              </a:pPr>
              <a:endParaRPr lang="en-US"/>
            </a:p>
          </p:txBody>
        </p:sp>
        <p:sp>
          <p:nvSpPr>
            <p:cNvPr id="82" name="Freeform 32"/>
            <p:cNvSpPr>
              <a:spLocks/>
            </p:cNvSpPr>
            <p:nvPr/>
          </p:nvSpPr>
          <p:spPr bwMode="auto">
            <a:xfrm>
              <a:off x="4289" y="9426"/>
              <a:ext cx="1728" cy="288"/>
            </a:xfrm>
            <a:custGeom>
              <a:avLst/>
              <a:gdLst>
                <a:gd name="T0" fmla="*/ 0 w 1728"/>
                <a:gd name="T1" fmla="*/ 288 h 288"/>
                <a:gd name="T2" fmla="*/ 144 w 1728"/>
                <a:gd name="T3" fmla="*/ 288 h 288"/>
                <a:gd name="T4" fmla="*/ 144 w 1728"/>
                <a:gd name="T5" fmla="*/ 0 h 288"/>
                <a:gd name="T6" fmla="*/ 432 w 1728"/>
                <a:gd name="T7" fmla="*/ 0 h 288"/>
                <a:gd name="T8" fmla="*/ 432 w 1728"/>
                <a:gd name="T9" fmla="*/ 288 h 288"/>
                <a:gd name="T10" fmla="*/ 720 w 1728"/>
                <a:gd name="T11" fmla="*/ 288 h 288"/>
                <a:gd name="T12" fmla="*/ 720 w 1728"/>
                <a:gd name="T13" fmla="*/ 0 h 288"/>
                <a:gd name="T14" fmla="*/ 1008 w 1728"/>
                <a:gd name="T15" fmla="*/ 0 h 288"/>
                <a:gd name="T16" fmla="*/ 1008 w 1728"/>
                <a:gd name="T17" fmla="*/ 288 h 288"/>
                <a:gd name="T18" fmla="*/ 1296 w 1728"/>
                <a:gd name="T19" fmla="*/ 288 h 288"/>
                <a:gd name="T20" fmla="*/ 1296 w 1728"/>
                <a:gd name="T21" fmla="*/ 0 h 288"/>
                <a:gd name="T22" fmla="*/ 1584 w 1728"/>
                <a:gd name="T23" fmla="*/ 0 h 288"/>
                <a:gd name="T24" fmla="*/ 1584 w 1728"/>
                <a:gd name="T25" fmla="*/ 288 h 288"/>
                <a:gd name="T26" fmla="*/ 1728 w 1728"/>
                <a:gd name="T2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28" h="288">
                  <a:moveTo>
                    <a:pt x="0" y="288"/>
                  </a:moveTo>
                  <a:lnTo>
                    <a:pt x="144" y="288"/>
                  </a:lnTo>
                  <a:lnTo>
                    <a:pt x="144" y="0"/>
                  </a:lnTo>
                  <a:lnTo>
                    <a:pt x="432" y="0"/>
                  </a:lnTo>
                  <a:lnTo>
                    <a:pt x="432" y="288"/>
                  </a:lnTo>
                  <a:lnTo>
                    <a:pt x="720" y="288"/>
                  </a:lnTo>
                  <a:lnTo>
                    <a:pt x="720" y="0"/>
                  </a:lnTo>
                  <a:lnTo>
                    <a:pt x="1008" y="0"/>
                  </a:lnTo>
                  <a:lnTo>
                    <a:pt x="1008" y="288"/>
                  </a:lnTo>
                  <a:lnTo>
                    <a:pt x="1296" y="288"/>
                  </a:lnTo>
                  <a:lnTo>
                    <a:pt x="1296" y="0"/>
                  </a:lnTo>
                  <a:lnTo>
                    <a:pt x="1584" y="0"/>
                  </a:lnTo>
                  <a:lnTo>
                    <a:pt x="1584" y="288"/>
                  </a:lnTo>
                  <a:lnTo>
                    <a:pt x="1728" y="288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000"/>
                </a:lnSpc>
              </a:pPr>
              <a:endParaRPr lang="en-US"/>
            </a:p>
          </p:txBody>
        </p:sp>
        <p:sp>
          <p:nvSpPr>
            <p:cNvPr id="87" name="Freeform 33"/>
            <p:cNvSpPr>
              <a:spLocks/>
            </p:cNvSpPr>
            <p:nvPr/>
          </p:nvSpPr>
          <p:spPr bwMode="auto">
            <a:xfrm>
              <a:off x="6019" y="9426"/>
              <a:ext cx="1728" cy="288"/>
            </a:xfrm>
            <a:custGeom>
              <a:avLst/>
              <a:gdLst>
                <a:gd name="T0" fmla="*/ 0 w 1728"/>
                <a:gd name="T1" fmla="*/ 288 h 288"/>
                <a:gd name="T2" fmla="*/ 144 w 1728"/>
                <a:gd name="T3" fmla="*/ 288 h 288"/>
                <a:gd name="T4" fmla="*/ 144 w 1728"/>
                <a:gd name="T5" fmla="*/ 0 h 288"/>
                <a:gd name="T6" fmla="*/ 432 w 1728"/>
                <a:gd name="T7" fmla="*/ 0 h 288"/>
                <a:gd name="T8" fmla="*/ 432 w 1728"/>
                <a:gd name="T9" fmla="*/ 288 h 288"/>
                <a:gd name="T10" fmla="*/ 720 w 1728"/>
                <a:gd name="T11" fmla="*/ 288 h 288"/>
                <a:gd name="T12" fmla="*/ 720 w 1728"/>
                <a:gd name="T13" fmla="*/ 0 h 288"/>
                <a:gd name="T14" fmla="*/ 1008 w 1728"/>
                <a:gd name="T15" fmla="*/ 0 h 288"/>
                <a:gd name="T16" fmla="*/ 1008 w 1728"/>
                <a:gd name="T17" fmla="*/ 288 h 288"/>
                <a:gd name="T18" fmla="*/ 1296 w 1728"/>
                <a:gd name="T19" fmla="*/ 288 h 288"/>
                <a:gd name="T20" fmla="*/ 1296 w 1728"/>
                <a:gd name="T21" fmla="*/ 0 h 288"/>
                <a:gd name="T22" fmla="*/ 1584 w 1728"/>
                <a:gd name="T23" fmla="*/ 0 h 288"/>
                <a:gd name="T24" fmla="*/ 1584 w 1728"/>
                <a:gd name="T25" fmla="*/ 288 h 288"/>
                <a:gd name="T26" fmla="*/ 1728 w 1728"/>
                <a:gd name="T2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28" h="288">
                  <a:moveTo>
                    <a:pt x="0" y="288"/>
                  </a:moveTo>
                  <a:lnTo>
                    <a:pt x="144" y="288"/>
                  </a:lnTo>
                  <a:lnTo>
                    <a:pt x="144" y="0"/>
                  </a:lnTo>
                  <a:lnTo>
                    <a:pt x="432" y="0"/>
                  </a:lnTo>
                  <a:lnTo>
                    <a:pt x="432" y="288"/>
                  </a:lnTo>
                  <a:lnTo>
                    <a:pt x="720" y="288"/>
                  </a:lnTo>
                  <a:lnTo>
                    <a:pt x="720" y="0"/>
                  </a:lnTo>
                  <a:lnTo>
                    <a:pt x="1008" y="0"/>
                  </a:lnTo>
                  <a:lnTo>
                    <a:pt x="1008" y="288"/>
                  </a:lnTo>
                  <a:lnTo>
                    <a:pt x="1296" y="288"/>
                  </a:lnTo>
                  <a:lnTo>
                    <a:pt x="1296" y="0"/>
                  </a:lnTo>
                  <a:lnTo>
                    <a:pt x="1584" y="0"/>
                  </a:lnTo>
                  <a:lnTo>
                    <a:pt x="1584" y="288"/>
                  </a:lnTo>
                  <a:lnTo>
                    <a:pt x="1728" y="288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000"/>
                </a:lnSpc>
              </a:pPr>
              <a:endParaRPr lang="en-US"/>
            </a:p>
          </p:txBody>
        </p:sp>
        <p:sp>
          <p:nvSpPr>
            <p:cNvPr id="88" name="Freeform 34"/>
            <p:cNvSpPr>
              <a:spLocks/>
            </p:cNvSpPr>
            <p:nvPr/>
          </p:nvSpPr>
          <p:spPr bwMode="auto">
            <a:xfrm>
              <a:off x="7747" y="9426"/>
              <a:ext cx="1728" cy="288"/>
            </a:xfrm>
            <a:custGeom>
              <a:avLst/>
              <a:gdLst>
                <a:gd name="T0" fmla="*/ 0 w 1728"/>
                <a:gd name="T1" fmla="*/ 288 h 288"/>
                <a:gd name="T2" fmla="*/ 144 w 1728"/>
                <a:gd name="T3" fmla="*/ 288 h 288"/>
                <a:gd name="T4" fmla="*/ 144 w 1728"/>
                <a:gd name="T5" fmla="*/ 0 h 288"/>
                <a:gd name="T6" fmla="*/ 432 w 1728"/>
                <a:gd name="T7" fmla="*/ 0 h 288"/>
                <a:gd name="T8" fmla="*/ 432 w 1728"/>
                <a:gd name="T9" fmla="*/ 288 h 288"/>
                <a:gd name="T10" fmla="*/ 720 w 1728"/>
                <a:gd name="T11" fmla="*/ 288 h 288"/>
                <a:gd name="T12" fmla="*/ 720 w 1728"/>
                <a:gd name="T13" fmla="*/ 0 h 288"/>
                <a:gd name="T14" fmla="*/ 1008 w 1728"/>
                <a:gd name="T15" fmla="*/ 0 h 288"/>
                <a:gd name="T16" fmla="*/ 1008 w 1728"/>
                <a:gd name="T17" fmla="*/ 288 h 288"/>
                <a:gd name="T18" fmla="*/ 1296 w 1728"/>
                <a:gd name="T19" fmla="*/ 288 h 288"/>
                <a:gd name="T20" fmla="*/ 1296 w 1728"/>
                <a:gd name="T21" fmla="*/ 0 h 288"/>
                <a:gd name="T22" fmla="*/ 1584 w 1728"/>
                <a:gd name="T23" fmla="*/ 0 h 288"/>
                <a:gd name="T24" fmla="*/ 1584 w 1728"/>
                <a:gd name="T25" fmla="*/ 288 h 288"/>
                <a:gd name="T26" fmla="*/ 1728 w 1728"/>
                <a:gd name="T2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28" h="288">
                  <a:moveTo>
                    <a:pt x="0" y="288"/>
                  </a:moveTo>
                  <a:lnTo>
                    <a:pt x="144" y="288"/>
                  </a:lnTo>
                  <a:lnTo>
                    <a:pt x="144" y="0"/>
                  </a:lnTo>
                  <a:lnTo>
                    <a:pt x="432" y="0"/>
                  </a:lnTo>
                  <a:lnTo>
                    <a:pt x="432" y="288"/>
                  </a:lnTo>
                  <a:lnTo>
                    <a:pt x="720" y="288"/>
                  </a:lnTo>
                  <a:lnTo>
                    <a:pt x="720" y="0"/>
                  </a:lnTo>
                  <a:lnTo>
                    <a:pt x="1008" y="0"/>
                  </a:lnTo>
                  <a:lnTo>
                    <a:pt x="1008" y="288"/>
                  </a:lnTo>
                  <a:lnTo>
                    <a:pt x="1296" y="288"/>
                  </a:lnTo>
                  <a:lnTo>
                    <a:pt x="1296" y="0"/>
                  </a:lnTo>
                  <a:lnTo>
                    <a:pt x="1584" y="0"/>
                  </a:lnTo>
                  <a:lnTo>
                    <a:pt x="1584" y="288"/>
                  </a:lnTo>
                  <a:lnTo>
                    <a:pt x="1728" y="288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000"/>
                </a:lnSpc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230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Counters : Mod - X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22961" y="1199072"/>
            <a:ext cx="8252028" cy="5017537"/>
          </a:xfrm>
        </p:spPr>
        <p:txBody>
          <a:bodyPr/>
          <a:lstStyle/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 Each FF successively halves the input clock frequency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 The 4-bit counter counts from </a:t>
            </a:r>
            <a:r>
              <a:rPr lang="en-US" dirty="0" smtClean="0">
                <a:latin typeface="Courier"/>
                <a:ea typeface="MS Mincho" panose="02020609040205080304" pitchFamily="49" charset="-128"/>
                <a:cs typeface="Times New Roman" panose="02020603050405020304" pitchFamily="18" charset="0"/>
              </a:rPr>
              <a:t>0000</a:t>
            </a:r>
            <a:r>
              <a:rPr lang="en-US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(0)</a:t>
            </a:r>
            <a:r>
              <a:rPr lang="en-US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 → </a:t>
            </a:r>
            <a:r>
              <a:rPr lang="en-US" dirty="0" smtClean="0">
                <a:latin typeface="Courier"/>
                <a:ea typeface="MS Mincho" panose="02020609040205080304" pitchFamily="49" charset="-128"/>
                <a:cs typeface="Times New Roman" panose="02020603050405020304" pitchFamily="18" charset="0"/>
              </a:rPr>
              <a:t>1111</a:t>
            </a:r>
            <a:r>
              <a:rPr lang="en-US" dirty="0" smtClean="0">
                <a:solidFill>
                  <a:srgbClr val="80808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(15)</a:t>
            </a:r>
            <a:br>
              <a:rPr lang="en-US" dirty="0" smtClean="0">
                <a:solidFill>
                  <a:srgbClr val="80808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</a:br>
            <a:r>
              <a:rPr lang="en-US" dirty="0" smtClean="0">
                <a:sym typeface="Wingdings" panose="05000000000000000000" pitchFamily="2" charset="2"/>
              </a:rPr>
              <a:t> 16 </a:t>
            </a:r>
            <a:r>
              <a:rPr lang="en-US" dirty="0" smtClean="0"/>
              <a:t>distinct count states </a:t>
            </a:r>
            <a:r>
              <a:rPr lang="en-US" dirty="0" smtClean="0">
                <a:sym typeface="Symbol" panose="05050102010706020507" pitchFamily="18" charset="2"/>
              </a:rPr>
              <a:t></a:t>
            </a:r>
            <a:r>
              <a:rPr lang="en-US" dirty="0" smtClean="0"/>
              <a:t> </a:t>
            </a:r>
            <a:r>
              <a:rPr lang="en-US" dirty="0" smtClean="0">
                <a:latin typeface="+mj-lt"/>
              </a:rPr>
              <a:t>called </a:t>
            </a:r>
            <a:r>
              <a:rPr lang="en-US" b="1" dirty="0" smtClean="0">
                <a:solidFill>
                  <a:srgbClr val="993300"/>
                </a:solidFill>
                <a:highlight>
                  <a:srgbClr val="FFFF00"/>
                </a:highlight>
                <a:latin typeface="+mj-lt"/>
                <a:ea typeface="Times New Roman" panose="02020603050405020304" pitchFamily="18" charset="0"/>
              </a:rPr>
              <a:t>a mod-16 counter</a:t>
            </a:r>
            <a:endParaRPr lang="en-US" sz="3200" b="1" dirty="0" smtClean="0">
              <a:latin typeface="+mj-lt"/>
              <a:ea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 x FFs connected this way will have ___ states </a:t>
            </a:r>
            <a:r>
              <a:rPr lang="en-US" dirty="0" smtClean="0">
                <a:sym typeface="Symbol" panose="05050102010706020507" pitchFamily="18" charset="2"/>
              </a:rPr>
              <a:t></a:t>
            </a:r>
            <a:r>
              <a:rPr lang="en-US" dirty="0" smtClean="0"/>
              <a:t> mod- 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How </a:t>
            </a:r>
            <a:r>
              <a:rPr lang="en-US" dirty="0"/>
              <a:t>to obtain a counter with </a:t>
            </a:r>
            <a:r>
              <a:rPr lang="en-US" dirty="0">
                <a:solidFill>
                  <a:schemeClr val="accent4"/>
                </a:solidFill>
              </a:rPr>
              <a:t>mod-X &lt; 2</a:t>
            </a:r>
            <a:r>
              <a:rPr lang="en-US" baseline="30000" dirty="0">
                <a:solidFill>
                  <a:schemeClr val="accent4"/>
                </a:solidFill>
              </a:rPr>
              <a:t>N</a:t>
            </a:r>
            <a:r>
              <a:rPr lang="en-US" dirty="0"/>
              <a:t>? </a:t>
            </a:r>
            <a:endParaRPr lang="en-US" dirty="0" smtClean="0"/>
          </a:p>
          <a:p>
            <a:pPr marL="608076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3366FF"/>
                </a:solidFill>
              </a:rPr>
              <a:t>Assume </a:t>
            </a:r>
            <a:r>
              <a:rPr lang="en-US" sz="2400" dirty="0">
                <a:solidFill>
                  <a:srgbClr val="3366FF"/>
                </a:solidFill>
              </a:rPr>
              <a:t>counter starts from </a:t>
            </a:r>
            <a:r>
              <a:rPr lang="en-US" sz="2400" dirty="0" smtClean="0">
                <a:solidFill>
                  <a:srgbClr val="3366FF"/>
                </a:solidFill>
              </a:rPr>
              <a:t>0</a:t>
            </a:r>
          </a:p>
          <a:p>
            <a:pPr marL="608076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3366FF"/>
                </a:solidFill>
              </a:rPr>
              <a:t>Identify </a:t>
            </a:r>
            <a:r>
              <a:rPr lang="en-US" sz="2400" dirty="0">
                <a:solidFill>
                  <a:srgbClr val="3366FF"/>
                </a:solidFill>
              </a:rPr>
              <a:t>FFs that will be in HIGH state </a:t>
            </a:r>
            <a:r>
              <a:rPr lang="en-US" sz="2400" dirty="0" smtClean="0">
                <a:solidFill>
                  <a:srgbClr val="3366FF"/>
                </a:solidFill>
              </a:rPr>
              <a:t/>
            </a:r>
            <a:br>
              <a:rPr lang="en-US" sz="2400" dirty="0" smtClean="0">
                <a:solidFill>
                  <a:srgbClr val="3366FF"/>
                </a:solidFill>
              </a:rPr>
            </a:br>
            <a:r>
              <a:rPr lang="en-US" sz="2400" dirty="0" smtClean="0">
                <a:solidFill>
                  <a:srgbClr val="3366FF"/>
                </a:solidFill>
              </a:rPr>
              <a:t>when </a:t>
            </a:r>
            <a:r>
              <a:rPr lang="en-US" sz="2400" dirty="0">
                <a:solidFill>
                  <a:srgbClr val="3366FF"/>
                </a:solidFill>
              </a:rPr>
              <a:t>count = </a:t>
            </a:r>
            <a:r>
              <a:rPr lang="en-US" sz="2400" dirty="0" smtClean="0">
                <a:solidFill>
                  <a:srgbClr val="3366FF"/>
                </a:solidFill>
              </a:rPr>
              <a:t>X</a:t>
            </a:r>
          </a:p>
          <a:p>
            <a:pPr marL="608076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3366FF"/>
                </a:solidFill>
              </a:rPr>
              <a:t>Feed </a:t>
            </a:r>
            <a:r>
              <a:rPr lang="en-US" sz="2400" dirty="0">
                <a:solidFill>
                  <a:srgbClr val="3366FF"/>
                </a:solidFill>
              </a:rPr>
              <a:t>those FFs outputs to a </a:t>
            </a:r>
            <a:r>
              <a:rPr lang="en-US" sz="2400" dirty="0" smtClean="0">
                <a:solidFill>
                  <a:srgbClr val="3366FF"/>
                </a:solidFill>
              </a:rPr>
              <a:t>____ gate</a:t>
            </a:r>
          </a:p>
          <a:p>
            <a:pPr marL="608076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3366FF"/>
                </a:solidFill>
              </a:rPr>
              <a:t>C</a:t>
            </a:r>
            <a:r>
              <a:rPr lang="en-US" sz="2400" dirty="0" smtClean="0">
                <a:solidFill>
                  <a:srgbClr val="3366FF"/>
                </a:solidFill>
              </a:rPr>
              <a:t>onnect ____ gate </a:t>
            </a:r>
            <a:r>
              <a:rPr lang="en-US" sz="2400" dirty="0">
                <a:solidFill>
                  <a:srgbClr val="3366FF"/>
                </a:solidFill>
              </a:rPr>
              <a:t>output to </a:t>
            </a:r>
            <a:r>
              <a:rPr lang="en-US" sz="2400" b="1" i="1" dirty="0">
                <a:solidFill>
                  <a:srgbClr val="FF0000"/>
                </a:solidFill>
              </a:rPr>
              <a:t>asynchronous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CLR</a:t>
            </a:r>
            <a:endParaRPr lang="en-US" sz="24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274090"/>
              </p:ext>
            </p:extLst>
          </p:nvPr>
        </p:nvGraphicFramePr>
        <p:xfrm>
          <a:off x="6385404" y="3677360"/>
          <a:ext cx="2689585" cy="1828800"/>
        </p:xfrm>
        <a:graphic>
          <a:graphicData uri="http://schemas.openxmlformats.org/drawingml/2006/table">
            <a:tbl>
              <a:tblPr/>
              <a:tblGrid>
                <a:gridCol w="584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36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CLK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CLR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J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K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Q</a:t>
                      </a:r>
                      <a:r>
                        <a:rPr lang="en-US" sz="1600" baseline="300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+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X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L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X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X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L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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H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L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L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Q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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H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L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H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L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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H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H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L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H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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H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H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H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i="0" dirty="0" smtClean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2154" y="5268023"/>
            <a:ext cx="304826" cy="31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5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90738" y="1208888"/>
            <a:ext cx="7943967" cy="57631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 smtClean="0"/>
              <a:t>1) How many FFs ? ____	2) Clear at output = ?  ____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Mod-6 Asynchronous Counter</a:t>
            </a:r>
            <a:endParaRPr lang="en-US" dirty="0"/>
          </a:p>
        </p:txBody>
      </p:sp>
      <p:pic>
        <p:nvPicPr>
          <p:cNvPr id="196" name="Picture 195"/>
          <p:cNvPicPr>
            <a:picLocks noChangeAspect="1"/>
          </p:cNvPicPr>
          <p:nvPr/>
        </p:nvPicPr>
        <p:blipFill rotWithShape="1">
          <a:blip r:embed="rId3"/>
          <a:srcRect l="11412" r="25881"/>
          <a:stretch/>
        </p:blipFill>
        <p:spPr>
          <a:xfrm>
            <a:off x="863088" y="4093518"/>
            <a:ext cx="7675152" cy="2089595"/>
          </a:xfrm>
          <a:prstGeom prst="rect">
            <a:avLst/>
          </a:prstGeom>
        </p:spPr>
      </p:pic>
      <p:pic>
        <p:nvPicPr>
          <p:cNvPr id="199" name="Picture 198"/>
          <p:cNvPicPr>
            <a:picLocks noChangeAspect="1"/>
          </p:cNvPicPr>
          <p:nvPr/>
        </p:nvPicPr>
        <p:blipFill rotWithShape="1">
          <a:blip r:embed="rId4"/>
          <a:srcRect l="30568" t="5613" r="37314" b="19563"/>
          <a:stretch/>
        </p:blipFill>
        <p:spPr>
          <a:xfrm>
            <a:off x="6294807" y="1681972"/>
            <a:ext cx="2840893" cy="2060070"/>
          </a:xfrm>
          <a:prstGeom prst="rect">
            <a:avLst/>
          </a:prstGeom>
        </p:spPr>
      </p:pic>
      <p:sp>
        <p:nvSpPr>
          <p:cNvPr id="208" name="Rectangle 207"/>
          <p:cNvSpPr/>
          <p:nvPr/>
        </p:nvSpPr>
        <p:spPr>
          <a:xfrm>
            <a:off x="6912733" y="2417019"/>
            <a:ext cx="17491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state transition </a:t>
            </a:r>
            <a:endParaRPr lang="en-US" dirty="0" smtClean="0">
              <a:solidFill>
                <a:srgbClr val="0000FF"/>
              </a:solidFill>
              <a:latin typeface="Arial" panose="020B0604020202020204" pitchFamily="34" charset="0"/>
              <a:ea typeface="MS Mincho" panose="02020609040205080304" pitchFamily="49" charset="-128"/>
            </a:endParaRPr>
          </a:p>
          <a:p>
            <a:pPr algn="ctr"/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diagram </a:t>
            </a:r>
            <a:endParaRPr lang="en-US" dirty="0"/>
          </a:p>
        </p:txBody>
      </p:sp>
      <p:sp>
        <p:nvSpPr>
          <p:cNvPr id="209" name="Rectangle 208"/>
          <p:cNvSpPr/>
          <p:nvPr/>
        </p:nvSpPr>
        <p:spPr>
          <a:xfrm>
            <a:off x="4514468" y="5914180"/>
            <a:ext cx="15156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808080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110:</a:t>
            </a:r>
            <a:br>
              <a:rPr lang="en-US" sz="1200" dirty="0" smtClean="0">
                <a:solidFill>
                  <a:srgbClr val="808080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</a:br>
            <a:r>
              <a:rPr lang="en-US" sz="1200" dirty="0" smtClean="0">
                <a:solidFill>
                  <a:srgbClr val="808080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Temporary State</a:t>
            </a:r>
            <a:endParaRPr lang="en-US" sz="1200" dirty="0"/>
          </a:p>
        </p:txBody>
      </p:sp>
      <p:grpSp>
        <p:nvGrpSpPr>
          <p:cNvPr id="3" name="Group 2"/>
          <p:cNvGrpSpPr/>
          <p:nvPr/>
        </p:nvGrpSpPr>
        <p:grpSpPr>
          <a:xfrm>
            <a:off x="284795" y="1785206"/>
            <a:ext cx="5957156" cy="1848410"/>
            <a:chOff x="284795" y="1785206"/>
            <a:chExt cx="5957156" cy="1848410"/>
          </a:xfrm>
        </p:grpSpPr>
        <p:grpSp>
          <p:nvGrpSpPr>
            <p:cNvPr id="197" name="Group 196"/>
            <p:cNvGrpSpPr/>
            <p:nvPr/>
          </p:nvGrpSpPr>
          <p:grpSpPr>
            <a:xfrm>
              <a:off x="284795" y="1925780"/>
              <a:ext cx="5957156" cy="1707836"/>
              <a:chOff x="1007028" y="1820224"/>
              <a:chExt cx="5933307" cy="1763672"/>
            </a:xfrm>
          </p:grpSpPr>
          <p:cxnSp>
            <p:nvCxnSpPr>
              <p:cNvPr id="188" name="Straight Connector 187"/>
              <p:cNvCxnSpPr>
                <a:stCxn id="146" idx="3"/>
                <a:endCxn id="144" idx="4"/>
              </p:cNvCxnSpPr>
              <p:nvPr/>
            </p:nvCxnSpPr>
            <p:spPr>
              <a:xfrm flipV="1">
                <a:off x="6574681" y="3208891"/>
                <a:ext cx="2133" cy="123218"/>
              </a:xfrm>
              <a:prstGeom prst="line">
                <a:avLst/>
              </a:prstGeom>
              <a:ln>
                <a:tailEnd type="non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6" name="Line 63"/>
              <p:cNvSpPr>
                <a:spLocks noChangeShapeType="1"/>
              </p:cNvSpPr>
              <p:nvPr/>
            </p:nvSpPr>
            <p:spPr bwMode="auto">
              <a:xfrm flipV="1">
                <a:off x="1656674" y="2854276"/>
                <a:ext cx="42476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Line 62"/>
              <p:cNvSpPr>
                <a:spLocks noChangeShapeType="1"/>
              </p:cNvSpPr>
              <p:nvPr/>
            </p:nvSpPr>
            <p:spPr bwMode="auto">
              <a:xfrm flipV="1">
                <a:off x="1652830" y="2139281"/>
                <a:ext cx="45744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Line 61"/>
              <p:cNvSpPr>
                <a:spLocks noChangeShapeType="1"/>
              </p:cNvSpPr>
              <p:nvPr/>
            </p:nvSpPr>
            <p:spPr bwMode="auto">
              <a:xfrm flipV="1">
                <a:off x="1647063" y="2508311"/>
                <a:ext cx="32866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Oval 60"/>
              <p:cNvSpPr>
                <a:spLocks noChangeArrowheads="1"/>
              </p:cNvSpPr>
              <p:nvPr/>
            </p:nvSpPr>
            <p:spPr bwMode="auto">
              <a:xfrm>
                <a:off x="1987263" y="2450650"/>
                <a:ext cx="109555" cy="109556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Oval 59"/>
              <p:cNvSpPr>
                <a:spLocks noChangeArrowheads="1"/>
              </p:cNvSpPr>
              <p:nvPr/>
            </p:nvSpPr>
            <p:spPr bwMode="auto">
              <a:xfrm>
                <a:off x="1610545" y="2070088"/>
                <a:ext cx="109555" cy="10955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Oval 58"/>
              <p:cNvSpPr>
                <a:spLocks noChangeArrowheads="1"/>
              </p:cNvSpPr>
              <p:nvPr/>
            </p:nvSpPr>
            <p:spPr bwMode="auto">
              <a:xfrm>
                <a:off x="1616311" y="2454494"/>
                <a:ext cx="109556" cy="10955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Oval 57"/>
              <p:cNvSpPr>
                <a:spLocks noChangeArrowheads="1"/>
              </p:cNvSpPr>
              <p:nvPr/>
            </p:nvSpPr>
            <p:spPr bwMode="auto">
              <a:xfrm>
                <a:off x="1614390" y="2790850"/>
                <a:ext cx="109555" cy="10955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26"/>
              <p:cNvSpPr>
                <a:spLocks/>
              </p:cNvSpPr>
              <p:nvPr/>
            </p:nvSpPr>
            <p:spPr bwMode="auto">
              <a:xfrm>
                <a:off x="1007028" y="2373769"/>
                <a:ext cx="553545" cy="221034"/>
              </a:xfrm>
              <a:custGeom>
                <a:avLst/>
                <a:gdLst>
                  <a:gd name="T0" fmla="*/ 0 w 720"/>
                  <a:gd name="T1" fmla="*/ 288 h 288"/>
                  <a:gd name="T2" fmla="*/ 143 w 720"/>
                  <a:gd name="T3" fmla="*/ 288 h 288"/>
                  <a:gd name="T4" fmla="*/ 143 w 720"/>
                  <a:gd name="T5" fmla="*/ 0 h 288"/>
                  <a:gd name="T6" fmla="*/ 288 w 720"/>
                  <a:gd name="T7" fmla="*/ 0 h 288"/>
                  <a:gd name="T8" fmla="*/ 288 w 720"/>
                  <a:gd name="T9" fmla="*/ 288 h 288"/>
                  <a:gd name="T10" fmla="*/ 433 w 720"/>
                  <a:gd name="T11" fmla="*/ 288 h 288"/>
                  <a:gd name="T12" fmla="*/ 433 w 720"/>
                  <a:gd name="T13" fmla="*/ 0 h 288"/>
                  <a:gd name="T14" fmla="*/ 575 w 720"/>
                  <a:gd name="T15" fmla="*/ 0 h 288"/>
                  <a:gd name="T16" fmla="*/ 575 w 720"/>
                  <a:gd name="T17" fmla="*/ 288 h 288"/>
                  <a:gd name="T18" fmla="*/ 720 w 720"/>
                  <a:gd name="T19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0" h="288">
                    <a:moveTo>
                      <a:pt x="0" y="288"/>
                    </a:moveTo>
                    <a:lnTo>
                      <a:pt x="143" y="288"/>
                    </a:lnTo>
                    <a:lnTo>
                      <a:pt x="143" y="0"/>
                    </a:lnTo>
                    <a:lnTo>
                      <a:pt x="288" y="0"/>
                    </a:lnTo>
                    <a:lnTo>
                      <a:pt x="288" y="288"/>
                    </a:lnTo>
                    <a:lnTo>
                      <a:pt x="433" y="288"/>
                    </a:lnTo>
                    <a:lnTo>
                      <a:pt x="433" y="0"/>
                    </a:lnTo>
                    <a:lnTo>
                      <a:pt x="575" y="0"/>
                    </a:lnTo>
                    <a:lnTo>
                      <a:pt x="575" y="288"/>
                    </a:lnTo>
                    <a:lnTo>
                      <a:pt x="720" y="288"/>
                    </a:lnTo>
                  </a:path>
                </a:pathLst>
              </a:cu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56"/>
              <p:cNvSpPr>
                <a:spLocks/>
              </p:cNvSpPr>
              <p:nvPr/>
            </p:nvSpPr>
            <p:spPr bwMode="auto">
              <a:xfrm>
                <a:off x="2094897" y="2442962"/>
                <a:ext cx="149918" cy="144153"/>
              </a:xfrm>
              <a:custGeom>
                <a:avLst/>
                <a:gdLst>
                  <a:gd name="T0" fmla="*/ 0 w 105"/>
                  <a:gd name="T1" fmla="*/ 0 h 187"/>
                  <a:gd name="T2" fmla="*/ 105 w 105"/>
                  <a:gd name="T3" fmla="*/ 105 h 187"/>
                  <a:gd name="T4" fmla="*/ 0 w 105"/>
                  <a:gd name="T5" fmla="*/ 187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5" h="187">
                    <a:moveTo>
                      <a:pt x="0" y="0"/>
                    </a:moveTo>
                    <a:lnTo>
                      <a:pt x="105" y="105"/>
                    </a:lnTo>
                    <a:lnTo>
                      <a:pt x="0" y="187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Line 55"/>
              <p:cNvSpPr>
                <a:spLocks noChangeShapeType="1"/>
              </p:cNvSpPr>
              <p:nvPr/>
            </p:nvSpPr>
            <p:spPr bwMode="auto">
              <a:xfrm flipV="1">
                <a:off x="2969420" y="2854276"/>
                <a:ext cx="12301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Text Box 54"/>
              <p:cNvSpPr txBox="1">
                <a:spLocks noChangeArrowheads="1"/>
              </p:cNvSpPr>
              <p:nvPr/>
            </p:nvSpPr>
            <p:spPr bwMode="auto">
              <a:xfrm>
                <a:off x="2098741" y="1991285"/>
                <a:ext cx="886055" cy="128016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9144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lvl="0" indent="0" eaLnBrk="0" fontAlgn="base" hangingPunct="0">
                  <a:lnSpc>
                    <a:spcPts val="900"/>
                  </a:lnSpc>
                  <a:spcBef>
                    <a:spcPct val="0"/>
                  </a:spcBef>
                  <a:spcAft>
                    <a:spcPts val="800"/>
                  </a:spcAft>
                  <a:tabLst/>
                  <a:defRPr kumimoji="0" sz="1400" b="0" i="0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</a:lstStyle>
              <a:p>
                <a:pPr>
                  <a:lnSpc>
                    <a:spcPts val="800"/>
                  </a:lnSpc>
                </a:pPr>
                <a:r>
                  <a:rPr lang="en-US" altLang="en-US" dirty="0"/>
                  <a:t>J </a:t>
                </a:r>
                <a:r>
                  <a:rPr lang="en-US" altLang="en-US" dirty="0" smtClean="0"/>
                  <a:t>         </a:t>
                </a:r>
                <a:r>
                  <a:rPr lang="en-US" altLang="en-US" dirty="0"/>
                  <a:t>A</a:t>
                </a:r>
              </a:p>
              <a:p>
                <a:pPr>
                  <a:lnSpc>
                    <a:spcPts val="800"/>
                  </a:lnSpc>
                </a:pPr>
                <a:r>
                  <a:rPr lang="en-US" altLang="en-US" dirty="0"/>
                  <a:t> </a:t>
                </a:r>
                <a:endParaRPr lang="en-US" altLang="en-US" dirty="0" smtClean="0"/>
              </a:p>
              <a:p>
                <a:pPr>
                  <a:lnSpc>
                    <a:spcPts val="800"/>
                  </a:lnSpc>
                </a:pPr>
                <a:r>
                  <a:rPr lang="en-US" altLang="en-US" dirty="0"/>
                  <a:t> </a:t>
                </a:r>
                <a:r>
                  <a:rPr lang="en-US" altLang="en-US" dirty="0" smtClean="0"/>
                  <a:t> CLK</a:t>
                </a:r>
                <a:endParaRPr lang="en-US" altLang="en-US" dirty="0"/>
              </a:p>
              <a:p>
                <a:pPr>
                  <a:lnSpc>
                    <a:spcPts val="800"/>
                  </a:lnSpc>
                </a:pPr>
                <a:r>
                  <a:rPr lang="en-US" altLang="en-US" dirty="0" smtClean="0"/>
                  <a:t>            </a:t>
                </a:r>
                <a:r>
                  <a:rPr lang="en-US" altLang="en-US" dirty="0"/>
                  <a:t>_</a:t>
                </a:r>
              </a:p>
              <a:p>
                <a:pPr>
                  <a:lnSpc>
                    <a:spcPts val="800"/>
                  </a:lnSpc>
                </a:pPr>
                <a:r>
                  <a:rPr lang="en-US" altLang="en-US" dirty="0" smtClean="0"/>
                  <a:t>K         </a:t>
                </a:r>
                <a:r>
                  <a:rPr lang="en-US" altLang="en-US" dirty="0"/>
                  <a:t>A</a:t>
                </a:r>
              </a:p>
              <a:p>
                <a:pPr>
                  <a:lnSpc>
                    <a:spcPts val="800"/>
                  </a:lnSpc>
                </a:pPr>
                <a:r>
                  <a:rPr lang="en-US" altLang="en-US" dirty="0"/>
                  <a:t>    CLR</a:t>
                </a:r>
              </a:p>
            </p:txBody>
          </p:sp>
          <p:sp>
            <p:nvSpPr>
              <p:cNvPr id="127" name="Freeform 53"/>
              <p:cNvSpPr>
                <a:spLocks/>
              </p:cNvSpPr>
              <p:nvPr/>
            </p:nvSpPr>
            <p:spPr bwMode="auto">
              <a:xfrm>
                <a:off x="2988640" y="2158501"/>
                <a:ext cx="467054" cy="344044"/>
              </a:xfrm>
              <a:custGeom>
                <a:avLst/>
                <a:gdLst>
                  <a:gd name="T0" fmla="*/ 0 w 608"/>
                  <a:gd name="T1" fmla="*/ 0 h 864"/>
                  <a:gd name="T2" fmla="*/ 330 w 608"/>
                  <a:gd name="T3" fmla="*/ 0 h 864"/>
                  <a:gd name="T4" fmla="*/ 330 w 608"/>
                  <a:gd name="T5" fmla="*/ 864 h 864"/>
                  <a:gd name="T6" fmla="*/ 608 w 608"/>
                  <a:gd name="T7" fmla="*/ 864 h 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8" h="864">
                    <a:moveTo>
                      <a:pt x="0" y="0"/>
                    </a:moveTo>
                    <a:lnTo>
                      <a:pt x="330" y="0"/>
                    </a:lnTo>
                    <a:lnTo>
                      <a:pt x="330" y="864"/>
                    </a:lnTo>
                    <a:lnTo>
                      <a:pt x="608" y="864"/>
                    </a:lnTo>
                  </a:path>
                </a:pathLst>
              </a:cu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Oval 52"/>
              <p:cNvSpPr>
                <a:spLocks noChangeArrowheads="1"/>
              </p:cNvSpPr>
              <p:nvPr/>
            </p:nvSpPr>
            <p:spPr bwMode="auto">
              <a:xfrm>
                <a:off x="3461460" y="2429508"/>
                <a:ext cx="109556" cy="109555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AutoShape 64"/>
              <p:cNvSpPr>
                <a:spLocks noChangeArrowheads="1"/>
              </p:cNvSpPr>
              <p:nvPr/>
            </p:nvSpPr>
            <p:spPr bwMode="auto">
              <a:xfrm>
                <a:off x="1431796" y="2819680"/>
                <a:ext cx="109556" cy="109556"/>
              </a:xfrm>
              <a:prstGeom prst="star5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AutoShape 27"/>
              <p:cNvSpPr>
                <a:spLocks noChangeArrowheads="1"/>
              </p:cNvSpPr>
              <p:nvPr/>
            </p:nvSpPr>
            <p:spPr bwMode="auto">
              <a:xfrm>
                <a:off x="1410654" y="2081620"/>
                <a:ext cx="109555" cy="109556"/>
              </a:xfrm>
              <a:prstGeom prst="star5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51"/>
              <p:cNvSpPr>
                <a:spLocks/>
              </p:cNvSpPr>
              <p:nvPr/>
            </p:nvSpPr>
            <p:spPr bwMode="auto">
              <a:xfrm>
                <a:off x="3574860" y="2431430"/>
                <a:ext cx="149918" cy="144153"/>
              </a:xfrm>
              <a:custGeom>
                <a:avLst/>
                <a:gdLst>
                  <a:gd name="T0" fmla="*/ 0 w 105"/>
                  <a:gd name="T1" fmla="*/ 0 h 187"/>
                  <a:gd name="T2" fmla="*/ 105 w 105"/>
                  <a:gd name="T3" fmla="*/ 105 h 187"/>
                  <a:gd name="T4" fmla="*/ 0 w 105"/>
                  <a:gd name="T5" fmla="*/ 187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5" h="187">
                    <a:moveTo>
                      <a:pt x="0" y="0"/>
                    </a:moveTo>
                    <a:lnTo>
                      <a:pt x="105" y="105"/>
                    </a:lnTo>
                    <a:lnTo>
                      <a:pt x="0" y="187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Line 50"/>
              <p:cNvSpPr>
                <a:spLocks noChangeShapeType="1"/>
              </p:cNvSpPr>
              <p:nvPr/>
            </p:nvSpPr>
            <p:spPr bwMode="auto">
              <a:xfrm flipV="1">
                <a:off x="4449383" y="2842744"/>
                <a:ext cx="12301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Text Box 49"/>
              <p:cNvSpPr txBox="1">
                <a:spLocks noChangeArrowheads="1"/>
              </p:cNvSpPr>
              <p:nvPr/>
            </p:nvSpPr>
            <p:spPr bwMode="auto">
              <a:xfrm>
                <a:off x="3578704" y="1979753"/>
                <a:ext cx="886055" cy="128016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9144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lvl="0" indent="0" eaLnBrk="0" fontAlgn="base" hangingPunct="0">
                  <a:lnSpc>
                    <a:spcPts val="800"/>
                  </a:lnSpc>
                  <a:spcBef>
                    <a:spcPct val="0"/>
                  </a:spcBef>
                  <a:spcAft>
                    <a:spcPts val="800"/>
                  </a:spcAft>
                  <a:tabLst/>
                  <a:defRPr kumimoji="0" sz="1400" b="0" i="0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</a:lstStyle>
              <a:p>
                <a:r>
                  <a:rPr lang="en-US" altLang="en-US" dirty="0"/>
                  <a:t>J          B</a:t>
                </a:r>
              </a:p>
              <a:p>
                <a:r>
                  <a:rPr lang="en-US" altLang="en-US" dirty="0"/>
                  <a:t>   </a:t>
                </a:r>
              </a:p>
              <a:p>
                <a:r>
                  <a:rPr lang="en-US" altLang="en-US" dirty="0"/>
                  <a:t>  CLK</a:t>
                </a:r>
              </a:p>
              <a:p>
                <a:r>
                  <a:rPr lang="en-US" altLang="en-US" dirty="0"/>
                  <a:t>            _</a:t>
                </a:r>
              </a:p>
              <a:p>
                <a:r>
                  <a:rPr lang="en-US" altLang="en-US" dirty="0"/>
                  <a:t>K         B</a:t>
                </a:r>
              </a:p>
              <a:p>
                <a:r>
                  <a:rPr lang="en-US" altLang="en-US" dirty="0"/>
                  <a:t>    CLR</a:t>
                </a:r>
              </a:p>
            </p:txBody>
          </p:sp>
          <p:sp>
            <p:nvSpPr>
              <p:cNvPr id="134" name="Freeform 48"/>
              <p:cNvSpPr>
                <a:spLocks/>
              </p:cNvSpPr>
              <p:nvPr/>
            </p:nvSpPr>
            <p:spPr bwMode="auto">
              <a:xfrm>
                <a:off x="4468604" y="2146969"/>
                <a:ext cx="467054" cy="344044"/>
              </a:xfrm>
              <a:custGeom>
                <a:avLst/>
                <a:gdLst>
                  <a:gd name="T0" fmla="*/ 0 w 608"/>
                  <a:gd name="T1" fmla="*/ 0 h 864"/>
                  <a:gd name="T2" fmla="*/ 330 w 608"/>
                  <a:gd name="T3" fmla="*/ 0 h 864"/>
                  <a:gd name="T4" fmla="*/ 330 w 608"/>
                  <a:gd name="T5" fmla="*/ 864 h 864"/>
                  <a:gd name="T6" fmla="*/ 608 w 608"/>
                  <a:gd name="T7" fmla="*/ 864 h 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8" h="864">
                    <a:moveTo>
                      <a:pt x="0" y="0"/>
                    </a:moveTo>
                    <a:lnTo>
                      <a:pt x="330" y="0"/>
                    </a:lnTo>
                    <a:lnTo>
                      <a:pt x="330" y="864"/>
                    </a:lnTo>
                    <a:lnTo>
                      <a:pt x="608" y="864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Oval 47"/>
              <p:cNvSpPr>
                <a:spLocks noChangeArrowheads="1"/>
              </p:cNvSpPr>
              <p:nvPr/>
            </p:nvSpPr>
            <p:spPr bwMode="auto">
              <a:xfrm>
                <a:off x="4941423" y="2417976"/>
                <a:ext cx="109556" cy="109555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46"/>
              <p:cNvSpPr>
                <a:spLocks/>
              </p:cNvSpPr>
              <p:nvPr/>
            </p:nvSpPr>
            <p:spPr bwMode="auto">
              <a:xfrm>
                <a:off x="5043291" y="2439118"/>
                <a:ext cx="149918" cy="144153"/>
              </a:xfrm>
              <a:custGeom>
                <a:avLst/>
                <a:gdLst>
                  <a:gd name="T0" fmla="*/ 0 w 105"/>
                  <a:gd name="T1" fmla="*/ 0 h 187"/>
                  <a:gd name="T2" fmla="*/ 105 w 105"/>
                  <a:gd name="T3" fmla="*/ 105 h 187"/>
                  <a:gd name="T4" fmla="*/ 0 w 105"/>
                  <a:gd name="T5" fmla="*/ 187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5" h="187">
                    <a:moveTo>
                      <a:pt x="0" y="0"/>
                    </a:moveTo>
                    <a:lnTo>
                      <a:pt x="105" y="105"/>
                    </a:lnTo>
                    <a:lnTo>
                      <a:pt x="0" y="187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Line 45"/>
              <p:cNvSpPr>
                <a:spLocks noChangeShapeType="1"/>
              </p:cNvSpPr>
              <p:nvPr/>
            </p:nvSpPr>
            <p:spPr bwMode="auto">
              <a:xfrm flipV="1">
                <a:off x="5917814" y="2850432"/>
                <a:ext cx="12301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Text Box 44"/>
              <p:cNvSpPr txBox="1">
                <a:spLocks noChangeArrowheads="1"/>
              </p:cNvSpPr>
              <p:nvPr/>
            </p:nvSpPr>
            <p:spPr bwMode="auto">
              <a:xfrm>
                <a:off x="5047135" y="1987441"/>
                <a:ext cx="886055" cy="128016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9144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lvl="0" indent="0" eaLnBrk="0" fontAlgn="base" hangingPunct="0">
                  <a:lnSpc>
                    <a:spcPts val="800"/>
                  </a:lnSpc>
                  <a:spcBef>
                    <a:spcPct val="0"/>
                  </a:spcBef>
                  <a:spcAft>
                    <a:spcPts val="800"/>
                  </a:spcAft>
                  <a:tabLst/>
                  <a:defRPr kumimoji="0" sz="1400" b="0" i="0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</a:lstStyle>
              <a:p>
                <a:r>
                  <a:rPr lang="en-US" altLang="en-US" dirty="0"/>
                  <a:t>J         C</a:t>
                </a:r>
              </a:p>
              <a:p>
                <a:r>
                  <a:rPr lang="en-US" altLang="en-US" dirty="0"/>
                  <a:t> </a:t>
                </a:r>
              </a:p>
              <a:p>
                <a:r>
                  <a:rPr lang="en-US" altLang="en-US" dirty="0"/>
                  <a:t>  CLK</a:t>
                </a:r>
              </a:p>
              <a:p>
                <a:r>
                  <a:rPr lang="en-US" altLang="en-US" dirty="0"/>
                  <a:t>            _</a:t>
                </a:r>
              </a:p>
              <a:p>
                <a:r>
                  <a:rPr lang="en-US" altLang="en-US" dirty="0"/>
                  <a:t>K         C</a:t>
                </a:r>
              </a:p>
              <a:p>
                <a:r>
                  <a:rPr lang="en-US" altLang="en-US" dirty="0"/>
                  <a:t>    CLR</a:t>
                </a:r>
              </a:p>
            </p:txBody>
          </p:sp>
          <p:sp>
            <p:nvSpPr>
              <p:cNvPr id="139" name="Line 43"/>
              <p:cNvSpPr>
                <a:spLocks noChangeShapeType="1"/>
              </p:cNvSpPr>
              <p:nvPr/>
            </p:nvSpPr>
            <p:spPr bwMode="auto">
              <a:xfrm flipV="1">
                <a:off x="5931269" y="2137360"/>
                <a:ext cx="12108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Oval 42"/>
              <p:cNvSpPr>
                <a:spLocks noChangeArrowheads="1"/>
              </p:cNvSpPr>
              <p:nvPr/>
            </p:nvSpPr>
            <p:spPr bwMode="auto">
              <a:xfrm>
                <a:off x="2442784" y="3274449"/>
                <a:ext cx="109556" cy="109556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Oval 41"/>
              <p:cNvSpPr>
                <a:spLocks noChangeArrowheads="1"/>
              </p:cNvSpPr>
              <p:nvPr/>
            </p:nvSpPr>
            <p:spPr bwMode="auto">
              <a:xfrm>
                <a:off x="3930435" y="3262916"/>
                <a:ext cx="109556" cy="109556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Oval 40"/>
              <p:cNvSpPr>
                <a:spLocks noChangeArrowheads="1"/>
              </p:cNvSpPr>
              <p:nvPr/>
            </p:nvSpPr>
            <p:spPr bwMode="auto">
              <a:xfrm>
                <a:off x="5429619" y="3259072"/>
                <a:ext cx="109556" cy="109556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AutoShape 39"/>
              <p:cNvSpPr>
                <a:spLocks noChangeArrowheads="1"/>
              </p:cNvSpPr>
              <p:nvPr/>
            </p:nvSpPr>
            <p:spPr bwMode="auto">
              <a:xfrm rot="5400000">
                <a:off x="6368529" y="2705800"/>
                <a:ext cx="409392" cy="384406"/>
              </a:xfrm>
              <a:prstGeom prst="flowChartDelay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Oval 38"/>
              <p:cNvSpPr>
                <a:spLocks noChangeArrowheads="1"/>
              </p:cNvSpPr>
              <p:nvPr/>
            </p:nvSpPr>
            <p:spPr bwMode="auto">
              <a:xfrm>
                <a:off x="6522036" y="3099335"/>
                <a:ext cx="109556" cy="109555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Text Box 37"/>
              <p:cNvSpPr txBox="1">
                <a:spLocks noChangeArrowheads="1"/>
              </p:cNvSpPr>
              <p:nvPr/>
            </p:nvSpPr>
            <p:spPr bwMode="auto">
              <a:xfrm>
                <a:off x="6194587" y="2376173"/>
                <a:ext cx="745748" cy="311369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C      B</a:t>
                </a:r>
                <a:endParaRPr kumimoji="0" lang="en-US" altLang="en-US" sz="3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6" name="Freeform 36"/>
              <p:cNvSpPr>
                <a:spLocks/>
              </p:cNvSpPr>
              <p:nvPr/>
            </p:nvSpPr>
            <p:spPr bwMode="auto">
              <a:xfrm>
                <a:off x="2492757" y="3332109"/>
                <a:ext cx="4081924" cy="198810"/>
              </a:xfrm>
              <a:custGeom>
                <a:avLst/>
                <a:gdLst>
                  <a:gd name="T0" fmla="*/ 0 w 5856"/>
                  <a:gd name="T1" fmla="*/ 65 h 256"/>
                  <a:gd name="T2" fmla="*/ 0 w 5856"/>
                  <a:gd name="T3" fmla="*/ 256 h 256"/>
                  <a:gd name="T4" fmla="*/ 5856 w 5856"/>
                  <a:gd name="T5" fmla="*/ 256 h 256"/>
                  <a:gd name="T6" fmla="*/ 5856 w 5856"/>
                  <a:gd name="T7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56" h="256">
                    <a:moveTo>
                      <a:pt x="0" y="65"/>
                    </a:moveTo>
                    <a:lnTo>
                      <a:pt x="0" y="256"/>
                    </a:lnTo>
                    <a:lnTo>
                      <a:pt x="5856" y="256"/>
                    </a:lnTo>
                    <a:lnTo>
                      <a:pt x="5856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Line 35"/>
              <p:cNvSpPr>
                <a:spLocks noChangeShapeType="1"/>
              </p:cNvSpPr>
              <p:nvPr/>
            </p:nvSpPr>
            <p:spPr bwMode="auto">
              <a:xfrm>
                <a:off x="3991940" y="3374394"/>
                <a:ext cx="0" cy="15376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Line 34"/>
              <p:cNvSpPr>
                <a:spLocks noChangeShapeType="1"/>
              </p:cNvSpPr>
              <p:nvPr/>
            </p:nvSpPr>
            <p:spPr bwMode="auto">
              <a:xfrm>
                <a:off x="5479591" y="3370550"/>
                <a:ext cx="0" cy="15376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Oval 33"/>
              <p:cNvSpPr>
                <a:spLocks noChangeArrowheads="1"/>
              </p:cNvSpPr>
              <p:nvPr/>
            </p:nvSpPr>
            <p:spPr bwMode="auto">
              <a:xfrm>
                <a:off x="3930435" y="3466652"/>
                <a:ext cx="109556" cy="10955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Oval 32"/>
              <p:cNvSpPr>
                <a:spLocks noChangeArrowheads="1"/>
              </p:cNvSpPr>
              <p:nvPr/>
            </p:nvSpPr>
            <p:spPr bwMode="auto">
              <a:xfrm>
                <a:off x="5431541" y="3474340"/>
                <a:ext cx="109555" cy="10955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31"/>
              <p:cNvSpPr>
                <a:spLocks/>
              </p:cNvSpPr>
              <p:nvPr/>
            </p:nvSpPr>
            <p:spPr bwMode="auto">
              <a:xfrm>
                <a:off x="6060046" y="1885573"/>
                <a:ext cx="378638" cy="811097"/>
              </a:xfrm>
              <a:custGeom>
                <a:avLst/>
                <a:gdLst>
                  <a:gd name="T0" fmla="*/ 0 w 2742"/>
                  <a:gd name="T1" fmla="*/ 342 h 1056"/>
                  <a:gd name="T2" fmla="*/ 0 w 2742"/>
                  <a:gd name="T3" fmla="*/ 0 h 1056"/>
                  <a:gd name="T4" fmla="*/ 2742 w 2742"/>
                  <a:gd name="T5" fmla="*/ 0 h 1056"/>
                  <a:gd name="T6" fmla="*/ 2742 w 2742"/>
                  <a:gd name="T7" fmla="*/ 1056 h 1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42" h="1056">
                    <a:moveTo>
                      <a:pt x="0" y="342"/>
                    </a:moveTo>
                    <a:lnTo>
                      <a:pt x="0" y="0"/>
                    </a:lnTo>
                    <a:lnTo>
                      <a:pt x="2742" y="0"/>
                    </a:lnTo>
                    <a:lnTo>
                      <a:pt x="2742" y="1056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30"/>
              <p:cNvSpPr>
                <a:spLocks/>
              </p:cNvSpPr>
              <p:nvPr/>
            </p:nvSpPr>
            <p:spPr bwMode="auto">
              <a:xfrm>
                <a:off x="4722313" y="1820224"/>
                <a:ext cx="1909279" cy="876446"/>
              </a:xfrm>
              <a:custGeom>
                <a:avLst/>
                <a:gdLst>
                  <a:gd name="T0" fmla="*/ 0 w 4950"/>
                  <a:gd name="T1" fmla="*/ 427 h 1141"/>
                  <a:gd name="T2" fmla="*/ 0 w 4950"/>
                  <a:gd name="T3" fmla="*/ 0 h 1141"/>
                  <a:gd name="T4" fmla="*/ 4950 w 4950"/>
                  <a:gd name="T5" fmla="*/ 0 h 1141"/>
                  <a:gd name="T6" fmla="*/ 4950 w 4950"/>
                  <a:gd name="T7" fmla="*/ 1141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50" h="1141">
                    <a:moveTo>
                      <a:pt x="0" y="427"/>
                    </a:moveTo>
                    <a:lnTo>
                      <a:pt x="0" y="0"/>
                    </a:lnTo>
                    <a:lnTo>
                      <a:pt x="4950" y="0"/>
                    </a:lnTo>
                    <a:lnTo>
                      <a:pt x="4950" y="1141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Oval 29"/>
              <p:cNvSpPr>
                <a:spLocks noChangeArrowheads="1"/>
              </p:cNvSpPr>
              <p:nvPr/>
            </p:nvSpPr>
            <p:spPr bwMode="auto">
              <a:xfrm>
                <a:off x="4680027" y="2100840"/>
                <a:ext cx="84569" cy="9225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Oval 28"/>
              <p:cNvSpPr>
                <a:spLocks noChangeArrowheads="1"/>
              </p:cNvSpPr>
              <p:nvPr/>
            </p:nvSpPr>
            <p:spPr bwMode="auto">
              <a:xfrm>
                <a:off x="6013916" y="2091231"/>
                <a:ext cx="84569" cy="9225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9" name="Rectangle 48"/>
            <p:cNvSpPr/>
            <p:nvPr/>
          </p:nvSpPr>
          <p:spPr>
            <a:xfrm>
              <a:off x="5317597" y="1785206"/>
              <a:ext cx="924354" cy="18484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873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Mod-? Counters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-38901" y="1180736"/>
            <a:ext cx="795338" cy="260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ts val="7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DC BA</a:t>
            </a:r>
          </a:p>
          <a:p>
            <a:pPr marL="0" marR="0" lvl="0" indent="0" algn="l" defTabSz="914400" rtl="0" eaLnBrk="0" fontAlgn="base" latinLnBrk="0" hangingPunct="0">
              <a:lnSpc>
                <a:spcPts val="7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0 0 0 0</a:t>
            </a:r>
          </a:p>
          <a:p>
            <a:pPr marL="0" marR="0" lvl="0" indent="0" algn="l" defTabSz="914400" rtl="0" eaLnBrk="0" fontAlgn="base" latinLnBrk="0" hangingPunct="0">
              <a:lnSpc>
                <a:spcPts val="7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0 0 0 1</a:t>
            </a:r>
          </a:p>
          <a:p>
            <a:pPr marL="0" marR="0" lvl="0" indent="0" algn="l" defTabSz="914400" rtl="0" eaLnBrk="0" fontAlgn="base" latinLnBrk="0" hangingPunct="0">
              <a:lnSpc>
                <a:spcPts val="7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0 0 1 0</a:t>
            </a:r>
          </a:p>
          <a:p>
            <a:pPr marL="0" marR="0" lvl="0" indent="0" algn="l" defTabSz="914400" rtl="0" eaLnBrk="0" fontAlgn="base" latinLnBrk="0" hangingPunct="0">
              <a:lnSpc>
                <a:spcPts val="7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0 0 1 1</a:t>
            </a:r>
          </a:p>
          <a:p>
            <a:pPr marL="0" marR="0" lvl="0" indent="0" algn="l" defTabSz="914400" rtl="0" eaLnBrk="0" fontAlgn="base" latinLnBrk="0" hangingPunct="0">
              <a:lnSpc>
                <a:spcPts val="7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0 1 0 0</a:t>
            </a:r>
          </a:p>
          <a:p>
            <a:pPr marL="0" marR="0" lvl="0" indent="0" algn="l" defTabSz="914400" rtl="0" eaLnBrk="0" fontAlgn="base" latinLnBrk="0" hangingPunct="0">
              <a:lnSpc>
                <a:spcPts val="7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0 1 0 1</a:t>
            </a:r>
          </a:p>
          <a:p>
            <a:pPr marL="0" marR="0" lvl="0" indent="0" algn="l" defTabSz="914400" rtl="0" eaLnBrk="0" fontAlgn="base" latinLnBrk="0" hangingPunct="0">
              <a:lnSpc>
                <a:spcPts val="7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0 1 1 0</a:t>
            </a:r>
          </a:p>
          <a:p>
            <a:pPr marL="0" marR="0" lvl="0" indent="0" algn="l" defTabSz="914400" rtl="0" eaLnBrk="0" fontAlgn="base" latinLnBrk="0" hangingPunct="0">
              <a:lnSpc>
                <a:spcPts val="7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0 1 1 0</a:t>
            </a:r>
          </a:p>
          <a:p>
            <a:pPr marL="0" marR="0" lvl="0" indent="0" algn="l" defTabSz="914400" rtl="0" eaLnBrk="0" fontAlgn="base" latinLnBrk="0" hangingPunct="0">
              <a:lnSpc>
                <a:spcPts val="7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1 0 0 0</a:t>
            </a:r>
          </a:p>
          <a:p>
            <a:pPr marL="0" marR="0" lvl="0" indent="0" algn="l" defTabSz="914400" rtl="0" eaLnBrk="0" fontAlgn="base" latinLnBrk="0" hangingPunct="0">
              <a:lnSpc>
                <a:spcPts val="7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1 0 0 1</a:t>
            </a:r>
          </a:p>
          <a:p>
            <a:pPr marL="0" marR="0" lvl="0" indent="0" algn="l" defTabSz="914400" rtl="0" eaLnBrk="0" fontAlgn="base" latinLnBrk="0" hangingPunct="0">
              <a:lnSpc>
                <a:spcPts val="7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1 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0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1 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0 </a:t>
            </a: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ts val="7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1 0 1 1</a:t>
            </a:r>
          </a:p>
          <a:p>
            <a:pPr marL="0" marR="0" lvl="0" indent="0" algn="l" defTabSz="914400" rtl="0" eaLnBrk="0" fontAlgn="base" latinLnBrk="0" hangingPunct="0">
              <a:lnSpc>
                <a:spcPts val="7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1 1 0 0</a:t>
            </a:r>
          </a:p>
          <a:p>
            <a:pPr marL="0" marR="0" lvl="0" indent="0" algn="l" defTabSz="914400" rtl="0" eaLnBrk="0" fontAlgn="base" latinLnBrk="0" hangingPunct="0">
              <a:lnSpc>
                <a:spcPts val="7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1 1 0 1</a:t>
            </a:r>
          </a:p>
          <a:p>
            <a:pPr marL="0" marR="0" lvl="0" indent="0" algn="l" defTabSz="914400" rtl="0" eaLnBrk="0" fontAlgn="base" latinLnBrk="0" hangingPunct="0">
              <a:lnSpc>
                <a:spcPts val="7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1 1 1 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0 </a:t>
            </a: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ts val="7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1 1 1 1</a:t>
            </a:r>
          </a:p>
          <a:p>
            <a:pPr marL="0" marR="0" lvl="0" indent="0" algn="l" defTabSz="914400" rtl="0" eaLnBrk="0" fontAlgn="base" latinLnBrk="0" hangingPunct="0">
              <a:lnSpc>
                <a:spcPts val="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9096" t="12889" r="28246"/>
          <a:stretch/>
        </p:blipFill>
        <p:spPr>
          <a:xfrm>
            <a:off x="725957" y="1227347"/>
            <a:ext cx="6911340" cy="3168222"/>
          </a:xfrm>
          <a:prstGeom prst="rect">
            <a:avLst/>
          </a:prstGeom>
        </p:spPr>
      </p:pic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7629284" y="1269057"/>
            <a:ext cx="1409700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ea typeface="SimSun" panose="02010600030101010101" pitchFamily="2" charset="-122"/>
              </a:rPr>
              <a:t>MOD-__ Counter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</a:rPr>
              <a:t>detects ‘111X’ </a:t>
            </a:r>
            <a:b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</a:rPr>
            </a:br>
            <a:r>
              <a:rPr lang="en-US" altLang="zh-CN" sz="1400" dirty="0" smtClean="0">
                <a:latin typeface="+mj-lt"/>
                <a:sym typeface="Wingdings" panose="05000000000000000000" pitchFamily="2" charset="2"/>
              </a:rPr>
              <a:t></a:t>
            </a:r>
            <a:endParaRPr lang="en-US" altLang="zh-CN" sz="1400" dirty="0">
              <a:latin typeface="+mj-lt"/>
              <a:ea typeface="SimSun" panose="02010600030101010101" pitchFamily="2" charset="-122"/>
            </a:endParaRPr>
          </a:p>
        </p:txBody>
      </p:sp>
      <p:grpSp>
        <p:nvGrpSpPr>
          <p:cNvPr id="13" name="Group 4"/>
          <p:cNvGrpSpPr>
            <a:grpSpLocks/>
          </p:cNvGrpSpPr>
          <p:nvPr/>
        </p:nvGrpSpPr>
        <p:grpSpPr bwMode="auto">
          <a:xfrm>
            <a:off x="8531384" y="1838822"/>
            <a:ext cx="706438" cy="1066800"/>
            <a:chOff x="984" y="3877"/>
            <a:chExt cx="1114" cy="1681"/>
          </a:xfrm>
        </p:grpSpPr>
        <p:grpSp>
          <p:nvGrpSpPr>
            <p:cNvPr id="14" name="Group 5"/>
            <p:cNvGrpSpPr>
              <a:grpSpLocks/>
            </p:cNvGrpSpPr>
            <p:nvPr/>
          </p:nvGrpSpPr>
          <p:grpSpPr bwMode="auto">
            <a:xfrm>
              <a:off x="1217" y="4137"/>
              <a:ext cx="501" cy="1421"/>
              <a:chOff x="437" y="4602"/>
              <a:chExt cx="501" cy="1421"/>
            </a:xfrm>
          </p:grpSpPr>
          <p:grpSp>
            <p:nvGrpSpPr>
              <p:cNvPr id="16" name="Group 6"/>
              <p:cNvGrpSpPr>
                <a:grpSpLocks/>
              </p:cNvGrpSpPr>
              <p:nvPr/>
            </p:nvGrpSpPr>
            <p:grpSpPr bwMode="auto">
              <a:xfrm>
                <a:off x="437" y="5091"/>
                <a:ext cx="501" cy="666"/>
                <a:chOff x="9685" y="4224"/>
                <a:chExt cx="501" cy="666"/>
              </a:xfrm>
            </p:grpSpPr>
            <p:sp>
              <p:nvSpPr>
                <p:cNvPr id="23" name="AutoShape 7"/>
                <p:cNvSpPr>
                  <a:spLocks noChangeArrowheads="1"/>
                </p:cNvSpPr>
                <p:nvPr/>
              </p:nvSpPr>
              <p:spPr bwMode="auto">
                <a:xfrm rot="5400000">
                  <a:off x="9669" y="4240"/>
                  <a:ext cx="533" cy="501"/>
                </a:xfrm>
                <a:prstGeom prst="flowChartDelay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Oval 8"/>
                <p:cNvSpPr>
                  <a:spLocks noChangeArrowheads="1"/>
                </p:cNvSpPr>
                <p:nvPr/>
              </p:nvSpPr>
              <p:spPr bwMode="auto">
                <a:xfrm>
                  <a:off x="9868" y="4747"/>
                  <a:ext cx="143" cy="143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7" name="Line 9"/>
              <p:cNvSpPr>
                <a:spLocks noChangeShapeType="1"/>
              </p:cNvSpPr>
              <p:nvPr/>
            </p:nvSpPr>
            <p:spPr bwMode="auto">
              <a:xfrm>
                <a:off x="480" y="4608"/>
                <a:ext cx="0" cy="4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Line 10"/>
              <p:cNvSpPr>
                <a:spLocks noChangeShapeType="1"/>
              </p:cNvSpPr>
              <p:nvPr/>
            </p:nvSpPr>
            <p:spPr bwMode="auto">
              <a:xfrm>
                <a:off x="586" y="4609"/>
                <a:ext cx="0" cy="4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Line 11"/>
              <p:cNvSpPr>
                <a:spLocks noChangeShapeType="1"/>
              </p:cNvSpPr>
              <p:nvPr/>
            </p:nvSpPr>
            <p:spPr bwMode="auto">
              <a:xfrm>
                <a:off x="721" y="4602"/>
                <a:ext cx="0" cy="4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Line 12"/>
              <p:cNvSpPr>
                <a:spLocks noChangeShapeType="1"/>
              </p:cNvSpPr>
              <p:nvPr/>
            </p:nvSpPr>
            <p:spPr bwMode="auto">
              <a:xfrm>
                <a:off x="872" y="4615"/>
                <a:ext cx="0" cy="4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Line 13"/>
              <p:cNvSpPr>
                <a:spLocks noChangeShapeType="1"/>
              </p:cNvSpPr>
              <p:nvPr/>
            </p:nvSpPr>
            <p:spPr bwMode="auto">
              <a:xfrm>
                <a:off x="684" y="5765"/>
                <a:ext cx="0" cy="25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Oval 14"/>
              <p:cNvSpPr>
                <a:spLocks noChangeArrowheads="1"/>
              </p:cNvSpPr>
              <p:nvPr/>
            </p:nvSpPr>
            <p:spPr bwMode="auto">
              <a:xfrm>
                <a:off x="795" y="4943"/>
                <a:ext cx="143" cy="14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984" y="3877"/>
              <a:ext cx="111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9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rPr>
                <a:t>D C B A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7637297" y="3636063"/>
            <a:ext cx="1409700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ea typeface="SimSun" panose="02010600030101010101" pitchFamily="2" charset="-122"/>
              </a:rPr>
              <a:t>MOD-__ Counter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</a:rPr>
              <a:t>detects ‘1X1X’ </a:t>
            </a:r>
            <a:b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</a:rPr>
            </a:br>
            <a:r>
              <a:rPr lang="en-US" altLang="zh-CN" sz="1400" dirty="0" smtClean="0">
                <a:latin typeface="+mj-lt"/>
                <a:sym typeface="Wingdings" panose="05000000000000000000" pitchFamily="2" charset="2"/>
              </a:rPr>
              <a:t></a:t>
            </a:r>
            <a:endParaRPr lang="en-US" altLang="zh-CN" sz="1400" dirty="0">
              <a:latin typeface="+mj-lt"/>
              <a:ea typeface="SimSun" panose="02010600030101010101" pitchFamily="2" charset="-122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8217" y="4608821"/>
            <a:ext cx="839863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8640" marR="548640"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rgbClr val="000080"/>
                </a:solidFill>
                <a:ea typeface="Times New Roman" panose="02020603050405020304" pitchFamily="18" charset="0"/>
              </a:rPr>
              <a:t>Decade </a:t>
            </a:r>
            <a:r>
              <a:rPr lang="en-US" sz="2200" dirty="0" smtClean="0">
                <a:solidFill>
                  <a:srgbClr val="000080"/>
                </a:solidFill>
                <a:ea typeface="Times New Roman" panose="02020603050405020304" pitchFamily="18" charset="0"/>
              </a:rPr>
              <a:t>/ BCD counter</a:t>
            </a:r>
            <a:r>
              <a:rPr lang="en-US" sz="2200" dirty="0">
                <a:ea typeface="Times New Roman" panose="02020603050405020304" pitchFamily="18" charset="0"/>
              </a:rPr>
              <a:t>: counts up in ordinary binary </a:t>
            </a:r>
            <a:r>
              <a:rPr lang="en-US" sz="2200" dirty="0" smtClean="0">
                <a:ea typeface="Times New Roman" panose="02020603050405020304" pitchFamily="18" charset="0"/>
              </a:rPr>
              <a:t>sequence</a:t>
            </a:r>
            <a:br>
              <a:rPr lang="en-US" sz="2200" dirty="0" smtClean="0">
                <a:ea typeface="Times New Roman" panose="02020603050405020304" pitchFamily="18" charset="0"/>
              </a:rPr>
            </a:br>
            <a:r>
              <a:rPr lang="en-US" sz="2200" dirty="0" smtClean="0">
                <a:solidFill>
                  <a:srgbClr val="333333"/>
                </a:solidFill>
                <a:ea typeface="Times New Roman" panose="02020603050405020304" pitchFamily="18" charset="0"/>
              </a:rPr>
              <a:t>0000</a:t>
            </a:r>
            <a:r>
              <a:rPr lang="en-US" sz="2200" dirty="0" smtClean="0">
                <a:ea typeface="Times New Roman" panose="02020603050405020304" pitchFamily="18" charset="0"/>
              </a:rPr>
              <a:t> </a:t>
            </a:r>
            <a:r>
              <a:rPr lang="en-US" sz="2200" dirty="0">
                <a:ea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200" dirty="0">
                <a:ea typeface="Times New Roman" panose="02020603050405020304" pitchFamily="18" charset="0"/>
              </a:rPr>
              <a:t> </a:t>
            </a:r>
            <a:r>
              <a:rPr lang="en-US" sz="2200" dirty="0" smtClean="0">
                <a:solidFill>
                  <a:srgbClr val="333333"/>
                </a:solidFill>
                <a:ea typeface="Times New Roman" panose="02020603050405020304" pitchFamily="18" charset="0"/>
              </a:rPr>
              <a:t>1001 </a:t>
            </a:r>
            <a:endParaRPr lang="en-US" sz="2200" dirty="0">
              <a:ea typeface="Times New Roman" panose="02020603050405020304" pitchFamily="18" charset="0"/>
            </a:endParaRPr>
          </a:p>
          <a:p>
            <a:pPr marL="548640" marR="548640">
              <a:spcBef>
                <a:spcPts val="600"/>
              </a:spcBef>
              <a:spcAft>
                <a:spcPts val="600"/>
              </a:spcAft>
            </a:pPr>
            <a:r>
              <a:rPr lang="en-US" sz="2200" dirty="0" smtClean="0">
                <a:ea typeface="Times New Roman" panose="02020603050405020304" pitchFamily="18" charset="0"/>
              </a:rPr>
              <a:t>Ripple </a:t>
            </a:r>
            <a:r>
              <a:rPr lang="en-US" sz="2200" dirty="0">
                <a:ea typeface="Times New Roman" panose="02020603050405020304" pitchFamily="18" charset="0"/>
              </a:rPr>
              <a:t>counters considered so far, </a:t>
            </a:r>
            <a:r>
              <a:rPr lang="en-US" sz="2200" dirty="0">
                <a:solidFill>
                  <a:srgbClr val="333300"/>
                </a:solidFill>
                <a:ea typeface="Times New Roman" panose="02020603050405020304" pitchFamily="18" charset="0"/>
              </a:rPr>
              <a:t>counted up</a:t>
            </a:r>
            <a:r>
              <a:rPr lang="en-US" sz="2200" dirty="0">
                <a:solidFill>
                  <a:srgbClr val="808080"/>
                </a:solidFill>
                <a:ea typeface="Times New Roman" panose="02020603050405020304" pitchFamily="18" charset="0"/>
                <a:sym typeface="Symbol" panose="05050102010706020507" pitchFamily="18" charset="2"/>
              </a:rPr>
              <a:t></a:t>
            </a:r>
            <a:r>
              <a:rPr lang="en-US" sz="2200" dirty="0">
                <a:ea typeface="Times New Roman" panose="02020603050405020304" pitchFamily="18" charset="0"/>
              </a:rPr>
              <a:t>. </a:t>
            </a:r>
            <a:r>
              <a:rPr lang="en-US" sz="2200" dirty="0" smtClean="0">
                <a:ea typeface="Times New Roman" panose="02020603050405020304" pitchFamily="18" charset="0"/>
              </a:rPr>
              <a:t/>
            </a:r>
            <a:br>
              <a:rPr lang="en-US" sz="2200" dirty="0" smtClean="0">
                <a:ea typeface="Times New Roman" panose="02020603050405020304" pitchFamily="18" charset="0"/>
              </a:rPr>
            </a:br>
            <a:r>
              <a:rPr lang="en-US" sz="2200" dirty="0" smtClean="0">
                <a:solidFill>
                  <a:srgbClr val="000080"/>
                </a:solidFill>
                <a:ea typeface="Times New Roman" panose="02020603050405020304" pitchFamily="18" charset="0"/>
              </a:rPr>
              <a:t>How </a:t>
            </a:r>
            <a:r>
              <a:rPr lang="en-US" sz="2200" dirty="0">
                <a:solidFill>
                  <a:srgbClr val="000080"/>
                </a:solidFill>
                <a:ea typeface="Times New Roman" panose="02020603050405020304" pitchFamily="18" charset="0"/>
              </a:rPr>
              <a:t>to make them </a:t>
            </a:r>
            <a:r>
              <a:rPr lang="en-US" sz="2200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count down</a:t>
            </a:r>
            <a:r>
              <a:rPr lang="en-US" sz="2200" dirty="0">
                <a:solidFill>
                  <a:srgbClr val="808080"/>
                </a:solidFill>
                <a:ea typeface="Times New Roman" panose="02020603050405020304" pitchFamily="18" charset="0"/>
                <a:sym typeface="Symbol" panose="05050102010706020507" pitchFamily="18" charset="2"/>
              </a:rPr>
              <a:t></a:t>
            </a:r>
            <a:r>
              <a:rPr lang="en-US" sz="2200" dirty="0">
                <a:solidFill>
                  <a:srgbClr val="000080"/>
                </a:solidFill>
                <a:ea typeface="Times New Roman" panose="02020603050405020304" pitchFamily="18" charset="0"/>
              </a:rPr>
              <a:t>?</a:t>
            </a:r>
            <a:endParaRPr lang="en-US" sz="22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71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 Down Ripple Counter…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1" y="1281065"/>
            <a:ext cx="7586405" cy="78141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To count down </a:t>
            </a:r>
            <a:r>
              <a:rPr lang="en-US" dirty="0"/>
              <a:t>: connect </a:t>
            </a:r>
            <a:r>
              <a:rPr lang="en-US" dirty="0" smtClean="0"/>
              <a:t>_______ of </a:t>
            </a:r>
            <a:r>
              <a:rPr lang="en-US" dirty="0"/>
              <a:t>FF outputs to clock inputs of succeeding FFs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0598" t="52690" r="25882" b="7456"/>
          <a:stretch/>
        </p:blipFill>
        <p:spPr>
          <a:xfrm>
            <a:off x="0" y="4001126"/>
            <a:ext cx="9052560" cy="19526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30927" t="8414" r="37405" b="15239"/>
          <a:stretch/>
        </p:blipFill>
        <p:spPr>
          <a:xfrm>
            <a:off x="6238239" y="1953856"/>
            <a:ext cx="2781095" cy="1885667"/>
          </a:xfrm>
          <a:prstGeom prst="rect">
            <a:avLst/>
          </a:prstGeom>
        </p:spPr>
      </p:pic>
      <p:pic>
        <p:nvPicPr>
          <p:cNvPr id="361" name="Picture 3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2194560"/>
            <a:ext cx="5819276" cy="162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2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</a:t>
            </a:r>
            <a:r>
              <a:rPr lang="en-US" baseline="-25000" dirty="0" err="1" smtClean="0"/>
              <a:t>pd</a:t>
            </a:r>
            <a:r>
              <a:rPr lang="en-US" baseline="-25000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 l</a:t>
            </a:r>
            <a:r>
              <a:rPr lang="en-US" dirty="0" smtClean="0"/>
              <a:t>imiting frequency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688" y="1165520"/>
            <a:ext cx="8178799" cy="3265312"/>
          </a:xfrm>
        </p:spPr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sz="2200" dirty="0"/>
              <a:t>Ripple counters are very easy to implement </a:t>
            </a:r>
            <a:endParaRPr lang="en-US" sz="22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 </a:t>
            </a:r>
            <a:r>
              <a:rPr lang="en-US" sz="2200" dirty="0" smtClean="0"/>
              <a:t>But they have </a:t>
            </a:r>
            <a:r>
              <a:rPr lang="en-US" sz="2200" dirty="0"/>
              <a:t>a major </a:t>
            </a:r>
            <a:r>
              <a:rPr lang="en-US" sz="2200" dirty="0" smtClean="0"/>
              <a:t>drawback </a:t>
            </a:r>
            <a:r>
              <a:rPr lang="en-US" sz="2200" dirty="0" smtClean="0">
                <a:sym typeface="Wingdings" panose="05000000000000000000" pitchFamily="2" charset="2"/>
              </a:rPr>
              <a:t> they </a:t>
            </a:r>
            <a:r>
              <a:rPr lang="en-US" sz="2200" dirty="0" smtClean="0"/>
              <a:t>cannot operate beyond a </a:t>
            </a:r>
            <a:r>
              <a:rPr lang="en-US" sz="2200" dirty="0" smtClean="0">
                <a:solidFill>
                  <a:srgbClr val="FF0000"/>
                </a:solidFill>
              </a:rPr>
              <a:t>limiting frequency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smtClean="0"/>
              <a:t>Due to </a:t>
            </a:r>
            <a:r>
              <a:rPr lang="en-US" sz="2200" i="1" dirty="0" smtClean="0"/>
              <a:t>propagation </a:t>
            </a:r>
            <a:r>
              <a:rPr lang="en-US" sz="2200" i="1" dirty="0"/>
              <a:t>delays </a:t>
            </a:r>
            <a:r>
              <a:rPr lang="en-US" sz="2200" dirty="0"/>
              <a:t>of the FFs in the chain </a:t>
            </a:r>
            <a:r>
              <a:rPr lang="en-US" sz="2200" dirty="0" smtClean="0"/>
              <a:t>adding </a:t>
            </a:r>
            <a:r>
              <a:rPr lang="en-US" sz="2200" dirty="0"/>
              <a:t>up</a:t>
            </a:r>
            <a:r>
              <a:rPr lang="en-US" sz="2200" dirty="0" smtClean="0"/>
              <a:t>:</a:t>
            </a:r>
          </a:p>
          <a:p>
            <a:pPr marL="608076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dirty="0"/>
              <a:t> </a:t>
            </a:r>
            <a:r>
              <a:rPr lang="en-US" sz="2000" dirty="0" smtClean="0">
                <a:solidFill>
                  <a:schemeClr val="accent1"/>
                </a:solidFill>
              </a:rPr>
              <a:t>Clock input FF</a:t>
            </a:r>
            <a:r>
              <a:rPr lang="en-US" sz="2000" baseline="-25000" dirty="0" smtClean="0">
                <a:solidFill>
                  <a:schemeClr val="accent1"/>
                </a:solidFill>
              </a:rPr>
              <a:t>1</a:t>
            </a:r>
            <a:r>
              <a:rPr lang="en-US" sz="2000" dirty="0" smtClean="0">
                <a:solidFill>
                  <a:schemeClr val="accent1"/>
                </a:solidFill>
              </a:rPr>
              <a:t>: t</a:t>
            </a:r>
            <a:r>
              <a:rPr lang="en-US" sz="2000" baseline="-25000" dirty="0" smtClean="0">
                <a:solidFill>
                  <a:schemeClr val="accent1"/>
                </a:solidFill>
              </a:rPr>
              <a:t>0</a:t>
            </a:r>
            <a:r>
              <a:rPr lang="en-US" sz="2000" dirty="0" smtClean="0">
                <a:solidFill>
                  <a:schemeClr val="accent1"/>
                </a:solidFill>
              </a:rPr>
              <a:t>  </a:t>
            </a:r>
            <a:r>
              <a:rPr lang="en-US" sz="2000" dirty="0">
                <a:solidFill>
                  <a:schemeClr val="accent1"/>
                </a:solidFill>
              </a:rPr>
              <a:t>	</a:t>
            </a:r>
            <a:endParaRPr lang="en-US" sz="2000" dirty="0" smtClean="0">
              <a:solidFill>
                <a:schemeClr val="accent1"/>
              </a:solidFill>
            </a:endParaRPr>
          </a:p>
          <a:p>
            <a:pPr marL="608076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smtClean="0">
                <a:solidFill>
                  <a:schemeClr val="accent1"/>
                </a:solidFill>
              </a:rPr>
              <a:t>Clock input FF</a:t>
            </a:r>
            <a:r>
              <a:rPr lang="en-US" sz="2000" baseline="-25000" dirty="0" smtClean="0">
                <a:solidFill>
                  <a:schemeClr val="accent1"/>
                </a:solidFill>
              </a:rPr>
              <a:t>2</a:t>
            </a:r>
            <a:r>
              <a:rPr lang="en-US" sz="2000" dirty="0" smtClean="0">
                <a:solidFill>
                  <a:schemeClr val="accent1"/>
                </a:solidFill>
              </a:rPr>
              <a:t>: t</a:t>
            </a:r>
            <a:r>
              <a:rPr lang="en-US" sz="2000" baseline="-25000" dirty="0" smtClean="0">
                <a:solidFill>
                  <a:schemeClr val="accent1"/>
                </a:solidFill>
              </a:rPr>
              <a:t>0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+ </a:t>
            </a:r>
            <a:r>
              <a:rPr lang="en-US" sz="2000" dirty="0" smtClean="0">
                <a:solidFill>
                  <a:schemeClr val="accent1"/>
                </a:solidFill>
                <a:sym typeface="Symbol" panose="05050102010706020507" pitchFamily="18" charset="2"/>
              </a:rPr>
              <a:t></a:t>
            </a:r>
            <a:r>
              <a:rPr lang="en-US" sz="2000" dirty="0" err="1" smtClean="0">
                <a:solidFill>
                  <a:schemeClr val="accent1"/>
                </a:solidFill>
                <a:sym typeface="Symbol" panose="05050102010706020507" pitchFamily="18" charset="2"/>
              </a:rPr>
              <a:t>tpd</a:t>
            </a:r>
            <a:endParaRPr lang="en-US" sz="2000" dirty="0" smtClean="0">
              <a:solidFill>
                <a:schemeClr val="accent1"/>
              </a:solidFill>
            </a:endParaRPr>
          </a:p>
          <a:p>
            <a:pPr marL="608076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smtClean="0">
                <a:solidFill>
                  <a:schemeClr val="accent1"/>
                </a:solidFill>
              </a:rPr>
              <a:t>Clock </a:t>
            </a:r>
            <a:r>
              <a:rPr lang="en-US" sz="2000" dirty="0">
                <a:solidFill>
                  <a:schemeClr val="accent1"/>
                </a:solidFill>
              </a:rPr>
              <a:t>input </a:t>
            </a:r>
            <a:r>
              <a:rPr lang="en-US" sz="2000" dirty="0" smtClean="0">
                <a:solidFill>
                  <a:schemeClr val="accent1"/>
                </a:solidFill>
              </a:rPr>
              <a:t>FF</a:t>
            </a:r>
            <a:r>
              <a:rPr lang="en-US" sz="2000" baseline="-25000" dirty="0" smtClean="0">
                <a:solidFill>
                  <a:schemeClr val="accent1"/>
                </a:solidFill>
              </a:rPr>
              <a:t>3</a:t>
            </a:r>
            <a:r>
              <a:rPr lang="en-US" sz="2000" dirty="0" smtClean="0">
                <a:solidFill>
                  <a:schemeClr val="accent1"/>
                </a:solidFill>
              </a:rPr>
              <a:t>: t</a:t>
            </a:r>
            <a:r>
              <a:rPr lang="en-US" sz="2000" baseline="-25000" dirty="0" smtClean="0">
                <a:solidFill>
                  <a:schemeClr val="accent1"/>
                </a:solidFill>
              </a:rPr>
              <a:t>0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+ </a:t>
            </a:r>
            <a:r>
              <a:rPr lang="en-US" sz="2000" dirty="0" smtClean="0">
                <a:solidFill>
                  <a:schemeClr val="accent1"/>
                </a:solidFill>
              </a:rPr>
              <a:t>2*</a:t>
            </a:r>
            <a:r>
              <a:rPr lang="en-US" sz="2000" dirty="0" smtClean="0">
                <a:solidFill>
                  <a:schemeClr val="accent1"/>
                </a:solidFill>
                <a:sym typeface="Symbol" panose="05050102010706020507" pitchFamily="18" charset="2"/>
              </a:rPr>
              <a:t></a:t>
            </a:r>
            <a:r>
              <a:rPr lang="en-US" sz="2000" dirty="0" err="1" smtClean="0">
                <a:solidFill>
                  <a:schemeClr val="accent1"/>
                </a:solidFill>
                <a:sym typeface="Symbol" panose="05050102010706020507" pitchFamily="18" charset="2"/>
              </a:rPr>
              <a:t>tpd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</a:p>
          <a:p>
            <a:pPr marL="608076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smtClean="0">
                <a:solidFill>
                  <a:schemeClr val="accent1"/>
                </a:solidFill>
              </a:rPr>
              <a:t>Clock </a:t>
            </a:r>
            <a:r>
              <a:rPr lang="en-US" sz="2000" dirty="0">
                <a:solidFill>
                  <a:schemeClr val="accent1"/>
                </a:solidFill>
              </a:rPr>
              <a:t>input </a:t>
            </a:r>
            <a:r>
              <a:rPr lang="en-US" sz="2000" dirty="0" smtClean="0">
                <a:solidFill>
                  <a:schemeClr val="accent1"/>
                </a:solidFill>
              </a:rPr>
              <a:t>FF</a:t>
            </a:r>
            <a:r>
              <a:rPr lang="en-US" sz="2000" baseline="-25000" dirty="0" smtClean="0">
                <a:solidFill>
                  <a:schemeClr val="accent1"/>
                </a:solidFill>
              </a:rPr>
              <a:t>N</a:t>
            </a:r>
            <a:r>
              <a:rPr lang="en-US" sz="2000" dirty="0" smtClean="0">
                <a:solidFill>
                  <a:schemeClr val="accent1"/>
                </a:solidFill>
              </a:rPr>
              <a:t>: t</a:t>
            </a:r>
            <a:r>
              <a:rPr lang="en-US" sz="2000" baseline="-25000" dirty="0" smtClean="0">
                <a:solidFill>
                  <a:schemeClr val="accent1"/>
                </a:solidFill>
              </a:rPr>
              <a:t>0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+ (n </a:t>
            </a:r>
            <a:r>
              <a:rPr lang="en-US" sz="2000" dirty="0" smtClean="0">
                <a:solidFill>
                  <a:schemeClr val="accent1"/>
                </a:solidFill>
              </a:rPr>
              <a:t>- 1</a:t>
            </a:r>
            <a:r>
              <a:rPr lang="en-US" sz="2000" dirty="0">
                <a:solidFill>
                  <a:schemeClr val="accent1"/>
                </a:solidFill>
              </a:rPr>
              <a:t>) </a:t>
            </a:r>
            <a:r>
              <a:rPr lang="en-US" sz="2000" dirty="0" smtClean="0">
                <a:solidFill>
                  <a:schemeClr val="accent1"/>
                </a:solidFill>
              </a:rPr>
              <a:t>* </a:t>
            </a:r>
            <a:r>
              <a:rPr lang="en-US" sz="2000" dirty="0" smtClean="0">
                <a:solidFill>
                  <a:schemeClr val="accent1"/>
                </a:solidFill>
                <a:sym typeface="Symbol" panose="05050102010706020507" pitchFamily="18" charset="2"/>
              </a:rPr>
              <a:t></a:t>
            </a:r>
            <a:r>
              <a:rPr lang="en-US" sz="2000" dirty="0" err="1" smtClean="0">
                <a:solidFill>
                  <a:schemeClr val="accent1"/>
                </a:solidFill>
                <a:sym typeface="Symbol" panose="05050102010706020507" pitchFamily="18" charset="2"/>
              </a:rPr>
              <a:t>tpd</a:t>
            </a:r>
            <a:r>
              <a:rPr lang="en-US" sz="2000" dirty="0">
                <a:solidFill>
                  <a:schemeClr val="accent1"/>
                </a:solidFill>
              </a:rPr>
              <a:t/>
            </a:r>
            <a:br>
              <a:rPr lang="en-US" sz="2000" dirty="0">
                <a:solidFill>
                  <a:schemeClr val="accent1"/>
                </a:solidFill>
              </a:rPr>
            </a:br>
            <a:r>
              <a:rPr lang="en-US" sz="2000" dirty="0"/>
              <a:t>	</a:t>
            </a:r>
            <a:r>
              <a:rPr lang="en-US" sz="2000" dirty="0" smtClean="0">
                <a:sym typeface="Wingdings" panose="05000000000000000000" pitchFamily="2" charset="2"/>
              </a:rPr>
              <a:t> </a:t>
            </a:r>
            <a:r>
              <a:rPr lang="en-US" sz="2000" dirty="0" smtClean="0"/>
              <a:t>the </a:t>
            </a:r>
            <a:r>
              <a:rPr lang="en-US" sz="2000" dirty="0"/>
              <a:t>nth FF </a:t>
            </a:r>
            <a:r>
              <a:rPr lang="en-US" sz="2000" dirty="0" smtClean="0"/>
              <a:t>changes </a:t>
            </a:r>
            <a:r>
              <a:rPr lang="en-US" sz="2000" dirty="0"/>
              <a:t>state at </a:t>
            </a:r>
            <a:r>
              <a:rPr lang="en-US" sz="2000" dirty="0" smtClean="0"/>
              <a:t>n*</a:t>
            </a:r>
            <a:r>
              <a:rPr lang="en-US" sz="2000" dirty="0">
                <a:sym typeface="Symbol" panose="05050102010706020507" pitchFamily="18" charset="2"/>
              </a:rPr>
              <a:t> </a:t>
            </a:r>
            <a:r>
              <a:rPr lang="en-US" sz="2000" dirty="0" err="1" smtClean="0">
                <a:sym typeface="Symbol" panose="05050102010706020507" pitchFamily="18" charset="2"/>
              </a:rPr>
              <a:t>tpd</a:t>
            </a:r>
            <a:r>
              <a:rPr lang="en-US" sz="2000" dirty="0" smtClean="0"/>
              <a:t> </a:t>
            </a:r>
            <a:r>
              <a:rPr lang="en-US" sz="2000" dirty="0"/>
              <a:t>after t</a:t>
            </a:r>
            <a:r>
              <a:rPr lang="en-US" sz="2000" baseline="-25000" dirty="0"/>
              <a:t>0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3"/>
          <a:srcRect l="3498" r="22145"/>
          <a:stretch/>
        </p:blipFill>
        <p:spPr>
          <a:xfrm>
            <a:off x="5173133" y="2676123"/>
            <a:ext cx="3970867" cy="1007960"/>
          </a:xfrm>
          <a:prstGeom prst="rect">
            <a:avLst/>
          </a:prstGeom>
        </p:spPr>
      </p:pic>
      <p:grpSp>
        <p:nvGrpSpPr>
          <p:cNvPr id="58" name="Group 57"/>
          <p:cNvGrpSpPr/>
          <p:nvPr/>
        </p:nvGrpSpPr>
        <p:grpSpPr>
          <a:xfrm>
            <a:off x="113906" y="4414339"/>
            <a:ext cx="5371052" cy="2186252"/>
            <a:chOff x="586065" y="1157398"/>
            <a:chExt cx="3567470" cy="1963310"/>
          </a:xfrm>
        </p:grpSpPr>
        <p:sp>
          <p:nvSpPr>
            <p:cNvPr id="68" name="Text Box 49"/>
            <p:cNvSpPr txBox="1">
              <a:spLocks noChangeArrowheads="1"/>
            </p:cNvSpPr>
            <p:nvPr/>
          </p:nvSpPr>
          <p:spPr bwMode="auto">
            <a:xfrm>
              <a:off x="586065" y="1366837"/>
              <a:ext cx="3559175" cy="17418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MS Mincho" panose="02020609040205080304" pitchFamily="49" charset="-128"/>
                  <a:cs typeface="Times New Roman" panose="02020603050405020304" pitchFamily="18" charset="0"/>
                </a:rPr>
                <a:t>Clock   1             </a:t>
              </a:r>
              <a:endPara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MS Mincho" panose="02020609040205080304" pitchFamily="49" charset="-128"/>
                  <a:cs typeface="Times New Roman" panose="02020603050405020304" pitchFamily="18" charset="0"/>
                </a:rPr>
                <a:t>Input                     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ea typeface="MS Mincho" panose="02020609040205080304" pitchFamily="49" charset="-128"/>
                  <a:cs typeface="Times New Roman" panose="02020603050405020304" pitchFamily="18" charset="0"/>
                </a:rPr>
                <a:t>#1                  #2                #3                #4                #5</a:t>
              </a:r>
              <a:endPara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MS Mincho" panose="02020609040205080304" pitchFamily="49" charset="-128"/>
                  <a:cs typeface="Times New Roman" panose="02020603050405020304" pitchFamily="18" charset="0"/>
                </a:rPr>
                <a:t>             0</a:t>
              </a:r>
              <a:endPara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lvl="0" defTabSz="914400" eaLnBrk="0" fontAlgn="base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MS Mincho" panose="02020609040205080304" pitchFamily="49" charset="-128"/>
                  <a:cs typeface="Times New Roman" panose="02020603050405020304" pitchFamily="18" charset="0"/>
                </a:rPr>
                <a:t>                </a:t>
              </a:r>
              <a:endPara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MS Mincho" panose="02020609040205080304" pitchFamily="49" charset="-128"/>
                  <a:cs typeface="Times New Roman" panose="02020603050405020304" pitchFamily="18" charset="0"/>
                </a:rPr>
                <a:t>  </a:t>
              </a:r>
            </a:p>
            <a:p>
              <a:pPr marL="0" marR="0" lvl="0" indent="0" algn="l" defTabSz="914400" rtl="0" eaLnBrk="0" fontAlgn="base" latinLnBrk="0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400" dirty="0">
                  <a:ea typeface="MS Mincho" panose="02020609040205080304" pitchFamily="49" charset="-128"/>
                  <a:cs typeface="Times New Roman" panose="02020603050405020304" pitchFamily="18" charset="0"/>
                </a:rPr>
                <a:t> </a:t>
              </a:r>
              <a:r>
                <a:rPr lang="en-US" altLang="en-US" sz="1400" dirty="0" smtClean="0">
                  <a:ea typeface="MS Mincho" panose="02020609040205080304" pitchFamily="49" charset="-128"/>
                  <a:cs typeface="Times New Roman" panose="02020603050405020304" pitchFamily="18" charset="0"/>
                </a:rPr>
                <a:t> </a:t>
              </a:r>
              <a:r>
                <a:rPr kumimoji="0" lang="en-US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MS Mincho" panose="02020609040205080304" pitchFamily="49" charset="-128"/>
                  <a:cs typeface="Times New Roman" panose="02020603050405020304" pitchFamily="18" charset="0"/>
                </a:rPr>
                <a:t>A</a:t>
              </a:r>
              <a:endPara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MS Mincho" panose="02020609040205080304" pitchFamily="49" charset="-128"/>
                  <a:cs typeface="Times New Roman" panose="02020603050405020304" pitchFamily="18" charset="0"/>
                </a:rPr>
                <a:t>                      </a:t>
              </a:r>
              <a:r>
                <a:rPr kumimoji="0" lang="en-US" altLang="en-US" sz="1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MS Mincho" panose="02020609040205080304" pitchFamily="49" charset="-128"/>
                  <a:cs typeface="Times New Roman" panose="02020603050405020304" pitchFamily="18" charset="0"/>
                </a:rPr>
                <a:t>  </a:t>
              </a:r>
              <a:endPara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lvl="0" defTabSz="914400" eaLnBrk="0" fontAlgn="base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ea typeface="MS Mincho" panose="02020609040205080304" pitchFamily="49" charset="-128"/>
                  <a:cs typeface="Times New Roman" panose="02020603050405020304" pitchFamily="18" charset="0"/>
                </a:rPr>
                <a:t>  </a:t>
              </a:r>
            </a:p>
            <a:p>
              <a:pPr defTabSz="914400" eaLnBrk="0" fontAlgn="base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b="1" dirty="0" smtClean="0">
                  <a:solidFill>
                    <a:srgbClr val="FF0000"/>
                  </a:solidFill>
                  <a:ea typeface="MS Mincho" panose="02020609040205080304" pitchFamily="49" charset="-128"/>
                  <a:cs typeface="Times New Roman" panose="02020603050405020304" pitchFamily="18" charset="0"/>
                </a:rPr>
                <a:t>  </a:t>
              </a:r>
            </a:p>
            <a:p>
              <a:pPr defTabSz="914400" eaLnBrk="0" fontAlgn="base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ea typeface="MS Mincho" panose="02020609040205080304" pitchFamily="49" charset="-128"/>
                  <a:cs typeface="Times New Roman" panose="02020603050405020304" pitchFamily="18" charset="0"/>
                </a:rPr>
                <a:t> </a:t>
              </a:r>
              <a:r>
                <a:rPr kumimoji="0" lang="en-US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ea typeface="MS Mincho" panose="02020609040205080304" pitchFamily="49" charset="-128"/>
                  <a:cs typeface="Times New Roman" panose="02020603050405020304" pitchFamily="18" charset="0"/>
                </a:rPr>
                <a:t> B</a:t>
              </a:r>
              <a:endPara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ea typeface="MS Mincho" panose="02020609040205080304" pitchFamily="49" charset="-128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</a:p>
            <a:p>
              <a:pPr defTabSz="914400" eaLnBrk="0" fontAlgn="base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MS Mincho" panose="02020609040205080304" pitchFamily="49" charset="-128"/>
                  <a:cs typeface="Times New Roman" panose="02020603050405020304" pitchFamily="18" charset="0"/>
                </a:rPr>
                <a:t>  </a:t>
              </a:r>
            </a:p>
            <a:p>
              <a:pPr defTabSz="914400" eaLnBrk="0" fontAlgn="base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b="1" dirty="0">
                  <a:ea typeface="MS Mincho" panose="02020609040205080304" pitchFamily="49" charset="-128"/>
                  <a:cs typeface="Times New Roman" panose="02020603050405020304" pitchFamily="18" charset="0"/>
                </a:rPr>
                <a:t> </a:t>
              </a:r>
              <a:r>
                <a:rPr lang="en-US" altLang="en-US" sz="1400" b="1" dirty="0" smtClean="0">
                  <a:ea typeface="MS Mincho" panose="02020609040205080304" pitchFamily="49" charset="-128"/>
                  <a:cs typeface="Times New Roman" panose="02020603050405020304" pitchFamily="18" charset="0"/>
                </a:rPr>
                <a:t> </a:t>
              </a:r>
              <a:r>
                <a:rPr kumimoji="0" lang="en-US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ea typeface="MS Mincho" panose="02020609040205080304" pitchFamily="49" charset="-128"/>
                  <a:cs typeface="Times New Roman" panose="02020603050405020304" pitchFamily="18" charset="0"/>
                </a:rPr>
                <a:t>C</a:t>
              </a:r>
              <a:endParaRPr lang="en-US" altLang="en-US" sz="1050" dirty="0" smtClean="0">
                <a:solidFill>
                  <a:prstClr val="black"/>
                </a:solidFill>
              </a:endParaRPr>
            </a:p>
            <a:p>
              <a:pPr marL="0" marR="0" lvl="0" indent="0" algn="l" defTabSz="914400" rtl="0" eaLnBrk="0" fontAlgn="base" latinLnBrk="0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ea typeface="MS Mincho" panose="02020609040205080304" pitchFamily="49" charset="-128"/>
                  <a:cs typeface="Times New Roman" panose="02020603050405020304" pitchFamily="18" charset="0"/>
                </a:rPr>
                <a:t>                                                                                                                    </a:t>
              </a:r>
              <a:endPara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1135698" y="1799908"/>
              <a:ext cx="3017837" cy="274637"/>
            </a:xfrm>
            <a:custGeom>
              <a:avLst/>
              <a:gdLst>
                <a:gd name="T0" fmla="*/ 0 w 4752"/>
                <a:gd name="T1" fmla="*/ 432 h 432"/>
                <a:gd name="T2" fmla="*/ 935 w 4752"/>
                <a:gd name="T3" fmla="*/ 432 h 432"/>
                <a:gd name="T4" fmla="*/ 935 w 4752"/>
                <a:gd name="T5" fmla="*/ 0 h 432"/>
                <a:gd name="T6" fmla="*/ 1800 w 4752"/>
                <a:gd name="T7" fmla="*/ 0 h 432"/>
                <a:gd name="T8" fmla="*/ 1800 w 4752"/>
                <a:gd name="T9" fmla="*/ 432 h 432"/>
                <a:gd name="T10" fmla="*/ 2662 w 4752"/>
                <a:gd name="T11" fmla="*/ 432 h 432"/>
                <a:gd name="T12" fmla="*/ 2662 w 4752"/>
                <a:gd name="T13" fmla="*/ 0 h 432"/>
                <a:gd name="T14" fmla="*/ 3527 w 4752"/>
                <a:gd name="T15" fmla="*/ 0 h 432"/>
                <a:gd name="T16" fmla="*/ 3527 w 4752"/>
                <a:gd name="T17" fmla="*/ 432 h 432"/>
                <a:gd name="T18" fmla="*/ 4392 w 4752"/>
                <a:gd name="T19" fmla="*/ 432 h 432"/>
                <a:gd name="T20" fmla="*/ 4392 w 4752"/>
                <a:gd name="T21" fmla="*/ 0 h 432"/>
                <a:gd name="T22" fmla="*/ 4752 w 4752"/>
                <a:gd name="T23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52" h="432">
                  <a:moveTo>
                    <a:pt x="0" y="432"/>
                  </a:moveTo>
                  <a:lnTo>
                    <a:pt x="935" y="432"/>
                  </a:lnTo>
                  <a:lnTo>
                    <a:pt x="935" y="0"/>
                  </a:lnTo>
                  <a:lnTo>
                    <a:pt x="1800" y="0"/>
                  </a:lnTo>
                  <a:lnTo>
                    <a:pt x="1800" y="432"/>
                  </a:lnTo>
                  <a:lnTo>
                    <a:pt x="2662" y="432"/>
                  </a:lnTo>
                  <a:lnTo>
                    <a:pt x="2662" y="0"/>
                  </a:lnTo>
                  <a:lnTo>
                    <a:pt x="3527" y="0"/>
                  </a:lnTo>
                  <a:lnTo>
                    <a:pt x="3527" y="432"/>
                  </a:lnTo>
                  <a:lnTo>
                    <a:pt x="4392" y="432"/>
                  </a:lnTo>
                  <a:lnTo>
                    <a:pt x="4392" y="0"/>
                  </a:lnTo>
                  <a:lnTo>
                    <a:pt x="4752" y="0"/>
                  </a:lnTo>
                </a:path>
              </a:pathLst>
            </a:cu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7"/>
            <p:cNvSpPr>
              <a:spLocks/>
            </p:cNvSpPr>
            <p:nvPr/>
          </p:nvSpPr>
          <p:spPr bwMode="auto">
            <a:xfrm>
              <a:off x="1135698" y="2163445"/>
              <a:ext cx="3017837" cy="273050"/>
            </a:xfrm>
            <a:custGeom>
              <a:avLst/>
              <a:gdLst>
                <a:gd name="T0" fmla="*/ 0 w 4752"/>
                <a:gd name="T1" fmla="*/ 432 h 432"/>
                <a:gd name="T2" fmla="*/ 1872 w 4752"/>
                <a:gd name="T3" fmla="*/ 432 h 432"/>
                <a:gd name="T4" fmla="*/ 1872 w 4752"/>
                <a:gd name="T5" fmla="*/ 0 h 432"/>
                <a:gd name="T6" fmla="*/ 3600 w 4752"/>
                <a:gd name="T7" fmla="*/ 0 h 432"/>
                <a:gd name="T8" fmla="*/ 3600 w 4752"/>
                <a:gd name="T9" fmla="*/ 432 h 432"/>
                <a:gd name="T10" fmla="*/ 4752 w 4752"/>
                <a:gd name="T1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52" h="432">
                  <a:moveTo>
                    <a:pt x="0" y="432"/>
                  </a:moveTo>
                  <a:lnTo>
                    <a:pt x="1872" y="432"/>
                  </a:lnTo>
                  <a:lnTo>
                    <a:pt x="1872" y="0"/>
                  </a:lnTo>
                  <a:lnTo>
                    <a:pt x="3600" y="0"/>
                  </a:lnTo>
                  <a:lnTo>
                    <a:pt x="3600" y="432"/>
                  </a:lnTo>
                  <a:lnTo>
                    <a:pt x="4752" y="432"/>
                  </a:lnTo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6"/>
            <p:cNvSpPr>
              <a:spLocks/>
            </p:cNvSpPr>
            <p:nvPr/>
          </p:nvSpPr>
          <p:spPr bwMode="auto">
            <a:xfrm>
              <a:off x="1135698" y="1436370"/>
              <a:ext cx="3017837" cy="274638"/>
            </a:xfrm>
            <a:custGeom>
              <a:avLst/>
              <a:gdLst>
                <a:gd name="T0" fmla="*/ 0 w 4752"/>
                <a:gd name="T1" fmla="*/ 432 h 432"/>
                <a:gd name="T2" fmla="*/ 432 w 4752"/>
                <a:gd name="T3" fmla="*/ 432 h 432"/>
                <a:gd name="T4" fmla="*/ 432 w 4752"/>
                <a:gd name="T5" fmla="*/ 0 h 432"/>
                <a:gd name="T6" fmla="*/ 862 w 4752"/>
                <a:gd name="T7" fmla="*/ 0 h 432"/>
                <a:gd name="T8" fmla="*/ 862 w 4752"/>
                <a:gd name="T9" fmla="*/ 432 h 432"/>
                <a:gd name="T10" fmla="*/ 1295 w 4752"/>
                <a:gd name="T11" fmla="*/ 432 h 432"/>
                <a:gd name="T12" fmla="*/ 1295 w 4752"/>
                <a:gd name="T13" fmla="*/ 0 h 432"/>
                <a:gd name="T14" fmla="*/ 1727 w 4752"/>
                <a:gd name="T15" fmla="*/ 0 h 432"/>
                <a:gd name="T16" fmla="*/ 1727 w 4752"/>
                <a:gd name="T17" fmla="*/ 432 h 432"/>
                <a:gd name="T18" fmla="*/ 2160 w 4752"/>
                <a:gd name="T19" fmla="*/ 432 h 432"/>
                <a:gd name="T20" fmla="*/ 2160 w 4752"/>
                <a:gd name="T21" fmla="*/ 0 h 432"/>
                <a:gd name="T22" fmla="*/ 2592 w 4752"/>
                <a:gd name="T23" fmla="*/ 0 h 432"/>
                <a:gd name="T24" fmla="*/ 2592 w 4752"/>
                <a:gd name="T25" fmla="*/ 432 h 432"/>
                <a:gd name="T26" fmla="*/ 3022 w 4752"/>
                <a:gd name="T27" fmla="*/ 432 h 432"/>
                <a:gd name="T28" fmla="*/ 3022 w 4752"/>
                <a:gd name="T29" fmla="*/ 0 h 432"/>
                <a:gd name="T30" fmla="*/ 3455 w 4752"/>
                <a:gd name="T31" fmla="*/ 0 h 432"/>
                <a:gd name="T32" fmla="*/ 3455 w 4752"/>
                <a:gd name="T33" fmla="*/ 432 h 432"/>
                <a:gd name="T34" fmla="*/ 3887 w 4752"/>
                <a:gd name="T35" fmla="*/ 432 h 432"/>
                <a:gd name="T36" fmla="*/ 3887 w 4752"/>
                <a:gd name="T37" fmla="*/ 0 h 432"/>
                <a:gd name="T38" fmla="*/ 4320 w 4752"/>
                <a:gd name="T39" fmla="*/ 0 h 432"/>
                <a:gd name="T40" fmla="*/ 4320 w 4752"/>
                <a:gd name="T41" fmla="*/ 432 h 432"/>
                <a:gd name="T42" fmla="*/ 4752 w 4752"/>
                <a:gd name="T43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752" h="432">
                  <a:moveTo>
                    <a:pt x="0" y="432"/>
                  </a:moveTo>
                  <a:lnTo>
                    <a:pt x="432" y="432"/>
                  </a:lnTo>
                  <a:lnTo>
                    <a:pt x="432" y="0"/>
                  </a:lnTo>
                  <a:lnTo>
                    <a:pt x="862" y="0"/>
                  </a:lnTo>
                  <a:lnTo>
                    <a:pt x="862" y="432"/>
                  </a:lnTo>
                  <a:lnTo>
                    <a:pt x="1295" y="432"/>
                  </a:lnTo>
                  <a:lnTo>
                    <a:pt x="1295" y="0"/>
                  </a:lnTo>
                  <a:lnTo>
                    <a:pt x="1727" y="0"/>
                  </a:lnTo>
                  <a:lnTo>
                    <a:pt x="1727" y="432"/>
                  </a:lnTo>
                  <a:lnTo>
                    <a:pt x="2160" y="432"/>
                  </a:lnTo>
                  <a:lnTo>
                    <a:pt x="2160" y="0"/>
                  </a:lnTo>
                  <a:lnTo>
                    <a:pt x="2592" y="0"/>
                  </a:lnTo>
                  <a:lnTo>
                    <a:pt x="2592" y="432"/>
                  </a:lnTo>
                  <a:lnTo>
                    <a:pt x="3022" y="432"/>
                  </a:lnTo>
                  <a:lnTo>
                    <a:pt x="3022" y="0"/>
                  </a:lnTo>
                  <a:lnTo>
                    <a:pt x="3455" y="0"/>
                  </a:lnTo>
                  <a:lnTo>
                    <a:pt x="3455" y="432"/>
                  </a:lnTo>
                  <a:lnTo>
                    <a:pt x="3887" y="432"/>
                  </a:lnTo>
                  <a:lnTo>
                    <a:pt x="3887" y="0"/>
                  </a:lnTo>
                  <a:lnTo>
                    <a:pt x="4320" y="0"/>
                  </a:lnTo>
                  <a:lnTo>
                    <a:pt x="4320" y="432"/>
                  </a:lnTo>
                  <a:lnTo>
                    <a:pt x="4752" y="432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Line 55"/>
            <p:cNvSpPr>
              <a:spLocks noChangeShapeType="1"/>
            </p:cNvSpPr>
            <p:nvPr/>
          </p:nvSpPr>
          <p:spPr bwMode="auto">
            <a:xfrm>
              <a:off x="1683385" y="1709420"/>
              <a:ext cx="0" cy="1323975"/>
            </a:xfrm>
            <a:prstGeom prst="line">
              <a:avLst/>
            </a:prstGeom>
            <a:noFill/>
            <a:ln w="9525" cap="rnd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54"/>
            <p:cNvSpPr>
              <a:spLocks noChangeShapeType="1"/>
            </p:cNvSpPr>
            <p:nvPr/>
          </p:nvSpPr>
          <p:spPr bwMode="auto">
            <a:xfrm>
              <a:off x="2781935" y="1709420"/>
              <a:ext cx="0" cy="1323975"/>
            </a:xfrm>
            <a:prstGeom prst="line">
              <a:avLst/>
            </a:prstGeom>
            <a:noFill/>
            <a:ln w="9525" cap="rnd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53"/>
            <p:cNvSpPr>
              <a:spLocks noChangeShapeType="1"/>
            </p:cNvSpPr>
            <p:nvPr/>
          </p:nvSpPr>
          <p:spPr bwMode="auto">
            <a:xfrm>
              <a:off x="3329623" y="1709420"/>
              <a:ext cx="0" cy="1323975"/>
            </a:xfrm>
            <a:prstGeom prst="line">
              <a:avLst/>
            </a:prstGeom>
            <a:noFill/>
            <a:ln w="9525" cap="rnd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Line 52"/>
            <p:cNvSpPr>
              <a:spLocks noChangeShapeType="1"/>
            </p:cNvSpPr>
            <p:nvPr/>
          </p:nvSpPr>
          <p:spPr bwMode="auto">
            <a:xfrm>
              <a:off x="3878898" y="1709420"/>
              <a:ext cx="0" cy="1323975"/>
            </a:xfrm>
            <a:prstGeom prst="line">
              <a:avLst/>
            </a:prstGeom>
            <a:noFill/>
            <a:ln w="9525" cap="rnd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Line 51"/>
            <p:cNvSpPr>
              <a:spLocks noChangeShapeType="1"/>
            </p:cNvSpPr>
            <p:nvPr/>
          </p:nvSpPr>
          <p:spPr bwMode="auto">
            <a:xfrm>
              <a:off x="2232660" y="1709420"/>
              <a:ext cx="0" cy="1323975"/>
            </a:xfrm>
            <a:prstGeom prst="line">
              <a:avLst/>
            </a:prstGeom>
            <a:noFill/>
            <a:ln w="9525" cap="rnd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8"/>
            <p:cNvSpPr>
              <a:spLocks/>
            </p:cNvSpPr>
            <p:nvPr/>
          </p:nvSpPr>
          <p:spPr bwMode="auto">
            <a:xfrm>
              <a:off x="1159510" y="2569845"/>
              <a:ext cx="2971800" cy="274638"/>
            </a:xfrm>
            <a:custGeom>
              <a:avLst/>
              <a:gdLst>
                <a:gd name="T0" fmla="*/ 0 w 4680"/>
                <a:gd name="T1" fmla="*/ 432 h 432"/>
                <a:gd name="T2" fmla="*/ 3673 w 4680"/>
                <a:gd name="T3" fmla="*/ 432 h 432"/>
                <a:gd name="T4" fmla="*/ 3673 w 4680"/>
                <a:gd name="T5" fmla="*/ 0 h 432"/>
                <a:gd name="T6" fmla="*/ 4680 w 4680"/>
                <a:gd name="T7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80" h="432">
                  <a:moveTo>
                    <a:pt x="0" y="432"/>
                  </a:moveTo>
                  <a:lnTo>
                    <a:pt x="3673" y="432"/>
                  </a:lnTo>
                  <a:lnTo>
                    <a:pt x="3673" y="0"/>
                  </a:lnTo>
                  <a:lnTo>
                    <a:pt x="4680" y="0"/>
                  </a:lnTo>
                </a:path>
              </a:pathLst>
            </a:custGeom>
            <a:noFill/>
            <a:ln w="127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Line 47"/>
            <p:cNvSpPr>
              <a:spLocks noChangeShapeType="1"/>
            </p:cNvSpPr>
            <p:nvPr/>
          </p:nvSpPr>
          <p:spPr bwMode="auto">
            <a:xfrm>
              <a:off x="1708785" y="1366837"/>
              <a:ext cx="503237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Line 45"/>
            <p:cNvSpPr>
              <a:spLocks noChangeShapeType="1"/>
            </p:cNvSpPr>
            <p:nvPr/>
          </p:nvSpPr>
          <p:spPr bwMode="auto">
            <a:xfrm flipV="1">
              <a:off x="3255713" y="2790559"/>
              <a:ext cx="152937" cy="20370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Line 43"/>
            <p:cNvSpPr>
              <a:spLocks noChangeShapeType="1"/>
            </p:cNvSpPr>
            <p:nvPr/>
          </p:nvSpPr>
          <p:spPr bwMode="auto">
            <a:xfrm>
              <a:off x="2323148" y="2444433"/>
              <a:ext cx="0" cy="266700"/>
            </a:xfrm>
            <a:prstGeom prst="line">
              <a:avLst/>
            </a:prstGeom>
            <a:noFill/>
            <a:ln w="9525" cap="rnd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Line 42"/>
            <p:cNvSpPr>
              <a:spLocks noChangeShapeType="1"/>
            </p:cNvSpPr>
            <p:nvPr/>
          </p:nvSpPr>
          <p:spPr bwMode="auto">
            <a:xfrm>
              <a:off x="3491548" y="2854008"/>
              <a:ext cx="0" cy="266700"/>
            </a:xfrm>
            <a:prstGeom prst="line">
              <a:avLst/>
            </a:prstGeom>
            <a:noFill/>
            <a:ln w="9525" cap="rnd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734028" y="1157398"/>
              <a:ext cx="475078" cy="2763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1000ns</a:t>
              </a:r>
              <a:endParaRPr lang="en-US" sz="1200" dirty="0"/>
            </a:p>
          </p:txBody>
        </p:sp>
      </p:grpSp>
      <p:sp>
        <p:nvSpPr>
          <p:cNvPr id="77" name="Rectangle 76"/>
          <p:cNvSpPr/>
          <p:nvPr/>
        </p:nvSpPr>
        <p:spPr>
          <a:xfrm>
            <a:off x="5768163" y="4700017"/>
            <a:ext cx="3142157" cy="1615827"/>
          </a:xfrm>
          <a:prstGeom prst="rect">
            <a:avLst/>
          </a:prstGeom>
          <a:ln w="19050">
            <a:solidFill>
              <a:schemeClr val="accent4"/>
            </a:solidFill>
            <a:prstDash val="dashDot"/>
          </a:ln>
        </p:spPr>
        <p:txBody>
          <a:bodyPr wrap="square" tIns="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200" dirty="0" smtClean="0"/>
              <a:t>For proper operation:</a:t>
            </a:r>
          </a:p>
          <a:p>
            <a:pPr algn="ctr">
              <a:lnSpc>
                <a:spcPct val="150000"/>
              </a:lnSpc>
            </a:pPr>
            <a:r>
              <a:rPr lang="en-US" sz="2200" i="1" dirty="0" err="1" smtClean="0">
                <a:solidFill>
                  <a:schemeClr val="accent2"/>
                </a:solidFill>
              </a:rPr>
              <a:t>Tclock</a:t>
            </a:r>
            <a:r>
              <a:rPr lang="en-US" sz="2200" dirty="0" smtClean="0">
                <a:solidFill>
                  <a:schemeClr val="accent2"/>
                </a:solidFill>
              </a:rPr>
              <a:t> </a:t>
            </a:r>
            <a:r>
              <a:rPr lang="en-US" sz="2200" dirty="0">
                <a:solidFill>
                  <a:schemeClr val="accent2"/>
                </a:solidFill>
                <a:sym typeface="Symbol" panose="05050102010706020507" pitchFamily="18" charset="2"/>
              </a:rPr>
              <a:t></a:t>
            </a:r>
            <a:r>
              <a:rPr lang="en-US" sz="2200" dirty="0" smtClean="0">
                <a:solidFill>
                  <a:schemeClr val="accent2"/>
                </a:solidFill>
              </a:rPr>
              <a:t> n*</a:t>
            </a:r>
            <a:r>
              <a:rPr lang="en-US" sz="22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</a:t>
            </a:r>
            <a:r>
              <a:rPr lang="en-US" sz="2200" dirty="0" err="1" smtClean="0">
                <a:solidFill>
                  <a:schemeClr val="accent2"/>
                </a:solidFill>
                <a:sym typeface="Symbol" panose="05050102010706020507" pitchFamily="18" charset="2"/>
              </a:rPr>
              <a:t>tpd</a:t>
            </a:r>
            <a:r>
              <a:rPr lang="en-US" sz="22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  </a:t>
            </a:r>
            <a:br>
              <a:rPr lang="en-US" sz="2200" dirty="0" smtClean="0">
                <a:solidFill>
                  <a:schemeClr val="accent2"/>
                </a:solidFill>
                <a:sym typeface="Symbol" panose="05050102010706020507" pitchFamily="18" charset="2"/>
              </a:rPr>
            </a:br>
            <a:r>
              <a:rPr lang="en-US" sz="2200" i="1" dirty="0" err="1" smtClean="0">
                <a:solidFill>
                  <a:schemeClr val="accent2"/>
                </a:solidFill>
              </a:rPr>
              <a:t>fmax</a:t>
            </a:r>
            <a:r>
              <a:rPr lang="en-US" sz="2200" dirty="0" smtClean="0">
                <a:solidFill>
                  <a:schemeClr val="accent2"/>
                </a:solidFill>
              </a:rPr>
              <a:t> </a:t>
            </a:r>
            <a:r>
              <a:rPr lang="en-US" sz="22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</a:t>
            </a:r>
            <a:r>
              <a:rPr lang="en-US" sz="2200" dirty="0" smtClean="0">
                <a:solidFill>
                  <a:schemeClr val="accent2"/>
                </a:solidFill>
              </a:rPr>
              <a:t> </a:t>
            </a:r>
            <a:r>
              <a:rPr lang="en-US" sz="2200" dirty="0">
                <a:solidFill>
                  <a:schemeClr val="accent2"/>
                </a:solidFill>
              </a:rPr>
              <a:t>1 </a:t>
            </a:r>
            <a:r>
              <a:rPr lang="en-US" sz="2200" dirty="0" smtClean="0">
                <a:solidFill>
                  <a:schemeClr val="accent2"/>
                </a:solidFill>
              </a:rPr>
              <a:t>/ n</a:t>
            </a:r>
            <a:r>
              <a:rPr lang="en-US" sz="2200" dirty="0">
                <a:solidFill>
                  <a:schemeClr val="accent2"/>
                </a:solidFill>
              </a:rPr>
              <a:t>*</a:t>
            </a:r>
            <a:r>
              <a:rPr lang="en-US" sz="2200" dirty="0">
                <a:solidFill>
                  <a:schemeClr val="accent2"/>
                </a:solidFill>
                <a:sym typeface="Symbol" panose="05050102010706020507" pitchFamily="18" charset="2"/>
              </a:rPr>
              <a:t></a:t>
            </a:r>
            <a:r>
              <a:rPr lang="en-US" sz="2200" dirty="0" err="1">
                <a:solidFill>
                  <a:schemeClr val="accent2"/>
                </a:solidFill>
                <a:sym typeface="Symbol" panose="05050102010706020507" pitchFamily="18" charset="2"/>
              </a:rPr>
              <a:t>tpd</a:t>
            </a:r>
            <a:r>
              <a:rPr lang="en-US" sz="2200" dirty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endParaRPr lang="en-US" sz="2200" dirty="0">
              <a:solidFill>
                <a:schemeClr val="accent2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514267" y="6352190"/>
            <a:ext cx="747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333333"/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150ns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772713" y="5376004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333333"/>
                </a:solidFill>
                <a:ea typeface="MS Mincho" panose="02020609040205080304" pitchFamily="49" charset="-128"/>
                <a:cs typeface="Times New Roman" panose="02020603050405020304" pitchFamily="18" charset="0"/>
                <a:sym typeface="Symbol" panose="05050102010706020507" pitchFamily="18" charset="2"/>
              </a:rPr>
              <a:t>t = 50</a:t>
            </a:r>
            <a:r>
              <a:rPr lang="en-US" altLang="en-US" dirty="0">
                <a:solidFill>
                  <a:srgbClr val="333333"/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ns</a:t>
            </a:r>
            <a:endParaRPr lang="en-US" dirty="0"/>
          </a:p>
        </p:txBody>
      </p:sp>
      <p:sp>
        <p:nvSpPr>
          <p:cNvPr id="80" name="Line 45"/>
          <p:cNvSpPr>
            <a:spLocks noChangeShapeType="1"/>
          </p:cNvSpPr>
          <p:nvPr/>
        </p:nvSpPr>
        <p:spPr bwMode="auto">
          <a:xfrm flipV="1">
            <a:off x="2510368" y="5767845"/>
            <a:ext cx="160403" cy="15802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1821344" y="5780369"/>
            <a:ext cx="747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solidFill>
                  <a:srgbClr val="333333"/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100ns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1085116" y="5154148"/>
            <a:ext cx="4568542" cy="1182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lnSpc>
                <a:spcPts val="17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smtClean="0">
                <a:solidFill>
                  <a:srgbClr val="999999"/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0        	 </a:t>
            </a:r>
            <a:r>
              <a:rPr lang="en-US" altLang="en-US" sz="1200" b="1" dirty="0">
                <a:solidFill>
                  <a:srgbClr val="999999"/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1 	 0 	1	</a:t>
            </a:r>
            <a:r>
              <a:rPr lang="en-US" altLang="en-US" sz="1200" b="1" dirty="0" smtClean="0">
                <a:solidFill>
                  <a:srgbClr val="999999"/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0</a:t>
            </a:r>
            <a:r>
              <a:rPr lang="en-US" altLang="en-US" sz="1200" b="1" dirty="0" smtClean="0">
                <a:ea typeface="MS Mincho" panose="02020609040205080304" pitchFamily="49" charset="-128"/>
                <a:cs typeface="Times New Roman" panose="02020603050405020304" pitchFamily="18" charset="0"/>
              </a:rPr>
              <a:t>                             </a:t>
            </a:r>
            <a:r>
              <a:rPr lang="en-US" altLang="en-US" sz="1200" dirty="0" smtClean="0">
                <a:ea typeface="MS Mincho" panose="02020609040205080304" pitchFamily="49" charset="-128"/>
                <a:cs typeface="Times New Roman" panose="02020603050405020304" pitchFamily="18" charset="0"/>
              </a:rPr>
              <a:t>                        </a:t>
            </a:r>
            <a:endParaRPr lang="en-US" altLang="en-US" sz="1200" dirty="0"/>
          </a:p>
          <a:p>
            <a:pPr lvl="0" defTabSz="914400" eaLnBrk="0" fontAlgn="base" hangingPunct="0">
              <a:lnSpc>
                <a:spcPts val="17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FF0000"/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</a:p>
          <a:p>
            <a:pPr defTabSz="914400" eaLnBrk="0" fontAlgn="base" hangingPunct="0">
              <a:lnSpc>
                <a:spcPts val="17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smtClean="0">
                <a:solidFill>
                  <a:srgbClr val="999999"/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0        	 </a:t>
            </a:r>
            <a:r>
              <a:rPr lang="en-US" altLang="en-US" sz="1200" b="1" dirty="0">
                <a:solidFill>
                  <a:srgbClr val="999999"/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0 	 1 	1	0</a:t>
            </a:r>
            <a:r>
              <a:rPr lang="en-US" altLang="en-US" sz="1200" dirty="0">
                <a:solidFill>
                  <a:srgbClr val="333333"/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                                                           </a:t>
            </a:r>
          </a:p>
          <a:p>
            <a:pPr lvl="0" defTabSz="914400" eaLnBrk="0" fontAlgn="base" hangingPunct="0">
              <a:lnSpc>
                <a:spcPts val="17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solidFill>
                <a:srgbClr val="333333"/>
              </a:solidFill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lnSpc>
                <a:spcPts val="17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smtClean="0">
                <a:solidFill>
                  <a:srgbClr val="999999"/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0        	 0 </a:t>
            </a:r>
            <a:r>
              <a:rPr lang="en-US" altLang="en-US" sz="1200" b="1" dirty="0">
                <a:solidFill>
                  <a:srgbClr val="999999"/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	 0 	0    </a:t>
            </a:r>
            <a:r>
              <a:rPr lang="en-US" altLang="en-US" sz="1200" dirty="0">
                <a:solidFill>
                  <a:srgbClr val="333333"/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	</a:t>
            </a:r>
            <a:r>
              <a:rPr lang="en-US" altLang="en-US" sz="1200" b="1" dirty="0">
                <a:solidFill>
                  <a:srgbClr val="999999"/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1</a:t>
            </a:r>
            <a:endParaRPr lang="en-US" sz="1200" dirty="0"/>
          </a:p>
        </p:txBody>
      </p:sp>
      <p:sp>
        <p:nvSpPr>
          <p:cNvPr id="84" name="Line 45"/>
          <p:cNvSpPr>
            <a:spLocks noChangeShapeType="1"/>
          </p:cNvSpPr>
          <p:nvPr/>
        </p:nvSpPr>
        <p:spPr bwMode="auto">
          <a:xfrm flipV="1">
            <a:off x="1640538" y="5311857"/>
            <a:ext cx="160403" cy="15802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03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 (Parallel) Counters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Digital Fundamentals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96" name="Group 95"/>
          <p:cNvGrpSpPr/>
          <p:nvPr/>
        </p:nvGrpSpPr>
        <p:grpSpPr>
          <a:xfrm>
            <a:off x="378771" y="1760947"/>
            <a:ext cx="6464614" cy="2204766"/>
            <a:chOff x="1067492" y="1280079"/>
            <a:chExt cx="6464614" cy="2204766"/>
          </a:xfrm>
        </p:grpSpPr>
        <p:sp>
          <p:nvSpPr>
            <p:cNvPr id="50" name="Text Box 3"/>
            <p:cNvSpPr txBox="1">
              <a:spLocks noChangeArrowheads="1"/>
            </p:cNvSpPr>
            <p:nvPr/>
          </p:nvSpPr>
          <p:spPr bwMode="auto">
            <a:xfrm>
              <a:off x="4898881" y="1782400"/>
              <a:ext cx="422060" cy="314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6020202030204" pitchFamily="34" charset="0"/>
                  <a:ea typeface="MS Mincho" panose="02020609040205080304" pitchFamily="49" charset="-128"/>
                  <a:cs typeface="Arial" panose="020B0604020202020204" pitchFamily="34" charset="0"/>
                </a:rPr>
                <a:t>AB</a:t>
              </a:r>
              <a:endPara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Line 43"/>
            <p:cNvSpPr>
              <a:spLocks noChangeShapeType="1"/>
            </p:cNvSpPr>
            <p:nvPr/>
          </p:nvSpPr>
          <p:spPr bwMode="auto">
            <a:xfrm flipV="1">
              <a:off x="1654393" y="2587942"/>
              <a:ext cx="3777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Oval 28"/>
            <p:cNvSpPr>
              <a:spLocks noChangeArrowheads="1"/>
            </p:cNvSpPr>
            <p:nvPr/>
          </p:nvSpPr>
          <p:spPr bwMode="auto">
            <a:xfrm>
              <a:off x="3386122" y="2112976"/>
              <a:ext cx="91440" cy="9144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Oval 27"/>
            <p:cNvSpPr>
              <a:spLocks noChangeArrowheads="1"/>
            </p:cNvSpPr>
            <p:nvPr/>
          </p:nvSpPr>
          <p:spPr bwMode="auto">
            <a:xfrm>
              <a:off x="4854322" y="2133727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22"/>
            <p:cNvSpPr>
              <a:spLocks noChangeArrowheads="1"/>
            </p:cNvSpPr>
            <p:nvPr/>
          </p:nvSpPr>
          <p:spPr bwMode="auto">
            <a:xfrm>
              <a:off x="6279587" y="2119893"/>
              <a:ext cx="91440" cy="91440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1"/>
            <p:cNvSpPr>
              <a:spLocks/>
            </p:cNvSpPr>
            <p:nvPr/>
          </p:nvSpPr>
          <p:spPr bwMode="auto">
            <a:xfrm>
              <a:off x="3436130" y="2156784"/>
              <a:ext cx="197717" cy="866929"/>
            </a:xfrm>
            <a:custGeom>
              <a:avLst/>
              <a:gdLst>
                <a:gd name="T0" fmla="*/ 280 w 290"/>
                <a:gd name="T1" fmla="*/ 0 h 940"/>
                <a:gd name="T2" fmla="*/ 0 w 290"/>
                <a:gd name="T3" fmla="*/ 0 h 940"/>
                <a:gd name="T4" fmla="*/ 0 w 290"/>
                <a:gd name="T5" fmla="*/ 940 h 940"/>
                <a:gd name="T6" fmla="*/ 290 w 290"/>
                <a:gd name="T7" fmla="*/ 940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0" h="940">
                  <a:moveTo>
                    <a:pt x="280" y="0"/>
                  </a:moveTo>
                  <a:lnTo>
                    <a:pt x="0" y="0"/>
                  </a:lnTo>
                  <a:lnTo>
                    <a:pt x="0" y="940"/>
                  </a:lnTo>
                  <a:lnTo>
                    <a:pt x="290" y="940"/>
                  </a:lnTo>
                </a:path>
              </a:pathLst>
            </a:cu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0"/>
            <p:cNvSpPr>
              <a:spLocks/>
            </p:cNvSpPr>
            <p:nvPr/>
          </p:nvSpPr>
          <p:spPr bwMode="auto">
            <a:xfrm>
              <a:off x="4892178" y="2184452"/>
              <a:ext cx="182574" cy="866929"/>
            </a:xfrm>
            <a:custGeom>
              <a:avLst/>
              <a:gdLst>
                <a:gd name="T0" fmla="*/ 280 w 290"/>
                <a:gd name="T1" fmla="*/ 0 h 940"/>
                <a:gd name="T2" fmla="*/ 0 w 290"/>
                <a:gd name="T3" fmla="*/ 0 h 940"/>
                <a:gd name="T4" fmla="*/ 0 w 290"/>
                <a:gd name="T5" fmla="*/ 940 h 940"/>
                <a:gd name="T6" fmla="*/ 290 w 290"/>
                <a:gd name="T7" fmla="*/ 940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0" h="940">
                  <a:moveTo>
                    <a:pt x="280" y="0"/>
                  </a:moveTo>
                  <a:lnTo>
                    <a:pt x="0" y="0"/>
                  </a:lnTo>
                  <a:lnTo>
                    <a:pt x="0" y="940"/>
                  </a:lnTo>
                  <a:lnTo>
                    <a:pt x="290" y="940"/>
                  </a:lnTo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9"/>
            <p:cNvSpPr>
              <a:spLocks/>
            </p:cNvSpPr>
            <p:nvPr/>
          </p:nvSpPr>
          <p:spPr bwMode="auto">
            <a:xfrm>
              <a:off x="6323120" y="2156784"/>
              <a:ext cx="219563" cy="866929"/>
            </a:xfrm>
            <a:custGeom>
              <a:avLst/>
              <a:gdLst>
                <a:gd name="T0" fmla="*/ 280 w 290"/>
                <a:gd name="T1" fmla="*/ 0 h 940"/>
                <a:gd name="T2" fmla="*/ 0 w 290"/>
                <a:gd name="T3" fmla="*/ 0 h 940"/>
                <a:gd name="T4" fmla="*/ 0 w 290"/>
                <a:gd name="T5" fmla="*/ 940 h 940"/>
                <a:gd name="T6" fmla="*/ 290 w 290"/>
                <a:gd name="T7" fmla="*/ 940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0" h="940">
                  <a:moveTo>
                    <a:pt x="280" y="0"/>
                  </a:moveTo>
                  <a:lnTo>
                    <a:pt x="0" y="0"/>
                  </a:lnTo>
                  <a:lnTo>
                    <a:pt x="0" y="940"/>
                  </a:lnTo>
                  <a:lnTo>
                    <a:pt x="290" y="940"/>
                  </a:lnTo>
                </a:path>
              </a:pathLst>
            </a:custGeom>
            <a:noFill/>
            <a:ln w="127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18"/>
            <p:cNvSpPr>
              <a:spLocks noChangeShapeType="1"/>
            </p:cNvSpPr>
            <p:nvPr/>
          </p:nvSpPr>
          <p:spPr bwMode="auto">
            <a:xfrm flipV="1">
              <a:off x="3029180" y="2164728"/>
              <a:ext cx="390413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7"/>
            <p:cNvSpPr>
              <a:spLocks/>
            </p:cNvSpPr>
            <p:nvPr/>
          </p:nvSpPr>
          <p:spPr bwMode="auto">
            <a:xfrm>
              <a:off x="1851024" y="2553358"/>
              <a:ext cx="4578090" cy="931487"/>
            </a:xfrm>
            <a:custGeom>
              <a:avLst/>
              <a:gdLst>
                <a:gd name="T0" fmla="*/ 0 w 5940"/>
                <a:gd name="T1" fmla="*/ 30 h 1010"/>
                <a:gd name="T2" fmla="*/ 0 w 5940"/>
                <a:gd name="T3" fmla="*/ 1010 h 1010"/>
                <a:gd name="T4" fmla="*/ 5640 w 5940"/>
                <a:gd name="T5" fmla="*/ 1010 h 1010"/>
                <a:gd name="T6" fmla="*/ 5640 w 5940"/>
                <a:gd name="T7" fmla="*/ 0 h 1010"/>
                <a:gd name="T8" fmla="*/ 5940 w 5940"/>
                <a:gd name="T9" fmla="*/ 0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40" h="1010">
                  <a:moveTo>
                    <a:pt x="0" y="30"/>
                  </a:moveTo>
                  <a:lnTo>
                    <a:pt x="0" y="1010"/>
                  </a:lnTo>
                  <a:lnTo>
                    <a:pt x="5640" y="1010"/>
                  </a:lnTo>
                  <a:lnTo>
                    <a:pt x="5640" y="0"/>
                  </a:lnTo>
                  <a:lnTo>
                    <a:pt x="594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6"/>
            <p:cNvSpPr>
              <a:spLocks/>
            </p:cNvSpPr>
            <p:nvPr/>
          </p:nvSpPr>
          <p:spPr bwMode="auto">
            <a:xfrm>
              <a:off x="3294670" y="2553358"/>
              <a:ext cx="249847" cy="931487"/>
            </a:xfrm>
            <a:custGeom>
              <a:avLst/>
              <a:gdLst>
                <a:gd name="T0" fmla="*/ 330 w 330"/>
                <a:gd name="T1" fmla="*/ 0 h 1010"/>
                <a:gd name="T2" fmla="*/ 0 w 330"/>
                <a:gd name="T3" fmla="*/ 0 h 1010"/>
                <a:gd name="T4" fmla="*/ 0 w 330"/>
                <a:gd name="T5" fmla="*/ 1010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0" h="1010">
                  <a:moveTo>
                    <a:pt x="330" y="0"/>
                  </a:moveTo>
                  <a:lnTo>
                    <a:pt x="0" y="0"/>
                  </a:lnTo>
                  <a:lnTo>
                    <a:pt x="0" y="101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5"/>
            <p:cNvSpPr>
              <a:spLocks/>
            </p:cNvSpPr>
            <p:nvPr/>
          </p:nvSpPr>
          <p:spPr bwMode="auto">
            <a:xfrm>
              <a:off x="4733184" y="2544135"/>
              <a:ext cx="249847" cy="931487"/>
            </a:xfrm>
            <a:custGeom>
              <a:avLst/>
              <a:gdLst>
                <a:gd name="T0" fmla="*/ 330 w 330"/>
                <a:gd name="T1" fmla="*/ 0 h 1010"/>
                <a:gd name="T2" fmla="*/ 0 w 330"/>
                <a:gd name="T3" fmla="*/ 0 h 1010"/>
                <a:gd name="T4" fmla="*/ 0 w 330"/>
                <a:gd name="T5" fmla="*/ 1010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0" h="1010">
                  <a:moveTo>
                    <a:pt x="330" y="0"/>
                  </a:moveTo>
                  <a:lnTo>
                    <a:pt x="0" y="0"/>
                  </a:lnTo>
                  <a:lnTo>
                    <a:pt x="0" y="101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12"/>
            <p:cNvSpPr>
              <a:spLocks noChangeShapeType="1"/>
            </p:cNvSpPr>
            <p:nvPr/>
          </p:nvSpPr>
          <p:spPr bwMode="auto">
            <a:xfrm flipH="1">
              <a:off x="4899749" y="1955928"/>
              <a:ext cx="0" cy="24005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11"/>
            <p:cNvSpPr>
              <a:spLocks noChangeShapeType="1"/>
            </p:cNvSpPr>
            <p:nvPr/>
          </p:nvSpPr>
          <p:spPr bwMode="auto">
            <a:xfrm flipH="1">
              <a:off x="6323120" y="1939468"/>
              <a:ext cx="0" cy="225259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"/>
            <p:cNvSpPr>
              <a:spLocks/>
            </p:cNvSpPr>
            <p:nvPr/>
          </p:nvSpPr>
          <p:spPr bwMode="auto">
            <a:xfrm>
              <a:off x="5953604" y="1599130"/>
              <a:ext cx="293806" cy="513846"/>
            </a:xfrm>
            <a:custGeom>
              <a:avLst/>
              <a:gdLst>
                <a:gd name="T0" fmla="*/ 0 w 400"/>
                <a:gd name="T1" fmla="*/ 460 h 460"/>
                <a:gd name="T2" fmla="*/ 160 w 400"/>
                <a:gd name="T3" fmla="*/ 460 h 460"/>
                <a:gd name="T4" fmla="*/ 160 w 400"/>
                <a:gd name="T5" fmla="*/ 0 h 460"/>
                <a:gd name="T6" fmla="*/ 400 w 400"/>
                <a:gd name="T7" fmla="*/ 0 h 460"/>
                <a:gd name="T8" fmla="*/ 400 w 400"/>
                <a:gd name="T9" fmla="*/ 7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460">
                  <a:moveTo>
                    <a:pt x="0" y="460"/>
                  </a:moveTo>
                  <a:lnTo>
                    <a:pt x="160" y="460"/>
                  </a:lnTo>
                  <a:lnTo>
                    <a:pt x="160" y="0"/>
                  </a:lnTo>
                  <a:lnTo>
                    <a:pt x="400" y="0"/>
                  </a:lnTo>
                  <a:lnTo>
                    <a:pt x="400" y="7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9"/>
            <p:cNvSpPr>
              <a:spLocks/>
            </p:cNvSpPr>
            <p:nvPr/>
          </p:nvSpPr>
          <p:spPr bwMode="auto">
            <a:xfrm>
              <a:off x="3430950" y="1316343"/>
              <a:ext cx="2945168" cy="1043337"/>
            </a:xfrm>
            <a:custGeom>
              <a:avLst/>
              <a:gdLst>
                <a:gd name="T0" fmla="*/ 0 w 3890"/>
                <a:gd name="T1" fmla="*/ 770 h 770"/>
                <a:gd name="T2" fmla="*/ 0 w 3890"/>
                <a:gd name="T3" fmla="*/ 230 h 770"/>
                <a:gd name="T4" fmla="*/ 0 w 3890"/>
                <a:gd name="T5" fmla="*/ 160 h 770"/>
                <a:gd name="T6" fmla="*/ 0 w 3890"/>
                <a:gd name="T7" fmla="*/ 0 h 770"/>
                <a:gd name="T8" fmla="*/ 3890 w 3890"/>
                <a:gd name="T9" fmla="*/ 0 h 770"/>
                <a:gd name="T10" fmla="*/ 3890 w 3890"/>
                <a:gd name="T11" fmla="*/ 32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90" h="770">
                  <a:moveTo>
                    <a:pt x="0" y="770"/>
                  </a:moveTo>
                  <a:lnTo>
                    <a:pt x="0" y="230"/>
                  </a:lnTo>
                  <a:lnTo>
                    <a:pt x="0" y="160"/>
                  </a:lnTo>
                  <a:lnTo>
                    <a:pt x="0" y="0"/>
                  </a:lnTo>
                  <a:lnTo>
                    <a:pt x="3890" y="0"/>
                  </a:lnTo>
                  <a:lnTo>
                    <a:pt x="3890" y="320"/>
                  </a:lnTo>
                </a:path>
              </a:pathLst>
            </a:cu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"/>
            <p:cNvSpPr>
              <a:spLocks/>
            </p:cNvSpPr>
            <p:nvPr/>
          </p:nvSpPr>
          <p:spPr bwMode="auto">
            <a:xfrm>
              <a:off x="4504737" y="1514315"/>
              <a:ext cx="1803242" cy="642469"/>
            </a:xfrm>
            <a:custGeom>
              <a:avLst/>
              <a:gdLst>
                <a:gd name="T0" fmla="*/ 0 w 2320"/>
                <a:gd name="T1" fmla="*/ 580 h 580"/>
                <a:gd name="T2" fmla="*/ 160 w 2320"/>
                <a:gd name="T3" fmla="*/ 580 h 580"/>
                <a:gd name="T4" fmla="*/ 160 w 2320"/>
                <a:gd name="T5" fmla="*/ 0 h 580"/>
                <a:gd name="T6" fmla="*/ 2320 w 2320"/>
                <a:gd name="T7" fmla="*/ 0 h 580"/>
                <a:gd name="T8" fmla="*/ 2320 w 2320"/>
                <a:gd name="T9" fmla="*/ 17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0" h="580">
                  <a:moveTo>
                    <a:pt x="0" y="580"/>
                  </a:moveTo>
                  <a:lnTo>
                    <a:pt x="160" y="580"/>
                  </a:lnTo>
                  <a:lnTo>
                    <a:pt x="160" y="0"/>
                  </a:lnTo>
                  <a:lnTo>
                    <a:pt x="2320" y="0"/>
                  </a:lnTo>
                  <a:lnTo>
                    <a:pt x="2320" y="17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Line 7"/>
            <p:cNvSpPr>
              <a:spLocks noChangeShapeType="1"/>
            </p:cNvSpPr>
            <p:nvPr/>
          </p:nvSpPr>
          <p:spPr bwMode="auto">
            <a:xfrm>
              <a:off x="4824037" y="1505093"/>
              <a:ext cx="0" cy="2735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6"/>
            <p:cNvSpPr>
              <a:spLocks noChangeShapeType="1"/>
            </p:cNvSpPr>
            <p:nvPr/>
          </p:nvSpPr>
          <p:spPr bwMode="auto">
            <a:xfrm flipH="1">
              <a:off x="4952746" y="1316344"/>
              <a:ext cx="0" cy="466923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2"/>
            <p:cNvSpPr>
              <a:spLocks noChangeShapeType="1"/>
            </p:cNvSpPr>
            <p:nvPr/>
          </p:nvSpPr>
          <p:spPr bwMode="auto">
            <a:xfrm flipV="1">
              <a:off x="1711856" y="2918771"/>
              <a:ext cx="4289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000"/>
                </a:lnSpc>
              </a:pPr>
              <a:endParaRPr lang="en-US" sz="1400"/>
            </a:p>
          </p:txBody>
        </p:sp>
        <p:sp>
          <p:nvSpPr>
            <p:cNvPr id="58" name="Line 3"/>
            <p:cNvSpPr>
              <a:spLocks noChangeShapeType="1"/>
            </p:cNvSpPr>
            <p:nvPr/>
          </p:nvSpPr>
          <p:spPr bwMode="auto">
            <a:xfrm flipV="1">
              <a:off x="1708044" y="2198150"/>
              <a:ext cx="4537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000"/>
                </a:lnSpc>
              </a:pPr>
              <a:endParaRPr lang="en-US" sz="1400"/>
            </a:p>
          </p:txBody>
        </p:sp>
        <p:sp>
          <p:nvSpPr>
            <p:cNvPr id="60" name="Oval 5"/>
            <p:cNvSpPr>
              <a:spLocks noChangeArrowheads="1"/>
            </p:cNvSpPr>
            <p:nvPr/>
          </p:nvSpPr>
          <p:spPr bwMode="auto">
            <a:xfrm>
              <a:off x="2032132" y="2518426"/>
              <a:ext cx="108664" cy="10866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000"/>
                </a:lnSpc>
              </a:pPr>
              <a:endParaRPr lang="en-US" sz="1400"/>
            </a:p>
          </p:txBody>
        </p:sp>
        <p:sp>
          <p:nvSpPr>
            <p:cNvPr id="61" name="Oval 6"/>
            <p:cNvSpPr>
              <a:spLocks noChangeArrowheads="1"/>
            </p:cNvSpPr>
            <p:nvPr/>
          </p:nvSpPr>
          <p:spPr bwMode="auto">
            <a:xfrm>
              <a:off x="1666103" y="2147933"/>
              <a:ext cx="91440" cy="9144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000"/>
                </a:lnSpc>
              </a:pPr>
              <a:endParaRPr lang="en-US" sz="1400"/>
            </a:p>
          </p:txBody>
        </p:sp>
        <p:sp>
          <p:nvSpPr>
            <p:cNvPr id="62" name="Oval 7"/>
            <p:cNvSpPr>
              <a:spLocks noChangeArrowheads="1"/>
            </p:cNvSpPr>
            <p:nvPr/>
          </p:nvSpPr>
          <p:spPr bwMode="auto">
            <a:xfrm>
              <a:off x="1802399" y="2537479"/>
              <a:ext cx="91440" cy="9144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000"/>
                </a:lnSpc>
              </a:pPr>
              <a:endParaRPr lang="en-US" sz="1400"/>
            </a:p>
          </p:txBody>
        </p:sp>
        <p:sp>
          <p:nvSpPr>
            <p:cNvPr id="63" name="Oval 8"/>
            <p:cNvSpPr>
              <a:spLocks noChangeArrowheads="1"/>
            </p:cNvSpPr>
            <p:nvPr/>
          </p:nvSpPr>
          <p:spPr bwMode="auto">
            <a:xfrm>
              <a:off x="1669916" y="2876179"/>
              <a:ext cx="91440" cy="9144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000"/>
                </a:lnSpc>
              </a:pPr>
              <a:endParaRPr lang="en-US" sz="1400"/>
            </a:p>
          </p:txBody>
        </p:sp>
        <p:sp>
          <p:nvSpPr>
            <p:cNvPr id="64" name="Freeform 9"/>
            <p:cNvSpPr>
              <a:spLocks/>
            </p:cNvSpPr>
            <p:nvPr/>
          </p:nvSpPr>
          <p:spPr bwMode="auto">
            <a:xfrm>
              <a:off x="1067492" y="2442170"/>
              <a:ext cx="549044" cy="219236"/>
            </a:xfrm>
            <a:custGeom>
              <a:avLst/>
              <a:gdLst>
                <a:gd name="T0" fmla="*/ 0 w 720"/>
                <a:gd name="T1" fmla="*/ 288 h 288"/>
                <a:gd name="T2" fmla="*/ 144 w 720"/>
                <a:gd name="T3" fmla="*/ 288 h 288"/>
                <a:gd name="T4" fmla="*/ 144 w 720"/>
                <a:gd name="T5" fmla="*/ 0 h 288"/>
                <a:gd name="T6" fmla="*/ 288 w 720"/>
                <a:gd name="T7" fmla="*/ 0 h 288"/>
                <a:gd name="T8" fmla="*/ 288 w 720"/>
                <a:gd name="T9" fmla="*/ 288 h 288"/>
                <a:gd name="T10" fmla="*/ 432 w 720"/>
                <a:gd name="T11" fmla="*/ 288 h 288"/>
                <a:gd name="T12" fmla="*/ 432 w 720"/>
                <a:gd name="T13" fmla="*/ 0 h 288"/>
                <a:gd name="T14" fmla="*/ 576 w 720"/>
                <a:gd name="T15" fmla="*/ 0 h 288"/>
                <a:gd name="T16" fmla="*/ 576 w 720"/>
                <a:gd name="T17" fmla="*/ 288 h 288"/>
                <a:gd name="T18" fmla="*/ 720 w 720"/>
                <a:gd name="T19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0" h="288">
                  <a:moveTo>
                    <a:pt x="0" y="288"/>
                  </a:moveTo>
                  <a:lnTo>
                    <a:pt x="144" y="288"/>
                  </a:lnTo>
                  <a:lnTo>
                    <a:pt x="144" y="0"/>
                  </a:lnTo>
                  <a:lnTo>
                    <a:pt x="288" y="0"/>
                  </a:lnTo>
                  <a:lnTo>
                    <a:pt x="288" y="288"/>
                  </a:lnTo>
                  <a:lnTo>
                    <a:pt x="432" y="288"/>
                  </a:lnTo>
                  <a:lnTo>
                    <a:pt x="432" y="0"/>
                  </a:lnTo>
                  <a:lnTo>
                    <a:pt x="576" y="0"/>
                  </a:lnTo>
                  <a:lnTo>
                    <a:pt x="576" y="288"/>
                  </a:lnTo>
                  <a:lnTo>
                    <a:pt x="720" y="288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000"/>
                </a:lnSpc>
              </a:pPr>
              <a:endParaRPr lang="en-US" sz="1400"/>
            </a:p>
          </p:txBody>
        </p:sp>
        <p:sp>
          <p:nvSpPr>
            <p:cNvPr id="65" name="Freeform 10"/>
            <p:cNvSpPr>
              <a:spLocks/>
            </p:cNvSpPr>
            <p:nvPr/>
          </p:nvSpPr>
          <p:spPr bwMode="auto">
            <a:xfrm>
              <a:off x="2146516" y="2510800"/>
              <a:ext cx="148699" cy="142980"/>
            </a:xfrm>
            <a:custGeom>
              <a:avLst/>
              <a:gdLst>
                <a:gd name="T0" fmla="*/ 0 w 105"/>
                <a:gd name="T1" fmla="*/ 0 h 187"/>
                <a:gd name="T2" fmla="*/ 105 w 105"/>
                <a:gd name="T3" fmla="*/ 105 h 187"/>
                <a:gd name="T4" fmla="*/ 0 w 10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187">
                  <a:moveTo>
                    <a:pt x="0" y="0"/>
                  </a:moveTo>
                  <a:lnTo>
                    <a:pt x="105" y="105"/>
                  </a:lnTo>
                  <a:lnTo>
                    <a:pt x="0" y="187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000"/>
                </a:lnSpc>
              </a:pPr>
              <a:endParaRPr lang="en-US" sz="1400"/>
            </a:p>
          </p:txBody>
        </p:sp>
        <p:sp>
          <p:nvSpPr>
            <p:cNvPr id="66" name="Line 11"/>
            <p:cNvSpPr>
              <a:spLocks noChangeShapeType="1"/>
            </p:cNvSpPr>
            <p:nvPr/>
          </p:nvSpPr>
          <p:spPr bwMode="auto">
            <a:xfrm flipV="1">
              <a:off x="3013929" y="2918771"/>
              <a:ext cx="12201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000"/>
                </a:lnSpc>
              </a:pPr>
              <a:endParaRPr lang="en-US" sz="1400"/>
            </a:p>
          </p:txBody>
        </p:sp>
        <p:sp>
          <p:nvSpPr>
            <p:cNvPr id="67" name="Text Box 12"/>
            <p:cNvSpPr txBox="1">
              <a:spLocks noChangeArrowheads="1"/>
            </p:cNvSpPr>
            <p:nvPr/>
          </p:nvSpPr>
          <p:spPr bwMode="auto">
            <a:xfrm>
              <a:off x="2150329" y="2051356"/>
              <a:ext cx="878851" cy="114575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9144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lvl="0" indent="0" eaLnBrk="0" fontAlgn="base" hangingPunct="0">
                <a:lnSpc>
                  <a:spcPts val="1500"/>
                </a:lnSpc>
                <a:spcBef>
                  <a:spcPct val="0"/>
                </a:spcBef>
                <a:spcAft>
                  <a:spcPts val="800"/>
                </a:spcAft>
                <a:tabLst/>
                <a:defRPr kumimoji="0" b="0" i="0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SimSun" panose="02010600030101010101" pitchFamily="2" charset="-122"/>
                </a:defRPr>
              </a:lvl1pPr>
            </a:lstStyle>
            <a:p>
              <a:pPr lvl="0">
                <a:lnSpc>
                  <a:spcPts val="900"/>
                </a:lnSpc>
              </a:pPr>
              <a:r>
                <a:rPr lang="en-US" altLang="zh-CN" sz="1400" dirty="0"/>
                <a:t>J   </a:t>
              </a:r>
              <a:r>
                <a:rPr lang="en-US" altLang="zh-CN" sz="1400" dirty="0" smtClean="0"/>
                <a:t>       </a:t>
              </a:r>
              <a:r>
                <a:rPr lang="en-US" altLang="zh-CN" sz="1400" dirty="0"/>
                <a:t>A</a:t>
              </a:r>
            </a:p>
            <a:p>
              <a:pPr lvl="0">
                <a:lnSpc>
                  <a:spcPts val="900"/>
                </a:lnSpc>
              </a:pPr>
              <a:r>
                <a:rPr lang="en-US" altLang="zh-CN" sz="1400" dirty="0"/>
                <a:t>  </a:t>
              </a:r>
              <a:endParaRPr lang="en-US" altLang="zh-CN" sz="1400" dirty="0" smtClean="0"/>
            </a:p>
            <a:p>
              <a:pPr lvl="0">
                <a:lnSpc>
                  <a:spcPts val="900"/>
                </a:lnSpc>
              </a:pPr>
              <a:r>
                <a:rPr lang="en-US" altLang="zh-CN" sz="1400" dirty="0" smtClean="0"/>
                <a:t>  CLK         	    	  _</a:t>
              </a:r>
            </a:p>
            <a:p>
              <a:pPr lvl="0">
                <a:lnSpc>
                  <a:spcPts val="900"/>
                </a:lnSpc>
              </a:pPr>
              <a:r>
                <a:rPr lang="en-US" altLang="zh-CN" sz="1400" dirty="0" smtClean="0"/>
                <a:t>K         A</a:t>
              </a:r>
              <a:endParaRPr lang="en-US" altLang="zh-CN" sz="1400" dirty="0"/>
            </a:p>
          </p:txBody>
        </p:sp>
        <p:sp>
          <p:nvSpPr>
            <p:cNvPr id="69" name="Oval 14"/>
            <p:cNvSpPr>
              <a:spLocks noChangeArrowheads="1"/>
            </p:cNvSpPr>
            <p:nvPr/>
          </p:nvSpPr>
          <p:spPr bwMode="auto">
            <a:xfrm>
              <a:off x="3500063" y="2497455"/>
              <a:ext cx="110571" cy="10866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000"/>
                </a:lnSpc>
              </a:pPr>
              <a:endParaRPr lang="en-US" sz="1400"/>
            </a:p>
          </p:txBody>
        </p:sp>
        <p:sp>
          <p:nvSpPr>
            <p:cNvPr id="72" name="Freeform 17"/>
            <p:cNvSpPr>
              <a:spLocks/>
            </p:cNvSpPr>
            <p:nvPr/>
          </p:nvSpPr>
          <p:spPr bwMode="auto">
            <a:xfrm>
              <a:off x="3614447" y="2499362"/>
              <a:ext cx="148699" cy="142980"/>
            </a:xfrm>
            <a:custGeom>
              <a:avLst/>
              <a:gdLst>
                <a:gd name="T0" fmla="*/ 0 w 105"/>
                <a:gd name="T1" fmla="*/ 0 h 187"/>
                <a:gd name="T2" fmla="*/ 105 w 105"/>
                <a:gd name="T3" fmla="*/ 105 h 187"/>
                <a:gd name="T4" fmla="*/ 0 w 10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187">
                  <a:moveTo>
                    <a:pt x="0" y="0"/>
                  </a:moveTo>
                  <a:lnTo>
                    <a:pt x="105" y="105"/>
                  </a:lnTo>
                  <a:lnTo>
                    <a:pt x="0" y="187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000"/>
                </a:lnSpc>
              </a:pPr>
              <a:endParaRPr lang="en-US" sz="1400"/>
            </a:p>
          </p:txBody>
        </p:sp>
        <p:sp>
          <p:nvSpPr>
            <p:cNvPr id="73" name="Line 18"/>
            <p:cNvSpPr>
              <a:spLocks noChangeShapeType="1"/>
            </p:cNvSpPr>
            <p:nvPr/>
          </p:nvSpPr>
          <p:spPr bwMode="auto">
            <a:xfrm flipV="1">
              <a:off x="4481860" y="2907333"/>
              <a:ext cx="12201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000"/>
                </a:lnSpc>
              </a:pPr>
              <a:endParaRPr lang="en-US" sz="1400"/>
            </a:p>
          </p:txBody>
        </p:sp>
        <p:sp>
          <p:nvSpPr>
            <p:cNvPr id="74" name="Text Box 19"/>
            <p:cNvSpPr txBox="1">
              <a:spLocks noChangeArrowheads="1"/>
            </p:cNvSpPr>
            <p:nvPr/>
          </p:nvSpPr>
          <p:spPr bwMode="auto">
            <a:xfrm>
              <a:off x="3618260" y="2039918"/>
              <a:ext cx="878851" cy="114575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9144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lvl="0" indent="0" eaLnBrk="0" fontAlgn="base" hangingPunct="0">
                <a:lnSpc>
                  <a:spcPts val="900"/>
                </a:lnSpc>
                <a:spcBef>
                  <a:spcPct val="0"/>
                </a:spcBef>
                <a:spcAft>
                  <a:spcPts val="800"/>
                </a:spcAft>
                <a:tabLst/>
                <a:defRPr kumimoji="0" sz="1400" b="0" i="0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SimSun" panose="02010600030101010101" pitchFamily="2" charset="-122"/>
                </a:defRPr>
              </a:lvl1pPr>
            </a:lstStyle>
            <a:p>
              <a:r>
                <a:rPr lang="en-US" altLang="zh-CN" dirty="0"/>
                <a:t>J         B</a:t>
              </a:r>
            </a:p>
            <a:p>
              <a:r>
                <a:rPr lang="en-US" altLang="zh-CN" dirty="0"/>
                <a:t>  </a:t>
              </a:r>
            </a:p>
            <a:p>
              <a:r>
                <a:rPr lang="en-US" altLang="zh-CN" dirty="0"/>
                <a:t>  CLK            	    </a:t>
              </a:r>
              <a:r>
                <a:rPr lang="en-US" altLang="zh-CN" dirty="0" smtClean="0"/>
                <a:t>	  _</a:t>
              </a:r>
              <a:endParaRPr lang="en-US" altLang="zh-CN" dirty="0"/>
            </a:p>
            <a:p>
              <a:r>
                <a:rPr lang="en-US" altLang="zh-CN" dirty="0"/>
                <a:t>K         B</a:t>
              </a:r>
            </a:p>
            <a:p>
              <a:endParaRPr lang="en-US" altLang="en-US" dirty="0"/>
            </a:p>
          </p:txBody>
        </p:sp>
        <p:sp>
          <p:nvSpPr>
            <p:cNvPr id="76" name="Oval 21"/>
            <p:cNvSpPr>
              <a:spLocks noChangeArrowheads="1"/>
            </p:cNvSpPr>
            <p:nvPr/>
          </p:nvSpPr>
          <p:spPr bwMode="auto">
            <a:xfrm>
              <a:off x="4967994" y="2486017"/>
              <a:ext cx="110571" cy="10866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000"/>
                </a:lnSpc>
              </a:pPr>
              <a:endParaRPr lang="en-US" sz="1400"/>
            </a:p>
          </p:txBody>
        </p:sp>
        <p:sp>
          <p:nvSpPr>
            <p:cNvPr id="77" name="Freeform 22"/>
            <p:cNvSpPr>
              <a:spLocks/>
            </p:cNvSpPr>
            <p:nvPr/>
          </p:nvSpPr>
          <p:spPr bwMode="auto">
            <a:xfrm>
              <a:off x="5070940" y="2506988"/>
              <a:ext cx="148699" cy="142980"/>
            </a:xfrm>
            <a:custGeom>
              <a:avLst/>
              <a:gdLst>
                <a:gd name="T0" fmla="*/ 0 w 105"/>
                <a:gd name="T1" fmla="*/ 0 h 187"/>
                <a:gd name="T2" fmla="*/ 105 w 105"/>
                <a:gd name="T3" fmla="*/ 105 h 187"/>
                <a:gd name="T4" fmla="*/ 0 w 10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187">
                  <a:moveTo>
                    <a:pt x="0" y="0"/>
                  </a:moveTo>
                  <a:lnTo>
                    <a:pt x="105" y="105"/>
                  </a:lnTo>
                  <a:lnTo>
                    <a:pt x="0" y="187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000"/>
                </a:lnSpc>
              </a:pPr>
              <a:endParaRPr lang="en-US" sz="1400"/>
            </a:p>
          </p:txBody>
        </p:sp>
        <p:sp>
          <p:nvSpPr>
            <p:cNvPr id="78" name="Line 23"/>
            <p:cNvSpPr>
              <a:spLocks noChangeShapeType="1"/>
            </p:cNvSpPr>
            <p:nvPr/>
          </p:nvSpPr>
          <p:spPr bwMode="auto">
            <a:xfrm flipV="1">
              <a:off x="5938353" y="2914958"/>
              <a:ext cx="12201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000"/>
                </a:lnSpc>
              </a:pPr>
              <a:endParaRPr lang="en-US" sz="1400"/>
            </a:p>
          </p:txBody>
        </p:sp>
        <p:sp>
          <p:nvSpPr>
            <p:cNvPr id="79" name="Text Box 24"/>
            <p:cNvSpPr txBox="1">
              <a:spLocks noChangeArrowheads="1"/>
            </p:cNvSpPr>
            <p:nvPr/>
          </p:nvSpPr>
          <p:spPr bwMode="auto">
            <a:xfrm>
              <a:off x="5074752" y="2045638"/>
              <a:ext cx="878851" cy="1147655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9144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lvl="0" indent="0" eaLnBrk="0" fontAlgn="base" hangingPunct="0">
                <a:lnSpc>
                  <a:spcPts val="900"/>
                </a:lnSpc>
                <a:spcBef>
                  <a:spcPct val="0"/>
                </a:spcBef>
                <a:spcAft>
                  <a:spcPts val="800"/>
                </a:spcAft>
                <a:tabLst/>
                <a:defRPr kumimoji="0" sz="1400" b="0" i="0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SimSun" panose="02010600030101010101" pitchFamily="2" charset="-122"/>
                </a:defRPr>
              </a:lvl1pPr>
            </a:lstStyle>
            <a:p>
              <a:r>
                <a:rPr lang="en-US" altLang="zh-CN" dirty="0"/>
                <a:t>J        C</a:t>
              </a:r>
            </a:p>
            <a:p>
              <a:r>
                <a:rPr lang="en-US" altLang="zh-CN" dirty="0"/>
                <a:t>  </a:t>
              </a:r>
            </a:p>
            <a:p>
              <a:r>
                <a:rPr lang="en-US" altLang="zh-CN" dirty="0"/>
                <a:t>  CLK            	    </a:t>
              </a:r>
              <a:r>
                <a:rPr lang="en-US" altLang="zh-CN" dirty="0" smtClean="0"/>
                <a:t>	  _</a:t>
              </a:r>
              <a:endParaRPr lang="en-US" altLang="zh-CN" dirty="0"/>
            </a:p>
            <a:p>
              <a:r>
                <a:rPr lang="en-US" altLang="zh-CN" dirty="0"/>
                <a:t>K         C </a:t>
              </a:r>
            </a:p>
            <a:p>
              <a:endParaRPr lang="en-US" altLang="en-US" dirty="0"/>
            </a:p>
          </p:txBody>
        </p:sp>
        <p:sp>
          <p:nvSpPr>
            <p:cNvPr id="81" name="Oval 26"/>
            <p:cNvSpPr>
              <a:spLocks noChangeArrowheads="1"/>
            </p:cNvSpPr>
            <p:nvPr/>
          </p:nvSpPr>
          <p:spPr bwMode="auto">
            <a:xfrm>
              <a:off x="6424486" y="2493642"/>
              <a:ext cx="110571" cy="10866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000"/>
                </a:lnSpc>
              </a:pPr>
              <a:endParaRPr lang="en-US" sz="1400"/>
            </a:p>
          </p:txBody>
        </p:sp>
        <p:sp>
          <p:nvSpPr>
            <p:cNvPr id="82" name="Freeform 27"/>
            <p:cNvSpPr>
              <a:spLocks/>
            </p:cNvSpPr>
            <p:nvPr/>
          </p:nvSpPr>
          <p:spPr bwMode="auto">
            <a:xfrm>
              <a:off x="6542683" y="2506988"/>
              <a:ext cx="148699" cy="142980"/>
            </a:xfrm>
            <a:custGeom>
              <a:avLst/>
              <a:gdLst>
                <a:gd name="T0" fmla="*/ 0 w 105"/>
                <a:gd name="T1" fmla="*/ 0 h 187"/>
                <a:gd name="T2" fmla="*/ 105 w 105"/>
                <a:gd name="T3" fmla="*/ 105 h 187"/>
                <a:gd name="T4" fmla="*/ 0 w 10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187">
                  <a:moveTo>
                    <a:pt x="0" y="0"/>
                  </a:moveTo>
                  <a:lnTo>
                    <a:pt x="105" y="105"/>
                  </a:lnTo>
                  <a:lnTo>
                    <a:pt x="0" y="187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000"/>
                </a:lnSpc>
              </a:pPr>
              <a:endParaRPr lang="en-US" sz="1400"/>
            </a:p>
          </p:txBody>
        </p:sp>
        <p:sp>
          <p:nvSpPr>
            <p:cNvPr id="83" name="Line 28"/>
            <p:cNvSpPr>
              <a:spLocks noChangeShapeType="1"/>
            </p:cNvSpPr>
            <p:nvPr/>
          </p:nvSpPr>
          <p:spPr bwMode="auto">
            <a:xfrm flipV="1">
              <a:off x="7410096" y="2914958"/>
              <a:ext cx="12201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000"/>
                </a:lnSpc>
              </a:pPr>
              <a:endParaRPr lang="en-US" sz="1400"/>
            </a:p>
          </p:txBody>
        </p:sp>
        <p:sp>
          <p:nvSpPr>
            <p:cNvPr id="84" name="Text Box 29"/>
            <p:cNvSpPr txBox="1">
              <a:spLocks noChangeArrowheads="1"/>
            </p:cNvSpPr>
            <p:nvPr/>
          </p:nvSpPr>
          <p:spPr bwMode="auto">
            <a:xfrm>
              <a:off x="6546496" y="2047544"/>
              <a:ext cx="878851" cy="114575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9144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lvl="0" indent="0" eaLnBrk="0" fontAlgn="base" hangingPunct="0">
                <a:lnSpc>
                  <a:spcPts val="900"/>
                </a:lnSpc>
                <a:spcBef>
                  <a:spcPct val="0"/>
                </a:spcBef>
                <a:spcAft>
                  <a:spcPts val="800"/>
                </a:spcAft>
                <a:tabLst/>
                <a:defRPr kumimoji="0" sz="1400" b="0" i="0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SimSun" panose="02010600030101010101" pitchFamily="2" charset="-122"/>
                </a:defRPr>
              </a:lvl1pPr>
            </a:lstStyle>
            <a:p>
              <a:r>
                <a:rPr lang="en-US" altLang="zh-CN" dirty="0"/>
                <a:t>J         D</a:t>
              </a:r>
            </a:p>
            <a:p>
              <a:r>
                <a:rPr lang="en-US" altLang="zh-CN" dirty="0"/>
                <a:t>  </a:t>
              </a:r>
            </a:p>
            <a:p>
              <a:r>
                <a:rPr lang="en-US" altLang="zh-CN" dirty="0"/>
                <a:t>  CLK            	    </a:t>
              </a:r>
              <a:r>
                <a:rPr lang="en-US" altLang="zh-CN" dirty="0" smtClean="0"/>
                <a:t>	  _</a:t>
              </a:r>
              <a:endParaRPr lang="en-US" altLang="zh-CN" dirty="0"/>
            </a:p>
            <a:p>
              <a:r>
                <a:rPr lang="en-US" altLang="zh-CN" dirty="0"/>
                <a:t>K         D</a:t>
              </a:r>
            </a:p>
            <a:p>
              <a:endParaRPr lang="en-US" altLang="en-US" dirty="0"/>
            </a:p>
          </p:txBody>
        </p:sp>
        <p:sp>
          <p:nvSpPr>
            <p:cNvPr id="89" name="Oval 28"/>
            <p:cNvSpPr>
              <a:spLocks noChangeArrowheads="1"/>
            </p:cNvSpPr>
            <p:nvPr/>
          </p:nvSpPr>
          <p:spPr bwMode="auto">
            <a:xfrm>
              <a:off x="4907026" y="1280079"/>
              <a:ext cx="91440" cy="9144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Oval 6"/>
            <p:cNvSpPr>
              <a:spLocks noChangeArrowheads="1"/>
            </p:cNvSpPr>
            <p:nvPr/>
          </p:nvSpPr>
          <p:spPr bwMode="auto">
            <a:xfrm>
              <a:off x="4789967" y="1479707"/>
              <a:ext cx="91440" cy="9144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000"/>
                </a:lnSpc>
              </a:pPr>
              <a:endParaRPr lang="en-US" sz="1400"/>
            </a:p>
          </p:txBody>
        </p:sp>
        <p:sp>
          <p:nvSpPr>
            <p:cNvPr id="91" name="Line 7"/>
            <p:cNvSpPr>
              <a:spLocks noChangeShapeType="1"/>
            </p:cNvSpPr>
            <p:nvPr/>
          </p:nvSpPr>
          <p:spPr bwMode="auto">
            <a:xfrm flipH="1">
              <a:off x="6307822" y="1514314"/>
              <a:ext cx="2062" cy="2458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AutoShape 14"/>
            <p:cNvSpPr>
              <a:spLocks noChangeArrowheads="1"/>
            </p:cNvSpPr>
            <p:nvPr/>
          </p:nvSpPr>
          <p:spPr bwMode="auto">
            <a:xfrm rot="5400000">
              <a:off x="4757296" y="1730047"/>
              <a:ext cx="269762" cy="204420"/>
            </a:xfrm>
            <a:prstGeom prst="flowChartDelay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AutoShape 13"/>
            <p:cNvSpPr>
              <a:spLocks noChangeArrowheads="1"/>
            </p:cNvSpPr>
            <p:nvPr/>
          </p:nvSpPr>
          <p:spPr bwMode="auto">
            <a:xfrm rot="5400000">
              <a:off x="6180668" y="1711601"/>
              <a:ext cx="269762" cy="204420"/>
            </a:xfrm>
            <a:prstGeom prst="flowChartDelay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Text Box 3"/>
            <p:cNvSpPr txBox="1">
              <a:spLocks noChangeArrowheads="1"/>
            </p:cNvSpPr>
            <p:nvPr/>
          </p:nvSpPr>
          <p:spPr bwMode="auto">
            <a:xfrm>
              <a:off x="6314197" y="1804310"/>
              <a:ext cx="565875" cy="314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6020202030204" pitchFamily="34" charset="0"/>
                  <a:ea typeface="MS Mincho" panose="02020609040205080304" pitchFamily="49" charset="-128"/>
                  <a:cs typeface="Arial" panose="020B0604020202020204" pitchFamily="34" charset="0"/>
                </a:rPr>
                <a:t>ABC</a:t>
              </a:r>
              <a:endPara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93" name="Content Placeholder 2"/>
          <p:cNvSpPr>
            <a:spLocks noGrp="1"/>
          </p:cNvSpPr>
          <p:nvPr>
            <p:ph idx="1"/>
          </p:nvPr>
        </p:nvSpPr>
        <p:spPr>
          <a:xfrm>
            <a:off x="528489" y="4170059"/>
            <a:ext cx="8378296" cy="2013303"/>
          </a:xfrm>
        </p:spPr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sz="2200" dirty="0" smtClean="0"/>
              <a:t>Since all FFs are triggered simultaneously by the clock, </a:t>
            </a:r>
            <a:br>
              <a:rPr lang="en-US" sz="2200" dirty="0" smtClean="0"/>
            </a:br>
            <a:r>
              <a:rPr lang="en-US" sz="2200" dirty="0" smtClean="0"/>
              <a:t>this counter can operate at higher frequencies.</a:t>
            </a:r>
          </a:p>
          <a:p>
            <a:pPr marL="68580" lvl="1" indent="-68580">
              <a:spcBef>
                <a:spcPts val="900"/>
              </a:spcBef>
              <a:spcAft>
                <a:spcPts val="150"/>
              </a:spcAft>
              <a:buSzPct val="100000"/>
              <a:buFont typeface="Courier New" panose="02070309020205020404" pitchFamily="49" charset="0"/>
              <a:buChar char="o"/>
            </a:pPr>
            <a:r>
              <a:rPr lang="en-US" sz="2200" dirty="0"/>
              <a:t> Total delay </a:t>
            </a:r>
            <a:r>
              <a:rPr lang="en-US" sz="2200" dirty="0" smtClean="0"/>
              <a:t>= </a:t>
            </a:r>
            <a:r>
              <a:rPr lang="en-US" sz="22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</a:t>
            </a:r>
            <a:r>
              <a:rPr lang="en-US" sz="2200" dirty="0" err="1" smtClean="0">
                <a:solidFill>
                  <a:schemeClr val="accent2"/>
                </a:solidFill>
                <a:sym typeface="Symbol" panose="05050102010706020507" pitchFamily="18" charset="2"/>
              </a:rPr>
              <a:t>tpd</a:t>
            </a:r>
            <a:r>
              <a:rPr lang="en-US" sz="22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US" sz="2200" dirty="0" smtClean="0">
                <a:solidFill>
                  <a:schemeClr val="accent2"/>
                </a:solidFill>
              </a:rPr>
              <a:t>(FF</a:t>
            </a:r>
            <a:r>
              <a:rPr lang="en-US" sz="2200" dirty="0">
                <a:solidFill>
                  <a:schemeClr val="accent2"/>
                </a:solidFill>
              </a:rPr>
              <a:t>) </a:t>
            </a:r>
            <a:r>
              <a:rPr lang="en-US" sz="2200" dirty="0" smtClean="0">
                <a:solidFill>
                  <a:schemeClr val="accent2"/>
                </a:solidFill>
              </a:rPr>
              <a:t>+ </a:t>
            </a:r>
            <a:r>
              <a:rPr lang="en-US" sz="22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</a:t>
            </a:r>
            <a:r>
              <a:rPr lang="en-US" sz="2200" dirty="0" err="1" smtClean="0">
                <a:solidFill>
                  <a:schemeClr val="accent2"/>
                </a:solidFill>
              </a:rPr>
              <a:t>tpd</a:t>
            </a:r>
            <a:r>
              <a:rPr lang="en-US" sz="2200" dirty="0" smtClean="0">
                <a:solidFill>
                  <a:schemeClr val="accent2"/>
                </a:solidFill>
              </a:rPr>
              <a:t> (AND)</a:t>
            </a:r>
          </a:p>
          <a:p>
            <a:pPr marL="68580" lvl="1" indent="-68580">
              <a:spcBef>
                <a:spcPts val="900"/>
              </a:spcBef>
              <a:spcAft>
                <a:spcPts val="150"/>
              </a:spcAft>
              <a:buSzPct val="100000"/>
              <a:buFont typeface="Courier New" panose="02070309020205020404" pitchFamily="49" charset="0"/>
              <a:buChar char="o"/>
            </a:pPr>
            <a:r>
              <a:rPr lang="en-US" sz="2200" dirty="0" smtClean="0"/>
              <a:t> Operating frequency is irrespective of the number of FFs</a:t>
            </a:r>
          </a:p>
          <a:p>
            <a:pPr marL="68580" lvl="1" indent="-68580">
              <a:spcBef>
                <a:spcPts val="900"/>
              </a:spcBef>
              <a:spcAft>
                <a:spcPts val="150"/>
              </a:spcAft>
              <a:buSzPct val="100000"/>
              <a:buFont typeface="Courier New" panose="02070309020205020404" pitchFamily="49" charset="0"/>
              <a:buChar char="o"/>
            </a:pPr>
            <a:r>
              <a:rPr lang="en-US" sz="2200" dirty="0"/>
              <a:t> </a:t>
            </a:r>
            <a:r>
              <a:rPr lang="en-US" sz="2200" dirty="0" smtClean="0"/>
              <a:t>Disadvantages? </a:t>
            </a:r>
          </a:p>
        </p:txBody>
      </p:sp>
      <p:sp>
        <p:nvSpPr>
          <p:cNvPr id="95" name="Rectangle 94"/>
          <p:cNvSpPr/>
          <p:nvPr/>
        </p:nvSpPr>
        <p:spPr>
          <a:xfrm>
            <a:off x="6843385" y="1222790"/>
            <a:ext cx="23938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 toggles when A = 1</a:t>
            </a:r>
          </a:p>
          <a:p>
            <a:r>
              <a:rPr lang="en-US" dirty="0"/>
              <a:t>C toggles when AB = 1</a:t>
            </a:r>
          </a:p>
          <a:p>
            <a:r>
              <a:rPr lang="en-US" dirty="0"/>
              <a:t>D toggles when ABC = 1</a:t>
            </a:r>
          </a:p>
        </p:txBody>
      </p:sp>
      <p:graphicFrame>
        <p:nvGraphicFramePr>
          <p:cNvPr id="99" name="Table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63989"/>
              </p:ext>
            </p:extLst>
          </p:nvPr>
        </p:nvGraphicFramePr>
        <p:xfrm>
          <a:off x="7228900" y="2156873"/>
          <a:ext cx="1685455" cy="4026485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516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7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7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7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30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Count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D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C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B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A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0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urier New" panose="02070309020205020404" pitchFamily="49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0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urier New" panose="02070309020205020404" pitchFamily="49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0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urier New" panose="02070309020205020404" pitchFamily="49" charset="0"/>
                          <a:ea typeface="MS Mincho" panose="02020609040205080304" pitchFamily="49" charset="-128"/>
                        </a:rPr>
                        <a:t>2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0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 panose="02070309020205020404" pitchFamily="49" charset="0"/>
                          <a:ea typeface="MS Mincho" panose="02020609040205080304" pitchFamily="49" charset="-128"/>
                        </a:rPr>
                        <a:t>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0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 panose="02070309020205020404" pitchFamily="49" charset="0"/>
                          <a:ea typeface="MS Mincho" panose="02020609040205080304" pitchFamily="49" charset="-128"/>
                        </a:rPr>
                        <a:t>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0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 panose="02070309020205020404" pitchFamily="49" charset="0"/>
                          <a:ea typeface="MS Mincho" panose="02020609040205080304" pitchFamily="49" charset="-128"/>
                        </a:rPr>
                        <a:t>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30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urier New" panose="02070309020205020404" pitchFamily="49" charset="0"/>
                          <a:ea typeface="MS Mincho" panose="02020609040205080304" pitchFamily="49" charset="-128"/>
                        </a:rPr>
                        <a:t>6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30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 panose="02070309020205020404" pitchFamily="49" charset="0"/>
                          <a:ea typeface="MS Mincho" panose="02020609040205080304" pitchFamily="49" charset="-128"/>
                        </a:rPr>
                        <a:t>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30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 panose="02070309020205020404" pitchFamily="49" charset="0"/>
                          <a:ea typeface="MS Mincho" panose="02020609040205080304" pitchFamily="49" charset="-128"/>
                        </a:rPr>
                        <a:t>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30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 panose="02070309020205020404" pitchFamily="49" charset="0"/>
                          <a:ea typeface="MS Mincho" panose="02020609040205080304" pitchFamily="49" charset="-128"/>
                        </a:rPr>
                        <a:t>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30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 panose="02070309020205020404" pitchFamily="49" charset="0"/>
                          <a:ea typeface="MS Mincho" panose="02020609040205080304" pitchFamily="49" charset="-128"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30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 panose="02070309020205020404" pitchFamily="49" charset="0"/>
                          <a:ea typeface="MS Mincho" panose="02020609040205080304" pitchFamily="49" charset="-128"/>
                        </a:rPr>
                        <a:t>11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30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 panose="02070309020205020404" pitchFamily="49" charset="0"/>
                          <a:ea typeface="MS Mincho" panose="02020609040205080304" pitchFamily="49" charset="-128"/>
                        </a:rPr>
                        <a:t>12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30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 panose="02070309020205020404" pitchFamily="49" charset="0"/>
                          <a:ea typeface="MS Mincho" panose="02020609040205080304" pitchFamily="49" charset="-128"/>
                        </a:rPr>
                        <a:t>13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30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 panose="02070309020205020404" pitchFamily="49" charset="0"/>
                          <a:ea typeface="MS Mincho" panose="02020609040205080304" pitchFamily="49" charset="-128"/>
                        </a:rPr>
                        <a:t>14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30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 panose="02070309020205020404" pitchFamily="49" charset="0"/>
                          <a:ea typeface="MS Mincho" panose="02020609040205080304" pitchFamily="49" charset="-128"/>
                        </a:rPr>
                        <a:t>15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77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ourier New" panose="02070309020205020404" pitchFamily="49" charset="0"/>
                          <a:ea typeface="MS Mincho" panose="02020609040205080304" pitchFamily="49" charset="-128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30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 panose="02070309020205020404" pitchFamily="49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30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 panose="02070309020205020404" pitchFamily="49" charset="0"/>
                          <a:ea typeface="MS Mincho" panose="02020609040205080304" pitchFamily="49" charset="-128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c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o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t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100" name="Rectangle 99"/>
          <p:cNvSpPr/>
          <p:nvPr/>
        </p:nvSpPr>
        <p:spPr>
          <a:xfrm>
            <a:off x="-882762" y="1156491"/>
            <a:ext cx="74664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>
                <a:solidFill>
                  <a:srgbClr val="3366FF"/>
                </a:solidFill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Mod-16 Synchronous Parallel Counter :</a:t>
            </a:r>
            <a:endParaRPr lang="en-US" sz="2000" b="1" u="sng" dirty="0">
              <a:solidFill>
                <a:srgbClr val="3366FF"/>
              </a:solidFill>
              <a:latin typeface="+mj-lt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582315" y="2490424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‘1’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582282" y="3216138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‘1’</a:t>
            </a:r>
            <a:endParaRPr lang="en-US" dirty="0"/>
          </a:p>
        </p:txBody>
      </p:sp>
      <p:sp>
        <p:nvSpPr>
          <p:cNvPr id="103" name="Oval 56"/>
          <p:cNvSpPr>
            <a:spLocks noChangeArrowheads="1"/>
          </p:cNvSpPr>
          <p:nvPr/>
        </p:nvSpPr>
        <p:spPr bwMode="auto">
          <a:xfrm>
            <a:off x="8662495" y="2590558"/>
            <a:ext cx="215900" cy="1428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Line 57"/>
          <p:cNvSpPr>
            <a:spLocks noChangeShapeType="1"/>
          </p:cNvSpPr>
          <p:nvPr/>
        </p:nvSpPr>
        <p:spPr bwMode="auto">
          <a:xfrm flipH="1">
            <a:off x="8545487" y="2706445"/>
            <a:ext cx="128588" cy="1079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Oval 58"/>
          <p:cNvSpPr>
            <a:spLocks noChangeArrowheads="1"/>
          </p:cNvSpPr>
          <p:nvPr/>
        </p:nvSpPr>
        <p:spPr bwMode="auto">
          <a:xfrm>
            <a:off x="8366760" y="2974510"/>
            <a:ext cx="540025" cy="19939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Line 59"/>
          <p:cNvSpPr>
            <a:spLocks noChangeShapeType="1"/>
          </p:cNvSpPr>
          <p:nvPr/>
        </p:nvSpPr>
        <p:spPr bwMode="auto">
          <a:xfrm flipH="1">
            <a:off x="8275699" y="3120746"/>
            <a:ext cx="128587" cy="1095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Oval 60"/>
          <p:cNvSpPr>
            <a:spLocks noChangeArrowheads="1"/>
          </p:cNvSpPr>
          <p:nvPr/>
        </p:nvSpPr>
        <p:spPr bwMode="auto">
          <a:xfrm>
            <a:off x="8054289" y="3799428"/>
            <a:ext cx="852496" cy="18784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Line 61"/>
          <p:cNvSpPr>
            <a:spLocks noChangeShapeType="1"/>
          </p:cNvSpPr>
          <p:nvPr/>
        </p:nvSpPr>
        <p:spPr bwMode="auto">
          <a:xfrm flipH="1">
            <a:off x="7989201" y="3943983"/>
            <a:ext cx="130175" cy="1079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5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0" y="6275194"/>
            <a:ext cx="9144000" cy="613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ine 43"/>
          <p:cNvSpPr>
            <a:spLocks noChangeShapeType="1"/>
          </p:cNvSpPr>
          <p:nvPr/>
        </p:nvSpPr>
        <p:spPr bwMode="auto">
          <a:xfrm flipV="1">
            <a:off x="221661" y="604828"/>
            <a:ext cx="37774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9"/>
          <p:cNvSpPr>
            <a:spLocks/>
          </p:cNvSpPr>
          <p:nvPr/>
        </p:nvSpPr>
        <p:spPr bwMode="auto">
          <a:xfrm>
            <a:off x="27661" y="328678"/>
            <a:ext cx="549044" cy="219236"/>
          </a:xfrm>
          <a:custGeom>
            <a:avLst/>
            <a:gdLst>
              <a:gd name="T0" fmla="*/ 0 w 720"/>
              <a:gd name="T1" fmla="*/ 288 h 288"/>
              <a:gd name="T2" fmla="*/ 144 w 720"/>
              <a:gd name="T3" fmla="*/ 288 h 288"/>
              <a:gd name="T4" fmla="*/ 144 w 720"/>
              <a:gd name="T5" fmla="*/ 0 h 288"/>
              <a:gd name="T6" fmla="*/ 288 w 720"/>
              <a:gd name="T7" fmla="*/ 0 h 288"/>
              <a:gd name="T8" fmla="*/ 288 w 720"/>
              <a:gd name="T9" fmla="*/ 288 h 288"/>
              <a:gd name="T10" fmla="*/ 432 w 720"/>
              <a:gd name="T11" fmla="*/ 288 h 288"/>
              <a:gd name="T12" fmla="*/ 432 w 720"/>
              <a:gd name="T13" fmla="*/ 0 h 288"/>
              <a:gd name="T14" fmla="*/ 576 w 720"/>
              <a:gd name="T15" fmla="*/ 0 h 288"/>
              <a:gd name="T16" fmla="*/ 576 w 720"/>
              <a:gd name="T17" fmla="*/ 288 h 288"/>
              <a:gd name="T18" fmla="*/ 720 w 720"/>
              <a:gd name="T19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20" h="288">
                <a:moveTo>
                  <a:pt x="0" y="288"/>
                </a:moveTo>
                <a:lnTo>
                  <a:pt x="144" y="288"/>
                </a:lnTo>
                <a:lnTo>
                  <a:pt x="144" y="0"/>
                </a:lnTo>
                <a:lnTo>
                  <a:pt x="288" y="0"/>
                </a:lnTo>
                <a:lnTo>
                  <a:pt x="288" y="288"/>
                </a:lnTo>
                <a:lnTo>
                  <a:pt x="432" y="288"/>
                </a:lnTo>
                <a:lnTo>
                  <a:pt x="432" y="0"/>
                </a:lnTo>
                <a:lnTo>
                  <a:pt x="576" y="0"/>
                </a:lnTo>
                <a:lnTo>
                  <a:pt x="576" y="288"/>
                </a:lnTo>
                <a:lnTo>
                  <a:pt x="720" y="288"/>
                </a:lnTo>
              </a:path>
            </a:pathLst>
          </a:custGeom>
          <a:noFill/>
          <a:ln w="12700" cmpd="sng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000"/>
              </a:lnSpc>
            </a:pPr>
            <a:endParaRPr lang="en-US" sz="1400"/>
          </a:p>
        </p:txBody>
      </p:sp>
      <p:grpSp>
        <p:nvGrpSpPr>
          <p:cNvPr id="15" name="Group 14"/>
          <p:cNvGrpSpPr/>
          <p:nvPr/>
        </p:nvGrpSpPr>
        <p:grpSpPr>
          <a:xfrm>
            <a:off x="611862" y="76709"/>
            <a:ext cx="997048" cy="1145750"/>
            <a:chOff x="-1547667" y="783671"/>
            <a:chExt cx="997048" cy="1145750"/>
          </a:xfrm>
        </p:grpSpPr>
        <p:sp>
          <p:nvSpPr>
            <p:cNvPr id="37" name="Text Box 12"/>
            <p:cNvSpPr txBox="1">
              <a:spLocks noChangeArrowheads="1"/>
            </p:cNvSpPr>
            <p:nvPr/>
          </p:nvSpPr>
          <p:spPr bwMode="auto">
            <a:xfrm>
              <a:off x="-1429470" y="783671"/>
              <a:ext cx="878851" cy="114575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9144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lvl="0" indent="0" eaLnBrk="0" fontAlgn="base" hangingPunct="0">
                <a:lnSpc>
                  <a:spcPts val="1500"/>
                </a:lnSpc>
                <a:spcBef>
                  <a:spcPct val="0"/>
                </a:spcBef>
                <a:spcAft>
                  <a:spcPts val="800"/>
                </a:spcAft>
                <a:tabLst/>
                <a:defRPr kumimoji="0" b="0" i="0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SimSun" panose="02010600030101010101" pitchFamily="2" charset="-122"/>
                </a:defRPr>
              </a:lvl1pPr>
            </a:lstStyle>
            <a:p>
              <a:pPr lvl="0">
                <a:lnSpc>
                  <a:spcPts val="900"/>
                </a:lnSpc>
              </a:pPr>
              <a:r>
                <a:rPr lang="en-US" altLang="zh-CN" sz="1400" dirty="0"/>
                <a:t>J   </a:t>
              </a:r>
              <a:r>
                <a:rPr lang="en-US" altLang="zh-CN" sz="1400" dirty="0" smtClean="0"/>
                <a:t>       </a:t>
              </a:r>
              <a:r>
                <a:rPr lang="en-US" altLang="zh-CN" sz="1400" dirty="0"/>
                <a:t>A</a:t>
              </a:r>
            </a:p>
            <a:p>
              <a:pPr lvl="0">
                <a:lnSpc>
                  <a:spcPts val="900"/>
                </a:lnSpc>
              </a:pPr>
              <a:r>
                <a:rPr lang="en-US" altLang="zh-CN" sz="1400" dirty="0"/>
                <a:t>  </a:t>
              </a:r>
              <a:endParaRPr lang="en-US" altLang="zh-CN" sz="1400" dirty="0" smtClean="0"/>
            </a:p>
            <a:p>
              <a:pPr lvl="0">
                <a:lnSpc>
                  <a:spcPts val="900"/>
                </a:lnSpc>
              </a:pPr>
              <a:r>
                <a:rPr lang="en-US" altLang="zh-CN" sz="1400" dirty="0" smtClean="0"/>
                <a:t>  CLK         	    	  _</a:t>
              </a:r>
            </a:p>
            <a:p>
              <a:pPr lvl="0">
                <a:lnSpc>
                  <a:spcPts val="900"/>
                </a:lnSpc>
              </a:pPr>
              <a:r>
                <a:rPr lang="en-US" altLang="zh-CN" sz="1400" dirty="0" smtClean="0"/>
                <a:t>K         A</a:t>
              </a:r>
              <a:endParaRPr lang="en-US" altLang="zh-CN" sz="1400" dirty="0"/>
            </a:p>
          </p:txBody>
        </p:sp>
        <p:sp>
          <p:nvSpPr>
            <p:cNvPr id="38" name="Oval 5"/>
            <p:cNvSpPr>
              <a:spLocks noChangeArrowheads="1"/>
            </p:cNvSpPr>
            <p:nvPr/>
          </p:nvSpPr>
          <p:spPr bwMode="auto">
            <a:xfrm>
              <a:off x="-1547667" y="1250741"/>
              <a:ext cx="108664" cy="10866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000"/>
                </a:lnSpc>
              </a:pPr>
              <a:endParaRPr lang="en-US" sz="1400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-1433283" y="1243115"/>
              <a:ext cx="148699" cy="142980"/>
            </a:xfrm>
            <a:custGeom>
              <a:avLst/>
              <a:gdLst>
                <a:gd name="T0" fmla="*/ 0 w 105"/>
                <a:gd name="T1" fmla="*/ 0 h 187"/>
                <a:gd name="T2" fmla="*/ 105 w 105"/>
                <a:gd name="T3" fmla="*/ 105 h 187"/>
                <a:gd name="T4" fmla="*/ 0 w 10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187">
                  <a:moveTo>
                    <a:pt x="0" y="0"/>
                  </a:moveTo>
                  <a:lnTo>
                    <a:pt x="105" y="105"/>
                  </a:lnTo>
                  <a:lnTo>
                    <a:pt x="0" y="187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000"/>
                </a:lnSpc>
              </a:pPr>
              <a:endParaRPr lang="en-US" sz="14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11862" y="1880396"/>
            <a:ext cx="997048" cy="1145750"/>
            <a:chOff x="-1577158" y="2259525"/>
            <a:chExt cx="997048" cy="1145750"/>
          </a:xfrm>
        </p:grpSpPr>
        <p:sp>
          <p:nvSpPr>
            <p:cNvPr id="33" name="Oval 14"/>
            <p:cNvSpPr>
              <a:spLocks noChangeArrowheads="1"/>
            </p:cNvSpPr>
            <p:nvPr/>
          </p:nvSpPr>
          <p:spPr bwMode="auto">
            <a:xfrm>
              <a:off x="-1577158" y="2717062"/>
              <a:ext cx="110571" cy="10866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000"/>
                </a:lnSpc>
              </a:pPr>
              <a:endParaRPr lang="en-US" sz="1400"/>
            </a:p>
          </p:txBody>
        </p:sp>
        <p:sp>
          <p:nvSpPr>
            <p:cNvPr id="34" name="Freeform 17"/>
            <p:cNvSpPr>
              <a:spLocks/>
            </p:cNvSpPr>
            <p:nvPr/>
          </p:nvSpPr>
          <p:spPr bwMode="auto">
            <a:xfrm>
              <a:off x="-1462774" y="2718969"/>
              <a:ext cx="148699" cy="142980"/>
            </a:xfrm>
            <a:custGeom>
              <a:avLst/>
              <a:gdLst>
                <a:gd name="T0" fmla="*/ 0 w 105"/>
                <a:gd name="T1" fmla="*/ 0 h 187"/>
                <a:gd name="T2" fmla="*/ 105 w 105"/>
                <a:gd name="T3" fmla="*/ 105 h 187"/>
                <a:gd name="T4" fmla="*/ 0 w 10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187">
                  <a:moveTo>
                    <a:pt x="0" y="0"/>
                  </a:moveTo>
                  <a:lnTo>
                    <a:pt x="105" y="105"/>
                  </a:lnTo>
                  <a:lnTo>
                    <a:pt x="0" y="187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000"/>
                </a:lnSpc>
              </a:pPr>
              <a:endParaRPr lang="en-US" sz="1400"/>
            </a:p>
          </p:txBody>
        </p:sp>
        <p:sp>
          <p:nvSpPr>
            <p:cNvPr id="36" name="Text Box 19"/>
            <p:cNvSpPr txBox="1">
              <a:spLocks noChangeArrowheads="1"/>
            </p:cNvSpPr>
            <p:nvPr/>
          </p:nvSpPr>
          <p:spPr bwMode="auto">
            <a:xfrm>
              <a:off x="-1458961" y="2259525"/>
              <a:ext cx="878851" cy="114575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9144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lvl="0" indent="0" eaLnBrk="0" fontAlgn="base" hangingPunct="0">
                <a:lnSpc>
                  <a:spcPts val="900"/>
                </a:lnSpc>
                <a:spcBef>
                  <a:spcPct val="0"/>
                </a:spcBef>
                <a:spcAft>
                  <a:spcPts val="800"/>
                </a:spcAft>
                <a:tabLst/>
                <a:defRPr kumimoji="0" sz="1400" b="0" i="0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SimSun" panose="02010600030101010101" pitchFamily="2" charset="-122"/>
                </a:defRPr>
              </a:lvl1pPr>
            </a:lstStyle>
            <a:p>
              <a:r>
                <a:rPr lang="en-US" altLang="zh-CN" dirty="0"/>
                <a:t>J      </a:t>
              </a:r>
              <a:r>
                <a:rPr lang="en-US" altLang="zh-CN" dirty="0" smtClean="0"/>
                <a:t>   </a:t>
              </a:r>
              <a:r>
                <a:rPr lang="en-US" altLang="zh-CN" dirty="0"/>
                <a:t>B</a:t>
              </a:r>
            </a:p>
            <a:p>
              <a:r>
                <a:rPr lang="en-US" altLang="zh-CN" dirty="0"/>
                <a:t>  </a:t>
              </a:r>
            </a:p>
            <a:p>
              <a:r>
                <a:rPr lang="en-US" altLang="zh-CN" dirty="0"/>
                <a:t>  CLK            	    </a:t>
              </a:r>
              <a:r>
                <a:rPr lang="en-US" altLang="zh-CN" dirty="0" smtClean="0"/>
                <a:t>	  _</a:t>
              </a:r>
              <a:endParaRPr lang="en-US" altLang="zh-CN" dirty="0"/>
            </a:p>
            <a:p>
              <a:r>
                <a:rPr lang="en-US" altLang="zh-CN" dirty="0"/>
                <a:t>K         B</a:t>
              </a:r>
            </a:p>
            <a:p>
              <a:endParaRPr lang="en-US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11862" y="3681392"/>
            <a:ext cx="1092369" cy="1147655"/>
            <a:chOff x="-1583004" y="3667192"/>
            <a:chExt cx="1092369" cy="1147655"/>
          </a:xfrm>
        </p:grpSpPr>
        <p:sp>
          <p:nvSpPr>
            <p:cNvPr id="29" name="Oval 21"/>
            <p:cNvSpPr>
              <a:spLocks noChangeArrowheads="1"/>
            </p:cNvSpPr>
            <p:nvPr/>
          </p:nvSpPr>
          <p:spPr bwMode="auto">
            <a:xfrm>
              <a:off x="-1583004" y="4107571"/>
              <a:ext cx="110571" cy="10866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000"/>
                </a:lnSpc>
              </a:pPr>
              <a:endParaRPr lang="en-US" sz="1400"/>
            </a:p>
          </p:txBody>
        </p:sp>
        <p:sp>
          <p:nvSpPr>
            <p:cNvPr id="30" name="Freeform 22"/>
            <p:cNvSpPr>
              <a:spLocks/>
            </p:cNvSpPr>
            <p:nvPr/>
          </p:nvSpPr>
          <p:spPr bwMode="auto">
            <a:xfrm>
              <a:off x="-1480058" y="4128542"/>
              <a:ext cx="148699" cy="142980"/>
            </a:xfrm>
            <a:custGeom>
              <a:avLst/>
              <a:gdLst>
                <a:gd name="T0" fmla="*/ 0 w 105"/>
                <a:gd name="T1" fmla="*/ 0 h 187"/>
                <a:gd name="T2" fmla="*/ 105 w 105"/>
                <a:gd name="T3" fmla="*/ 105 h 187"/>
                <a:gd name="T4" fmla="*/ 0 w 10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187">
                  <a:moveTo>
                    <a:pt x="0" y="0"/>
                  </a:moveTo>
                  <a:lnTo>
                    <a:pt x="105" y="105"/>
                  </a:lnTo>
                  <a:lnTo>
                    <a:pt x="0" y="187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000"/>
                </a:lnSpc>
              </a:pPr>
              <a:endParaRPr lang="en-US" sz="1400"/>
            </a:p>
          </p:txBody>
        </p:sp>
        <p:sp>
          <p:nvSpPr>
            <p:cNvPr id="31" name="Line 23"/>
            <p:cNvSpPr>
              <a:spLocks noChangeShapeType="1"/>
            </p:cNvSpPr>
            <p:nvPr/>
          </p:nvSpPr>
          <p:spPr bwMode="auto">
            <a:xfrm flipV="1">
              <a:off x="-612645" y="4536512"/>
              <a:ext cx="12201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000"/>
                </a:lnSpc>
              </a:pPr>
              <a:endParaRPr lang="en-US" sz="1400"/>
            </a:p>
          </p:txBody>
        </p:sp>
        <p:sp>
          <p:nvSpPr>
            <p:cNvPr id="32" name="Text Box 24"/>
            <p:cNvSpPr txBox="1">
              <a:spLocks noChangeArrowheads="1"/>
            </p:cNvSpPr>
            <p:nvPr/>
          </p:nvSpPr>
          <p:spPr bwMode="auto">
            <a:xfrm>
              <a:off x="-1476246" y="3667192"/>
              <a:ext cx="878851" cy="1147655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9144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lvl="0" indent="0" eaLnBrk="0" fontAlgn="base" hangingPunct="0">
                <a:lnSpc>
                  <a:spcPts val="900"/>
                </a:lnSpc>
                <a:spcBef>
                  <a:spcPct val="0"/>
                </a:spcBef>
                <a:spcAft>
                  <a:spcPts val="800"/>
                </a:spcAft>
                <a:tabLst/>
                <a:defRPr kumimoji="0" sz="1400" b="0" i="0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SimSun" panose="02010600030101010101" pitchFamily="2" charset="-122"/>
                </a:defRPr>
              </a:lvl1pPr>
            </a:lstStyle>
            <a:p>
              <a:r>
                <a:rPr lang="en-US" altLang="zh-CN" dirty="0"/>
                <a:t>J       </a:t>
              </a:r>
              <a:r>
                <a:rPr lang="en-US" altLang="zh-CN" dirty="0" smtClean="0"/>
                <a:t>  </a:t>
              </a:r>
              <a:r>
                <a:rPr lang="en-US" altLang="zh-CN" dirty="0"/>
                <a:t>C</a:t>
              </a:r>
            </a:p>
            <a:p>
              <a:r>
                <a:rPr lang="en-US" altLang="zh-CN" dirty="0"/>
                <a:t>  </a:t>
              </a:r>
            </a:p>
            <a:p>
              <a:r>
                <a:rPr lang="en-US" altLang="zh-CN" dirty="0"/>
                <a:t>  CLK            	    </a:t>
              </a:r>
              <a:r>
                <a:rPr lang="en-US" altLang="zh-CN" dirty="0" smtClean="0"/>
                <a:t>	  _</a:t>
              </a:r>
              <a:endParaRPr lang="en-US" altLang="zh-CN" dirty="0"/>
            </a:p>
            <a:p>
              <a:r>
                <a:rPr lang="en-US" altLang="zh-CN" dirty="0"/>
                <a:t>K         C </a:t>
              </a:r>
            </a:p>
            <a:p>
              <a:endParaRPr lang="en-US" altLang="en-US" dirty="0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348686" y="0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‘1’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61858" y="904640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‘1’</a:t>
            </a:r>
            <a:endParaRPr lang="en-US" dirty="0"/>
          </a:p>
        </p:txBody>
      </p:sp>
      <p:sp>
        <p:nvSpPr>
          <p:cNvPr id="20" name="Line 43"/>
          <p:cNvSpPr>
            <a:spLocks noChangeShapeType="1"/>
          </p:cNvSpPr>
          <p:nvPr/>
        </p:nvSpPr>
        <p:spPr bwMode="auto">
          <a:xfrm flipV="1">
            <a:off x="221661" y="2397493"/>
            <a:ext cx="390201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43"/>
          <p:cNvSpPr>
            <a:spLocks noChangeShapeType="1"/>
          </p:cNvSpPr>
          <p:nvPr/>
        </p:nvSpPr>
        <p:spPr bwMode="auto">
          <a:xfrm flipV="1">
            <a:off x="221661" y="4176567"/>
            <a:ext cx="390201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221661" y="604828"/>
            <a:ext cx="0" cy="534710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3" name="Group 22"/>
          <p:cNvGrpSpPr/>
          <p:nvPr/>
        </p:nvGrpSpPr>
        <p:grpSpPr>
          <a:xfrm>
            <a:off x="614501" y="5433566"/>
            <a:ext cx="1092369" cy="1147655"/>
            <a:chOff x="-1583004" y="3667192"/>
            <a:chExt cx="1092369" cy="1147655"/>
          </a:xfrm>
        </p:grpSpPr>
        <p:sp>
          <p:nvSpPr>
            <p:cNvPr id="25" name="Oval 21"/>
            <p:cNvSpPr>
              <a:spLocks noChangeArrowheads="1"/>
            </p:cNvSpPr>
            <p:nvPr/>
          </p:nvSpPr>
          <p:spPr bwMode="auto">
            <a:xfrm>
              <a:off x="-1583004" y="4107571"/>
              <a:ext cx="110571" cy="10866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000"/>
                </a:lnSpc>
              </a:pPr>
              <a:endParaRPr lang="en-US" sz="1400"/>
            </a:p>
          </p:txBody>
        </p:sp>
        <p:sp>
          <p:nvSpPr>
            <p:cNvPr id="26" name="Freeform 22"/>
            <p:cNvSpPr>
              <a:spLocks/>
            </p:cNvSpPr>
            <p:nvPr/>
          </p:nvSpPr>
          <p:spPr bwMode="auto">
            <a:xfrm>
              <a:off x="-1480058" y="4128542"/>
              <a:ext cx="148699" cy="142980"/>
            </a:xfrm>
            <a:custGeom>
              <a:avLst/>
              <a:gdLst>
                <a:gd name="T0" fmla="*/ 0 w 105"/>
                <a:gd name="T1" fmla="*/ 0 h 187"/>
                <a:gd name="T2" fmla="*/ 105 w 105"/>
                <a:gd name="T3" fmla="*/ 105 h 187"/>
                <a:gd name="T4" fmla="*/ 0 w 10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187">
                  <a:moveTo>
                    <a:pt x="0" y="0"/>
                  </a:moveTo>
                  <a:lnTo>
                    <a:pt x="105" y="105"/>
                  </a:lnTo>
                  <a:lnTo>
                    <a:pt x="0" y="187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000"/>
                </a:lnSpc>
              </a:pPr>
              <a:endParaRPr lang="en-US" sz="1400"/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 flipV="1">
              <a:off x="-612645" y="4536512"/>
              <a:ext cx="12201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000"/>
                </a:lnSpc>
              </a:pPr>
              <a:endParaRPr lang="en-US" sz="1400"/>
            </a:p>
          </p:txBody>
        </p:sp>
        <p:sp>
          <p:nvSpPr>
            <p:cNvPr id="28" name="Text Box 24"/>
            <p:cNvSpPr txBox="1">
              <a:spLocks noChangeArrowheads="1"/>
            </p:cNvSpPr>
            <p:nvPr/>
          </p:nvSpPr>
          <p:spPr bwMode="auto">
            <a:xfrm>
              <a:off x="-1476246" y="3667192"/>
              <a:ext cx="878851" cy="1147655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9144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lvl="0" indent="0" eaLnBrk="0" fontAlgn="base" hangingPunct="0">
                <a:lnSpc>
                  <a:spcPts val="900"/>
                </a:lnSpc>
                <a:spcBef>
                  <a:spcPct val="0"/>
                </a:spcBef>
                <a:spcAft>
                  <a:spcPts val="800"/>
                </a:spcAft>
                <a:tabLst/>
                <a:defRPr kumimoji="0" sz="1400" b="0" i="0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SimSun" panose="02010600030101010101" pitchFamily="2" charset="-122"/>
                </a:defRPr>
              </a:lvl1pPr>
            </a:lstStyle>
            <a:p>
              <a:r>
                <a:rPr lang="en-US" altLang="zh-CN" dirty="0"/>
                <a:t>J        </a:t>
              </a:r>
              <a:r>
                <a:rPr lang="en-US" altLang="zh-CN" dirty="0" smtClean="0"/>
                <a:t> D</a:t>
              </a:r>
              <a:endParaRPr lang="en-US" altLang="zh-CN" dirty="0"/>
            </a:p>
            <a:p>
              <a:r>
                <a:rPr lang="en-US" altLang="zh-CN" dirty="0"/>
                <a:t>  </a:t>
              </a:r>
            </a:p>
            <a:p>
              <a:r>
                <a:rPr lang="en-US" altLang="zh-CN" dirty="0"/>
                <a:t>  CLK            	    </a:t>
              </a:r>
              <a:r>
                <a:rPr lang="en-US" altLang="zh-CN" dirty="0" smtClean="0"/>
                <a:t>	  _</a:t>
              </a:r>
              <a:endParaRPr lang="en-US" altLang="zh-CN" dirty="0"/>
            </a:p>
            <a:p>
              <a:r>
                <a:rPr lang="en-US" altLang="zh-CN" dirty="0"/>
                <a:t>K         D</a:t>
              </a:r>
              <a:r>
                <a:rPr lang="en-US" altLang="zh-CN" dirty="0" smtClean="0"/>
                <a:t> </a:t>
              </a:r>
              <a:endParaRPr lang="en-US" altLang="zh-CN" dirty="0"/>
            </a:p>
            <a:p>
              <a:endParaRPr lang="en-US" altLang="en-US" dirty="0"/>
            </a:p>
          </p:txBody>
        </p:sp>
      </p:grpSp>
      <p:sp>
        <p:nvSpPr>
          <p:cNvPr id="24" name="Line 43"/>
          <p:cNvSpPr>
            <a:spLocks noChangeShapeType="1"/>
          </p:cNvSpPr>
          <p:nvPr/>
        </p:nvSpPr>
        <p:spPr bwMode="auto">
          <a:xfrm flipV="1">
            <a:off x="221661" y="5951929"/>
            <a:ext cx="39284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/>
          </p:nvPr>
        </p:nvGraphicFramePr>
        <p:xfrm>
          <a:off x="1885112" y="-11574"/>
          <a:ext cx="7258884" cy="6944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9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9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49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49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49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49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49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49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490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490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7540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7205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777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2272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3457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0" name="Group 35"/>
          <p:cNvGrpSpPr>
            <a:grpSpLocks/>
          </p:cNvGrpSpPr>
          <p:nvPr/>
        </p:nvGrpSpPr>
        <p:grpSpPr bwMode="auto">
          <a:xfrm>
            <a:off x="2077436" y="76708"/>
            <a:ext cx="7260336" cy="457200"/>
            <a:chOff x="2563" y="10002"/>
            <a:chExt cx="6912" cy="288"/>
          </a:xfrm>
        </p:grpSpPr>
        <p:sp>
          <p:nvSpPr>
            <p:cNvPr id="41" name="Freeform 36"/>
            <p:cNvSpPr>
              <a:spLocks/>
            </p:cNvSpPr>
            <p:nvPr/>
          </p:nvSpPr>
          <p:spPr bwMode="auto">
            <a:xfrm>
              <a:off x="2563" y="10002"/>
              <a:ext cx="2304" cy="288"/>
            </a:xfrm>
            <a:custGeom>
              <a:avLst/>
              <a:gdLst>
                <a:gd name="T0" fmla="*/ 0 w 2304"/>
                <a:gd name="T1" fmla="*/ 288 h 288"/>
                <a:gd name="T2" fmla="*/ 432 w 2304"/>
                <a:gd name="T3" fmla="*/ 288 h 288"/>
                <a:gd name="T4" fmla="*/ 432 w 2304"/>
                <a:gd name="T5" fmla="*/ 0 h 288"/>
                <a:gd name="T6" fmla="*/ 1008 w 2304"/>
                <a:gd name="T7" fmla="*/ 0 h 288"/>
                <a:gd name="T8" fmla="*/ 1008 w 2304"/>
                <a:gd name="T9" fmla="*/ 288 h 288"/>
                <a:gd name="T10" fmla="*/ 1584 w 2304"/>
                <a:gd name="T11" fmla="*/ 288 h 288"/>
                <a:gd name="T12" fmla="*/ 1584 w 2304"/>
                <a:gd name="T13" fmla="*/ 0 h 288"/>
                <a:gd name="T14" fmla="*/ 2160 w 2304"/>
                <a:gd name="T15" fmla="*/ 0 h 288"/>
                <a:gd name="T16" fmla="*/ 2160 w 2304"/>
                <a:gd name="T17" fmla="*/ 288 h 288"/>
                <a:gd name="T18" fmla="*/ 2304 w 2304"/>
                <a:gd name="T19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04" h="288">
                  <a:moveTo>
                    <a:pt x="0" y="288"/>
                  </a:moveTo>
                  <a:lnTo>
                    <a:pt x="432" y="288"/>
                  </a:lnTo>
                  <a:lnTo>
                    <a:pt x="432" y="0"/>
                  </a:lnTo>
                  <a:lnTo>
                    <a:pt x="1008" y="0"/>
                  </a:lnTo>
                  <a:lnTo>
                    <a:pt x="1008" y="288"/>
                  </a:lnTo>
                  <a:lnTo>
                    <a:pt x="1584" y="288"/>
                  </a:lnTo>
                  <a:lnTo>
                    <a:pt x="1584" y="0"/>
                  </a:lnTo>
                  <a:lnTo>
                    <a:pt x="2160" y="0"/>
                  </a:lnTo>
                  <a:lnTo>
                    <a:pt x="2160" y="288"/>
                  </a:lnTo>
                  <a:lnTo>
                    <a:pt x="2304" y="288"/>
                  </a:ln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000"/>
                </a:lnSpc>
              </a:pPr>
              <a:endParaRPr lang="en-US"/>
            </a:p>
          </p:txBody>
        </p:sp>
        <p:sp>
          <p:nvSpPr>
            <p:cNvPr id="42" name="Freeform 37"/>
            <p:cNvSpPr>
              <a:spLocks/>
            </p:cNvSpPr>
            <p:nvPr/>
          </p:nvSpPr>
          <p:spPr bwMode="auto">
            <a:xfrm>
              <a:off x="4867" y="10002"/>
              <a:ext cx="2304" cy="288"/>
            </a:xfrm>
            <a:custGeom>
              <a:avLst/>
              <a:gdLst>
                <a:gd name="T0" fmla="*/ 0 w 2304"/>
                <a:gd name="T1" fmla="*/ 288 h 288"/>
                <a:gd name="T2" fmla="*/ 432 w 2304"/>
                <a:gd name="T3" fmla="*/ 288 h 288"/>
                <a:gd name="T4" fmla="*/ 432 w 2304"/>
                <a:gd name="T5" fmla="*/ 0 h 288"/>
                <a:gd name="T6" fmla="*/ 1008 w 2304"/>
                <a:gd name="T7" fmla="*/ 0 h 288"/>
                <a:gd name="T8" fmla="*/ 1008 w 2304"/>
                <a:gd name="T9" fmla="*/ 288 h 288"/>
                <a:gd name="T10" fmla="*/ 1584 w 2304"/>
                <a:gd name="T11" fmla="*/ 288 h 288"/>
                <a:gd name="T12" fmla="*/ 1584 w 2304"/>
                <a:gd name="T13" fmla="*/ 0 h 288"/>
                <a:gd name="T14" fmla="*/ 2160 w 2304"/>
                <a:gd name="T15" fmla="*/ 0 h 288"/>
                <a:gd name="T16" fmla="*/ 2160 w 2304"/>
                <a:gd name="T17" fmla="*/ 288 h 288"/>
                <a:gd name="T18" fmla="*/ 2304 w 2304"/>
                <a:gd name="T19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04" h="288">
                  <a:moveTo>
                    <a:pt x="0" y="288"/>
                  </a:moveTo>
                  <a:lnTo>
                    <a:pt x="432" y="288"/>
                  </a:lnTo>
                  <a:lnTo>
                    <a:pt x="432" y="0"/>
                  </a:lnTo>
                  <a:lnTo>
                    <a:pt x="1008" y="0"/>
                  </a:lnTo>
                  <a:lnTo>
                    <a:pt x="1008" y="288"/>
                  </a:lnTo>
                  <a:lnTo>
                    <a:pt x="1584" y="288"/>
                  </a:lnTo>
                  <a:lnTo>
                    <a:pt x="1584" y="0"/>
                  </a:lnTo>
                  <a:lnTo>
                    <a:pt x="2160" y="0"/>
                  </a:lnTo>
                  <a:lnTo>
                    <a:pt x="2160" y="288"/>
                  </a:lnTo>
                  <a:lnTo>
                    <a:pt x="2304" y="288"/>
                  </a:ln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000"/>
                </a:lnSpc>
              </a:pPr>
              <a:endParaRPr lang="en-US"/>
            </a:p>
          </p:txBody>
        </p:sp>
        <p:sp>
          <p:nvSpPr>
            <p:cNvPr id="44" name="Freeform 38"/>
            <p:cNvSpPr>
              <a:spLocks/>
            </p:cNvSpPr>
            <p:nvPr/>
          </p:nvSpPr>
          <p:spPr bwMode="auto">
            <a:xfrm>
              <a:off x="7171" y="10002"/>
              <a:ext cx="2304" cy="288"/>
            </a:xfrm>
            <a:custGeom>
              <a:avLst/>
              <a:gdLst>
                <a:gd name="T0" fmla="*/ 0 w 2304"/>
                <a:gd name="T1" fmla="*/ 288 h 288"/>
                <a:gd name="T2" fmla="*/ 432 w 2304"/>
                <a:gd name="T3" fmla="*/ 288 h 288"/>
                <a:gd name="T4" fmla="*/ 432 w 2304"/>
                <a:gd name="T5" fmla="*/ 0 h 288"/>
                <a:gd name="T6" fmla="*/ 1008 w 2304"/>
                <a:gd name="T7" fmla="*/ 0 h 288"/>
                <a:gd name="T8" fmla="*/ 1008 w 2304"/>
                <a:gd name="T9" fmla="*/ 288 h 288"/>
                <a:gd name="T10" fmla="*/ 1584 w 2304"/>
                <a:gd name="T11" fmla="*/ 288 h 288"/>
                <a:gd name="T12" fmla="*/ 1584 w 2304"/>
                <a:gd name="T13" fmla="*/ 0 h 288"/>
                <a:gd name="T14" fmla="*/ 2160 w 2304"/>
                <a:gd name="T15" fmla="*/ 0 h 288"/>
                <a:gd name="T16" fmla="*/ 2160 w 2304"/>
                <a:gd name="T17" fmla="*/ 288 h 288"/>
                <a:gd name="T18" fmla="*/ 2304 w 2304"/>
                <a:gd name="T19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04" h="288">
                  <a:moveTo>
                    <a:pt x="0" y="288"/>
                  </a:moveTo>
                  <a:lnTo>
                    <a:pt x="432" y="288"/>
                  </a:lnTo>
                  <a:lnTo>
                    <a:pt x="432" y="0"/>
                  </a:lnTo>
                  <a:lnTo>
                    <a:pt x="1008" y="0"/>
                  </a:lnTo>
                  <a:lnTo>
                    <a:pt x="1008" y="288"/>
                  </a:lnTo>
                  <a:lnTo>
                    <a:pt x="1584" y="288"/>
                  </a:lnTo>
                  <a:lnTo>
                    <a:pt x="1584" y="0"/>
                  </a:lnTo>
                  <a:lnTo>
                    <a:pt x="2160" y="0"/>
                  </a:lnTo>
                  <a:lnTo>
                    <a:pt x="2160" y="288"/>
                  </a:lnTo>
                  <a:lnTo>
                    <a:pt x="2304" y="288"/>
                  </a:ln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000"/>
                </a:lnSpc>
              </a:pPr>
              <a:endParaRPr lang="en-US"/>
            </a:p>
          </p:txBody>
        </p:sp>
      </p:grpSp>
      <p:grpSp>
        <p:nvGrpSpPr>
          <p:cNvPr id="46" name="Group 35"/>
          <p:cNvGrpSpPr>
            <a:grpSpLocks/>
          </p:cNvGrpSpPr>
          <p:nvPr/>
        </p:nvGrpSpPr>
        <p:grpSpPr bwMode="auto">
          <a:xfrm>
            <a:off x="2229836" y="1799115"/>
            <a:ext cx="9680448" cy="457200"/>
            <a:chOff x="2563" y="10002"/>
            <a:chExt cx="4608" cy="288"/>
          </a:xfrm>
        </p:grpSpPr>
        <p:sp>
          <p:nvSpPr>
            <p:cNvPr id="47" name="Freeform 36"/>
            <p:cNvSpPr>
              <a:spLocks/>
            </p:cNvSpPr>
            <p:nvPr/>
          </p:nvSpPr>
          <p:spPr bwMode="auto">
            <a:xfrm>
              <a:off x="2563" y="10002"/>
              <a:ext cx="2304" cy="288"/>
            </a:xfrm>
            <a:custGeom>
              <a:avLst/>
              <a:gdLst>
                <a:gd name="T0" fmla="*/ 0 w 2304"/>
                <a:gd name="T1" fmla="*/ 288 h 288"/>
                <a:gd name="T2" fmla="*/ 432 w 2304"/>
                <a:gd name="T3" fmla="*/ 288 h 288"/>
                <a:gd name="T4" fmla="*/ 432 w 2304"/>
                <a:gd name="T5" fmla="*/ 0 h 288"/>
                <a:gd name="T6" fmla="*/ 1008 w 2304"/>
                <a:gd name="T7" fmla="*/ 0 h 288"/>
                <a:gd name="T8" fmla="*/ 1008 w 2304"/>
                <a:gd name="T9" fmla="*/ 288 h 288"/>
                <a:gd name="T10" fmla="*/ 1584 w 2304"/>
                <a:gd name="T11" fmla="*/ 288 h 288"/>
                <a:gd name="T12" fmla="*/ 1584 w 2304"/>
                <a:gd name="T13" fmla="*/ 0 h 288"/>
                <a:gd name="T14" fmla="*/ 2160 w 2304"/>
                <a:gd name="T15" fmla="*/ 0 h 288"/>
                <a:gd name="T16" fmla="*/ 2160 w 2304"/>
                <a:gd name="T17" fmla="*/ 288 h 288"/>
                <a:gd name="T18" fmla="*/ 2304 w 2304"/>
                <a:gd name="T19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04" h="288">
                  <a:moveTo>
                    <a:pt x="0" y="288"/>
                  </a:moveTo>
                  <a:lnTo>
                    <a:pt x="432" y="288"/>
                  </a:lnTo>
                  <a:lnTo>
                    <a:pt x="432" y="0"/>
                  </a:lnTo>
                  <a:lnTo>
                    <a:pt x="1008" y="0"/>
                  </a:lnTo>
                  <a:lnTo>
                    <a:pt x="1008" y="288"/>
                  </a:lnTo>
                  <a:lnTo>
                    <a:pt x="1584" y="288"/>
                  </a:lnTo>
                  <a:lnTo>
                    <a:pt x="1584" y="0"/>
                  </a:lnTo>
                  <a:lnTo>
                    <a:pt x="2160" y="0"/>
                  </a:lnTo>
                  <a:lnTo>
                    <a:pt x="2160" y="288"/>
                  </a:lnTo>
                  <a:lnTo>
                    <a:pt x="2304" y="288"/>
                  </a:ln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000"/>
                </a:lnSpc>
              </a:pPr>
              <a:endParaRPr lang="en-US"/>
            </a:p>
          </p:txBody>
        </p:sp>
        <p:sp>
          <p:nvSpPr>
            <p:cNvPr id="50" name="Freeform 37"/>
            <p:cNvSpPr>
              <a:spLocks/>
            </p:cNvSpPr>
            <p:nvPr/>
          </p:nvSpPr>
          <p:spPr bwMode="auto">
            <a:xfrm>
              <a:off x="4867" y="10002"/>
              <a:ext cx="2304" cy="288"/>
            </a:xfrm>
            <a:custGeom>
              <a:avLst/>
              <a:gdLst>
                <a:gd name="T0" fmla="*/ 0 w 2304"/>
                <a:gd name="T1" fmla="*/ 288 h 288"/>
                <a:gd name="T2" fmla="*/ 432 w 2304"/>
                <a:gd name="T3" fmla="*/ 288 h 288"/>
                <a:gd name="T4" fmla="*/ 432 w 2304"/>
                <a:gd name="T5" fmla="*/ 0 h 288"/>
                <a:gd name="T6" fmla="*/ 1008 w 2304"/>
                <a:gd name="T7" fmla="*/ 0 h 288"/>
                <a:gd name="T8" fmla="*/ 1008 w 2304"/>
                <a:gd name="T9" fmla="*/ 288 h 288"/>
                <a:gd name="T10" fmla="*/ 1584 w 2304"/>
                <a:gd name="T11" fmla="*/ 288 h 288"/>
                <a:gd name="T12" fmla="*/ 1584 w 2304"/>
                <a:gd name="T13" fmla="*/ 0 h 288"/>
                <a:gd name="T14" fmla="*/ 2160 w 2304"/>
                <a:gd name="T15" fmla="*/ 0 h 288"/>
                <a:gd name="T16" fmla="*/ 2160 w 2304"/>
                <a:gd name="T17" fmla="*/ 288 h 288"/>
                <a:gd name="T18" fmla="*/ 2304 w 2304"/>
                <a:gd name="T19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04" h="288">
                  <a:moveTo>
                    <a:pt x="0" y="288"/>
                  </a:moveTo>
                  <a:lnTo>
                    <a:pt x="432" y="288"/>
                  </a:lnTo>
                  <a:lnTo>
                    <a:pt x="432" y="0"/>
                  </a:lnTo>
                  <a:lnTo>
                    <a:pt x="1008" y="0"/>
                  </a:lnTo>
                  <a:lnTo>
                    <a:pt x="1008" y="288"/>
                  </a:lnTo>
                  <a:lnTo>
                    <a:pt x="1584" y="288"/>
                  </a:lnTo>
                  <a:lnTo>
                    <a:pt x="1584" y="0"/>
                  </a:lnTo>
                  <a:lnTo>
                    <a:pt x="2160" y="0"/>
                  </a:lnTo>
                  <a:lnTo>
                    <a:pt x="2160" y="288"/>
                  </a:lnTo>
                  <a:lnTo>
                    <a:pt x="2304" y="288"/>
                  </a:ln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000"/>
                </a:lnSpc>
              </a:pPr>
              <a:endParaRPr lang="en-US"/>
            </a:p>
          </p:txBody>
        </p:sp>
      </p:grpSp>
      <p:cxnSp>
        <p:nvCxnSpPr>
          <p:cNvPr id="3" name="Straight Connector 2"/>
          <p:cNvCxnSpPr/>
          <p:nvPr/>
        </p:nvCxnSpPr>
        <p:spPr>
          <a:xfrm>
            <a:off x="1608910" y="172720"/>
            <a:ext cx="189410" cy="0"/>
          </a:xfrm>
          <a:prstGeom prst="line">
            <a:avLst/>
          </a:prstGeom>
          <a:ln w="57150" cap="rnd">
            <a:solidFill>
              <a:srgbClr val="0000FF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361858" y="1971040"/>
            <a:ext cx="368201" cy="0"/>
          </a:xfrm>
          <a:prstGeom prst="line">
            <a:avLst/>
          </a:prstGeom>
          <a:ln w="57150" cap="rnd">
            <a:solidFill>
              <a:srgbClr val="0000FF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361858" y="2885440"/>
            <a:ext cx="368201" cy="0"/>
          </a:xfrm>
          <a:prstGeom prst="line">
            <a:avLst/>
          </a:prstGeom>
          <a:ln w="57150" cap="rnd">
            <a:solidFill>
              <a:srgbClr val="0000FF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61858" y="1574800"/>
            <a:ext cx="0" cy="1320800"/>
          </a:xfrm>
          <a:prstGeom prst="line">
            <a:avLst/>
          </a:prstGeom>
          <a:ln w="57150" cap="rnd">
            <a:solidFill>
              <a:srgbClr val="0000FF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61858" y="1564640"/>
            <a:ext cx="1426302" cy="10160"/>
          </a:xfrm>
          <a:prstGeom prst="line">
            <a:avLst/>
          </a:prstGeom>
          <a:ln w="57150" cap="rnd">
            <a:solidFill>
              <a:srgbClr val="0000FF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798320" y="172720"/>
            <a:ext cx="0" cy="1391920"/>
          </a:xfrm>
          <a:prstGeom prst="line">
            <a:avLst/>
          </a:prstGeom>
          <a:ln w="57150" cap="rnd">
            <a:solidFill>
              <a:srgbClr val="0000FF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91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10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SEQUENTIAL  CIRCUITS - II&amp;quot;&quot;/&gt;&lt;property id=&quot;20307&quot; value=&quot;256&quot;/&gt;&lt;/object&gt;&lt;object type=&quot;3&quot; unique_id=&quot;10004&quot;&gt;&lt;property id=&quot;20148&quot; value=&quot;5&quot;/&gt;&lt;property id=&quot;20300&quot; value=&quot;Slide 2 - &amp;quot;Counters&amp;quot;&quot;/&gt;&lt;property id=&quot;20307&quot; value=&quot;306&quot;/&gt;&lt;/object&gt;&lt;object type=&quot;3&quot; unique_id=&quot;10005&quot;&gt;&lt;property id=&quot;20148&quot; value=&quot;5&quot;/&gt;&lt;property id=&quot;20300&quot; value=&quot;Slide 3 - &amp;quot;Thought Excursion…&amp;quot;&quot;/&gt;&lt;property id=&quot;20307&quot; value=&quot;305&quot;/&gt;&lt;/object&gt;&lt;object type=&quot;3&quot; unique_id=&quot;10006&quot;&gt;&lt;property id=&quot;20148&quot; value=&quot;5&quot;/&gt;&lt;property id=&quot;20300&quot; value=&quot;Slide 4 - &amp;quot;Counters&amp;quot;&quot;/&gt;&lt;property id=&quot;20307&quot; value=&quot;307&quot;/&gt;&lt;/object&gt;&lt;object type=&quot;3&quot; unique_id=&quot;10007&quot;&gt;&lt;property id=&quot;20148&quot; value=&quot;5&quot;/&gt;&lt;property id=&quot;20300&quot; value=&quot;Slide 5 - &amp;quot;Counters&amp;quot;&quot;/&gt;&lt;property id=&quot;20307&quot; value=&quot;267&quot;/&gt;&lt;/object&gt;&lt;object type=&quot;3&quot; unique_id=&quot;10008&quot;&gt;&lt;property id=&quot;20148&quot; value=&quot;5&quot;/&gt;&lt;property id=&quot;20300&quot; value=&quot;Slide 6 - &amp;quot;Counters : Mod - X&amp;quot;&quot;/&gt;&lt;property id=&quot;20307&quot; value=&quot;308&quot;/&gt;&lt;/object&gt;&lt;object type=&quot;3&quot; unique_id=&quot;10009&quot;&gt;&lt;property id=&quot;20148&quot; value=&quot;5&quot;/&gt;&lt;property id=&quot;20300&quot; value=&quot;Slide 7 - &amp;quot;Mod-6 Asynchronous Counter&amp;quot;&quot;/&gt;&lt;property id=&quot;20307&quot; value=&quot;318&quot;/&gt;&lt;/object&gt;&lt;object type=&quot;3&quot; unique_id=&quot;10010&quot;&gt;&lt;property id=&quot;20148&quot; value=&quot;5&quot;/&gt;&lt;property id=&quot;20300&quot; value=&quot;Slide 8 - &amp;quot;Mod-? Counters&amp;quot;&quot;/&gt;&lt;property id=&quot;20307&quot; value=&quot;310&quot;/&gt;&lt;/object&gt;&lt;object type=&quot;3&quot; unique_id=&quot;10011&quot;&gt;&lt;property id=&quot;20148&quot; value=&quot;5&quot;/&gt;&lt;property id=&quot;20300&quot; value=&quot;Slide 9 - &amp;quot;Count Down Ripple Counter…&amp;quot;&quot;/&gt;&lt;property id=&quot;20307&quot; value=&quot;311&quot;/&gt;&lt;/object&gt;&lt;object type=&quot;3&quot; unique_id=&quot;10012&quot;&gt;&lt;property id=&quot;20148&quot; value=&quot;5&quot;/&gt;&lt;property id=&quot;20300&quot; value=&quot;Slide 10 - &amp;quot;Count Down Ripple Counter…&amp;quot;&quot;/&gt;&lt;property id=&quot;20307&quot; value=&quot;319&quot;/&gt;&lt;/object&gt;&lt;object type=&quot;3&quot; unique_id=&quot;10013&quot;&gt;&lt;property id=&quot;20148&quot; value=&quot;5&quot;/&gt;&lt;property id=&quot;20300&quot; value=&quot;Slide 11 - &amp;quot; tpd  limiting frequency&amp;quot;&quot;/&gt;&lt;property id=&quot;20307&quot; value=&quot;312&quot;/&gt;&lt;/object&gt;&lt;object type=&quot;3&quot; unique_id=&quot;10014&quot;&gt;&lt;property id=&quot;20148&quot; value=&quot;5&quot;/&gt;&lt;property id=&quot;20300&quot; value=&quot;Slide 12&quot;/&gt;&lt;property id=&quot;20307&quot; value=&quot;313&quot;/&gt;&lt;/object&gt;&lt;object type=&quot;3&quot; unique_id=&quot;10015&quot;&gt;&lt;property id=&quot;20148&quot; value=&quot;5&quot;/&gt;&lt;property id=&quot;20300&quot; value=&quot;Slide 13 - &amp;quot;Synchronous (Parallel) Counters&amp;quot;&quot;/&gt;&lt;property id=&quot;20307&quot; value=&quot;314&quot;/&gt;&lt;/object&gt;&lt;object type=&quot;3&quot; unique_id=&quot;10016&quot;&gt;&lt;property id=&quot;20148&quot; value=&quot;5&quot;/&gt;&lt;property id=&quot;20300&quot; value=&quot;Slide 14 - &amp;quot;Up/Down Synchronous Counters&amp;quot;&quot;/&gt;&lt;property id=&quot;20307&quot; value=&quot;317&quot;/&gt;&lt;/object&gt;&lt;object type=&quot;3&quot; unique_id=&quot;10017&quot;&gt;&lt;property id=&quot;20148&quot; value=&quot;5&quot;/&gt;&lt;property id=&quot;20300&quot; value=&quot;Slide 15 - &amp;quot;74’191&amp;quot;&quot;/&gt;&lt;property id=&quot;20307&quot; value=&quot;320&quot;/&gt;&lt;/object&gt;&lt;object type=&quot;3&quot; unique_id=&quot;10018&quot;&gt;&lt;property id=&quot;20148&quot; value=&quot;5&quot;/&gt;&lt;property id=&quot;20300&quot; value=&quot;Slide 16 - &amp;quot;Commercial Counters…&amp;quot;&quot;/&gt;&lt;property id=&quot;20307&quot; value=&quot;316&quot;/&gt;&lt;/object&gt;&lt;object type=&quot;3&quot; unique_id=&quot;10019&quot;&gt;&lt;property id=&quot;20148&quot; value=&quot;5&quot;/&gt;&lt;property id=&quot;20300&quot; value=&quot;Slide 17 - &amp;quot;Verilog!&amp;quot;&quot;/&gt;&lt;property id=&quot;20307&quot; value=&quot;315&quot;/&gt;&lt;/object&gt;&lt;/object&gt;&lt;object type=&quot;8&quot; unique_id=&quot;10038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Retrospect">
  <a:themeElements>
    <a:clrScheme name="DJ">
      <a:dk1>
        <a:sysClr val="windowText" lastClr="000000"/>
      </a:dk1>
      <a:lt1>
        <a:sysClr val="window" lastClr="FFFFFF"/>
      </a:lt1>
      <a:dk2>
        <a:srgbClr val="262626"/>
      </a:dk2>
      <a:lt2>
        <a:srgbClr val="FFFFFF"/>
      </a:lt2>
      <a:accent1>
        <a:srgbClr val="705241"/>
      </a:accent1>
      <a:accent2>
        <a:srgbClr val="FF0000"/>
      </a:accent2>
      <a:accent3>
        <a:srgbClr val="2C4A4A"/>
      </a:accent3>
      <a:accent4>
        <a:srgbClr val="339966"/>
      </a:accent4>
      <a:accent5>
        <a:srgbClr val="604878"/>
      </a:accent5>
      <a:accent6>
        <a:srgbClr val="262626"/>
      </a:accent6>
      <a:hlink>
        <a:srgbClr val="6B9F25"/>
      </a:hlink>
      <a:folHlink>
        <a:srgbClr val="262626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lnDef>
      <a:spPr>
        <a:ln w="57150" cap="rnd"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E2020" id="{831C4EB6-077A-4A13-92B6-291C297A2AFA}" vid="{8E964A33-DA0B-4B1D-9EBA-591854ECA18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EE2020</Template>
  <TotalTime>19074</TotalTime>
  <Words>1076</Words>
  <Application>Microsoft Office PowerPoint</Application>
  <PresentationFormat>On-screen Show (4:3)</PresentationFormat>
  <Paragraphs>685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8" baseType="lpstr">
      <vt:lpstr>Courier</vt:lpstr>
      <vt:lpstr>MS Mincho</vt:lpstr>
      <vt:lpstr>宋体</vt:lpstr>
      <vt:lpstr>宋体</vt:lpstr>
      <vt:lpstr>Arial</vt:lpstr>
      <vt:lpstr>Arial Narrow</vt:lpstr>
      <vt:lpstr>Calibri</vt:lpstr>
      <vt:lpstr>Calibri Light</vt:lpstr>
      <vt:lpstr>Cambria Math</vt:lpstr>
      <vt:lpstr>Courier New</vt:lpstr>
      <vt:lpstr>Symbol</vt:lpstr>
      <vt:lpstr>Times New Roman</vt:lpstr>
      <vt:lpstr>Wingdings</vt:lpstr>
      <vt:lpstr>Retrospect</vt:lpstr>
      <vt:lpstr>SEQUENTIAL  CIRCUITS - II</vt:lpstr>
      <vt:lpstr>Counters</vt:lpstr>
      <vt:lpstr>Counters : Mod - X</vt:lpstr>
      <vt:lpstr>Mod-6 Asynchronous Counter</vt:lpstr>
      <vt:lpstr>Mod-? Counters</vt:lpstr>
      <vt:lpstr>Count Down Ripple Counter…</vt:lpstr>
      <vt:lpstr> tpd  limiting frequency</vt:lpstr>
      <vt:lpstr>Synchronous (Parallel) Counters</vt:lpstr>
      <vt:lpstr>PowerPoint Presentation</vt:lpstr>
      <vt:lpstr>Counting Down…</vt:lpstr>
      <vt:lpstr>Up/Down Synchronous Counters</vt:lpstr>
      <vt:lpstr>Example (D Flip-Flops)</vt:lpstr>
      <vt:lpstr>PowerPoint Presentation</vt:lpstr>
      <vt:lpstr>Verilog!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Chua Dingjuan</dc:creator>
  <cp:lastModifiedBy>Chua Dingjuan</cp:lastModifiedBy>
  <cp:revision>1184</cp:revision>
  <cp:lastPrinted>2014-12-09T09:32:02Z</cp:lastPrinted>
  <dcterms:created xsi:type="dcterms:W3CDTF">2014-12-09T08:40:23Z</dcterms:created>
  <dcterms:modified xsi:type="dcterms:W3CDTF">2017-10-01T14:08:08Z</dcterms:modified>
</cp:coreProperties>
</file>