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4" r:id="rId3"/>
    <p:sldId id="363" r:id="rId4"/>
    <p:sldId id="365" r:id="rId5"/>
    <p:sldId id="366" r:id="rId6"/>
    <p:sldId id="367" r:id="rId7"/>
    <p:sldId id="368" r:id="rId8"/>
    <p:sldId id="338" r:id="rId9"/>
    <p:sldId id="369" r:id="rId10"/>
    <p:sldId id="370" r:id="rId11"/>
    <p:sldId id="371" r:id="rId12"/>
    <p:sldId id="372" r:id="rId13"/>
    <p:sldId id="339" r:id="rId14"/>
  </p:sldIdLst>
  <p:sldSz cx="9144000" cy="6858000" type="screen4x3"/>
  <p:notesSz cx="6788150" cy="9923463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CC00FF"/>
    <a:srgbClr val="FF9900"/>
    <a:srgbClr val="0000FF"/>
    <a:srgbClr val="00FF00"/>
    <a:srgbClr val="FFFF99"/>
    <a:srgbClr val="FAFAFA"/>
    <a:srgbClr val="3366FF"/>
    <a:srgbClr val="FFFF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5284" autoAdjust="0"/>
  </p:normalViewPr>
  <p:slideViewPr>
    <p:cSldViewPr snapToGrid="0">
      <p:cViewPr varScale="1">
        <p:scale>
          <a:sx n="82" d="100"/>
          <a:sy n="82" d="100"/>
        </p:scale>
        <p:origin x="1950" y="84"/>
      </p:cViewPr>
      <p:guideLst>
        <p:guide pos="288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D00D8-CABA-468F-B544-02A947D50A38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770F8A-20A8-48B2-AC3D-4529606C7BE2}">
      <dgm:prSet phldrT="[Text]" custT="1"/>
      <dgm:spPr/>
      <dgm:t>
        <a:bodyPr/>
        <a:lstStyle/>
        <a:p>
          <a:r>
            <a:rPr lang="en-US" sz="2400" dirty="0" smtClean="0">
              <a:latin typeface="+mn-lt"/>
            </a:rPr>
            <a:t>Step 3A</a:t>
          </a:r>
          <a:endParaRPr lang="en-US" sz="2400" dirty="0">
            <a:latin typeface="+mn-lt"/>
          </a:endParaRPr>
        </a:p>
      </dgm:t>
    </dgm:pt>
    <dgm:pt modelId="{AE78952C-05FD-4CD4-92DB-4455401C3687}" type="parTrans" cxnId="{E8B7D534-B0D7-4154-A015-A855BB7DCA5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06A851C-A9C0-4E5B-9EE4-065A5C9B9BB0}" type="sibTrans" cxnId="{E8B7D534-B0D7-4154-A015-A855BB7DCA5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8970526-2FC1-46AF-AB82-E940FCEBDDA8}">
      <dgm:prSet phldrT="[Text]" custT="1"/>
      <dgm:spPr/>
      <dgm:t>
        <a:bodyPr/>
        <a:lstStyle/>
        <a:p>
          <a:pPr rtl="0"/>
          <a:r>
            <a:rPr lang="en-US" sz="2000" b="1" dirty="0" smtClean="0">
              <a:solidFill>
                <a:srgbClr val="0000FF"/>
              </a:solidFill>
              <a:effectLst/>
              <a:latin typeface="+mn-lt"/>
              <a:ea typeface="Times New Roman" panose="02020603050405020304" pitchFamily="18" charset="0"/>
            </a:rPr>
            <a:t>Truth table</a:t>
          </a:r>
          <a:r>
            <a:rPr lang="en-US" sz="2000" b="1" dirty="0" smtClean="0">
              <a:effectLst/>
              <a:latin typeface="+mn-lt"/>
              <a:ea typeface="Times New Roman" panose="02020603050405020304" pitchFamily="18" charset="0"/>
            </a:rPr>
            <a:t> of the </a:t>
          </a:r>
          <a:r>
            <a:rPr lang="en-US" sz="2000" b="1" dirty="0" smtClean="0">
              <a:solidFill>
                <a:srgbClr val="9933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rPr>
            <a:t>combinational circuit</a:t>
          </a:r>
          <a:r>
            <a:rPr lang="en-US" sz="2000" b="1" dirty="0" smtClean="0">
              <a:effectLst/>
              <a:latin typeface="+mn-lt"/>
              <a:ea typeface="Times New Roman" panose="02020603050405020304" pitchFamily="18" charset="0"/>
            </a:rPr>
            <a:t>.</a:t>
          </a:r>
          <a:br>
            <a:rPr lang="en-US" sz="2000" b="1" dirty="0" smtClean="0">
              <a:effectLst/>
              <a:latin typeface="+mn-lt"/>
              <a:ea typeface="Times New Roman" panose="02020603050405020304" pitchFamily="18" charset="0"/>
            </a:rPr>
          </a:br>
          <a:r>
            <a:rPr lang="en-US" sz="2000" b="1" dirty="0" smtClean="0">
              <a:effectLst/>
              <a:latin typeface="+mn-lt"/>
              <a:ea typeface="Times New Roman" panose="02020603050405020304" pitchFamily="18" charset="0"/>
            </a:rPr>
            <a:t>A. </a:t>
          </a:r>
          <a:r>
            <a:rPr lang="en-US" sz="2000" dirty="0" smtClean="0"/>
            <a:t>Determine </a:t>
          </a:r>
          <a:r>
            <a:rPr lang="en-US" sz="2000" b="1" dirty="0" smtClean="0">
              <a:solidFill>
                <a:srgbClr val="FF0000"/>
              </a:solidFill>
            </a:rPr>
            <a:t>next state table </a:t>
          </a:r>
          <a:r>
            <a:rPr lang="en-US" sz="2000" dirty="0" smtClean="0"/>
            <a:t>for the counter.</a:t>
          </a:r>
          <a:endParaRPr lang="en-US" sz="2000" dirty="0">
            <a:latin typeface="+mn-lt"/>
          </a:endParaRPr>
        </a:p>
      </dgm:t>
    </dgm:pt>
    <dgm:pt modelId="{EFC5AC88-EC07-4AA4-844E-75A713FD653F}" type="parTrans" cxnId="{518F227F-F5FD-4070-9CD7-11B9F77DF7B7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ED3FC12D-A9F5-4678-850A-7ED94970966B}" type="sibTrans" cxnId="{518F227F-F5FD-4070-9CD7-11B9F77DF7B7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BC900B0-A29C-4BEB-A947-8F6C877437B4}" type="pres">
      <dgm:prSet presAssocID="{616D00D8-CABA-468F-B544-02A947D50A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4F210-ED5E-4912-B9B8-849161209E28}" type="pres">
      <dgm:prSet presAssocID="{E8770F8A-20A8-48B2-AC3D-4529606C7BE2}" presName="composite" presStyleCnt="0"/>
      <dgm:spPr/>
      <dgm:t>
        <a:bodyPr/>
        <a:lstStyle/>
        <a:p>
          <a:endParaRPr lang="en-US"/>
        </a:p>
      </dgm:t>
    </dgm:pt>
    <dgm:pt modelId="{DBB7A225-3EAE-4DF8-A35D-7B91FC482252}" type="pres">
      <dgm:prSet presAssocID="{E8770F8A-20A8-48B2-AC3D-4529606C7BE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CDAC8-6685-443E-9ADC-2CAEDAD82346}" type="pres">
      <dgm:prSet presAssocID="{E8770F8A-20A8-48B2-AC3D-4529606C7BE2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9C9AB-4060-4614-9410-6B6FD864A589}" type="presOf" srcId="{616D00D8-CABA-468F-B544-02A947D50A38}" destId="{2BC900B0-A29C-4BEB-A947-8F6C877437B4}" srcOrd="0" destOrd="0" presId="urn:microsoft.com/office/officeart/2005/8/layout/chevron2"/>
    <dgm:cxn modelId="{518F227F-F5FD-4070-9CD7-11B9F77DF7B7}" srcId="{E8770F8A-20A8-48B2-AC3D-4529606C7BE2}" destId="{F8970526-2FC1-46AF-AB82-E940FCEBDDA8}" srcOrd="0" destOrd="0" parTransId="{EFC5AC88-EC07-4AA4-844E-75A713FD653F}" sibTransId="{ED3FC12D-A9F5-4678-850A-7ED94970966B}"/>
    <dgm:cxn modelId="{18EBEF09-8D31-49A5-B7D9-217C5BDA6C71}" type="presOf" srcId="{E8770F8A-20A8-48B2-AC3D-4529606C7BE2}" destId="{DBB7A225-3EAE-4DF8-A35D-7B91FC482252}" srcOrd="0" destOrd="0" presId="urn:microsoft.com/office/officeart/2005/8/layout/chevron2"/>
    <dgm:cxn modelId="{E8B7D534-B0D7-4154-A015-A855BB7DCA5F}" srcId="{616D00D8-CABA-468F-B544-02A947D50A38}" destId="{E8770F8A-20A8-48B2-AC3D-4529606C7BE2}" srcOrd="0" destOrd="0" parTransId="{AE78952C-05FD-4CD4-92DB-4455401C3687}" sibTransId="{806A851C-A9C0-4E5B-9EE4-065A5C9B9BB0}"/>
    <dgm:cxn modelId="{7846E2E3-7A3C-4180-B5D0-B03A039CD854}" type="presOf" srcId="{F8970526-2FC1-46AF-AB82-E940FCEBDDA8}" destId="{79CCDAC8-6685-443E-9ADC-2CAEDAD82346}" srcOrd="0" destOrd="0" presId="urn:microsoft.com/office/officeart/2005/8/layout/chevron2"/>
    <dgm:cxn modelId="{E6EAE2B4-7482-482B-9498-851131CFA772}" type="presParOf" srcId="{2BC900B0-A29C-4BEB-A947-8F6C877437B4}" destId="{0CD4F210-ED5E-4912-B9B8-849161209E28}" srcOrd="0" destOrd="0" presId="urn:microsoft.com/office/officeart/2005/8/layout/chevron2"/>
    <dgm:cxn modelId="{319F78F5-4270-4EC8-B9F5-CACA0CA61B92}" type="presParOf" srcId="{0CD4F210-ED5E-4912-B9B8-849161209E28}" destId="{DBB7A225-3EAE-4DF8-A35D-7B91FC482252}" srcOrd="0" destOrd="0" presId="urn:microsoft.com/office/officeart/2005/8/layout/chevron2"/>
    <dgm:cxn modelId="{28A638EA-98AC-4A76-AC34-7271D0232F48}" type="presParOf" srcId="{0CD4F210-ED5E-4912-B9B8-849161209E28}" destId="{79CCDAC8-6685-443E-9ADC-2CAEDAD823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D00D8-CABA-468F-B544-02A947D50A38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8770F8A-20A8-48B2-AC3D-4529606C7BE2}">
      <dgm:prSet phldrT="[Text]" custT="1"/>
      <dgm:spPr/>
      <dgm:t>
        <a:bodyPr/>
        <a:lstStyle/>
        <a:p>
          <a:r>
            <a:rPr lang="en-US" sz="2400" dirty="0" smtClean="0">
              <a:latin typeface="+mn-lt"/>
            </a:rPr>
            <a:t>Step 3B</a:t>
          </a:r>
          <a:endParaRPr lang="en-US" sz="2400" dirty="0">
            <a:latin typeface="+mn-lt"/>
          </a:endParaRPr>
        </a:p>
      </dgm:t>
    </dgm:pt>
    <dgm:pt modelId="{AE78952C-05FD-4CD4-92DB-4455401C3687}" type="parTrans" cxnId="{E8B7D534-B0D7-4154-A015-A855BB7DCA5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06A851C-A9C0-4E5B-9EE4-065A5C9B9BB0}" type="sibTrans" cxnId="{E8B7D534-B0D7-4154-A015-A855BB7DCA5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8970526-2FC1-46AF-AB82-E940FCEBDDA8}">
      <dgm:prSet phldrT="[Text]" custT="1"/>
      <dgm:spPr/>
      <dgm:t>
        <a:bodyPr/>
        <a:lstStyle/>
        <a:p>
          <a:pPr rtl="0"/>
          <a:r>
            <a:rPr lang="en-US" sz="2000" b="1" smtClean="0">
              <a:solidFill>
                <a:srgbClr val="0000FF"/>
              </a:solidFill>
              <a:effectLst/>
              <a:latin typeface="+mn-lt"/>
              <a:ea typeface="Times New Roman" panose="02020603050405020304" pitchFamily="18" charset="0"/>
            </a:rPr>
            <a:t>Truth table</a:t>
          </a:r>
          <a:r>
            <a:rPr lang="en-US" sz="2000" b="1" smtClean="0">
              <a:effectLst/>
              <a:latin typeface="+mn-lt"/>
              <a:ea typeface="Times New Roman" panose="02020603050405020304" pitchFamily="18" charset="0"/>
            </a:rPr>
            <a:t> of the </a:t>
          </a:r>
          <a:r>
            <a:rPr lang="en-US" sz="2000" b="1" smtClean="0">
              <a:solidFill>
                <a:srgbClr val="9933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rPr>
            <a:t>combinational circuit</a:t>
          </a:r>
          <a:r>
            <a:rPr lang="en-US" sz="2000" b="1" smtClean="0">
              <a:effectLst/>
              <a:latin typeface="+mn-lt"/>
              <a:ea typeface="Times New Roman" panose="02020603050405020304" pitchFamily="18" charset="0"/>
            </a:rPr>
            <a:t>.</a:t>
          </a:r>
          <a:br>
            <a:rPr lang="en-US" sz="2000" b="1" smtClean="0">
              <a:effectLst/>
              <a:latin typeface="+mn-lt"/>
              <a:ea typeface="Times New Roman" panose="02020603050405020304" pitchFamily="18" charset="0"/>
            </a:rPr>
          </a:br>
          <a:r>
            <a:rPr lang="en-US" sz="2000" b="1" smtClean="0">
              <a:effectLst/>
              <a:latin typeface="+mn-lt"/>
              <a:ea typeface="Times New Roman" panose="02020603050405020304" pitchFamily="18" charset="0"/>
            </a:rPr>
            <a:t>B. Using the </a:t>
          </a:r>
          <a:r>
            <a:rPr lang="en-US" sz="2000" b="1" smtClean="0">
              <a:solidFill>
                <a:srgbClr val="FF0000"/>
              </a:solidFill>
              <a:effectLst/>
              <a:latin typeface="+mn-lt"/>
              <a:ea typeface="Times New Roman" panose="02020603050405020304" pitchFamily="18" charset="0"/>
            </a:rPr>
            <a:t>excitation table,</a:t>
          </a:r>
          <a:r>
            <a:rPr lang="en-US" sz="2000" b="1" smtClean="0">
              <a:effectLst/>
              <a:latin typeface="+mn-lt"/>
              <a:ea typeface="Times New Roman" panose="02020603050405020304" pitchFamily="18" charset="0"/>
            </a:rPr>
            <a:t> determine the output values of the </a:t>
          </a:r>
          <a:r>
            <a:rPr lang="en-US" sz="2000" b="1" smtClean="0">
              <a:solidFill>
                <a:srgbClr val="9933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rPr>
            <a:t>combinational circuit</a:t>
          </a:r>
          <a:r>
            <a:rPr lang="en-US" sz="2000" b="1" smtClean="0">
              <a:effectLst/>
              <a:latin typeface="+mn-lt"/>
              <a:ea typeface="Times New Roman" panose="02020603050405020304" pitchFamily="18" charset="0"/>
            </a:rPr>
            <a:t>.</a:t>
          </a:r>
          <a:endParaRPr lang="en-US" sz="2000" dirty="0">
            <a:latin typeface="+mn-lt"/>
          </a:endParaRPr>
        </a:p>
      </dgm:t>
    </dgm:pt>
    <dgm:pt modelId="{EFC5AC88-EC07-4AA4-844E-75A713FD653F}" type="parTrans" cxnId="{518F227F-F5FD-4070-9CD7-11B9F77DF7B7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ED3FC12D-A9F5-4678-850A-7ED94970966B}" type="sibTrans" cxnId="{518F227F-F5FD-4070-9CD7-11B9F77DF7B7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BC900B0-A29C-4BEB-A947-8F6C877437B4}" type="pres">
      <dgm:prSet presAssocID="{616D00D8-CABA-468F-B544-02A947D50A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4F210-ED5E-4912-B9B8-849161209E28}" type="pres">
      <dgm:prSet presAssocID="{E8770F8A-20A8-48B2-AC3D-4529606C7BE2}" presName="composite" presStyleCnt="0"/>
      <dgm:spPr/>
      <dgm:t>
        <a:bodyPr/>
        <a:lstStyle/>
        <a:p>
          <a:endParaRPr lang="en-US"/>
        </a:p>
      </dgm:t>
    </dgm:pt>
    <dgm:pt modelId="{DBB7A225-3EAE-4DF8-A35D-7B91FC482252}" type="pres">
      <dgm:prSet presAssocID="{E8770F8A-20A8-48B2-AC3D-4529606C7BE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CDAC8-6685-443E-9ADC-2CAEDAD82346}" type="pres">
      <dgm:prSet presAssocID="{E8770F8A-20A8-48B2-AC3D-4529606C7BE2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F227F-F5FD-4070-9CD7-11B9F77DF7B7}" srcId="{E8770F8A-20A8-48B2-AC3D-4529606C7BE2}" destId="{F8970526-2FC1-46AF-AB82-E940FCEBDDA8}" srcOrd="0" destOrd="0" parTransId="{EFC5AC88-EC07-4AA4-844E-75A713FD653F}" sibTransId="{ED3FC12D-A9F5-4678-850A-7ED94970966B}"/>
    <dgm:cxn modelId="{E8B7D534-B0D7-4154-A015-A855BB7DCA5F}" srcId="{616D00D8-CABA-468F-B544-02A947D50A38}" destId="{E8770F8A-20A8-48B2-AC3D-4529606C7BE2}" srcOrd="0" destOrd="0" parTransId="{AE78952C-05FD-4CD4-92DB-4455401C3687}" sibTransId="{806A851C-A9C0-4E5B-9EE4-065A5C9B9BB0}"/>
    <dgm:cxn modelId="{64C7BDF9-D831-4B2F-A7A6-6DD39F6C48C1}" type="presOf" srcId="{F8970526-2FC1-46AF-AB82-E940FCEBDDA8}" destId="{79CCDAC8-6685-443E-9ADC-2CAEDAD82346}" srcOrd="0" destOrd="0" presId="urn:microsoft.com/office/officeart/2005/8/layout/chevron2"/>
    <dgm:cxn modelId="{3978F2C4-6AF0-4584-9D84-104FAD93E973}" type="presOf" srcId="{E8770F8A-20A8-48B2-AC3D-4529606C7BE2}" destId="{DBB7A225-3EAE-4DF8-A35D-7B91FC482252}" srcOrd="0" destOrd="0" presId="urn:microsoft.com/office/officeart/2005/8/layout/chevron2"/>
    <dgm:cxn modelId="{4AED9B8C-E258-4463-B606-8BDDBBA6FD4D}" type="presOf" srcId="{616D00D8-CABA-468F-B544-02A947D50A38}" destId="{2BC900B0-A29C-4BEB-A947-8F6C877437B4}" srcOrd="0" destOrd="0" presId="urn:microsoft.com/office/officeart/2005/8/layout/chevron2"/>
    <dgm:cxn modelId="{90E61F58-E2A9-47BB-AEAD-43D599418375}" type="presParOf" srcId="{2BC900B0-A29C-4BEB-A947-8F6C877437B4}" destId="{0CD4F210-ED5E-4912-B9B8-849161209E28}" srcOrd="0" destOrd="0" presId="urn:microsoft.com/office/officeart/2005/8/layout/chevron2"/>
    <dgm:cxn modelId="{E40F1AB1-5D68-4297-B5BE-E6A1A610754E}" type="presParOf" srcId="{0CD4F210-ED5E-4912-B9B8-849161209E28}" destId="{DBB7A225-3EAE-4DF8-A35D-7B91FC482252}" srcOrd="0" destOrd="0" presId="urn:microsoft.com/office/officeart/2005/8/layout/chevron2"/>
    <dgm:cxn modelId="{74020CC3-F7FC-417A-B5FC-243A8E099B34}" type="presParOf" srcId="{0CD4F210-ED5E-4912-B9B8-849161209E28}" destId="{79CCDAC8-6685-443E-9ADC-2CAEDAD823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D00D8-CABA-468F-B544-02A947D50A38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770F8A-20A8-48B2-AC3D-4529606C7BE2}">
      <dgm:prSet phldrT="[Text]" custT="1"/>
      <dgm:spPr/>
      <dgm:t>
        <a:bodyPr/>
        <a:lstStyle/>
        <a:p>
          <a:r>
            <a:rPr lang="en-US" sz="2400" dirty="0" smtClean="0">
              <a:latin typeface="+mn-lt"/>
            </a:rPr>
            <a:t>Step 4</a:t>
          </a:r>
          <a:endParaRPr lang="en-US" sz="2400" dirty="0">
            <a:latin typeface="+mn-lt"/>
          </a:endParaRPr>
        </a:p>
      </dgm:t>
    </dgm:pt>
    <dgm:pt modelId="{AE78952C-05FD-4CD4-92DB-4455401C3687}" type="parTrans" cxnId="{E8B7D534-B0D7-4154-A015-A855BB7DCA5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806A851C-A9C0-4E5B-9EE4-065A5C9B9BB0}" type="sibTrans" cxnId="{E8B7D534-B0D7-4154-A015-A855BB7DCA5F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F8970526-2FC1-46AF-AB82-E940FCEBDDA8}">
      <dgm:prSet phldrT="[Text]" custT="1"/>
      <dgm:spPr/>
      <dgm:t>
        <a:bodyPr/>
        <a:lstStyle/>
        <a:p>
          <a:pPr rtl="0"/>
          <a:r>
            <a:rPr lang="en-US" sz="2000" b="1" dirty="0" smtClean="0">
              <a:effectLst/>
              <a:latin typeface="+mn-lt"/>
              <a:ea typeface="Times New Roman" panose="02020603050405020304" pitchFamily="18" charset="0"/>
            </a:rPr>
            <a:t>Realize the circuit. </a:t>
          </a:r>
          <a:endParaRPr lang="en-US" sz="2000" dirty="0">
            <a:latin typeface="+mn-lt"/>
          </a:endParaRPr>
        </a:p>
      </dgm:t>
    </dgm:pt>
    <dgm:pt modelId="{ED3FC12D-A9F5-4678-850A-7ED94970966B}" type="sibTrans" cxnId="{518F227F-F5FD-4070-9CD7-11B9F77DF7B7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EFC5AC88-EC07-4AA4-844E-75A713FD653F}" type="parTrans" cxnId="{518F227F-F5FD-4070-9CD7-11B9F77DF7B7}">
      <dgm:prSet/>
      <dgm:spPr/>
      <dgm:t>
        <a:bodyPr/>
        <a:lstStyle/>
        <a:p>
          <a:endParaRPr lang="en-US" sz="1600">
            <a:latin typeface="+mn-lt"/>
          </a:endParaRPr>
        </a:p>
      </dgm:t>
    </dgm:pt>
    <dgm:pt modelId="{2BC900B0-A29C-4BEB-A947-8F6C877437B4}" type="pres">
      <dgm:prSet presAssocID="{616D00D8-CABA-468F-B544-02A947D50A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4F210-ED5E-4912-B9B8-849161209E28}" type="pres">
      <dgm:prSet presAssocID="{E8770F8A-20A8-48B2-AC3D-4529606C7BE2}" presName="composite" presStyleCnt="0"/>
      <dgm:spPr/>
      <dgm:t>
        <a:bodyPr/>
        <a:lstStyle/>
        <a:p>
          <a:endParaRPr lang="en-US"/>
        </a:p>
      </dgm:t>
    </dgm:pt>
    <dgm:pt modelId="{DBB7A225-3EAE-4DF8-A35D-7B91FC482252}" type="pres">
      <dgm:prSet presAssocID="{E8770F8A-20A8-48B2-AC3D-4529606C7BE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CDAC8-6685-443E-9ADC-2CAEDAD82346}" type="pres">
      <dgm:prSet presAssocID="{E8770F8A-20A8-48B2-AC3D-4529606C7BE2}" presName="descendantText" presStyleLbl="alignAcc1" presStyleIdx="0" presStyleCnt="1" custScaleY="93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F227F-F5FD-4070-9CD7-11B9F77DF7B7}" srcId="{E8770F8A-20A8-48B2-AC3D-4529606C7BE2}" destId="{F8970526-2FC1-46AF-AB82-E940FCEBDDA8}" srcOrd="0" destOrd="0" parTransId="{EFC5AC88-EC07-4AA4-844E-75A713FD653F}" sibTransId="{ED3FC12D-A9F5-4678-850A-7ED94970966B}"/>
    <dgm:cxn modelId="{C01A3695-2C7B-45F7-9CE6-57C7068A6CFD}" type="presOf" srcId="{F8970526-2FC1-46AF-AB82-E940FCEBDDA8}" destId="{79CCDAC8-6685-443E-9ADC-2CAEDAD82346}" srcOrd="0" destOrd="0" presId="urn:microsoft.com/office/officeart/2005/8/layout/chevron2"/>
    <dgm:cxn modelId="{8301EE80-C3D4-431C-85F4-134DB3403128}" type="presOf" srcId="{E8770F8A-20A8-48B2-AC3D-4529606C7BE2}" destId="{DBB7A225-3EAE-4DF8-A35D-7B91FC482252}" srcOrd="0" destOrd="0" presId="urn:microsoft.com/office/officeart/2005/8/layout/chevron2"/>
    <dgm:cxn modelId="{E8B7D534-B0D7-4154-A015-A855BB7DCA5F}" srcId="{616D00D8-CABA-468F-B544-02A947D50A38}" destId="{E8770F8A-20A8-48B2-AC3D-4529606C7BE2}" srcOrd="0" destOrd="0" parTransId="{AE78952C-05FD-4CD4-92DB-4455401C3687}" sibTransId="{806A851C-A9C0-4E5B-9EE4-065A5C9B9BB0}"/>
    <dgm:cxn modelId="{E915803A-9FE9-4460-B68D-9B2242E05765}" type="presOf" srcId="{616D00D8-CABA-468F-B544-02A947D50A38}" destId="{2BC900B0-A29C-4BEB-A947-8F6C877437B4}" srcOrd="0" destOrd="0" presId="urn:microsoft.com/office/officeart/2005/8/layout/chevron2"/>
    <dgm:cxn modelId="{48C84DD0-35DD-424E-8D12-A36B1174BE75}" type="presParOf" srcId="{2BC900B0-A29C-4BEB-A947-8F6C877437B4}" destId="{0CD4F210-ED5E-4912-B9B8-849161209E28}" srcOrd="0" destOrd="0" presId="urn:microsoft.com/office/officeart/2005/8/layout/chevron2"/>
    <dgm:cxn modelId="{B5ED40CC-24F2-452C-807B-4904ABFDAACF}" type="presParOf" srcId="{0CD4F210-ED5E-4912-B9B8-849161209E28}" destId="{DBB7A225-3EAE-4DF8-A35D-7B91FC482252}" srcOrd="0" destOrd="0" presId="urn:microsoft.com/office/officeart/2005/8/layout/chevron2"/>
    <dgm:cxn modelId="{FE4B6AA8-0008-4166-94BB-434F9D003D1B}" type="presParOf" srcId="{0CD4F210-ED5E-4912-B9B8-849161209E28}" destId="{79CCDAC8-6685-443E-9ADC-2CAEDAD823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7A225-3EAE-4DF8-A35D-7B91FC482252}">
      <dsp:nvSpPr>
        <dsp:cNvPr id="0" name=""/>
        <dsp:cNvSpPr/>
      </dsp:nvSpPr>
      <dsp:spPr>
        <a:xfrm rot="5400000">
          <a:off x="-244444" y="244444"/>
          <a:ext cx="1629632" cy="11407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Step 3A</a:t>
          </a:r>
          <a:endParaRPr lang="en-US" sz="2400" kern="1200" dirty="0">
            <a:latin typeface="+mn-lt"/>
          </a:endParaRPr>
        </a:p>
      </dsp:txBody>
      <dsp:txXfrm rot="-5400000">
        <a:off x="1" y="570370"/>
        <a:ext cx="1140742" cy="488890"/>
      </dsp:txXfrm>
    </dsp:sp>
    <dsp:sp modelId="{79CCDAC8-6685-443E-9ADC-2CAEDAD82346}">
      <dsp:nvSpPr>
        <dsp:cNvPr id="0" name=""/>
        <dsp:cNvSpPr/>
      </dsp:nvSpPr>
      <dsp:spPr>
        <a:xfrm rot="5400000">
          <a:off x="4180619" y="-3039877"/>
          <a:ext cx="1059260" cy="7139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rgbClr val="0000FF"/>
              </a:solidFill>
              <a:effectLst/>
              <a:latin typeface="+mn-lt"/>
              <a:ea typeface="Times New Roman" panose="02020603050405020304" pitchFamily="18" charset="0"/>
            </a:rPr>
            <a:t>Truth table</a:t>
          </a:r>
          <a:r>
            <a:rPr lang="en-US" sz="2000" b="1" kern="1200" dirty="0" smtClean="0">
              <a:effectLst/>
              <a:latin typeface="+mn-lt"/>
              <a:ea typeface="Times New Roman" panose="02020603050405020304" pitchFamily="18" charset="0"/>
            </a:rPr>
            <a:t> of the </a:t>
          </a:r>
          <a:r>
            <a:rPr lang="en-US" sz="2000" b="1" kern="1200" dirty="0" smtClean="0">
              <a:solidFill>
                <a:srgbClr val="9933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rPr>
            <a:t>combinational circuit</a:t>
          </a:r>
          <a:r>
            <a:rPr lang="en-US" sz="2000" b="1" kern="1200" dirty="0" smtClean="0">
              <a:effectLst/>
              <a:latin typeface="+mn-lt"/>
              <a:ea typeface="Times New Roman" panose="02020603050405020304" pitchFamily="18" charset="0"/>
            </a:rPr>
            <a:t>.</a:t>
          </a:r>
          <a:br>
            <a:rPr lang="en-US" sz="2000" b="1" kern="1200" dirty="0" smtClean="0">
              <a:effectLst/>
              <a:latin typeface="+mn-lt"/>
              <a:ea typeface="Times New Roman" panose="02020603050405020304" pitchFamily="18" charset="0"/>
            </a:rPr>
          </a:br>
          <a:r>
            <a:rPr lang="en-US" sz="2000" b="1" kern="1200" dirty="0" smtClean="0">
              <a:effectLst/>
              <a:latin typeface="+mn-lt"/>
              <a:ea typeface="Times New Roman" panose="02020603050405020304" pitchFamily="18" charset="0"/>
            </a:rPr>
            <a:t>A. </a:t>
          </a:r>
          <a:r>
            <a:rPr lang="en-US" sz="2000" kern="1200" dirty="0" smtClean="0"/>
            <a:t>Determine </a:t>
          </a:r>
          <a:r>
            <a:rPr lang="en-US" sz="2000" b="1" kern="1200" dirty="0" smtClean="0">
              <a:solidFill>
                <a:srgbClr val="FF0000"/>
              </a:solidFill>
            </a:rPr>
            <a:t>next state table </a:t>
          </a:r>
          <a:r>
            <a:rPr lang="en-US" sz="2000" kern="1200" dirty="0" smtClean="0"/>
            <a:t>for the counter.</a:t>
          </a:r>
          <a:endParaRPr lang="en-US" sz="2000" kern="1200" dirty="0">
            <a:latin typeface="+mn-lt"/>
          </a:endParaRPr>
        </a:p>
      </dsp:txBody>
      <dsp:txXfrm rot="-5400000">
        <a:off x="1140742" y="51709"/>
        <a:ext cx="7087306" cy="955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7A225-3EAE-4DF8-A35D-7B91FC482252}">
      <dsp:nvSpPr>
        <dsp:cNvPr id="0" name=""/>
        <dsp:cNvSpPr/>
      </dsp:nvSpPr>
      <dsp:spPr>
        <a:xfrm rot="5400000">
          <a:off x="-244444" y="244444"/>
          <a:ext cx="1629632" cy="114074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Step 3B</a:t>
          </a:r>
          <a:endParaRPr lang="en-US" sz="2400" kern="1200" dirty="0">
            <a:latin typeface="+mn-lt"/>
          </a:endParaRPr>
        </a:p>
      </dsp:txBody>
      <dsp:txXfrm rot="-5400000">
        <a:off x="1" y="570370"/>
        <a:ext cx="1140742" cy="488890"/>
      </dsp:txXfrm>
    </dsp:sp>
    <dsp:sp modelId="{79CCDAC8-6685-443E-9ADC-2CAEDAD82346}">
      <dsp:nvSpPr>
        <dsp:cNvPr id="0" name=""/>
        <dsp:cNvSpPr/>
      </dsp:nvSpPr>
      <dsp:spPr>
        <a:xfrm rot="5400000">
          <a:off x="4180619" y="-3039877"/>
          <a:ext cx="1059260" cy="7139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>
              <a:solidFill>
                <a:srgbClr val="0000FF"/>
              </a:solidFill>
              <a:effectLst/>
              <a:latin typeface="+mn-lt"/>
              <a:ea typeface="Times New Roman" panose="02020603050405020304" pitchFamily="18" charset="0"/>
            </a:rPr>
            <a:t>Truth table</a:t>
          </a:r>
          <a:r>
            <a:rPr lang="en-US" sz="2000" b="1" kern="1200" smtClean="0">
              <a:effectLst/>
              <a:latin typeface="+mn-lt"/>
              <a:ea typeface="Times New Roman" panose="02020603050405020304" pitchFamily="18" charset="0"/>
            </a:rPr>
            <a:t> of the </a:t>
          </a:r>
          <a:r>
            <a:rPr lang="en-US" sz="2000" b="1" kern="1200" smtClean="0">
              <a:solidFill>
                <a:srgbClr val="9933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rPr>
            <a:t>combinational circuit</a:t>
          </a:r>
          <a:r>
            <a:rPr lang="en-US" sz="2000" b="1" kern="1200" smtClean="0">
              <a:effectLst/>
              <a:latin typeface="+mn-lt"/>
              <a:ea typeface="Times New Roman" panose="02020603050405020304" pitchFamily="18" charset="0"/>
            </a:rPr>
            <a:t>.</a:t>
          </a:r>
          <a:br>
            <a:rPr lang="en-US" sz="2000" b="1" kern="1200" smtClean="0">
              <a:effectLst/>
              <a:latin typeface="+mn-lt"/>
              <a:ea typeface="Times New Roman" panose="02020603050405020304" pitchFamily="18" charset="0"/>
            </a:rPr>
          </a:br>
          <a:r>
            <a:rPr lang="en-US" sz="2000" b="1" kern="1200" smtClean="0">
              <a:effectLst/>
              <a:latin typeface="+mn-lt"/>
              <a:ea typeface="Times New Roman" panose="02020603050405020304" pitchFamily="18" charset="0"/>
            </a:rPr>
            <a:t>B. Using the </a:t>
          </a:r>
          <a:r>
            <a:rPr lang="en-US" sz="2000" b="1" kern="1200" smtClean="0">
              <a:solidFill>
                <a:srgbClr val="FF0000"/>
              </a:solidFill>
              <a:effectLst/>
              <a:latin typeface="+mn-lt"/>
              <a:ea typeface="Times New Roman" panose="02020603050405020304" pitchFamily="18" charset="0"/>
            </a:rPr>
            <a:t>excitation table,</a:t>
          </a:r>
          <a:r>
            <a:rPr lang="en-US" sz="2000" b="1" kern="1200" smtClean="0">
              <a:effectLst/>
              <a:latin typeface="+mn-lt"/>
              <a:ea typeface="Times New Roman" panose="02020603050405020304" pitchFamily="18" charset="0"/>
            </a:rPr>
            <a:t> determine the output values of the </a:t>
          </a:r>
          <a:r>
            <a:rPr lang="en-US" sz="2000" b="1" kern="1200" smtClean="0">
              <a:solidFill>
                <a:srgbClr val="9933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rPr>
            <a:t>combinational circuit</a:t>
          </a:r>
          <a:r>
            <a:rPr lang="en-US" sz="2000" b="1" kern="1200" smtClean="0">
              <a:effectLst/>
              <a:latin typeface="+mn-lt"/>
              <a:ea typeface="Times New Roman" panose="02020603050405020304" pitchFamily="18" charset="0"/>
            </a:rPr>
            <a:t>.</a:t>
          </a:r>
          <a:endParaRPr lang="en-US" sz="2000" kern="1200" dirty="0">
            <a:latin typeface="+mn-lt"/>
          </a:endParaRPr>
        </a:p>
      </dsp:txBody>
      <dsp:txXfrm rot="-5400000">
        <a:off x="1140742" y="51709"/>
        <a:ext cx="7087306" cy="955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7A225-3EAE-4DF8-A35D-7B91FC482252}">
      <dsp:nvSpPr>
        <dsp:cNvPr id="0" name=""/>
        <dsp:cNvSpPr/>
      </dsp:nvSpPr>
      <dsp:spPr>
        <a:xfrm rot="5400000">
          <a:off x="-363068" y="363068"/>
          <a:ext cx="1629632" cy="90349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</a:rPr>
            <a:t>Step 4</a:t>
          </a:r>
          <a:endParaRPr lang="en-US" sz="2400" kern="1200" dirty="0">
            <a:latin typeface="+mn-lt"/>
          </a:endParaRPr>
        </a:p>
      </dsp:txBody>
      <dsp:txXfrm rot="-5400000">
        <a:off x="1" y="451746"/>
        <a:ext cx="903494" cy="726138"/>
      </dsp:txXfrm>
    </dsp:sp>
    <dsp:sp modelId="{79CCDAC8-6685-443E-9ADC-2CAEDAD82346}">
      <dsp:nvSpPr>
        <dsp:cNvPr id="0" name=""/>
        <dsp:cNvSpPr/>
      </dsp:nvSpPr>
      <dsp:spPr>
        <a:xfrm rot="5400000">
          <a:off x="1031749" y="-88678"/>
          <a:ext cx="1098730" cy="135524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effectLst/>
              <a:latin typeface="+mn-lt"/>
              <a:ea typeface="Times New Roman" panose="02020603050405020304" pitchFamily="18" charset="0"/>
            </a:rPr>
            <a:t>Realize the circuit. </a:t>
          </a:r>
          <a:endParaRPr lang="en-US" sz="2000" kern="1200" dirty="0">
            <a:latin typeface="+mn-lt"/>
          </a:endParaRPr>
        </a:p>
      </dsp:txBody>
      <dsp:txXfrm rot="-5400000">
        <a:off x="903494" y="93213"/>
        <a:ext cx="1301605" cy="991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i="0" u="none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6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0.wmf"/><Relationship Id="rId4" Type="http://schemas.openxmlformats.org/officeDocument/2006/relationships/diagramLayout" Target="../diagrams/layout3.xml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CIRCUITS - III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5038" y="3827282"/>
            <a:ext cx="7543800" cy="23442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Method for synchronous counters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Functional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Next State Table / Truth table of C.C.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Final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-558800" y="914400"/>
            <a:ext cx="997712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4158"/>
              </p:ext>
            </p:extLst>
          </p:nvPr>
        </p:nvGraphicFramePr>
        <p:xfrm>
          <a:off x="142241" y="109387"/>
          <a:ext cx="8879839" cy="487680"/>
        </p:xfrm>
        <a:graphic>
          <a:graphicData uri="http://schemas.openxmlformats.org/drawingml/2006/table">
            <a:tbl>
              <a:tblPr/>
              <a:tblGrid>
                <a:gridCol w="17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3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9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Step1</a:t>
                      </a: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Write state</a:t>
                      </a:r>
                      <a:r>
                        <a:rPr lang="en-US" sz="11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diagram.</a:t>
                      </a:r>
                      <a:endParaRPr lang="en-US" sz="1100" dirty="0"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64476" marR="644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Step2</a:t>
                      </a: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Determine functional block diagram of counter.</a:t>
                      </a:r>
                      <a:endParaRPr lang="en-US" sz="1100" dirty="0"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64476" marR="644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Step3 </a:t>
                      </a:r>
                      <a:r>
                        <a:rPr lang="en-US" sz="16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Functional block diagram of combinational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circuit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64476" marR="644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7" name="Group 176"/>
          <p:cNvGrpSpPr/>
          <p:nvPr/>
        </p:nvGrpSpPr>
        <p:grpSpPr>
          <a:xfrm>
            <a:off x="2425790" y="466407"/>
            <a:ext cx="3479037" cy="2872826"/>
            <a:chOff x="3775710" y="2256897"/>
            <a:chExt cx="3334233" cy="2753253"/>
          </a:xfrm>
        </p:grpSpPr>
        <p:cxnSp>
          <p:nvCxnSpPr>
            <p:cNvPr id="144" name="Line 48"/>
            <p:cNvCxnSpPr>
              <a:cxnSpLocks noChangeShapeType="1"/>
            </p:cNvCxnSpPr>
            <p:nvPr/>
          </p:nvCxnSpPr>
          <p:spPr bwMode="auto">
            <a:xfrm>
              <a:off x="6422390" y="3018155"/>
              <a:ext cx="552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Line 49"/>
            <p:cNvCxnSpPr>
              <a:cxnSpLocks noChangeShapeType="1"/>
            </p:cNvCxnSpPr>
            <p:nvPr/>
          </p:nvCxnSpPr>
          <p:spPr bwMode="auto">
            <a:xfrm>
              <a:off x="6431915" y="3703955"/>
              <a:ext cx="552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Line 50"/>
            <p:cNvCxnSpPr>
              <a:cxnSpLocks noChangeShapeType="1"/>
            </p:cNvCxnSpPr>
            <p:nvPr/>
          </p:nvCxnSpPr>
          <p:spPr bwMode="auto">
            <a:xfrm>
              <a:off x="6422390" y="4408805"/>
              <a:ext cx="552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6517640" y="2989580"/>
              <a:ext cx="62230" cy="717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6606540" y="3665855"/>
              <a:ext cx="62230" cy="717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6698615" y="4361180"/>
              <a:ext cx="62230" cy="717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50" name="Line 57"/>
            <p:cNvCxnSpPr>
              <a:cxnSpLocks noChangeShapeType="1"/>
            </p:cNvCxnSpPr>
            <p:nvPr/>
          </p:nvCxnSpPr>
          <p:spPr bwMode="auto">
            <a:xfrm>
              <a:off x="3783965" y="4732655"/>
              <a:ext cx="212407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Oval 150"/>
            <p:cNvSpPr>
              <a:spLocks noChangeArrowheads="1"/>
            </p:cNvSpPr>
            <p:nvPr/>
          </p:nvSpPr>
          <p:spPr bwMode="auto">
            <a:xfrm>
              <a:off x="5650865" y="4700905"/>
              <a:ext cx="62230" cy="717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52" name="Line 60"/>
            <p:cNvCxnSpPr>
              <a:cxnSpLocks noChangeShapeType="1"/>
            </p:cNvCxnSpPr>
            <p:nvPr/>
          </p:nvCxnSpPr>
          <p:spPr bwMode="auto">
            <a:xfrm>
              <a:off x="5679440" y="4030980"/>
              <a:ext cx="228600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>
              <a:off x="5654040" y="3992880"/>
              <a:ext cx="62230" cy="717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3980815" y="2486025"/>
              <a:ext cx="2870200" cy="2508250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775710" y="2256897"/>
              <a:ext cx="3334233" cy="2753253"/>
              <a:chOff x="0" y="-82452"/>
              <a:chExt cx="3334758" cy="2753598"/>
            </a:xfrm>
          </p:grpSpPr>
          <p:sp>
            <p:nvSpPr>
              <p:cNvPr id="160" name="Text Box 44"/>
              <p:cNvSpPr txBox="1">
                <a:spLocks noChangeArrowheads="1"/>
              </p:cNvSpPr>
              <p:nvPr/>
            </p:nvSpPr>
            <p:spPr bwMode="auto">
              <a:xfrm>
                <a:off x="91440" y="1640541"/>
                <a:ext cx="1636395" cy="1030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CLEAR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dirty="0" smtClean="0"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Combinational Circuit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CLK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" name="Group 155"/>
              <p:cNvGrpSpPr>
                <a:grpSpLocks/>
              </p:cNvGrpSpPr>
              <p:nvPr/>
            </p:nvGrpSpPr>
            <p:grpSpPr bwMode="auto">
              <a:xfrm>
                <a:off x="2135393" y="554019"/>
                <a:ext cx="520700" cy="555625"/>
                <a:chOff x="13309" y="7587"/>
                <a:chExt cx="820" cy="875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13320" y="8197"/>
                  <a:ext cx="195" cy="187"/>
                </a:xfrm>
                <a:custGeom>
                  <a:avLst/>
                  <a:gdLst>
                    <a:gd name="T0" fmla="*/ 0 w 105"/>
                    <a:gd name="T1" fmla="*/ 0 h 187"/>
                    <a:gd name="T2" fmla="*/ 105 w 105"/>
                    <a:gd name="T3" fmla="*/ 105 h 187"/>
                    <a:gd name="T4" fmla="*/ 0 w 105"/>
                    <a:gd name="T5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5" h="187">
                      <a:moveTo>
                        <a:pt x="0" y="0"/>
                      </a:moveTo>
                      <a:lnTo>
                        <a:pt x="105" y="105"/>
                      </a:lnTo>
                      <a:lnTo>
                        <a:pt x="0" y="187"/>
                      </a:ln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3309" y="7587"/>
                  <a:ext cx="820" cy="875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     Q                         </a:t>
                  </a:r>
                  <a:b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</a:b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_</a:t>
                  </a:r>
                  <a:b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</a:b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Q</a:t>
                  </a:r>
                </a:p>
              </p:txBody>
            </p:sp>
          </p:grpSp>
          <p:grpSp>
            <p:nvGrpSpPr>
              <p:cNvPr id="157" name="Group 156"/>
              <p:cNvGrpSpPr>
                <a:grpSpLocks/>
              </p:cNvGrpSpPr>
              <p:nvPr/>
            </p:nvGrpSpPr>
            <p:grpSpPr bwMode="auto">
              <a:xfrm>
                <a:off x="2140772" y="1247887"/>
                <a:ext cx="520700" cy="555625"/>
                <a:chOff x="13309" y="7587"/>
                <a:chExt cx="820" cy="875"/>
              </a:xfrm>
            </p:grpSpPr>
            <p:sp>
              <p:nvSpPr>
                <p:cNvPr id="172" name="Freeform 171"/>
                <p:cNvSpPr>
                  <a:spLocks/>
                </p:cNvSpPr>
                <p:nvPr/>
              </p:nvSpPr>
              <p:spPr bwMode="auto">
                <a:xfrm>
                  <a:off x="13320" y="8197"/>
                  <a:ext cx="195" cy="187"/>
                </a:xfrm>
                <a:custGeom>
                  <a:avLst/>
                  <a:gdLst>
                    <a:gd name="T0" fmla="*/ 0 w 105"/>
                    <a:gd name="T1" fmla="*/ 0 h 187"/>
                    <a:gd name="T2" fmla="*/ 105 w 105"/>
                    <a:gd name="T3" fmla="*/ 105 h 187"/>
                    <a:gd name="T4" fmla="*/ 0 w 105"/>
                    <a:gd name="T5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5" h="187">
                      <a:moveTo>
                        <a:pt x="0" y="0"/>
                      </a:moveTo>
                      <a:lnTo>
                        <a:pt x="105" y="105"/>
                      </a:lnTo>
                      <a:lnTo>
                        <a:pt x="0" y="187"/>
                      </a:lnTo>
                    </a:path>
                  </a:pathLst>
                </a:custGeom>
                <a:noFill/>
                <a:ln w="127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309" y="7587"/>
                  <a:ext cx="820" cy="875"/>
                </a:xfrm>
                <a:prstGeom prst="rect">
                  <a:avLst/>
                </a:prstGeom>
                <a:noFill/>
                <a:ln w="12700">
                  <a:solidFill>
                    <a:srgbClr val="008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     Q                         </a:t>
                  </a:r>
                  <a:b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</a:b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_</a:t>
                  </a:r>
                  <a:b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</a:b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Q</a:t>
                  </a: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</a:t>
                  </a:r>
                </a:p>
              </p:txBody>
            </p:sp>
          </p:grpSp>
          <p:grpSp>
            <p:nvGrpSpPr>
              <p:cNvPr id="158" name="Group 157"/>
              <p:cNvGrpSpPr>
                <a:grpSpLocks/>
              </p:cNvGrpSpPr>
              <p:nvPr/>
            </p:nvGrpSpPr>
            <p:grpSpPr bwMode="auto">
              <a:xfrm>
                <a:off x="2140772" y="1941756"/>
                <a:ext cx="520700" cy="555625"/>
                <a:chOff x="13309" y="7587"/>
                <a:chExt cx="820" cy="875"/>
              </a:xfrm>
            </p:grpSpPr>
            <p:sp>
              <p:nvSpPr>
                <p:cNvPr id="170" name="Freeform 169"/>
                <p:cNvSpPr>
                  <a:spLocks/>
                </p:cNvSpPr>
                <p:nvPr/>
              </p:nvSpPr>
              <p:spPr bwMode="auto">
                <a:xfrm>
                  <a:off x="13320" y="8197"/>
                  <a:ext cx="195" cy="187"/>
                </a:xfrm>
                <a:custGeom>
                  <a:avLst/>
                  <a:gdLst>
                    <a:gd name="T0" fmla="*/ 0 w 105"/>
                    <a:gd name="T1" fmla="*/ 0 h 187"/>
                    <a:gd name="T2" fmla="*/ 105 w 105"/>
                    <a:gd name="T3" fmla="*/ 105 h 187"/>
                    <a:gd name="T4" fmla="*/ 0 w 105"/>
                    <a:gd name="T5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5" h="187">
                      <a:moveTo>
                        <a:pt x="0" y="0"/>
                      </a:moveTo>
                      <a:lnTo>
                        <a:pt x="105" y="105"/>
                      </a:lnTo>
                      <a:lnTo>
                        <a:pt x="0" y="187"/>
                      </a:lnTo>
                    </a:path>
                  </a:pathLst>
                </a:custGeom>
                <a:noFill/>
                <a:ln w="127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309" y="7587"/>
                  <a:ext cx="820" cy="875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     Q                         </a:t>
                  </a:r>
                  <a:b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</a:b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_</a:t>
                  </a:r>
                  <a:b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</a:b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Q</a:t>
                  </a: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      </a:t>
                  </a:r>
                </a:p>
              </p:txBody>
            </p:sp>
          </p:grpSp>
          <p:sp>
            <p:nvSpPr>
              <p:cNvPr id="159" name="Text Box 43"/>
              <p:cNvSpPr txBox="1">
                <a:spLocks noChangeArrowheads="1"/>
              </p:cNvSpPr>
              <p:nvPr/>
            </p:nvSpPr>
            <p:spPr bwMode="auto">
              <a:xfrm>
                <a:off x="769172" y="925158"/>
                <a:ext cx="758825" cy="103187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           D</a:t>
                </a:r>
                <a:r>
                  <a:rPr lang="en-US" sz="11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           D</a:t>
                </a:r>
                <a:r>
                  <a:rPr lang="en-US" sz="11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          D</a:t>
                </a:r>
                <a:r>
                  <a:rPr lang="en-US" sz="11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1" name="Line 45"/>
              <p:cNvCxnSpPr>
                <a:cxnSpLocks noChangeShapeType="1"/>
              </p:cNvCxnSpPr>
              <p:nvPr/>
            </p:nvCxnSpPr>
            <p:spPr bwMode="auto">
              <a:xfrm>
                <a:off x="1522207" y="1360843"/>
                <a:ext cx="6096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1522207" y="666974"/>
                <a:ext cx="609600" cy="409575"/>
              </a:xfrm>
              <a:custGeom>
                <a:avLst/>
                <a:gdLst>
                  <a:gd name="T0" fmla="*/ 0 w 960"/>
                  <a:gd name="T1" fmla="*/ 645 h 645"/>
                  <a:gd name="T2" fmla="*/ 315 w 960"/>
                  <a:gd name="T3" fmla="*/ 645 h 645"/>
                  <a:gd name="T4" fmla="*/ 315 w 960"/>
                  <a:gd name="T5" fmla="*/ 0 h 645"/>
                  <a:gd name="T6" fmla="*/ 960 w 960"/>
                  <a:gd name="T7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645">
                    <a:moveTo>
                      <a:pt x="0" y="645"/>
                    </a:moveTo>
                    <a:lnTo>
                      <a:pt x="315" y="645"/>
                    </a:lnTo>
                    <a:lnTo>
                      <a:pt x="315" y="0"/>
                    </a:lnTo>
                    <a:lnTo>
                      <a:pt x="96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1522207" y="1640541"/>
                <a:ext cx="609600" cy="400050"/>
              </a:xfrm>
              <a:custGeom>
                <a:avLst/>
                <a:gdLst>
                  <a:gd name="T0" fmla="*/ 0 w 960"/>
                  <a:gd name="T1" fmla="*/ 0 h 630"/>
                  <a:gd name="T2" fmla="*/ 345 w 960"/>
                  <a:gd name="T3" fmla="*/ 0 h 630"/>
                  <a:gd name="T4" fmla="*/ 345 w 960"/>
                  <a:gd name="T5" fmla="*/ 630 h 630"/>
                  <a:gd name="T6" fmla="*/ 960 w 960"/>
                  <a:gd name="T7" fmla="*/ 63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630">
                    <a:moveTo>
                      <a:pt x="0" y="0"/>
                    </a:moveTo>
                    <a:lnTo>
                      <a:pt x="345" y="0"/>
                    </a:lnTo>
                    <a:lnTo>
                      <a:pt x="345" y="630"/>
                    </a:lnTo>
                    <a:lnTo>
                      <a:pt x="960" y="63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607807" y="451821"/>
                <a:ext cx="2162175" cy="581025"/>
              </a:xfrm>
              <a:custGeom>
                <a:avLst/>
                <a:gdLst>
                  <a:gd name="T0" fmla="*/ 3405 w 3405"/>
                  <a:gd name="T1" fmla="*/ 360 h 915"/>
                  <a:gd name="T2" fmla="*/ 3405 w 3405"/>
                  <a:gd name="T3" fmla="*/ 0 h 915"/>
                  <a:gd name="T4" fmla="*/ 0 w 3405"/>
                  <a:gd name="T5" fmla="*/ 0 h 915"/>
                  <a:gd name="T6" fmla="*/ 0 w 3405"/>
                  <a:gd name="T7" fmla="*/ 915 h 915"/>
                  <a:gd name="T8" fmla="*/ 255 w 3405"/>
                  <a:gd name="T9" fmla="*/ 9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5" h="915">
                    <a:moveTo>
                      <a:pt x="3405" y="360"/>
                    </a:moveTo>
                    <a:lnTo>
                      <a:pt x="3405" y="0"/>
                    </a:lnTo>
                    <a:lnTo>
                      <a:pt x="0" y="0"/>
                    </a:lnTo>
                    <a:lnTo>
                      <a:pt x="0" y="915"/>
                    </a:lnTo>
                    <a:lnTo>
                      <a:pt x="255" y="915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510988" y="355003"/>
                <a:ext cx="2352675" cy="1009650"/>
              </a:xfrm>
              <a:custGeom>
                <a:avLst/>
                <a:gdLst>
                  <a:gd name="T0" fmla="*/ 3705 w 3705"/>
                  <a:gd name="T1" fmla="*/ 1590 h 1590"/>
                  <a:gd name="T2" fmla="*/ 3705 w 3705"/>
                  <a:gd name="T3" fmla="*/ 0 h 1590"/>
                  <a:gd name="T4" fmla="*/ 0 w 3705"/>
                  <a:gd name="T5" fmla="*/ 15 h 1590"/>
                  <a:gd name="T6" fmla="*/ 0 w 3705"/>
                  <a:gd name="T7" fmla="*/ 1515 h 1590"/>
                  <a:gd name="T8" fmla="*/ 405 w 3705"/>
                  <a:gd name="T9" fmla="*/ 1515 h 1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5" h="1590">
                    <a:moveTo>
                      <a:pt x="3705" y="1590"/>
                    </a:moveTo>
                    <a:lnTo>
                      <a:pt x="3705" y="0"/>
                    </a:lnTo>
                    <a:lnTo>
                      <a:pt x="0" y="15"/>
                    </a:lnTo>
                    <a:lnTo>
                      <a:pt x="0" y="1515"/>
                    </a:lnTo>
                    <a:lnTo>
                      <a:pt x="405" y="151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08791" y="290457"/>
                <a:ext cx="2543175" cy="1771650"/>
              </a:xfrm>
              <a:custGeom>
                <a:avLst/>
                <a:gdLst>
                  <a:gd name="T0" fmla="*/ 4005 w 4005"/>
                  <a:gd name="T1" fmla="*/ 2790 h 2790"/>
                  <a:gd name="T2" fmla="*/ 4005 w 4005"/>
                  <a:gd name="T3" fmla="*/ 0 h 2790"/>
                  <a:gd name="T4" fmla="*/ 0 w 4005"/>
                  <a:gd name="T5" fmla="*/ 0 h 2790"/>
                  <a:gd name="T6" fmla="*/ 0 w 4005"/>
                  <a:gd name="T7" fmla="*/ 2100 h 2790"/>
                  <a:gd name="T8" fmla="*/ 570 w 4005"/>
                  <a:gd name="T9" fmla="*/ 2100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5" h="2790">
                    <a:moveTo>
                      <a:pt x="4005" y="2790"/>
                    </a:moveTo>
                    <a:lnTo>
                      <a:pt x="4005" y="0"/>
                    </a:lnTo>
                    <a:lnTo>
                      <a:pt x="0" y="0"/>
                    </a:lnTo>
                    <a:lnTo>
                      <a:pt x="0" y="2100"/>
                    </a:lnTo>
                    <a:lnTo>
                      <a:pt x="570" y="210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166"/>
              <p:cNvSpPr>
                <a:spLocks/>
              </p:cNvSpPr>
              <p:nvPr/>
            </p:nvSpPr>
            <p:spPr bwMode="auto">
              <a:xfrm>
                <a:off x="1904104" y="995083"/>
                <a:ext cx="228600" cy="1390650"/>
              </a:xfrm>
              <a:custGeom>
                <a:avLst/>
                <a:gdLst>
                  <a:gd name="T0" fmla="*/ 0 w 360"/>
                  <a:gd name="T1" fmla="*/ 2190 h 2190"/>
                  <a:gd name="T2" fmla="*/ 0 w 360"/>
                  <a:gd name="T3" fmla="*/ 0 h 2190"/>
                  <a:gd name="T4" fmla="*/ 360 w 360"/>
                  <a:gd name="T5" fmla="*/ 0 h 2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0" h="2190">
                    <a:moveTo>
                      <a:pt x="0" y="2190"/>
                    </a:moveTo>
                    <a:lnTo>
                      <a:pt x="0" y="0"/>
                    </a:lnTo>
                    <a:lnTo>
                      <a:pt x="360" y="0"/>
                    </a:lnTo>
                  </a:path>
                </a:pathLst>
              </a:custGeom>
              <a:noFill/>
              <a:ln w="19050" cmpd="sng">
                <a:solidFill>
                  <a:srgbClr val="00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8" name="Text Box 63"/>
              <p:cNvSpPr txBox="1">
                <a:spLocks noChangeArrowheads="1"/>
              </p:cNvSpPr>
              <p:nvPr/>
            </p:nvSpPr>
            <p:spPr bwMode="auto">
              <a:xfrm>
                <a:off x="2527935" y="-82452"/>
                <a:ext cx="806823" cy="2218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b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sz="10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1000" b="1" dirty="0" smtClean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lang="en-US" sz="1000" b="1" dirty="0" smtClean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1000" b="1" dirty="0" smtClean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9" name="Line 64"/>
              <p:cNvCxnSpPr>
                <a:cxnSpLocks noChangeShapeType="1"/>
              </p:cNvCxnSpPr>
              <p:nvPr/>
            </p:nvCxnSpPr>
            <p:spPr bwMode="auto">
              <a:xfrm>
                <a:off x="0" y="1850316"/>
                <a:ext cx="7620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6" name="Rectangle 1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44490"/>
              </p:ext>
            </p:extLst>
          </p:nvPr>
        </p:nvGraphicFramePr>
        <p:xfrm>
          <a:off x="1961428" y="3518847"/>
          <a:ext cx="3564974" cy="548640"/>
        </p:xfrm>
        <a:graphic>
          <a:graphicData uri="http://schemas.openxmlformats.org/drawingml/2006/table">
            <a:tbl>
              <a:tblPr/>
              <a:tblGrid>
                <a:gridCol w="356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Step4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Get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TT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of combinational circuit using 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FF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excitation table.</a:t>
                      </a:r>
                      <a:endParaRPr lang="en-US" sz="1600" dirty="0" smtClean="0"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64476" marR="644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50828"/>
              </p:ext>
            </p:extLst>
          </p:nvPr>
        </p:nvGraphicFramePr>
        <p:xfrm>
          <a:off x="5508940" y="3514480"/>
          <a:ext cx="3635060" cy="548640"/>
        </p:xfrm>
        <a:graphic>
          <a:graphicData uri="http://schemas.openxmlformats.org/drawingml/2006/table">
            <a:tbl>
              <a:tblPr/>
              <a:tblGrid>
                <a:gridCol w="363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Step5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Realize circuit. </a:t>
                      </a:r>
                      <a:endParaRPr lang="en-US" sz="1600" dirty="0">
                        <a:effectLst/>
                        <a:latin typeface="+mn-lt"/>
                        <a:ea typeface="MS Mincho" panose="02020609040205080304" pitchFamily="49" charset="-128"/>
                      </a:endParaRPr>
                    </a:p>
                  </a:txBody>
                  <a:tcPr marL="64476" marR="644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64668"/>
              </p:ext>
            </p:extLst>
          </p:nvPr>
        </p:nvGraphicFramePr>
        <p:xfrm>
          <a:off x="1985661" y="4178356"/>
          <a:ext cx="3485205" cy="1828800"/>
        </p:xfrm>
        <a:graphic>
          <a:graphicData uri="http://schemas.openxmlformats.org/drawingml/2006/table">
            <a:tbl>
              <a:tblPr/>
              <a:tblGrid>
                <a:gridCol w="563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2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r>
                        <a:rPr lang="en-US" sz="12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r>
                        <a:rPr lang="en-US" sz="12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r>
                        <a:rPr lang="en-US" sz="12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2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2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2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3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37504"/>
              </p:ext>
            </p:extLst>
          </p:nvPr>
        </p:nvGraphicFramePr>
        <p:xfrm>
          <a:off x="5660516" y="4684126"/>
          <a:ext cx="32918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" name="Equation" r:id="rId3" imgW="2462731" imgH="266584" progId="Equation.3">
                  <p:embed/>
                </p:oleObj>
              </mc:Choice>
              <mc:Fallback>
                <p:oleObj name="Equation" r:id="rId3" imgW="2462731" imgH="266584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516" y="4684126"/>
                        <a:ext cx="3291840" cy="365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61928"/>
              </p:ext>
            </p:extLst>
          </p:nvPr>
        </p:nvGraphicFramePr>
        <p:xfrm>
          <a:off x="6241662" y="5129694"/>
          <a:ext cx="19370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" name="Equation" r:id="rId5" imgW="1536700" imgH="279400" progId="Equation.3">
                  <p:embed/>
                </p:oleObj>
              </mc:Choice>
              <mc:Fallback>
                <p:oleObj name="Equation" r:id="rId5" imgW="1536700" imgH="27940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662" y="5129694"/>
                        <a:ext cx="1937060" cy="365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898626"/>
              </p:ext>
            </p:extLst>
          </p:nvPr>
        </p:nvGraphicFramePr>
        <p:xfrm>
          <a:off x="6236791" y="5622113"/>
          <a:ext cx="200729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6" name="Equation" r:id="rId7" imgW="1562100" imgH="279400" progId="Equation.3">
                  <p:embed/>
                </p:oleObj>
              </mc:Choice>
              <mc:Fallback>
                <p:oleObj name="Equation" r:id="rId7" imgW="1562100" imgH="2794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791" y="5622113"/>
                        <a:ext cx="2007296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Rectangle 166"/>
          <p:cNvSpPr>
            <a:spLocks noChangeArrowheads="1"/>
          </p:cNvSpPr>
          <p:nvPr/>
        </p:nvSpPr>
        <p:spPr bwMode="auto">
          <a:xfrm>
            <a:off x="-2463953" y="30989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" name="Rectangle 168"/>
          <p:cNvSpPr>
            <a:spLocks noChangeArrowheads="1"/>
          </p:cNvSpPr>
          <p:nvPr/>
        </p:nvSpPr>
        <p:spPr bwMode="auto">
          <a:xfrm>
            <a:off x="-2463953" y="44022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" name="Rectangle 169"/>
          <p:cNvSpPr>
            <a:spLocks noChangeArrowheads="1"/>
          </p:cNvSpPr>
          <p:nvPr/>
        </p:nvSpPr>
        <p:spPr bwMode="auto">
          <a:xfrm>
            <a:off x="5614830" y="4271992"/>
            <a:ext cx="3529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SOP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for flip-flop inputs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877" y="774816"/>
            <a:ext cx="1664802" cy="5248612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395242" y="1068986"/>
            <a:ext cx="2167526" cy="1660031"/>
            <a:chOff x="6398713" y="895068"/>
            <a:chExt cx="1450975" cy="1111250"/>
          </a:xfrm>
        </p:grpSpPr>
        <p:sp>
          <p:nvSpPr>
            <p:cNvPr id="61" name="Line 156"/>
            <p:cNvSpPr>
              <a:spLocks noChangeShapeType="1"/>
            </p:cNvSpPr>
            <p:nvPr/>
          </p:nvSpPr>
          <p:spPr bwMode="auto">
            <a:xfrm>
              <a:off x="6398713" y="1592642"/>
              <a:ext cx="3778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Line 157"/>
            <p:cNvSpPr>
              <a:spLocks noChangeShapeType="1"/>
            </p:cNvSpPr>
            <p:nvPr/>
          </p:nvSpPr>
          <p:spPr bwMode="auto">
            <a:xfrm flipV="1">
              <a:off x="6414588" y="992567"/>
              <a:ext cx="3794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Line 158"/>
            <p:cNvSpPr>
              <a:spLocks noChangeShapeType="1"/>
            </p:cNvSpPr>
            <p:nvPr/>
          </p:nvSpPr>
          <p:spPr bwMode="auto">
            <a:xfrm flipV="1">
              <a:off x="7556000" y="1294192"/>
              <a:ext cx="276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Line 159"/>
            <p:cNvSpPr>
              <a:spLocks noChangeShapeType="1"/>
            </p:cNvSpPr>
            <p:nvPr/>
          </p:nvSpPr>
          <p:spPr bwMode="auto">
            <a:xfrm flipV="1">
              <a:off x="7529013" y="1010030"/>
              <a:ext cx="311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Line 160"/>
            <p:cNvSpPr>
              <a:spLocks noChangeShapeType="1"/>
            </p:cNvSpPr>
            <p:nvPr/>
          </p:nvSpPr>
          <p:spPr bwMode="auto">
            <a:xfrm flipV="1">
              <a:off x="7560763" y="1568830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Line 161"/>
            <p:cNvSpPr>
              <a:spLocks noChangeShapeType="1"/>
            </p:cNvSpPr>
            <p:nvPr/>
          </p:nvSpPr>
          <p:spPr bwMode="auto">
            <a:xfrm flipV="1">
              <a:off x="6403475" y="1300542"/>
              <a:ext cx="379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Line 162"/>
            <p:cNvSpPr>
              <a:spLocks noChangeShapeType="1"/>
            </p:cNvSpPr>
            <p:nvPr/>
          </p:nvSpPr>
          <p:spPr bwMode="auto">
            <a:xfrm>
              <a:off x="6409825" y="1878392"/>
              <a:ext cx="3778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Text Box 155"/>
            <p:cNvSpPr txBox="1">
              <a:spLocks noChangeArrowheads="1"/>
            </p:cNvSpPr>
            <p:nvPr/>
          </p:nvSpPr>
          <p:spPr bwMode="auto">
            <a:xfrm>
              <a:off x="6794000" y="895068"/>
              <a:ext cx="758825" cy="11112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      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33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b="1" i="0" u="none" strike="noStrike" cap="none" normalizeH="0" baseline="-25000" dirty="0" smtClean="0">
                  <a:ln>
                    <a:noFill/>
                  </a:ln>
                  <a:solidFill>
                    <a:srgbClr val="0033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lvl="0" indent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     </a:t>
              </a:r>
              <a:r>
                <a:rPr kumimoji="0" lang="en-US" altLang="zh-CN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33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b="1" i="0" u="none" strike="noStrike" cap="none" normalizeH="0" baseline="-25000" dirty="0" smtClean="0">
                  <a:ln>
                    <a:noFill/>
                  </a:ln>
                  <a:solidFill>
                    <a:srgbClr val="0033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lvl="0" indent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 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     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33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b="1" i="0" u="none" strike="noStrike" cap="none" normalizeH="0" baseline="-25000" dirty="0" smtClean="0">
                  <a:ln>
                    <a:noFill/>
                  </a:ln>
                  <a:solidFill>
                    <a:srgbClr val="0033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</a:p>
            <a:p>
              <a:pPr marL="0" lvl="0" indent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CLEAR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5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809230" cy="769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Method - Synchronous Counters</a:t>
            </a:r>
            <a:endParaRPr lang="en-US" dirty="0"/>
          </a:p>
        </p:txBody>
      </p:sp>
      <p:sp>
        <p:nvSpPr>
          <p:cNvPr id="128" name="Content Placeholder 127"/>
          <p:cNvSpPr>
            <a:spLocks noGrp="1"/>
          </p:cNvSpPr>
          <p:nvPr>
            <p:ph idx="1"/>
          </p:nvPr>
        </p:nvSpPr>
        <p:spPr>
          <a:xfrm>
            <a:off x="822961" y="1180592"/>
            <a:ext cx="7809229" cy="9696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Goal : Given </a:t>
            </a:r>
            <a:r>
              <a:rPr lang="en-US" sz="2200" dirty="0"/>
              <a:t>the state diagram of a counter realize it using </a:t>
            </a:r>
            <a:r>
              <a:rPr lang="en-US" sz="2200" dirty="0" smtClean="0"/>
              <a:t>common </a:t>
            </a:r>
            <a:r>
              <a:rPr lang="en-US" sz="2200" dirty="0"/>
              <a:t>FFs (and combinational logic).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7" name="Group 121"/>
          <p:cNvGrpSpPr>
            <a:grpSpLocks/>
          </p:cNvGrpSpPr>
          <p:nvPr/>
        </p:nvGrpSpPr>
        <p:grpSpPr bwMode="auto">
          <a:xfrm>
            <a:off x="4571615" y="2032479"/>
            <a:ext cx="1646237" cy="1254125"/>
            <a:chOff x="8593" y="3312"/>
            <a:chExt cx="2592" cy="1975"/>
          </a:xfrm>
        </p:grpSpPr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9267" y="4343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7"/>
            <p:cNvSpPr>
              <a:spLocks noChangeShapeType="1"/>
            </p:cNvSpPr>
            <p:nvPr/>
          </p:nvSpPr>
          <p:spPr bwMode="auto">
            <a:xfrm>
              <a:off x="8664" y="444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26"/>
            <p:cNvSpPr>
              <a:spLocks noChangeShapeType="1"/>
            </p:cNvSpPr>
            <p:nvPr/>
          </p:nvSpPr>
          <p:spPr bwMode="auto">
            <a:xfrm flipV="1">
              <a:off x="10486" y="3969"/>
              <a:ext cx="4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5"/>
            <p:cNvSpPr>
              <a:spLocks noChangeShapeType="1"/>
            </p:cNvSpPr>
            <p:nvPr/>
          </p:nvSpPr>
          <p:spPr bwMode="auto">
            <a:xfrm flipV="1">
              <a:off x="10444" y="3522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flipV="1">
              <a:off x="10493" y="440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Text Box 123"/>
            <p:cNvSpPr txBox="1">
              <a:spLocks noChangeArrowheads="1"/>
            </p:cNvSpPr>
            <p:nvPr/>
          </p:nvSpPr>
          <p:spPr bwMode="auto">
            <a:xfrm>
              <a:off x="9271" y="331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ts val="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 C	</a:t>
              </a:r>
              <a:r>
                <a:rPr kumimoji="0" lang="en-US" alt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               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r" defTabSz="914400" rtl="0" eaLnBrk="0" fontAlgn="base" latinLnBrk="0" hangingPunct="0">
                <a:lnSpc>
                  <a:spcPts val="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A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Text Box 122"/>
            <p:cNvSpPr txBox="1">
              <a:spLocks noChangeArrowheads="1"/>
            </p:cNvSpPr>
            <p:nvPr/>
          </p:nvSpPr>
          <p:spPr bwMode="auto">
            <a:xfrm>
              <a:off x="8593" y="4679"/>
              <a:ext cx="25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Functional block diagram of 3-bit counter.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6" name="Group 104"/>
          <p:cNvGrpSpPr>
            <a:grpSpLocks/>
          </p:cNvGrpSpPr>
          <p:nvPr/>
        </p:nvGrpSpPr>
        <p:grpSpPr bwMode="auto">
          <a:xfrm>
            <a:off x="6407218" y="1706637"/>
            <a:ext cx="2610594" cy="1638384"/>
            <a:chOff x="5584" y="8296"/>
            <a:chExt cx="4112" cy="2581"/>
          </a:xfrm>
        </p:grpSpPr>
        <p:sp>
          <p:nvSpPr>
            <p:cNvPr id="78" name="Oval 120"/>
            <p:cNvSpPr>
              <a:spLocks noChangeArrowheads="1"/>
            </p:cNvSpPr>
            <p:nvPr/>
          </p:nvSpPr>
          <p:spPr bwMode="auto">
            <a:xfrm>
              <a:off x="7349" y="8296"/>
              <a:ext cx="555" cy="32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119"/>
            <p:cNvSpPr>
              <a:spLocks noChangeArrowheads="1"/>
            </p:cNvSpPr>
            <p:nvPr/>
          </p:nvSpPr>
          <p:spPr bwMode="auto">
            <a:xfrm>
              <a:off x="8453" y="8494"/>
              <a:ext cx="555" cy="320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118"/>
            <p:cNvSpPr>
              <a:spLocks noChangeArrowheads="1"/>
            </p:cNvSpPr>
            <p:nvPr/>
          </p:nvSpPr>
          <p:spPr bwMode="auto">
            <a:xfrm>
              <a:off x="9141" y="9204"/>
              <a:ext cx="555" cy="320"/>
            </a:xfrm>
            <a:prstGeom prst="ellipse">
              <a:avLst/>
            </a:prstGeom>
            <a:solidFill>
              <a:srgbClr val="CCFFCC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117"/>
            <p:cNvSpPr>
              <a:spLocks noChangeArrowheads="1"/>
            </p:cNvSpPr>
            <p:nvPr/>
          </p:nvSpPr>
          <p:spPr bwMode="auto">
            <a:xfrm>
              <a:off x="8778" y="10120"/>
              <a:ext cx="555" cy="320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16"/>
            <p:cNvSpPr>
              <a:spLocks noChangeArrowheads="1"/>
            </p:cNvSpPr>
            <p:nvPr/>
          </p:nvSpPr>
          <p:spPr bwMode="auto">
            <a:xfrm>
              <a:off x="7392" y="10557"/>
              <a:ext cx="555" cy="320"/>
            </a:xfrm>
            <a:prstGeom prst="ellipse">
              <a:avLst/>
            </a:prstGeom>
            <a:solidFill>
              <a:srgbClr val="CC99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15"/>
            <p:cNvSpPr>
              <a:spLocks noChangeArrowheads="1"/>
            </p:cNvSpPr>
            <p:nvPr/>
          </p:nvSpPr>
          <p:spPr bwMode="auto">
            <a:xfrm>
              <a:off x="5973" y="10130"/>
              <a:ext cx="555" cy="320"/>
            </a:xfrm>
            <a:prstGeom prst="ellipse">
              <a:avLst/>
            </a:prstGeom>
            <a:solidFill>
              <a:srgbClr val="00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5584" y="9208"/>
              <a:ext cx="555" cy="320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13"/>
            <p:cNvSpPr>
              <a:spLocks noChangeArrowheads="1"/>
            </p:cNvSpPr>
            <p:nvPr/>
          </p:nvSpPr>
          <p:spPr bwMode="auto">
            <a:xfrm>
              <a:off x="6171" y="8526"/>
              <a:ext cx="555" cy="320"/>
            </a:xfrm>
            <a:prstGeom prst="ellipse">
              <a:avLst/>
            </a:prstGeom>
            <a:solidFill>
              <a:srgbClr val="FF00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2"/>
            <p:cNvSpPr>
              <a:spLocks/>
            </p:cNvSpPr>
            <p:nvPr/>
          </p:nvSpPr>
          <p:spPr bwMode="auto">
            <a:xfrm>
              <a:off x="7904" y="8456"/>
              <a:ext cx="555" cy="106"/>
            </a:xfrm>
            <a:custGeom>
              <a:avLst/>
              <a:gdLst>
                <a:gd name="T0" fmla="*/ 0 w 555"/>
                <a:gd name="T1" fmla="*/ 0 h 106"/>
                <a:gd name="T2" fmla="*/ 299 w 555"/>
                <a:gd name="T3" fmla="*/ 42 h 106"/>
                <a:gd name="T4" fmla="*/ 555 w 555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06">
                  <a:moveTo>
                    <a:pt x="0" y="0"/>
                  </a:moveTo>
                  <a:cubicBezTo>
                    <a:pt x="103" y="12"/>
                    <a:pt x="207" y="24"/>
                    <a:pt x="299" y="42"/>
                  </a:cubicBezTo>
                  <a:cubicBezTo>
                    <a:pt x="391" y="60"/>
                    <a:pt x="473" y="83"/>
                    <a:pt x="555" y="10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8928" y="8776"/>
              <a:ext cx="448" cy="426"/>
            </a:xfrm>
            <a:custGeom>
              <a:avLst/>
              <a:gdLst>
                <a:gd name="T0" fmla="*/ 0 w 448"/>
                <a:gd name="T1" fmla="*/ 0 h 426"/>
                <a:gd name="T2" fmla="*/ 203 w 448"/>
                <a:gd name="T3" fmla="*/ 149 h 426"/>
                <a:gd name="T4" fmla="*/ 448 w 448"/>
                <a:gd name="T5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" h="426">
                  <a:moveTo>
                    <a:pt x="0" y="0"/>
                  </a:moveTo>
                  <a:cubicBezTo>
                    <a:pt x="64" y="39"/>
                    <a:pt x="128" y="78"/>
                    <a:pt x="203" y="149"/>
                  </a:cubicBezTo>
                  <a:cubicBezTo>
                    <a:pt x="278" y="220"/>
                    <a:pt x="363" y="323"/>
                    <a:pt x="448" y="4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/>
            <p:cNvSpPr>
              <a:spLocks/>
            </p:cNvSpPr>
            <p:nvPr/>
          </p:nvSpPr>
          <p:spPr bwMode="auto">
            <a:xfrm>
              <a:off x="9216" y="9521"/>
              <a:ext cx="238" cy="608"/>
            </a:xfrm>
            <a:custGeom>
              <a:avLst/>
              <a:gdLst>
                <a:gd name="T0" fmla="*/ 235 w 238"/>
                <a:gd name="T1" fmla="*/ 0 h 608"/>
                <a:gd name="T2" fmla="*/ 224 w 238"/>
                <a:gd name="T3" fmla="*/ 235 h 608"/>
                <a:gd name="T4" fmla="*/ 149 w 238"/>
                <a:gd name="T5" fmla="*/ 416 h 608"/>
                <a:gd name="T6" fmla="*/ 0 w 238"/>
                <a:gd name="T7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608">
                  <a:moveTo>
                    <a:pt x="235" y="0"/>
                  </a:moveTo>
                  <a:cubicBezTo>
                    <a:pt x="236" y="83"/>
                    <a:pt x="238" y="166"/>
                    <a:pt x="224" y="235"/>
                  </a:cubicBezTo>
                  <a:cubicBezTo>
                    <a:pt x="210" y="304"/>
                    <a:pt x="186" y="354"/>
                    <a:pt x="149" y="416"/>
                  </a:cubicBezTo>
                  <a:cubicBezTo>
                    <a:pt x="112" y="478"/>
                    <a:pt x="56" y="543"/>
                    <a:pt x="0" y="60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9"/>
            <p:cNvSpPr>
              <a:spLocks/>
            </p:cNvSpPr>
            <p:nvPr/>
          </p:nvSpPr>
          <p:spPr bwMode="auto">
            <a:xfrm>
              <a:off x="7936" y="10407"/>
              <a:ext cx="917" cy="288"/>
            </a:xfrm>
            <a:custGeom>
              <a:avLst/>
              <a:gdLst>
                <a:gd name="T0" fmla="*/ 917 w 917"/>
                <a:gd name="T1" fmla="*/ 0 h 288"/>
                <a:gd name="T2" fmla="*/ 640 w 917"/>
                <a:gd name="T3" fmla="*/ 138 h 288"/>
                <a:gd name="T4" fmla="*/ 320 w 917"/>
                <a:gd name="T5" fmla="*/ 224 h 288"/>
                <a:gd name="T6" fmla="*/ 0 w 917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7" h="288">
                  <a:moveTo>
                    <a:pt x="917" y="0"/>
                  </a:moveTo>
                  <a:cubicBezTo>
                    <a:pt x="828" y="50"/>
                    <a:pt x="739" y="101"/>
                    <a:pt x="640" y="138"/>
                  </a:cubicBezTo>
                  <a:cubicBezTo>
                    <a:pt x="541" y="175"/>
                    <a:pt x="427" y="199"/>
                    <a:pt x="320" y="224"/>
                  </a:cubicBezTo>
                  <a:cubicBezTo>
                    <a:pt x="213" y="249"/>
                    <a:pt x="106" y="268"/>
                    <a:pt x="0" y="2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8"/>
            <p:cNvSpPr>
              <a:spLocks/>
            </p:cNvSpPr>
            <p:nvPr/>
          </p:nvSpPr>
          <p:spPr bwMode="auto">
            <a:xfrm>
              <a:off x="6432" y="10417"/>
              <a:ext cx="949" cy="267"/>
            </a:xfrm>
            <a:custGeom>
              <a:avLst/>
              <a:gdLst>
                <a:gd name="T0" fmla="*/ 949 w 949"/>
                <a:gd name="T1" fmla="*/ 267 h 267"/>
                <a:gd name="T2" fmla="*/ 608 w 949"/>
                <a:gd name="T3" fmla="*/ 224 h 267"/>
                <a:gd name="T4" fmla="*/ 245 w 949"/>
                <a:gd name="T5" fmla="*/ 107 h 267"/>
                <a:gd name="T6" fmla="*/ 0 w 949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267">
                  <a:moveTo>
                    <a:pt x="949" y="267"/>
                  </a:moveTo>
                  <a:cubicBezTo>
                    <a:pt x="837" y="259"/>
                    <a:pt x="725" y="251"/>
                    <a:pt x="608" y="224"/>
                  </a:cubicBezTo>
                  <a:cubicBezTo>
                    <a:pt x="491" y="197"/>
                    <a:pt x="346" y="144"/>
                    <a:pt x="245" y="107"/>
                  </a:cubicBezTo>
                  <a:cubicBezTo>
                    <a:pt x="144" y="70"/>
                    <a:pt x="72" y="35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/>
            <p:cNvSpPr>
              <a:spLocks/>
            </p:cNvSpPr>
            <p:nvPr/>
          </p:nvSpPr>
          <p:spPr bwMode="auto">
            <a:xfrm>
              <a:off x="5799" y="9543"/>
              <a:ext cx="260" cy="629"/>
            </a:xfrm>
            <a:custGeom>
              <a:avLst/>
              <a:gdLst>
                <a:gd name="T0" fmla="*/ 260 w 260"/>
                <a:gd name="T1" fmla="*/ 629 h 629"/>
                <a:gd name="T2" fmla="*/ 89 w 260"/>
                <a:gd name="T3" fmla="*/ 384 h 629"/>
                <a:gd name="T4" fmla="*/ 14 w 260"/>
                <a:gd name="T5" fmla="*/ 138 h 629"/>
                <a:gd name="T6" fmla="*/ 4 w 260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29">
                  <a:moveTo>
                    <a:pt x="260" y="629"/>
                  </a:moveTo>
                  <a:cubicBezTo>
                    <a:pt x="195" y="547"/>
                    <a:pt x="130" y="466"/>
                    <a:pt x="89" y="384"/>
                  </a:cubicBezTo>
                  <a:cubicBezTo>
                    <a:pt x="48" y="302"/>
                    <a:pt x="28" y="202"/>
                    <a:pt x="14" y="138"/>
                  </a:cubicBezTo>
                  <a:cubicBezTo>
                    <a:pt x="0" y="74"/>
                    <a:pt x="2" y="37"/>
                    <a:pt x="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5920" y="8843"/>
              <a:ext cx="363" cy="362"/>
            </a:xfrm>
            <a:custGeom>
              <a:avLst/>
              <a:gdLst>
                <a:gd name="T0" fmla="*/ 0 w 363"/>
                <a:gd name="T1" fmla="*/ 362 h 362"/>
                <a:gd name="T2" fmla="*/ 160 w 363"/>
                <a:gd name="T3" fmla="*/ 149 h 362"/>
                <a:gd name="T4" fmla="*/ 363 w 363"/>
                <a:gd name="T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3" h="362">
                  <a:moveTo>
                    <a:pt x="0" y="362"/>
                  </a:moveTo>
                  <a:cubicBezTo>
                    <a:pt x="50" y="285"/>
                    <a:pt x="100" y="209"/>
                    <a:pt x="160" y="149"/>
                  </a:cubicBezTo>
                  <a:cubicBezTo>
                    <a:pt x="220" y="89"/>
                    <a:pt x="291" y="44"/>
                    <a:pt x="36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5"/>
            <p:cNvSpPr>
              <a:spLocks/>
            </p:cNvSpPr>
            <p:nvPr/>
          </p:nvSpPr>
          <p:spPr bwMode="auto">
            <a:xfrm>
              <a:off x="6699" y="8452"/>
              <a:ext cx="629" cy="145"/>
            </a:xfrm>
            <a:custGeom>
              <a:avLst/>
              <a:gdLst>
                <a:gd name="T0" fmla="*/ 0 w 629"/>
                <a:gd name="T1" fmla="*/ 145 h 145"/>
                <a:gd name="T2" fmla="*/ 256 w 629"/>
                <a:gd name="T3" fmla="*/ 49 h 145"/>
                <a:gd name="T4" fmla="*/ 501 w 629"/>
                <a:gd name="T5" fmla="*/ 7 h 145"/>
                <a:gd name="T6" fmla="*/ 629 w 629"/>
                <a:gd name="T7" fmla="*/ 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45">
                  <a:moveTo>
                    <a:pt x="0" y="145"/>
                  </a:moveTo>
                  <a:cubicBezTo>
                    <a:pt x="86" y="108"/>
                    <a:pt x="173" y="72"/>
                    <a:pt x="256" y="49"/>
                  </a:cubicBezTo>
                  <a:cubicBezTo>
                    <a:pt x="339" y="26"/>
                    <a:pt x="439" y="14"/>
                    <a:pt x="501" y="7"/>
                  </a:cubicBezTo>
                  <a:cubicBezTo>
                    <a:pt x="563" y="0"/>
                    <a:pt x="596" y="3"/>
                    <a:pt x="629" y="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71"/>
          <p:cNvGrpSpPr>
            <a:grpSpLocks/>
          </p:cNvGrpSpPr>
          <p:nvPr/>
        </p:nvGrpSpPr>
        <p:grpSpPr bwMode="auto">
          <a:xfrm>
            <a:off x="98685" y="3368822"/>
            <a:ext cx="3200400" cy="2748263"/>
            <a:chOff x="1875" y="4371"/>
            <a:chExt cx="5040" cy="4329"/>
          </a:xfrm>
        </p:grpSpPr>
        <p:grpSp>
          <p:nvGrpSpPr>
            <p:cNvPr id="95" name="Group 99"/>
            <p:cNvGrpSpPr>
              <a:grpSpLocks/>
            </p:cNvGrpSpPr>
            <p:nvPr/>
          </p:nvGrpSpPr>
          <p:grpSpPr bwMode="auto">
            <a:xfrm>
              <a:off x="5224" y="5391"/>
              <a:ext cx="820" cy="875"/>
              <a:chOff x="13309" y="7587"/>
              <a:chExt cx="820" cy="875"/>
            </a:xfrm>
          </p:grpSpPr>
          <p:sp>
            <p:nvSpPr>
              <p:cNvPr id="123" name="Freeform 101"/>
              <p:cNvSpPr>
                <a:spLocks/>
              </p:cNvSpPr>
              <p:nvPr/>
            </p:nvSpPr>
            <p:spPr bwMode="auto">
              <a:xfrm>
                <a:off x="13320" y="8197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Text Box 100"/>
              <p:cNvSpPr txBox="1">
                <a:spLocks noChangeArrowheads="1"/>
              </p:cNvSpPr>
              <p:nvPr/>
            </p:nvSpPr>
            <p:spPr bwMode="auto">
              <a:xfrm>
                <a:off x="13309" y="7587"/>
                <a:ext cx="820" cy="8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    Q</a:t>
                </a:r>
                <a:endPara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 _ </a:t>
                </a:r>
                <a:endPara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Q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6"/>
            <p:cNvGrpSpPr>
              <a:grpSpLocks/>
            </p:cNvGrpSpPr>
            <p:nvPr/>
          </p:nvGrpSpPr>
          <p:grpSpPr bwMode="auto">
            <a:xfrm>
              <a:off x="5231" y="6486"/>
              <a:ext cx="820" cy="875"/>
              <a:chOff x="13309" y="7587"/>
              <a:chExt cx="820" cy="875"/>
            </a:xfrm>
          </p:grpSpPr>
          <p:sp>
            <p:nvSpPr>
              <p:cNvPr id="121" name="Freeform 98"/>
              <p:cNvSpPr>
                <a:spLocks/>
              </p:cNvSpPr>
              <p:nvPr/>
            </p:nvSpPr>
            <p:spPr bwMode="auto">
              <a:xfrm>
                <a:off x="13320" y="8197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Text Box 97"/>
              <p:cNvSpPr txBox="1">
                <a:spLocks noChangeArrowheads="1"/>
              </p:cNvSpPr>
              <p:nvPr/>
            </p:nvSpPr>
            <p:spPr bwMode="auto">
              <a:xfrm>
                <a:off x="13309" y="7587"/>
                <a:ext cx="820" cy="875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    Q</a:t>
                </a:r>
                <a:endPara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 _ </a:t>
                </a:r>
                <a:endPara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Q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3"/>
            <p:cNvGrpSpPr>
              <a:grpSpLocks/>
            </p:cNvGrpSpPr>
            <p:nvPr/>
          </p:nvGrpSpPr>
          <p:grpSpPr bwMode="auto">
            <a:xfrm>
              <a:off x="5231" y="7581"/>
              <a:ext cx="820" cy="875"/>
              <a:chOff x="13309" y="7587"/>
              <a:chExt cx="820" cy="875"/>
            </a:xfrm>
          </p:grpSpPr>
          <p:sp>
            <p:nvSpPr>
              <p:cNvPr id="119" name="Freeform 95"/>
              <p:cNvSpPr>
                <a:spLocks/>
              </p:cNvSpPr>
              <p:nvPr/>
            </p:nvSpPr>
            <p:spPr bwMode="auto">
              <a:xfrm>
                <a:off x="13320" y="8197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Text Box 94"/>
              <p:cNvSpPr txBox="1">
                <a:spLocks noChangeArrowheads="1"/>
              </p:cNvSpPr>
              <p:nvPr/>
            </p:nvSpPr>
            <p:spPr bwMode="auto">
              <a:xfrm>
                <a:off x="13309" y="7587"/>
                <a:ext cx="820" cy="875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    Q</a:t>
                </a:r>
                <a:endPara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 _ </a:t>
                </a:r>
                <a:endPara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     Q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" name="Text Box 92"/>
            <p:cNvSpPr txBox="1">
              <a:spLocks noChangeArrowheads="1"/>
            </p:cNvSpPr>
            <p:nvPr/>
          </p:nvSpPr>
          <p:spPr bwMode="auto">
            <a:xfrm>
              <a:off x="3076" y="5977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          D</a:t>
              </a:r>
              <a:r>
                <a:rPr kumimoji="0" lang="en-US" altLang="en-US" sz="1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</a:t>
              </a:r>
              <a:endPara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          D</a:t>
              </a:r>
              <a:r>
                <a:rPr kumimoji="0" lang="en-US" altLang="en-US" sz="1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</a:t>
              </a:r>
              <a:endPara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              </a:t>
              </a:r>
              <a:endPara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          D</a:t>
              </a:r>
              <a:r>
                <a:rPr kumimoji="0" lang="en-US" altLang="en-US" sz="1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2218" y="7284"/>
              <a:ext cx="2547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  Combinational circuit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000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4260" y="6670"/>
              <a:ext cx="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4260" y="5575"/>
              <a:ext cx="960" cy="645"/>
            </a:xfrm>
            <a:custGeom>
              <a:avLst/>
              <a:gdLst>
                <a:gd name="T0" fmla="*/ 0 w 960"/>
                <a:gd name="T1" fmla="*/ 645 h 645"/>
                <a:gd name="T2" fmla="*/ 315 w 960"/>
                <a:gd name="T3" fmla="*/ 645 h 645"/>
                <a:gd name="T4" fmla="*/ 315 w 960"/>
                <a:gd name="T5" fmla="*/ 0 h 645"/>
                <a:gd name="T6" fmla="*/ 960 w 960"/>
                <a:gd name="T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645">
                  <a:moveTo>
                    <a:pt x="0" y="645"/>
                  </a:moveTo>
                  <a:lnTo>
                    <a:pt x="315" y="645"/>
                  </a:lnTo>
                  <a:lnTo>
                    <a:pt x="315" y="0"/>
                  </a:lnTo>
                  <a:lnTo>
                    <a:pt x="96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4260" y="7105"/>
              <a:ext cx="960" cy="630"/>
            </a:xfrm>
            <a:custGeom>
              <a:avLst/>
              <a:gdLst>
                <a:gd name="T0" fmla="*/ 0 w 960"/>
                <a:gd name="T1" fmla="*/ 0 h 630"/>
                <a:gd name="T2" fmla="*/ 345 w 960"/>
                <a:gd name="T3" fmla="*/ 0 h 630"/>
                <a:gd name="T4" fmla="*/ 345 w 960"/>
                <a:gd name="T5" fmla="*/ 630 h 630"/>
                <a:gd name="T6" fmla="*/ 960 w 960"/>
                <a:gd name="T7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630">
                  <a:moveTo>
                    <a:pt x="0" y="0"/>
                  </a:moveTo>
                  <a:lnTo>
                    <a:pt x="345" y="0"/>
                  </a:lnTo>
                  <a:lnTo>
                    <a:pt x="345" y="630"/>
                  </a:lnTo>
                  <a:lnTo>
                    <a:pt x="960" y="63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>
              <a:off x="6030" y="5590"/>
              <a:ext cx="8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86"/>
            <p:cNvSpPr>
              <a:spLocks noChangeShapeType="1"/>
            </p:cNvSpPr>
            <p:nvPr/>
          </p:nvSpPr>
          <p:spPr bwMode="auto">
            <a:xfrm>
              <a:off x="6045" y="6670"/>
              <a:ext cx="8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85"/>
            <p:cNvSpPr>
              <a:spLocks noChangeShapeType="1"/>
            </p:cNvSpPr>
            <p:nvPr/>
          </p:nvSpPr>
          <p:spPr bwMode="auto">
            <a:xfrm>
              <a:off x="6030" y="7780"/>
              <a:ext cx="8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6180" y="5545"/>
              <a:ext cx="98" cy="1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3"/>
            <p:cNvSpPr>
              <a:spLocks noChangeArrowheads="1"/>
            </p:cNvSpPr>
            <p:nvPr/>
          </p:nvSpPr>
          <p:spPr bwMode="auto">
            <a:xfrm>
              <a:off x="6320" y="6610"/>
              <a:ext cx="98" cy="1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82"/>
            <p:cNvSpPr>
              <a:spLocks noChangeArrowheads="1"/>
            </p:cNvSpPr>
            <p:nvPr/>
          </p:nvSpPr>
          <p:spPr bwMode="auto">
            <a:xfrm>
              <a:off x="6465" y="7705"/>
              <a:ext cx="98" cy="1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1"/>
            <p:cNvSpPr>
              <a:spLocks/>
            </p:cNvSpPr>
            <p:nvPr/>
          </p:nvSpPr>
          <p:spPr bwMode="auto">
            <a:xfrm>
              <a:off x="2820" y="5230"/>
              <a:ext cx="3405" cy="915"/>
            </a:xfrm>
            <a:custGeom>
              <a:avLst/>
              <a:gdLst>
                <a:gd name="T0" fmla="*/ 3405 w 3405"/>
                <a:gd name="T1" fmla="*/ 360 h 915"/>
                <a:gd name="T2" fmla="*/ 3405 w 3405"/>
                <a:gd name="T3" fmla="*/ 0 h 915"/>
                <a:gd name="T4" fmla="*/ 0 w 3405"/>
                <a:gd name="T5" fmla="*/ 0 h 915"/>
                <a:gd name="T6" fmla="*/ 0 w 3405"/>
                <a:gd name="T7" fmla="*/ 915 h 915"/>
                <a:gd name="T8" fmla="*/ 255 w 3405"/>
                <a:gd name="T9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5" h="915">
                  <a:moveTo>
                    <a:pt x="3405" y="360"/>
                  </a:moveTo>
                  <a:lnTo>
                    <a:pt x="3405" y="0"/>
                  </a:lnTo>
                  <a:lnTo>
                    <a:pt x="0" y="0"/>
                  </a:lnTo>
                  <a:lnTo>
                    <a:pt x="0" y="915"/>
                  </a:lnTo>
                  <a:lnTo>
                    <a:pt x="255" y="91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0"/>
            <p:cNvSpPr>
              <a:spLocks/>
            </p:cNvSpPr>
            <p:nvPr/>
          </p:nvSpPr>
          <p:spPr bwMode="auto">
            <a:xfrm>
              <a:off x="2670" y="5080"/>
              <a:ext cx="3705" cy="1590"/>
            </a:xfrm>
            <a:custGeom>
              <a:avLst/>
              <a:gdLst>
                <a:gd name="T0" fmla="*/ 3705 w 3705"/>
                <a:gd name="T1" fmla="*/ 1590 h 1590"/>
                <a:gd name="T2" fmla="*/ 3705 w 3705"/>
                <a:gd name="T3" fmla="*/ 0 h 1590"/>
                <a:gd name="T4" fmla="*/ 0 w 3705"/>
                <a:gd name="T5" fmla="*/ 15 h 1590"/>
                <a:gd name="T6" fmla="*/ 0 w 3705"/>
                <a:gd name="T7" fmla="*/ 1515 h 1590"/>
                <a:gd name="T8" fmla="*/ 405 w 3705"/>
                <a:gd name="T9" fmla="*/ 1515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5" h="1590">
                  <a:moveTo>
                    <a:pt x="3705" y="1590"/>
                  </a:moveTo>
                  <a:lnTo>
                    <a:pt x="3705" y="0"/>
                  </a:lnTo>
                  <a:lnTo>
                    <a:pt x="0" y="15"/>
                  </a:lnTo>
                  <a:lnTo>
                    <a:pt x="0" y="1515"/>
                  </a:lnTo>
                  <a:lnTo>
                    <a:pt x="405" y="15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9"/>
            <p:cNvSpPr>
              <a:spLocks/>
            </p:cNvSpPr>
            <p:nvPr/>
          </p:nvSpPr>
          <p:spPr bwMode="auto">
            <a:xfrm>
              <a:off x="2505" y="4975"/>
              <a:ext cx="4005" cy="2790"/>
            </a:xfrm>
            <a:custGeom>
              <a:avLst/>
              <a:gdLst>
                <a:gd name="T0" fmla="*/ 4005 w 4005"/>
                <a:gd name="T1" fmla="*/ 2790 h 2790"/>
                <a:gd name="T2" fmla="*/ 4005 w 4005"/>
                <a:gd name="T3" fmla="*/ 0 h 2790"/>
                <a:gd name="T4" fmla="*/ 0 w 4005"/>
                <a:gd name="T5" fmla="*/ 0 h 2790"/>
                <a:gd name="T6" fmla="*/ 0 w 4005"/>
                <a:gd name="T7" fmla="*/ 2100 h 2790"/>
                <a:gd name="T8" fmla="*/ 570 w 4005"/>
                <a:gd name="T9" fmla="*/ 2100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5" h="2790">
                  <a:moveTo>
                    <a:pt x="4005" y="2790"/>
                  </a:moveTo>
                  <a:lnTo>
                    <a:pt x="4005" y="0"/>
                  </a:lnTo>
                  <a:lnTo>
                    <a:pt x="0" y="0"/>
                  </a:lnTo>
                  <a:lnTo>
                    <a:pt x="0" y="2100"/>
                  </a:lnTo>
                  <a:lnTo>
                    <a:pt x="570" y="21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8"/>
            <p:cNvSpPr>
              <a:spLocks noChangeShapeType="1"/>
            </p:cNvSpPr>
            <p:nvPr/>
          </p:nvSpPr>
          <p:spPr bwMode="auto">
            <a:xfrm>
              <a:off x="1875" y="8290"/>
              <a:ext cx="334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77"/>
            <p:cNvSpPr>
              <a:spLocks noChangeArrowheads="1"/>
            </p:cNvSpPr>
            <p:nvPr/>
          </p:nvSpPr>
          <p:spPr bwMode="auto">
            <a:xfrm>
              <a:off x="4815" y="8240"/>
              <a:ext cx="98" cy="1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6"/>
            <p:cNvSpPr>
              <a:spLocks/>
            </p:cNvSpPr>
            <p:nvPr/>
          </p:nvSpPr>
          <p:spPr bwMode="auto">
            <a:xfrm>
              <a:off x="4860" y="6090"/>
              <a:ext cx="360" cy="2190"/>
            </a:xfrm>
            <a:custGeom>
              <a:avLst/>
              <a:gdLst>
                <a:gd name="T0" fmla="*/ 0 w 360"/>
                <a:gd name="T1" fmla="*/ 2190 h 2190"/>
                <a:gd name="T2" fmla="*/ 0 w 360"/>
                <a:gd name="T3" fmla="*/ 0 h 2190"/>
                <a:gd name="T4" fmla="*/ 360 w 360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2190">
                  <a:moveTo>
                    <a:pt x="0" y="2190"/>
                  </a:moveTo>
                  <a:lnTo>
                    <a:pt x="0" y="0"/>
                  </a:lnTo>
                  <a:lnTo>
                    <a:pt x="360" y="0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75"/>
            <p:cNvSpPr>
              <a:spLocks noChangeShapeType="1"/>
            </p:cNvSpPr>
            <p:nvPr/>
          </p:nvSpPr>
          <p:spPr bwMode="auto">
            <a:xfrm>
              <a:off x="4860" y="7185"/>
              <a:ext cx="360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74"/>
            <p:cNvSpPr>
              <a:spLocks noChangeArrowheads="1"/>
            </p:cNvSpPr>
            <p:nvPr/>
          </p:nvSpPr>
          <p:spPr bwMode="auto">
            <a:xfrm>
              <a:off x="4820" y="7125"/>
              <a:ext cx="98" cy="1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73"/>
            <p:cNvSpPr>
              <a:spLocks noChangeArrowheads="1"/>
            </p:cNvSpPr>
            <p:nvPr/>
          </p:nvSpPr>
          <p:spPr bwMode="auto">
            <a:xfrm>
              <a:off x="2190" y="4750"/>
              <a:ext cx="4470" cy="3950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Text Box 72"/>
            <p:cNvSpPr txBox="1">
              <a:spLocks noChangeArrowheads="1"/>
            </p:cNvSpPr>
            <p:nvPr/>
          </p:nvSpPr>
          <p:spPr bwMode="auto">
            <a:xfrm>
              <a:off x="2190" y="4371"/>
              <a:ext cx="391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3-bit synchronous counter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7" name="Rectangle 140"/>
          <p:cNvSpPr>
            <a:spLocks noChangeArrowheads="1"/>
          </p:cNvSpPr>
          <p:nvPr/>
        </p:nvSpPr>
        <p:spPr bwMode="auto">
          <a:xfrm>
            <a:off x="3421851" y="3439430"/>
            <a:ext cx="5610389" cy="283154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FF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outputs are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fed back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combinational circuit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inputs.</a:t>
            </a:r>
          </a:p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Combinational circuit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outputs D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, D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, &amp; D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are connected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FF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inputs and will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be transferred to the output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at next active clock edge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: Design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combinational circuit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take previous counter outputs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&amp;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produce the next 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+mn-lt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4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Systematic design method is similar to that used for FF conversion considered before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7986" y="1997734"/>
            <a:ext cx="5112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>
              <a:spcBef>
                <a:spcPts val="1200"/>
              </a:spcBef>
              <a:spcAft>
                <a:spcPts val="1200"/>
              </a:spcAft>
            </a:pPr>
            <a:r>
              <a:rPr lang="en-US" sz="2000" b="1" i="1" dirty="0" smtClean="0">
                <a:solidFill>
                  <a:srgbClr val="808080"/>
                </a:solidFill>
                <a:ea typeface="Times New Roman" panose="02020603050405020304" pitchFamily="18" charset="0"/>
              </a:rPr>
              <a:t>Example </a:t>
            </a:r>
            <a:r>
              <a:rPr lang="en-US" sz="2000" b="1" dirty="0" smtClean="0">
                <a:ea typeface="Times New Roman" panose="02020603050405020304" pitchFamily="18" charset="0"/>
              </a:rPr>
              <a:t>: Design </a:t>
            </a:r>
            <a:r>
              <a:rPr lang="en-US" sz="2000" b="1" dirty="0">
                <a:ea typeface="Times New Roman" panose="02020603050405020304" pitchFamily="18" charset="0"/>
              </a:rPr>
              <a:t>a </a:t>
            </a:r>
            <a:r>
              <a:rPr lang="en-US" sz="2000" b="1" i="1" dirty="0">
                <a:solidFill>
                  <a:srgbClr val="808000"/>
                </a:solidFill>
                <a:ea typeface="Times New Roman" panose="02020603050405020304" pitchFamily="18" charset="0"/>
              </a:rPr>
              <a:t>3-bit counter </a:t>
            </a:r>
            <a:r>
              <a:rPr lang="en-US" sz="2000" b="1" dirty="0">
                <a:ea typeface="Times New Roman" panose="02020603050405020304" pitchFamily="18" charset="0"/>
              </a:rPr>
              <a:t>having the following state diagram. Use </a:t>
            </a:r>
            <a:r>
              <a:rPr lang="en-US" sz="2000" b="1" dirty="0">
                <a:solidFill>
                  <a:srgbClr val="008000"/>
                </a:solidFill>
                <a:ea typeface="Times New Roman" panose="02020603050405020304" pitchFamily="18" charset="0"/>
              </a:rPr>
              <a:t>D FFs</a:t>
            </a:r>
            <a:r>
              <a:rPr lang="en-US" sz="2000" b="1" dirty="0" smtClean="0">
                <a:ea typeface="Times New Roman" panose="02020603050405020304" pitchFamily="18" charset="0"/>
              </a:rPr>
              <a:t>.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888976" y="221808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State Diagram 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417696" y="1438989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80808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CBA</a:t>
            </a:r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7477772" y="165913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000</a:t>
            </a:r>
            <a:endParaRPr lang="en-US" altLang="en-US" sz="600" dirty="0"/>
          </a:p>
        </p:txBody>
      </p:sp>
      <p:sp>
        <p:nvSpPr>
          <p:cNvPr id="134" name="Rectangle 133"/>
          <p:cNvSpPr/>
          <p:nvPr/>
        </p:nvSpPr>
        <p:spPr>
          <a:xfrm>
            <a:off x="8187424" y="178000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001</a:t>
            </a:r>
            <a:endParaRPr lang="en-US" altLang="en-US" sz="600" dirty="0"/>
          </a:p>
        </p:txBody>
      </p:sp>
      <p:sp>
        <p:nvSpPr>
          <p:cNvPr id="135" name="Rectangle 134"/>
          <p:cNvSpPr/>
          <p:nvPr/>
        </p:nvSpPr>
        <p:spPr>
          <a:xfrm>
            <a:off x="8632190" y="2240006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010</a:t>
            </a:r>
            <a:endParaRPr lang="en-US" altLang="en-US" sz="600" dirty="0"/>
          </a:p>
        </p:txBody>
      </p:sp>
      <p:sp>
        <p:nvSpPr>
          <p:cNvPr id="136" name="Rectangle 135"/>
          <p:cNvSpPr/>
          <p:nvPr/>
        </p:nvSpPr>
        <p:spPr>
          <a:xfrm>
            <a:off x="8390113" y="2828125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011</a:t>
            </a:r>
            <a:endParaRPr lang="en-US" altLang="en-US" sz="600" dirty="0"/>
          </a:p>
        </p:txBody>
      </p:sp>
      <p:sp>
        <p:nvSpPr>
          <p:cNvPr id="137" name="Rectangle 136"/>
          <p:cNvSpPr/>
          <p:nvPr/>
        </p:nvSpPr>
        <p:spPr>
          <a:xfrm>
            <a:off x="7516883" y="3102810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100</a:t>
            </a:r>
            <a:endParaRPr lang="en-US" altLang="en-US" sz="600" dirty="0"/>
          </a:p>
        </p:txBody>
      </p:sp>
      <p:sp>
        <p:nvSpPr>
          <p:cNvPr id="138" name="Rectangle 137"/>
          <p:cNvSpPr/>
          <p:nvPr/>
        </p:nvSpPr>
        <p:spPr>
          <a:xfrm>
            <a:off x="6612097" y="2826001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101</a:t>
            </a:r>
            <a:endParaRPr lang="en-US" altLang="en-US" sz="600" dirty="0"/>
          </a:p>
        </p:txBody>
      </p:sp>
      <p:sp>
        <p:nvSpPr>
          <p:cNvPr id="139" name="Rectangle 138"/>
          <p:cNvSpPr/>
          <p:nvPr/>
        </p:nvSpPr>
        <p:spPr>
          <a:xfrm>
            <a:off x="6369139" y="2235866"/>
            <a:ext cx="447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110</a:t>
            </a:r>
            <a:endParaRPr lang="en-US" altLang="en-US" sz="600" dirty="0"/>
          </a:p>
        </p:txBody>
      </p:sp>
      <p:sp>
        <p:nvSpPr>
          <p:cNvPr id="140" name="Rectangle 139"/>
          <p:cNvSpPr/>
          <p:nvPr/>
        </p:nvSpPr>
        <p:spPr>
          <a:xfrm>
            <a:off x="6714856" y="1800315"/>
            <a:ext cx="440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111</a:t>
            </a:r>
            <a:endParaRPr lang="en-US" altLang="en-US" sz="600" dirty="0"/>
          </a:p>
        </p:txBody>
      </p:sp>
    </p:spTree>
    <p:extLst>
      <p:ext uri="{BB962C8B-B14F-4D97-AF65-F5344CB8AC3E}">
        <p14:creationId xmlns:p14="http://schemas.microsoft.com/office/powerpoint/2010/main" val="41155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0784" y="1231019"/>
            <a:ext cx="6116288" cy="2727913"/>
            <a:chOff x="250784" y="1231019"/>
            <a:chExt cx="6116288" cy="2727913"/>
          </a:xfrm>
        </p:grpSpPr>
        <p:sp>
          <p:nvSpPr>
            <p:cNvPr id="18" name="Freeform 17"/>
            <p:cNvSpPr/>
            <p:nvPr/>
          </p:nvSpPr>
          <p:spPr>
            <a:xfrm>
              <a:off x="250784" y="1231019"/>
              <a:ext cx="1023339" cy="1461912"/>
            </a:xfrm>
            <a:custGeom>
              <a:avLst/>
              <a:gdLst>
                <a:gd name="connsiteX0" fmla="*/ 0 w 1461911"/>
                <a:gd name="connsiteY0" fmla="*/ 0 h 1023338"/>
                <a:gd name="connsiteX1" fmla="*/ 950242 w 1461911"/>
                <a:gd name="connsiteY1" fmla="*/ 0 h 1023338"/>
                <a:gd name="connsiteX2" fmla="*/ 1461911 w 1461911"/>
                <a:gd name="connsiteY2" fmla="*/ 511669 h 1023338"/>
                <a:gd name="connsiteX3" fmla="*/ 950242 w 1461911"/>
                <a:gd name="connsiteY3" fmla="*/ 1023338 h 1023338"/>
                <a:gd name="connsiteX4" fmla="*/ 0 w 1461911"/>
                <a:gd name="connsiteY4" fmla="*/ 1023338 h 1023338"/>
                <a:gd name="connsiteX5" fmla="*/ 511669 w 1461911"/>
                <a:gd name="connsiteY5" fmla="*/ 511669 h 1023338"/>
                <a:gd name="connsiteX6" fmla="*/ 0 w 1461911"/>
                <a:gd name="connsiteY6" fmla="*/ 0 h 102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911" h="1023338">
                  <a:moveTo>
                    <a:pt x="1461910" y="0"/>
                  </a:moveTo>
                  <a:lnTo>
                    <a:pt x="1461910" y="665169"/>
                  </a:lnTo>
                  <a:lnTo>
                    <a:pt x="730956" y="1023338"/>
                  </a:lnTo>
                  <a:lnTo>
                    <a:pt x="1" y="665169"/>
                  </a:lnTo>
                  <a:lnTo>
                    <a:pt x="1" y="0"/>
                  </a:lnTo>
                  <a:lnTo>
                    <a:pt x="730956" y="358169"/>
                  </a:lnTo>
                  <a:lnTo>
                    <a:pt x="146191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1" tIns="526909" rIns="15240" bIns="52691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+mn-lt"/>
                </a:rPr>
                <a:t>Step 1</a:t>
              </a:r>
              <a:endParaRPr lang="en-US" sz="2400" kern="1200" dirty="0">
                <a:latin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274122" y="1231020"/>
              <a:ext cx="5092950" cy="950242"/>
            </a:xfrm>
            <a:custGeom>
              <a:avLst/>
              <a:gdLst>
                <a:gd name="connsiteX0" fmla="*/ 158377 w 950242"/>
                <a:gd name="connsiteY0" fmla="*/ 0 h 5092950"/>
                <a:gd name="connsiteX1" fmla="*/ 791865 w 950242"/>
                <a:gd name="connsiteY1" fmla="*/ 0 h 5092950"/>
                <a:gd name="connsiteX2" fmla="*/ 950242 w 950242"/>
                <a:gd name="connsiteY2" fmla="*/ 158377 h 5092950"/>
                <a:gd name="connsiteX3" fmla="*/ 950242 w 950242"/>
                <a:gd name="connsiteY3" fmla="*/ 5092950 h 5092950"/>
                <a:gd name="connsiteX4" fmla="*/ 950242 w 950242"/>
                <a:gd name="connsiteY4" fmla="*/ 5092950 h 5092950"/>
                <a:gd name="connsiteX5" fmla="*/ 0 w 950242"/>
                <a:gd name="connsiteY5" fmla="*/ 5092950 h 5092950"/>
                <a:gd name="connsiteX6" fmla="*/ 0 w 950242"/>
                <a:gd name="connsiteY6" fmla="*/ 5092950 h 5092950"/>
                <a:gd name="connsiteX7" fmla="*/ 0 w 950242"/>
                <a:gd name="connsiteY7" fmla="*/ 158377 h 5092950"/>
                <a:gd name="connsiteX8" fmla="*/ 158377 w 950242"/>
                <a:gd name="connsiteY8" fmla="*/ 0 h 509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242" h="5092950">
                  <a:moveTo>
                    <a:pt x="950242" y="848845"/>
                  </a:moveTo>
                  <a:lnTo>
                    <a:pt x="950242" y="4244105"/>
                  </a:lnTo>
                  <a:cubicBezTo>
                    <a:pt x="950242" y="4712907"/>
                    <a:pt x="937012" y="5092947"/>
                    <a:pt x="920692" y="5092947"/>
                  </a:cubicBezTo>
                  <a:lnTo>
                    <a:pt x="0" y="5092947"/>
                  </a:lnTo>
                  <a:lnTo>
                    <a:pt x="0" y="5092947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0692" y="3"/>
                  </a:lnTo>
                  <a:cubicBezTo>
                    <a:pt x="937012" y="3"/>
                    <a:pt x="950242" y="380043"/>
                    <a:pt x="950242" y="848845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59086" rIns="59086" bIns="59088" numCol="1" spcCol="1270" anchor="ctr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Draw a 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rgbClr val="993300"/>
                  </a:solidFill>
                  <a:effectLst/>
                  <a:latin typeface="+mn-lt"/>
                  <a:cs typeface="Arial" panose="020B0604020202020204" pitchFamily="34" charset="0"/>
                </a:rPr>
                <a:t>State Diagram 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for the desired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rgbClr val="993300"/>
                  </a:solidFill>
                  <a:effectLst/>
                  <a:latin typeface="+mn-lt"/>
                  <a:cs typeface="Arial" panose="020B0604020202020204" pitchFamily="34" charset="0"/>
                </a:rPr>
                <a:t> 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lt"/>
                </a:rPr>
                <a:t>Count Sequence</a:t>
              </a:r>
              <a:endParaRPr lang="en-US" sz="2000" kern="1200" dirty="0">
                <a:latin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0784" y="2497020"/>
              <a:ext cx="1023339" cy="1461912"/>
            </a:xfrm>
            <a:custGeom>
              <a:avLst/>
              <a:gdLst>
                <a:gd name="connsiteX0" fmla="*/ 0 w 1461911"/>
                <a:gd name="connsiteY0" fmla="*/ 0 h 1023338"/>
                <a:gd name="connsiteX1" fmla="*/ 950242 w 1461911"/>
                <a:gd name="connsiteY1" fmla="*/ 0 h 1023338"/>
                <a:gd name="connsiteX2" fmla="*/ 1461911 w 1461911"/>
                <a:gd name="connsiteY2" fmla="*/ 511669 h 1023338"/>
                <a:gd name="connsiteX3" fmla="*/ 950242 w 1461911"/>
                <a:gd name="connsiteY3" fmla="*/ 1023338 h 1023338"/>
                <a:gd name="connsiteX4" fmla="*/ 0 w 1461911"/>
                <a:gd name="connsiteY4" fmla="*/ 1023338 h 1023338"/>
                <a:gd name="connsiteX5" fmla="*/ 511669 w 1461911"/>
                <a:gd name="connsiteY5" fmla="*/ 511669 h 1023338"/>
                <a:gd name="connsiteX6" fmla="*/ 0 w 1461911"/>
                <a:gd name="connsiteY6" fmla="*/ 0 h 102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911" h="1023338">
                  <a:moveTo>
                    <a:pt x="1461910" y="0"/>
                  </a:moveTo>
                  <a:lnTo>
                    <a:pt x="1461910" y="665169"/>
                  </a:lnTo>
                  <a:lnTo>
                    <a:pt x="730956" y="1023338"/>
                  </a:lnTo>
                  <a:lnTo>
                    <a:pt x="1" y="665169"/>
                  </a:lnTo>
                  <a:lnTo>
                    <a:pt x="1" y="0"/>
                  </a:lnTo>
                  <a:lnTo>
                    <a:pt x="730956" y="358169"/>
                  </a:lnTo>
                  <a:lnTo>
                    <a:pt x="146191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1" tIns="526909" rIns="15240" bIns="52691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+mn-lt"/>
                </a:rPr>
                <a:t>Step 2</a:t>
              </a:r>
              <a:endParaRPr lang="en-US" sz="2400" kern="1200" dirty="0">
                <a:latin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74122" y="2497022"/>
              <a:ext cx="5092950" cy="950243"/>
            </a:xfrm>
            <a:custGeom>
              <a:avLst/>
              <a:gdLst>
                <a:gd name="connsiteX0" fmla="*/ 158377 w 950242"/>
                <a:gd name="connsiteY0" fmla="*/ 0 h 5092950"/>
                <a:gd name="connsiteX1" fmla="*/ 791865 w 950242"/>
                <a:gd name="connsiteY1" fmla="*/ 0 h 5092950"/>
                <a:gd name="connsiteX2" fmla="*/ 950242 w 950242"/>
                <a:gd name="connsiteY2" fmla="*/ 158377 h 5092950"/>
                <a:gd name="connsiteX3" fmla="*/ 950242 w 950242"/>
                <a:gd name="connsiteY3" fmla="*/ 5092950 h 5092950"/>
                <a:gd name="connsiteX4" fmla="*/ 950242 w 950242"/>
                <a:gd name="connsiteY4" fmla="*/ 5092950 h 5092950"/>
                <a:gd name="connsiteX5" fmla="*/ 0 w 950242"/>
                <a:gd name="connsiteY5" fmla="*/ 5092950 h 5092950"/>
                <a:gd name="connsiteX6" fmla="*/ 0 w 950242"/>
                <a:gd name="connsiteY6" fmla="*/ 5092950 h 5092950"/>
                <a:gd name="connsiteX7" fmla="*/ 0 w 950242"/>
                <a:gd name="connsiteY7" fmla="*/ 158377 h 5092950"/>
                <a:gd name="connsiteX8" fmla="*/ 158377 w 950242"/>
                <a:gd name="connsiteY8" fmla="*/ 0 h 509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242" h="5092950">
                  <a:moveTo>
                    <a:pt x="950242" y="848845"/>
                  </a:moveTo>
                  <a:lnTo>
                    <a:pt x="950242" y="4244105"/>
                  </a:lnTo>
                  <a:cubicBezTo>
                    <a:pt x="950242" y="4712907"/>
                    <a:pt x="937012" y="5092947"/>
                    <a:pt x="920692" y="5092947"/>
                  </a:cubicBezTo>
                  <a:lnTo>
                    <a:pt x="0" y="5092947"/>
                  </a:lnTo>
                  <a:lnTo>
                    <a:pt x="0" y="5092947"/>
                  </a:lnTo>
                  <a:lnTo>
                    <a:pt x="0" y="3"/>
                  </a:lnTo>
                  <a:lnTo>
                    <a:pt x="0" y="3"/>
                  </a:lnTo>
                  <a:lnTo>
                    <a:pt x="920692" y="3"/>
                  </a:lnTo>
                  <a:cubicBezTo>
                    <a:pt x="937012" y="3"/>
                    <a:pt x="950242" y="380043"/>
                    <a:pt x="950242" y="848845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59086" rIns="59086" bIns="59089" numCol="1" spcCol="1270" anchor="ctr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Determine the 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lt"/>
                </a:rPr>
                <a:t>Functional Block Diagram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of the 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rgbClr val="993300"/>
                  </a:solidFill>
                  <a:effectLst/>
                  <a:latin typeface="+mn-lt"/>
                  <a:cs typeface="Arial" panose="020B0604020202020204" pitchFamily="34" charset="0"/>
                </a:rPr>
                <a:t>N-bit Counter</a:t>
              </a:r>
              <a:r>
                <a:rPr kumimoji="0" lang="en-US" altLang="en-US" sz="2000" b="0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. </a:t>
              </a:r>
              <a:endParaRPr lang="en-US" sz="2000" kern="1200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 :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 </a:t>
            </a:r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373287" y="1675245"/>
            <a:ext cx="369393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372789" y="2953870"/>
            <a:ext cx="369393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0" y="1148548"/>
            <a:ext cx="1691640" cy="1265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76007" y="2546182"/>
            <a:ext cx="242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7744"/>
            <a:r>
              <a:rPr lang="en-US" dirty="0" smtClean="0">
                <a:solidFill>
                  <a:schemeClr val="accent4"/>
                </a:solidFill>
              </a:rPr>
              <a:t>1) Number </a:t>
            </a:r>
            <a:r>
              <a:rPr lang="en-US" dirty="0">
                <a:solidFill>
                  <a:schemeClr val="accent4"/>
                </a:solidFill>
              </a:rPr>
              <a:t>of flip-flops?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76007" y="2849182"/>
            <a:ext cx="2534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2) Inputs and Outputs of 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combinational circuit?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29" y="3556665"/>
            <a:ext cx="3256431" cy="2729833"/>
          </a:xfrm>
          <a:prstGeom prst="rect">
            <a:avLst/>
          </a:prstGeom>
        </p:spPr>
      </p:pic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920053" y="5002797"/>
            <a:ext cx="3845414" cy="1197978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Combinational Circuit</a:t>
            </a:r>
            <a:endParaRPr kumimoji="0" lang="en-US" altLang="zh-CN" sz="1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Inputs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Present-state counter outputs 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A,B,C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).</a:t>
            </a:r>
            <a:endParaRPr kumimoji="0" lang="en-US" altLang="zh-CN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0" algn="ctr" defTabSz="914400" eaLnBrk="0" fontAlgn="base" hangingPunct="0">
              <a:lnSpc>
                <a:spcPts val="1500"/>
              </a:lnSpc>
              <a:spcBef>
                <a:spcPct val="0"/>
              </a:spcBef>
              <a:spcAft>
                <a:spcPts val="800"/>
              </a:spcAft>
            </a:pPr>
            <a:r>
              <a:rPr kumimoji="0" lang="en-US" altLang="zh-CN" sz="14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Outputs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Next-state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counter outputs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 connect to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</a:rPr>
              <a:t>FF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inputs</a:t>
            </a: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. (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n-US" altLang="zh-CN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D</a:t>
            </a:r>
            <a:r>
              <a:rPr lang="en-US" altLang="zh-CN" sz="1400" baseline="-250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</a:t>
            </a:r>
            <a:r>
              <a:rPr lang="en-US" altLang="zh-CN" sz="1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1400" dirty="0" smtClean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</a:t>
            </a:r>
            <a:r>
              <a:rPr lang="en-US" altLang="zh-CN" sz="1400" baseline="-25000" dirty="0" smtClean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</a:t>
            </a:r>
            <a:r>
              <a:rPr lang="en-US" altLang="zh-CN" sz="1400" dirty="0" smtClean="0"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5949408" y="3830953"/>
            <a:ext cx="1453198" cy="860426"/>
            <a:chOff x="4210" y="7014"/>
            <a:chExt cx="2287" cy="1355"/>
          </a:xfrm>
        </p:grpSpPr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4211" y="8142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4237" y="7197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V="1">
              <a:off x="6033" y="7671"/>
              <a:ext cx="4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V="1">
              <a:off x="5991" y="7224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040" y="8104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818" y="7014"/>
              <a:ext cx="1195" cy="135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716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spcBef>
                  <a:spcPct val="0"/>
                </a:spcBef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lvl="0" indent="0" eaLnBrk="0" fontAlgn="base" latinLnBrk="0" hangingPunct="0">
                <a:spcBef>
                  <a:spcPct val="0"/>
                </a:spcBef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            </a:t>
              </a:r>
            </a:p>
            <a:p>
              <a:pPr marL="0" lvl="0" indent="0" eaLnBrk="0" fontAlgn="base" latinLnBrk="0" hangingPunct="0">
                <a:spcBef>
                  <a:spcPct val="0"/>
                </a:spcBef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V="1">
              <a:off x="4210" y="7671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8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59822646"/>
              </p:ext>
            </p:extLst>
          </p:nvPr>
        </p:nvGraphicFramePr>
        <p:xfrm>
          <a:off x="250784" y="1229316"/>
          <a:ext cx="8279758" cy="162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 – Cont’d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785504"/>
              </p:ext>
            </p:extLst>
          </p:nvPr>
        </p:nvGraphicFramePr>
        <p:xfrm>
          <a:off x="1508638" y="2993469"/>
          <a:ext cx="3555658" cy="1925769"/>
        </p:xfrm>
        <a:graphic>
          <a:graphicData uri="http://schemas.openxmlformats.org/drawingml/2006/table">
            <a:tbl>
              <a:tblPr/>
              <a:tblGrid>
                <a:gridCol w="59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r>
                        <a:rPr lang="en-US" sz="14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r>
                        <a:rPr lang="en-US" sz="14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393064" y="4896728"/>
            <a:ext cx="1697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ea typeface="MS Mincho" panose="02020609040205080304" pitchFamily="49" charset="-128"/>
              </a:rPr>
              <a:t>Next-State Table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03078" y="2493734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Present-state </a:t>
            </a:r>
            <a:r>
              <a:rPr lang="en-US" sz="1400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outputs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31237" y="2499762"/>
            <a:ext cx="1636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Next-state 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outputs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4" name="AutoShape 2"/>
          <p:cNvSpPr>
            <a:spLocks/>
          </p:cNvSpPr>
          <p:nvPr/>
        </p:nvSpPr>
        <p:spPr bwMode="auto">
          <a:xfrm rot="5400000">
            <a:off x="2286241" y="2002219"/>
            <a:ext cx="213647" cy="1768854"/>
          </a:xfrm>
          <a:prstGeom prst="leftBrace">
            <a:avLst>
              <a:gd name="adj1" fmla="val 48485"/>
              <a:gd name="adj2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AutoShape 2"/>
          <p:cNvSpPr>
            <a:spLocks/>
          </p:cNvSpPr>
          <p:nvPr/>
        </p:nvSpPr>
        <p:spPr bwMode="auto">
          <a:xfrm rot="5400000">
            <a:off x="4049675" y="1990320"/>
            <a:ext cx="246366" cy="1790732"/>
          </a:xfrm>
          <a:prstGeom prst="leftBrace">
            <a:avLst>
              <a:gd name="adj1" fmla="val 48485"/>
              <a:gd name="adj2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577" y="2616986"/>
            <a:ext cx="2733156" cy="22911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5890" y="2897424"/>
            <a:ext cx="391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endParaRPr lang="en-US" altLang="en-US" sz="32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34970" y="5222312"/>
            <a:ext cx="3342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190" marR="237490"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8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synchronous counter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can be realized with</a:t>
            </a:r>
            <a:r>
              <a:rPr lang="en-US" b="1" dirty="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33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 </a:t>
            </a:r>
            <a:r>
              <a:rPr lang="en-US" b="1" dirty="0" smtClean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FF</a:t>
            </a:r>
            <a:r>
              <a:rPr lang="en-US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or with any other </a:t>
            </a:r>
            <a:r>
              <a:rPr lang="en-US" b="1" dirty="0">
                <a:solidFill>
                  <a:srgbClr val="333333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FF</a:t>
            </a:r>
            <a:endParaRPr lang="en-US" sz="2400" b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 – Cont’d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858007"/>
              </p:ext>
            </p:extLst>
          </p:nvPr>
        </p:nvGraphicFramePr>
        <p:xfrm>
          <a:off x="250784" y="1229316"/>
          <a:ext cx="8279758" cy="162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452179" y="54357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We now have a truth table for the combinational circuit!</a:t>
            </a: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4981573" y="5757514"/>
            <a:ext cx="1179851" cy="137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410844" y="5327301"/>
            <a:ext cx="1453198" cy="860426"/>
            <a:chOff x="4210" y="7014"/>
            <a:chExt cx="2287" cy="1355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11" y="8142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4237" y="7197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6033" y="7671"/>
              <a:ext cx="4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5991" y="7224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6040" y="8104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818" y="7014"/>
              <a:ext cx="1195" cy="135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716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spcBef>
                  <a:spcPct val="0"/>
                </a:spcBef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lvl="0" indent="0" eaLnBrk="0" fontAlgn="base" latinLnBrk="0" hangingPunct="0">
                <a:spcBef>
                  <a:spcPct val="0"/>
                </a:spcBef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            </a:t>
              </a:r>
            </a:p>
            <a:p>
              <a:pPr marL="0" lvl="0" indent="0" eaLnBrk="0" fontAlgn="base" latinLnBrk="0" hangingPunct="0">
                <a:spcBef>
                  <a:spcPct val="0"/>
                </a:spcBef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   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4210" y="7671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900"/>
                </a:lnSpc>
              </a:pPr>
              <a:endParaRPr lang="en-US"/>
            </a:p>
          </p:txBody>
        </p:sp>
      </p:grpSp>
      <p:graphicFrame>
        <p:nvGraphicFramePr>
          <p:cNvPr id="2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96004"/>
              </p:ext>
            </p:extLst>
          </p:nvPr>
        </p:nvGraphicFramePr>
        <p:xfrm>
          <a:off x="1508760" y="2990088"/>
          <a:ext cx="3555658" cy="1925769"/>
        </p:xfrm>
        <a:graphic>
          <a:graphicData uri="http://schemas.openxmlformats.org/drawingml/2006/table">
            <a:tbl>
              <a:tblPr/>
              <a:tblGrid>
                <a:gridCol w="59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r>
                        <a:rPr lang="en-US" sz="14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r>
                        <a:rPr lang="en-US" sz="14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352685" y="4962645"/>
            <a:ext cx="1697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ea typeface="MS Mincho" panose="02020609040205080304" pitchFamily="49" charset="-128"/>
              </a:rPr>
              <a:t>Next-State Table</a:t>
            </a:r>
            <a:endParaRPr lang="en-US" sz="1600" dirty="0"/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3532383" y="2595977"/>
            <a:ext cx="3039788" cy="377825"/>
            <a:chOff x="3793" y="10535"/>
            <a:chExt cx="3009" cy="595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V="1">
              <a:off x="3793" y="1054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3793" y="10535"/>
              <a:ext cx="18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4363" y="10741"/>
              <a:ext cx="18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4946" y="10928"/>
              <a:ext cx="18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4363" y="10748"/>
              <a:ext cx="0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6" y="1093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5644" y="10535"/>
              <a:ext cx="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6219" y="10748"/>
              <a:ext cx="0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6800" y="10920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426692" y="2330136"/>
            <a:ext cx="1636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Next-state 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outputs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711" y="2330136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Required FF input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03078" y="2493734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Present-state </a:t>
            </a:r>
            <a:r>
              <a:rPr lang="en-US" sz="1400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outputs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46" name="AutoShape 2"/>
          <p:cNvSpPr>
            <a:spLocks/>
          </p:cNvSpPr>
          <p:nvPr/>
        </p:nvSpPr>
        <p:spPr bwMode="auto">
          <a:xfrm rot="5400000">
            <a:off x="2286241" y="2002219"/>
            <a:ext cx="213647" cy="1768854"/>
          </a:xfrm>
          <a:prstGeom prst="leftBrace">
            <a:avLst>
              <a:gd name="adj1" fmla="val 48485"/>
              <a:gd name="adj2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41652"/>
              </p:ext>
            </p:extLst>
          </p:nvPr>
        </p:nvGraphicFramePr>
        <p:xfrm>
          <a:off x="7475566" y="3629970"/>
          <a:ext cx="1029303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5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400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7064955" y="3130929"/>
            <a:ext cx="1850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MS Mincho" panose="02020609040205080304" pitchFamily="49" charset="-128"/>
              </a:rPr>
              <a:t>D </a:t>
            </a:r>
            <a:r>
              <a:rPr lang="en-US" sz="1400" dirty="0" smtClean="0">
                <a:latin typeface="Arial" panose="020B0604020202020204" pitchFamily="34" charset="0"/>
                <a:ea typeface="MS Mincho" panose="02020609040205080304" pitchFamily="49" charset="-128"/>
              </a:rPr>
              <a:t>Flip Flop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MS Mincho" panose="02020609040205080304" pitchFamily="49" charset="-128"/>
              </a:rPr>
              <a:t>Excitation Table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479051" y="4696770"/>
            <a:ext cx="1022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D </a:t>
            </a:r>
            <a:r>
              <a:rPr lang="en-US" sz="1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</a:t>
            </a:r>
            <a:r>
              <a:rPr lang="en-US" sz="1600" b="1" dirty="0" smtClean="0">
                <a:solidFill>
                  <a:schemeClr val="accent2"/>
                </a:solidFill>
              </a:rPr>
              <a:t> Q</a:t>
            </a:r>
            <a:r>
              <a:rPr lang="en-US" sz="1600" b="1" baseline="30000" dirty="0" smtClean="0">
                <a:solidFill>
                  <a:schemeClr val="accent2"/>
                </a:solidFill>
              </a:rPr>
              <a:t>+</a:t>
            </a:r>
            <a:endParaRPr lang="en-US" sz="1600" b="1" baseline="30000" dirty="0">
              <a:solidFill>
                <a:schemeClr val="accent2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10502" b="12507"/>
          <a:stretch/>
        </p:blipFill>
        <p:spPr>
          <a:xfrm>
            <a:off x="7422724" y="2411507"/>
            <a:ext cx="1134986" cy="7440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14817"/>
              </p:ext>
            </p:extLst>
          </p:nvPr>
        </p:nvGraphicFramePr>
        <p:xfrm>
          <a:off x="5170106" y="2996883"/>
          <a:ext cx="1783080" cy="1925769"/>
        </p:xfrm>
        <a:graphic>
          <a:graphicData uri="http://schemas.openxmlformats.org/drawingml/2006/table">
            <a:tbl>
              <a:tblPr/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8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4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4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878824" y="-20670"/>
            <a:ext cx="22227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*Excitation Table : </a:t>
            </a:r>
            <a:b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Specifies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the </a:t>
            </a:r>
            <a:r>
              <a:rPr lang="en-US" sz="1400" b="1" dirty="0">
                <a:solidFill>
                  <a:srgbClr val="333333"/>
                </a:solidFill>
                <a:latin typeface="Comic Sans MS" panose="030F0702030302020204" pitchFamily="66" charset="0"/>
                <a:ea typeface="MS Mincho" panose="02020609040205080304" pitchFamily="49" charset="-128"/>
              </a:rPr>
              <a:t>FF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inputs should be for a specific Q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Q</a:t>
            </a:r>
            <a:r>
              <a:rPr lang="en-US" sz="1400" baseline="30000" dirty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transition to occur.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4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 – Cont’d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6559604"/>
              </p:ext>
            </p:extLst>
          </p:nvPr>
        </p:nvGraphicFramePr>
        <p:xfrm>
          <a:off x="250784" y="1229316"/>
          <a:ext cx="2258736" cy="162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832354"/>
              </p:ext>
            </p:extLst>
          </p:nvPr>
        </p:nvGraphicFramePr>
        <p:xfrm>
          <a:off x="2932330" y="1703451"/>
          <a:ext cx="1777318" cy="1925769"/>
        </p:xfrm>
        <a:graphic>
          <a:graphicData uri="http://schemas.openxmlformats.org/drawingml/2006/table">
            <a:tbl>
              <a:tblPr/>
              <a:tblGrid>
                <a:gridCol w="59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8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790745" y="1207097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Required FF input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26648" y="1207097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Present-state </a:t>
            </a:r>
            <a:r>
              <a:rPr lang="en-US" sz="1400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outputs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46" name="AutoShape 2"/>
          <p:cNvSpPr>
            <a:spLocks/>
          </p:cNvSpPr>
          <p:nvPr/>
        </p:nvSpPr>
        <p:spPr bwMode="auto">
          <a:xfrm rot="5400000">
            <a:off x="3709811" y="715582"/>
            <a:ext cx="213647" cy="1768854"/>
          </a:xfrm>
          <a:prstGeom prst="leftBrace">
            <a:avLst>
              <a:gd name="adj1" fmla="val 48485"/>
              <a:gd name="adj2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1826"/>
              </p:ext>
            </p:extLst>
          </p:nvPr>
        </p:nvGraphicFramePr>
        <p:xfrm>
          <a:off x="4719808" y="1700086"/>
          <a:ext cx="1783080" cy="1925769"/>
        </p:xfrm>
        <a:graphic>
          <a:graphicData uri="http://schemas.openxmlformats.org/drawingml/2006/table">
            <a:tbl>
              <a:tblPr/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8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4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B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D</a:t>
                      </a:r>
                      <a:r>
                        <a:rPr lang="en-US" sz="1400" baseline="-25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AutoShape 2"/>
          <p:cNvSpPr>
            <a:spLocks/>
          </p:cNvSpPr>
          <p:nvPr/>
        </p:nvSpPr>
        <p:spPr bwMode="auto">
          <a:xfrm rot="5400000">
            <a:off x="5495837" y="715582"/>
            <a:ext cx="213647" cy="1768854"/>
          </a:xfrm>
          <a:prstGeom prst="leftBrace">
            <a:avLst>
              <a:gd name="adj1" fmla="val 48485"/>
              <a:gd name="adj2" fmla="val 50000"/>
            </a:avLst>
          </a:prstGeom>
          <a:noFill/>
          <a:ln w="127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87056"/>
              </p:ext>
            </p:extLst>
          </p:nvPr>
        </p:nvGraphicFramePr>
        <p:xfrm>
          <a:off x="4013767" y="3822820"/>
          <a:ext cx="1188720" cy="196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r:id="rId8" imgW="685238" imgH="1135698" progId="Visio.Drawing.6">
                  <p:embed/>
                </p:oleObj>
              </mc:Choice>
              <mc:Fallback>
                <p:oleObj r:id="rId8" imgW="685238" imgH="113569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767" y="3822820"/>
                        <a:ext cx="1188720" cy="1967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765229"/>
              </p:ext>
            </p:extLst>
          </p:nvPr>
        </p:nvGraphicFramePr>
        <p:xfrm>
          <a:off x="6607467" y="3854041"/>
          <a:ext cx="1188720" cy="204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r:id="rId10" imgW="685238" imgH="1181755" progId="Visio.Drawing.6">
                  <p:embed/>
                </p:oleObj>
              </mc:Choice>
              <mc:Fallback>
                <p:oleObj r:id="rId10" imgW="685238" imgH="118175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467" y="3854041"/>
                        <a:ext cx="1188720" cy="204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43865"/>
              </p:ext>
            </p:extLst>
          </p:nvPr>
        </p:nvGraphicFramePr>
        <p:xfrm>
          <a:off x="3715813" y="5885122"/>
          <a:ext cx="2191029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12" imgW="1269449" imgH="215806" progId="Equation.3">
                  <p:embed/>
                </p:oleObj>
              </mc:Choice>
              <mc:Fallback>
                <p:oleObj name="Equation" r:id="rId12" imgW="126944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813" y="5885122"/>
                        <a:ext cx="2191029" cy="365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30044"/>
              </p:ext>
            </p:extLst>
          </p:nvPr>
        </p:nvGraphicFramePr>
        <p:xfrm>
          <a:off x="7067785" y="5885122"/>
          <a:ext cx="789362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14" imgW="457002" imgH="215806" progId="Equation.3">
                  <p:embed/>
                </p:oleObj>
              </mc:Choice>
              <mc:Fallback>
                <p:oleObj name="Equation" r:id="rId14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785" y="5885122"/>
                        <a:ext cx="789362" cy="365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17663"/>
              </p:ext>
            </p:extLst>
          </p:nvPr>
        </p:nvGraphicFramePr>
        <p:xfrm>
          <a:off x="1144890" y="3773558"/>
          <a:ext cx="1188720" cy="2289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r:id="rId16" imgW="711075" imgH="1360367" progId="Visio.Drawing.6">
                  <p:embed/>
                </p:oleObj>
              </mc:Choice>
              <mc:Fallback>
                <p:oleObj r:id="rId16" imgW="711075" imgH="13603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890" y="3773558"/>
                        <a:ext cx="1188720" cy="2289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22981"/>
              </p:ext>
            </p:extLst>
          </p:nvPr>
        </p:nvGraphicFramePr>
        <p:xfrm>
          <a:off x="911134" y="5885122"/>
          <a:ext cx="2123592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18" imgW="1231366" imgH="215806" progId="Equation.3">
                  <p:embed/>
                </p:oleObj>
              </mc:Choice>
              <mc:Fallback>
                <p:oleObj name="Equation" r:id="rId18" imgW="12313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34" y="5885122"/>
                        <a:ext cx="2123592" cy="365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5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08127" y="174850"/>
          <a:ext cx="8375881" cy="60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r:id="rId3" imgW="5113409" imgH="3684242" progId="Visio.Drawing.6">
                  <p:embed/>
                </p:oleObj>
              </mc:Choice>
              <mc:Fallback>
                <p:oleObj r:id="rId3" imgW="5113409" imgH="368424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27" y="174850"/>
                        <a:ext cx="8375881" cy="602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7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Counter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1" y="1291224"/>
            <a:ext cx="8544560" cy="4925385"/>
          </a:xfrm>
        </p:spPr>
        <p:txBody>
          <a:bodyPr/>
          <a:lstStyle/>
          <a:p>
            <a:pPr marL="571500" marR="581025" lvl="0" indent="4445" algn="just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en-US" sz="2200" b="1" dirty="0">
                <a:solidFill>
                  <a:prstClr val="black"/>
                </a:solidFill>
                <a:ea typeface="Times New Roman" panose="02020603050405020304" pitchFamily="18" charset="0"/>
              </a:rPr>
              <a:t>Design a </a:t>
            </a:r>
            <a:r>
              <a:rPr lang="en-US" sz="2200" b="1" dirty="0">
                <a:solidFill>
                  <a:srgbClr val="8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synchronous counter</a:t>
            </a:r>
            <a:r>
              <a:rPr 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prstClr val="black"/>
                </a:solidFill>
                <a:ea typeface="Times New Roman" panose="02020603050405020304" pitchFamily="18" charset="0"/>
              </a:rPr>
              <a:t>with count </a:t>
            </a:r>
            <a:r>
              <a:rPr lang="en-US" sz="2200" b="1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sequence using DFFs:</a:t>
            </a:r>
            <a:endParaRPr lang="en-US" sz="2200" b="1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571500" marR="581025" lvl="0" indent="4445" algn="just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  <a:ea typeface="Times New Roman" panose="02020603050405020304" pitchFamily="18" charset="0"/>
              </a:rPr>
              <a:t>101</a:t>
            </a:r>
            <a:r>
              <a:rPr lang="en-US" sz="20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</a:rPr>
              <a:t>,001,</a:t>
            </a:r>
            <a:r>
              <a:rPr lang="en-US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</a:rPr>
              <a:t>000</a:t>
            </a:r>
            <a:r>
              <a:rPr lang="en-US" sz="20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Courier"/>
                <a:ea typeface="Times New Roman" panose="02020603050405020304" pitchFamily="18" charset="0"/>
              </a:rPr>
              <a:t>010</a:t>
            </a:r>
            <a:r>
              <a:rPr lang="en-US" sz="20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800000"/>
                </a:solidFill>
                <a:latin typeface="Courier"/>
                <a:ea typeface="Times New Roman" panose="02020603050405020304" pitchFamily="18" charset="0"/>
              </a:rPr>
              <a:t>110</a:t>
            </a:r>
            <a:r>
              <a:rPr lang="en-US" sz="20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808080"/>
                </a:solidFill>
                <a:latin typeface="Courier"/>
                <a:ea typeface="Times New Roman" panose="02020603050405020304" pitchFamily="18" charset="0"/>
              </a:rPr>
              <a:t>100</a:t>
            </a:r>
            <a:r>
              <a:rPr lang="en-US" sz="20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urier"/>
                <a:ea typeface="Times New Roman" panose="02020603050405020304" pitchFamily="18" charset="0"/>
              </a:rPr>
              <a:t>101</a:t>
            </a:r>
            <a:r>
              <a:rPr lang="en-US" sz="2000" b="1" dirty="0">
                <a:solidFill>
                  <a:prstClr val="black"/>
                </a:solidFill>
                <a:latin typeface="Courier"/>
                <a:ea typeface="Times New Roman" panose="02020603050405020304" pitchFamily="18" charset="0"/>
              </a:rPr>
              <a:t>,…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333333"/>
                </a:solidFill>
                <a:ea typeface="Times New Roman" panose="02020603050405020304" pitchFamily="18" charset="0"/>
              </a:rPr>
              <a:t>mod-6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571500" marR="581025" indent="4445" algn="just">
              <a:spcBef>
                <a:spcPts val="600"/>
              </a:spcBef>
              <a:spcAft>
                <a:spcPts val="0"/>
              </a:spcAft>
            </a:pPr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marR="581025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>
                <a:ea typeface="Times New Roman" panose="02020603050405020304" pitchFamily="18" charset="0"/>
              </a:rPr>
              <a:t>The </a:t>
            </a:r>
            <a:r>
              <a:rPr lang="en-US" sz="2200" dirty="0">
                <a:ea typeface="Times New Roman" panose="02020603050405020304" pitchFamily="18" charset="0"/>
              </a:rPr>
              <a:t>counter also </a:t>
            </a:r>
            <a:r>
              <a:rPr lang="en-US" sz="2200" dirty="0" smtClean="0">
                <a:ea typeface="Times New Roman" panose="02020603050405020304" pitchFamily="18" charset="0"/>
              </a:rPr>
              <a:t>has an external active high synchronous </a:t>
            </a:r>
            <a:r>
              <a:rPr lang="en-US" sz="2200" dirty="0" smtClean="0">
                <a:solidFill>
                  <a:srgbClr val="333333"/>
                </a:solidFill>
                <a:ea typeface="Times New Roman" panose="02020603050405020304" pitchFamily="18" charset="0"/>
              </a:rPr>
              <a:t>CLEAR </a:t>
            </a:r>
            <a:r>
              <a:rPr lang="en-US" sz="2200" dirty="0" smtClean="0">
                <a:ea typeface="Times New Roman" panose="02020603050405020304" pitchFamily="18" charset="0"/>
              </a:rPr>
              <a:t>input which will </a:t>
            </a:r>
            <a:r>
              <a:rPr lang="en-US" sz="2200" dirty="0">
                <a:ea typeface="Times New Roman" panose="02020603050405020304" pitchFamily="18" charset="0"/>
              </a:rPr>
              <a:t>clear the counter to </a:t>
            </a:r>
            <a:r>
              <a:rPr lang="en-US" sz="2200" dirty="0">
                <a:solidFill>
                  <a:schemeClr val="accent2"/>
                </a:solidFill>
                <a:ea typeface="Times New Roman" panose="02020603050405020304" pitchFamily="18" charset="0"/>
              </a:rPr>
              <a:t>000</a:t>
            </a:r>
            <a:r>
              <a:rPr lang="en-US" sz="2200" dirty="0">
                <a:ea typeface="Times New Roman" panose="02020603050405020304" pitchFamily="18" charset="0"/>
              </a:rPr>
              <a:t> at next </a:t>
            </a:r>
            <a:r>
              <a:rPr lang="en-US" sz="2200" dirty="0" smtClean="0">
                <a:solidFill>
                  <a:srgbClr val="008000"/>
                </a:solidFill>
                <a:ea typeface="Times New Roman" panose="02020603050405020304" pitchFamily="18" charset="0"/>
              </a:rPr>
              <a:t>active clock </a:t>
            </a:r>
            <a:r>
              <a:rPr lang="en-US" sz="2200" dirty="0" smtClean="0">
                <a:solidFill>
                  <a:srgbClr val="008000"/>
                </a:solidFill>
                <a:ea typeface="Times New Roman" panose="02020603050405020304" pitchFamily="18" charset="0"/>
              </a:rPr>
              <a:t>edge </a:t>
            </a:r>
            <a:r>
              <a:rPr lang="en-US" sz="2200" dirty="0">
                <a:ea typeface="Times New Roman" panose="02020603050405020304" pitchFamily="18" charset="0"/>
              </a:rPr>
              <a:t>when </a:t>
            </a:r>
            <a:r>
              <a:rPr lang="en-US" sz="2200" dirty="0" smtClean="0">
                <a:ea typeface="Times New Roman" panose="02020603050405020304" pitchFamily="18" charset="0"/>
              </a:rPr>
              <a:t>set to ‘1’</a:t>
            </a:r>
            <a:r>
              <a:rPr lang="en-US" sz="2200" dirty="0" smtClean="0">
                <a:ea typeface="Times New Roman" panose="02020603050405020304" pitchFamily="18" charset="0"/>
              </a:rPr>
              <a:t>.</a:t>
            </a:r>
            <a:endParaRPr lang="en-US" sz="2200" dirty="0" smtClean="0">
              <a:ea typeface="Times New Roman" panose="02020603050405020304" pitchFamily="18" charset="0"/>
            </a:endParaRPr>
          </a:p>
          <a:p>
            <a:pPr marL="571500" marR="581025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 smtClean="0">
              <a:ea typeface="Times New Roman" panose="02020603050405020304" pitchFamily="18" charset="0"/>
            </a:endParaRPr>
          </a:p>
          <a:p>
            <a:pPr marL="571500" marR="581025" indent="4445" algn="just">
              <a:spcBef>
                <a:spcPts val="600"/>
              </a:spcBef>
              <a:spcAft>
                <a:spcPts val="0"/>
              </a:spcAft>
            </a:pPr>
            <a:r>
              <a:rPr lang="en-US" sz="2000" b="1" dirty="0" smtClean="0">
                <a:ea typeface="Times New Roman" panose="02020603050405020304" pitchFamily="18" charset="0"/>
              </a:rPr>
              <a:t>e.g</a:t>
            </a:r>
            <a:r>
              <a:rPr lang="en-US" sz="2000" b="1" dirty="0">
                <a:ea typeface="Times New Roman" panose="02020603050405020304" pitchFamily="18" charset="0"/>
              </a:rPr>
              <a:t>. </a:t>
            </a:r>
            <a:r>
              <a:rPr lang="en-US" sz="2000" b="1" dirty="0">
                <a:solidFill>
                  <a:srgbClr val="FF0000"/>
                </a:solidFill>
                <a:latin typeface="Courier"/>
                <a:ea typeface="Times New Roman" panose="02020603050405020304" pitchFamily="18" charset="0"/>
              </a:rPr>
              <a:t>101</a:t>
            </a:r>
            <a:r>
              <a:rPr lang="en-US" sz="2000" b="1" dirty="0">
                <a:latin typeface="Courier"/>
                <a:ea typeface="Times New Roman" panose="02020603050405020304" pitchFamily="18" charset="0"/>
              </a:rPr>
              <a:t>,001,</a:t>
            </a:r>
            <a:r>
              <a:rPr lang="en-US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</a:rPr>
              <a:t>000</a:t>
            </a:r>
            <a:r>
              <a:rPr lang="en-US" sz="2000" b="1" dirty="0"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Courier"/>
                <a:ea typeface="Times New Roman" panose="02020603050405020304" pitchFamily="18" charset="0"/>
              </a:rPr>
              <a:t>010</a:t>
            </a:r>
            <a:r>
              <a:rPr lang="en-US" sz="2000" b="1" dirty="0"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800000"/>
                </a:solidFill>
                <a:latin typeface="Courier"/>
                <a:ea typeface="Times New Roman" panose="02020603050405020304" pitchFamily="18" charset="0"/>
              </a:rPr>
              <a:t>110</a:t>
            </a:r>
            <a:r>
              <a:rPr lang="en-US" sz="2000" b="1" dirty="0"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808080"/>
                </a:solidFill>
                <a:latin typeface="Courier"/>
                <a:ea typeface="Times New Roman" panose="02020603050405020304" pitchFamily="18" charset="0"/>
              </a:rPr>
              <a:t>100</a:t>
            </a:r>
            <a:r>
              <a:rPr lang="en-US" sz="2000" b="1" dirty="0"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  <a:ea typeface="Times New Roman" panose="02020603050405020304" pitchFamily="18" charset="0"/>
              </a:rPr>
              <a:t>000</a:t>
            </a:r>
            <a:r>
              <a:rPr lang="en-US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Courier"/>
                <a:ea typeface="Times New Roman" panose="02020603050405020304" pitchFamily="18" charset="0"/>
              </a:rPr>
              <a:t>010</a:t>
            </a:r>
            <a:r>
              <a:rPr lang="en-US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</a:rPr>
              <a:t>..</a:t>
            </a:r>
            <a:endParaRPr lang="en-US" sz="2000" b="1" dirty="0">
              <a:latin typeface="Courier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"/>
                <a:ea typeface="MS Mincho" panose="02020609040205080304" pitchFamily="49" charset="-128"/>
              </a:rPr>
              <a:t>				       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962" y="425547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ourier"/>
                <a:ea typeface="MS Mincho" panose="02020609040205080304" pitchFamily="49" charset="-128"/>
              </a:rPr>
              <a:t>CLEAR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04352" y="4565355"/>
            <a:ext cx="3263900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68252" y="4285955"/>
            <a:ext cx="0" cy="27940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68252" y="4255475"/>
            <a:ext cx="586740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67692" y="4285955"/>
            <a:ext cx="0" cy="27940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692" y="4565355"/>
            <a:ext cx="1084580" cy="0"/>
          </a:xfrm>
          <a:prstGeom prst="line">
            <a:avLst/>
          </a:prstGeom>
          <a:ln w="57150" cap="rnd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9&quot;&gt;&lt;property id=&quot;20148&quot; value=&quot;5&quot;/&gt;&lt;property id=&quot;20300&quot; value=&quot;Slide 1 - &amp;quot;SEQUENTIAL CIRCUITS - III&amp;quot;&quot;/&gt;&lt;property id=&quot;20307&quot; value=&quot;322&quot;/&gt;&lt;/object&gt;&lt;object type=&quot;3&quot; unique_id=&quot;10040&quot;&gt;&lt;property id=&quot;20148&quot; value=&quot;5&quot;/&gt;&lt;property id=&quot;20300&quot; value=&quot;Slide 2 - &amp;quot;Counters&amp;quot;&quot;/&gt;&lt;property id=&quot;20307&quot; value=&quot;344&quot;/&gt;&lt;/object&gt;&lt;object type=&quot;3&quot; unique_id=&quot;10041&quot;&gt;&lt;property id=&quot;20148&quot; value=&quot;5&quot;/&gt;&lt;property id=&quot;20300&quot; value=&quot;Slide 3 - &amp;quot;Thought Excursion…&amp;quot;&quot;/&gt;&lt;property id=&quot;20307&quot; value=&quot;345&quot;/&gt;&lt;/object&gt;&lt;object type=&quot;3&quot; unique_id=&quot;10042&quot;&gt;&lt;property id=&quot;20148&quot; value=&quot;5&quot;/&gt;&lt;property id=&quot;20300&quot; value=&quot;Slide 4 - &amp;quot;Synchronous (Parallel) Counters&amp;quot;&quot;/&gt;&lt;property id=&quot;20307&quot; value=&quot;342&quot;/&gt;&lt;/object&gt;&lt;object type=&quot;3&quot; unique_id=&quot;10043&quot;&gt;&lt;property id=&quot;20148&quot; value=&quot;5&quot;/&gt;&lt;property id=&quot;20300&quot; value=&quot;Slide 5&quot;/&gt;&lt;property id=&quot;20307&quot; value=&quot;343&quot;/&gt;&lt;/object&gt;&lt;object type=&quot;3&quot; unique_id=&quot;10044&quot;&gt;&lt;property id=&quot;20148&quot; value=&quot;5&quot;/&gt;&lt;property id=&quot;20300&quot; value=&quot;Slide 6&quot;/&gt;&lt;property id=&quot;20307&quot; value=&quot;347&quot;/&gt;&lt;/object&gt;&lt;object type=&quot;3&quot; unique_id=&quot;10045&quot;&gt;&lt;property id=&quot;20148&quot; value=&quot;5&quot;/&gt;&lt;property id=&quot;20300&quot; value=&quot;Slide 7&quot;/&gt;&lt;property id=&quot;20307&quot; value=&quot;348&quot;/&gt;&lt;/object&gt;&lt;object type=&quot;3&quot; unique_id=&quot;10046&quot;&gt;&lt;property id=&quot;20148&quot; value=&quot;5&quot;/&gt;&lt;property id=&quot;20300&quot; value=&quot;Slide 8&quot;/&gt;&lt;property id=&quot;20307&quot; value=&quot;349&quot;/&gt;&lt;/object&gt;&lt;object type=&quot;3&quot; unique_id=&quot;10047&quot;&gt;&lt;property id=&quot;20148&quot; value=&quot;5&quot;/&gt;&lt;property id=&quot;20300&quot; value=&quot;Slide 9&quot;/&gt;&lt;property id=&quot;20307&quot; value=&quot;351&quot;/&gt;&lt;/object&gt;&lt;object type=&quot;3&quot; unique_id=&quot;10048&quot;&gt;&lt;property id=&quot;20148&quot; value=&quot;5&quot;/&gt;&lt;property id=&quot;20300&quot; value=&quot;Slide 10&quot;/&gt;&lt;property id=&quot;20307&quot; value=&quot;369&quot;/&gt;&lt;/object&gt;&lt;object type=&quot;3&quot; unique_id=&quot;10049&quot;&gt;&lt;property id=&quot;20148&quot; value=&quot;5&quot;/&gt;&lt;property id=&quot;20300&quot; value=&quot;Slide 11&quot;/&gt;&lt;property id=&quot;20307&quot; value=&quot;350&quot;/&gt;&lt;/object&gt;&lt;object type=&quot;3&quot; unique_id=&quot;10050&quot;&gt;&lt;property id=&quot;20148&quot; value=&quot;5&quot;/&gt;&lt;property id=&quot;20300&quot; value=&quot;Slide 12&quot;/&gt;&lt;property id=&quot;20307&quot; value=&quot;352&quot;/&gt;&lt;/object&gt;&lt;object type=&quot;3&quot; unique_id=&quot;10051&quot;&gt;&lt;property id=&quot;20148&quot; value=&quot;5&quot;/&gt;&lt;property id=&quot;20300&quot; value=&quot;Slide 13&quot;/&gt;&lt;property id=&quot;20307&quot; value=&quot;353&quot;/&gt;&lt;/object&gt;&lt;object type=&quot;3&quot; unique_id=&quot;10052&quot;&gt;&lt;property id=&quot;20148&quot; value=&quot;5&quot;/&gt;&lt;property id=&quot;20300&quot; value=&quot;Slide 14&quot;/&gt;&lt;property id=&quot;20307&quot; value=&quot;356&quot;/&gt;&lt;/object&gt;&lt;object type=&quot;3&quot; unique_id=&quot;10053&quot;&gt;&lt;property id=&quot;20148&quot; value=&quot;5&quot;/&gt;&lt;property id=&quot;20300&quot; value=&quot;Slide 15&quot;/&gt;&lt;property id=&quot;20307&quot; value=&quot;357&quot;/&gt;&lt;/object&gt;&lt;object type=&quot;3&quot; unique_id=&quot;10054&quot;&gt;&lt;property id=&quot;20148&quot; value=&quot;5&quot;/&gt;&lt;property id=&quot;20300&quot; value=&quot;Slide 16&quot;/&gt;&lt;property id=&quot;20307&quot; value=&quot;361&quot;/&gt;&lt;/object&gt;&lt;object type=&quot;3&quot; unique_id=&quot;10055&quot;&gt;&lt;property id=&quot;20148&quot; value=&quot;5&quot;/&gt;&lt;property id=&quot;20300&quot; value=&quot;Slide 17&quot;/&gt;&lt;property id=&quot;20307&quot; value=&quot;362&quot;/&gt;&lt;/object&gt;&lt;object type=&quot;3&quot; unique_id=&quot;10056&quot;&gt;&lt;property id=&quot;20148&quot; value=&quot;5&quot;/&gt;&lt;property id=&quot;20300&quot; value=&quot;Slide 21 - &amp;quot;Counter Animation&amp;quot;&quot;/&gt;&lt;property id=&quot;20307&quot; value=&quot;364&quot;/&gt;&lt;/object&gt;&lt;object type=&quot;3&quot; unique_id=&quot;10057&quot;&gt;&lt;property id=&quot;20148&quot; value=&quot;5&quot;/&gt;&lt;property id=&quot;20300&quot; value=&quot;Slide 22 - &amp;quot;Design Method - Synchronous Counters&amp;quot;&quot;/&gt;&lt;property id=&quot;20307&quot; value=&quot;334&quot;/&gt;&lt;/object&gt;&lt;object type=&quot;3&quot; unique_id=&quot;10058&quot;&gt;&lt;property id=&quot;20148&quot; value=&quot;5&quot;/&gt;&lt;property id=&quot;20300&quot; value=&quot;Slide 23 - &amp;quot;Design Method : Steps&amp;quot;&quot;/&gt;&lt;property id=&quot;20307&quot; value=&quot;363&quot;/&gt;&lt;/object&gt;&lt;object type=&quot;3&quot; unique_id=&quot;10059&quot;&gt;&lt;property id=&quot;20148&quot; value=&quot;5&quot;/&gt;&lt;property id=&quot;20300&quot; value=&quot;Slide 24 - &amp;quot;Design Method – Cont’d&amp;quot;&quot;/&gt;&lt;property id=&quot;20307&quot; value=&quot;365&quot;/&gt;&lt;/object&gt;&lt;object type=&quot;3&quot; unique_id=&quot;10060&quot;&gt;&lt;property id=&quot;20148&quot; value=&quot;5&quot;/&gt;&lt;property id=&quot;20300&quot; value=&quot;Slide 25 - &amp;quot;Design Method – Cont’d&amp;quot;&quot;/&gt;&lt;property id=&quot;20307&quot; value=&quot;366&quot;/&gt;&lt;/object&gt;&lt;object type=&quot;3&quot; unique_id=&quot;10061&quot;&gt;&lt;property id=&quot;20148&quot; value=&quot;5&quot;/&gt;&lt;property id=&quot;20300&quot; value=&quot;Slide 26 - &amp;quot;Design Method – Cont’d&amp;quot;&quot;/&gt;&lt;property id=&quot;20307&quot; value=&quot;367&quot;/&gt;&lt;/object&gt;&lt;object type=&quot;3&quot; unique_id=&quot;10062&quot;&gt;&lt;property id=&quot;20148&quot; value=&quot;5&quot;/&gt;&lt;property id=&quot;20300&quot; value=&quot;Slide 27 - &amp;quot;Design Example…&amp;quot;&quot;/&gt;&lt;property id=&quot;20307&quot; value=&quot;368&quot;/&gt;&lt;/object&gt;&lt;object type=&quot;3&quot; unique_id=&quot;10063&quot;&gt;&lt;property id=&quot;20148&quot; value=&quot;5&quot;/&gt;&lt;property id=&quot;20300&quot; value=&quot;Slide 28 - &amp;quot;Synchronous Counter Example 2&amp;quot;&quot;/&gt;&lt;property id=&quot;20307&quot; value=&quot;338&quot;/&gt;&lt;/object&gt;&lt;object type=&quot;3&quot; unique_id=&quot;10064&quot;&gt;&lt;property id=&quot;20148&quot; value=&quot;5&quot;/&gt;&lt;property id=&quot;20300&quot; value=&quot;Slide 29&quot;/&gt;&lt;property id=&quot;20307&quot; value=&quot;339&quot;/&gt;&lt;/object&gt;&lt;object type=&quot;3&quot; unique_id=&quot;10330&quot;&gt;&lt;property id=&quot;20148&quot; value=&quot;5&quot;/&gt;&lt;property id=&quot;20300&quot; value=&quot;Slide 18 - &amp;quot;Counter Animation&amp;quot;&quot;/&gt;&lt;property id=&quot;20307&quot; value=&quot;370&quot;/&gt;&lt;/object&gt;&lt;object type=&quot;3&quot; unique_id=&quot;10331&quot;&gt;&lt;property id=&quot;20148&quot; value=&quot;5&quot;/&gt;&lt;property id=&quot;20300&quot; value=&quot;Slide 19 - &amp;quot;Counter Animation&amp;quot;&quot;/&gt;&lt;property id=&quot;20307&quot; value=&quot;371&quot;/&gt;&lt;/object&gt;&lt;object type=&quot;3&quot; unique_id=&quot;10332&quot;&gt;&lt;property id=&quot;20148&quot; value=&quot;5&quot;/&gt;&lt;property id=&quot;20300&quot; value=&quot;Slide 20 - &amp;quot;Counter Animation&amp;quot;&quot;/&gt;&lt;property id=&quot;20307&quot; value=&quot;372&quot;/&gt;&lt;/object&gt;&lt;object type=&quot;3&quot; unique_id=&quot;10696&quot;&gt;&lt;property id=&quot;20148&quot; value=&quot;5&quot;/&gt;&lt;property id=&quot;20300&quot; value=&quot;Slide 30&quot;/&gt;&lt;property id=&quot;20307&quot; value=&quot;376&quot;/&gt;&lt;/object&gt;&lt;object type=&quot;3&quot; unique_id=&quot;10697&quot;&gt;&lt;property id=&quot;20148&quot; value=&quot;5&quot;/&gt;&lt;property id=&quot;20300&quot; value=&quot;Slide 31&quot;/&gt;&lt;property id=&quot;20307&quot; value=&quot;377&quot;/&gt;&lt;/object&gt;&lt;object type=&quot;3&quot; unique_id=&quot;10698&quot;&gt;&lt;property id=&quot;20148&quot; value=&quot;5&quot;/&gt;&lt;property id=&quot;20300&quot; value=&quot;Slide 32&quot;/&gt;&lt;property id=&quot;20307&quot; value=&quot;373&quot;/&gt;&lt;/object&gt;&lt;object type=&quot;3&quot; unique_id=&quot;10699&quot;&gt;&lt;property id=&quot;20148&quot; value=&quot;5&quot;/&gt;&lt;property id=&quot;20300&quot; value=&quot;Slide 33&quot;/&gt;&lt;property id=&quot;20307&quot; value=&quot;374&quot;/&gt;&lt;/object&gt;&lt;object type=&quot;3&quot; unique_id=&quot;10700&quot;&gt;&lt;property id=&quot;20148&quot; value=&quot;5&quot;/&gt;&lt;property id=&quot;20300&quot; value=&quot;Slide 34&quot;/&gt;&lt;property id=&quot;20307&quot; value=&quot;375&quot;/&gt;&lt;/object&gt;&lt;/object&gt;&lt;object type=&quot;8&quot; unique_id=&quot;1003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57150" cap="rnd"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20211</TotalTime>
  <Words>862</Words>
  <Application>Microsoft Office PowerPoint</Application>
  <PresentationFormat>On-screen Show (4:3)</PresentationFormat>
  <Paragraphs>462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Courier</vt:lpstr>
      <vt:lpstr>MS Mincho</vt:lpstr>
      <vt:lpstr>SimSun</vt:lpstr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Retrospect</vt:lpstr>
      <vt:lpstr>Visio.Drawing.6</vt:lpstr>
      <vt:lpstr>Equation</vt:lpstr>
      <vt:lpstr>SEQUENTIAL CIRCUITS - III</vt:lpstr>
      <vt:lpstr>Design Method - Synchronous Counters</vt:lpstr>
      <vt:lpstr>Design Method : Steps</vt:lpstr>
      <vt:lpstr>Design Method – Cont’d</vt:lpstr>
      <vt:lpstr>Design Method – Cont’d</vt:lpstr>
      <vt:lpstr>Design Method – Cont’d</vt:lpstr>
      <vt:lpstr>Design Example…</vt:lpstr>
      <vt:lpstr>Synchronous Counter Example 2</vt:lpstr>
      <vt:lpstr>1) State Diagram</vt:lpstr>
      <vt:lpstr>2) Functional Block Diagram</vt:lpstr>
      <vt:lpstr>3) Next State Table / Truth table of C.C. </vt:lpstr>
      <vt:lpstr>4) Final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1280</cp:revision>
  <cp:lastPrinted>2015-03-17T13:07:15Z</cp:lastPrinted>
  <dcterms:created xsi:type="dcterms:W3CDTF">2014-12-09T08:40:23Z</dcterms:created>
  <dcterms:modified xsi:type="dcterms:W3CDTF">2019-03-15T09:28:34Z</dcterms:modified>
</cp:coreProperties>
</file>