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42" r:id="rId3"/>
    <p:sldId id="349" r:id="rId4"/>
    <p:sldId id="343" r:id="rId5"/>
    <p:sldId id="372" r:id="rId6"/>
    <p:sldId id="353" r:id="rId7"/>
    <p:sldId id="355" r:id="rId8"/>
    <p:sldId id="354" r:id="rId9"/>
    <p:sldId id="357" r:id="rId10"/>
    <p:sldId id="361" r:id="rId11"/>
    <p:sldId id="360" r:id="rId12"/>
    <p:sldId id="365" r:id="rId13"/>
    <p:sldId id="364" r:id="rId14"/>
    <p:sldId id="367" r:id="rId15"/>
    <p:sldId id="373" r:id="rId16"/>
    <p:sldId id="369" r:id="rId17"/>
  </p:sldIdLst>
  <p:sldSz cx="9144000" cy="6858000" type="screen4x3"/>
  <p:notesSz cx="6788150" cy="9923463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2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66FF"/>
    <a:srgbClr val="0000FF"/>
    <a:srgbClr val="CCFFFF"/>
    <a:srgbClr val="FFCCFF"/>
    <a:srgbClr val="FF00FF"/>
    <a:srgbClr val="800000"/>
    <a:srgbClr val="339966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162" autoAdjust="0"/>
    <p:restoredTop sz="95923" autoAdjust="0"/>
  </p:normalViewPr>
  <p:slideViewPr>
    <p:cSldViewPr snapToGrid="0">
      <p:cViewPr varScale="1">
        <p:scale>
          <a:sx n="86" d="100"/>
          <a:sy n="86" d="100"/>
        </p:scale>
        <p:origin x="1842" y="90"/>
      </p:cViewPr>
      <p:guideLst>
        <p:guide pos="2880"/>
        <p:guide orient="horz" pos="22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1531" cy="4978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5048" y="1"/>
            <a:ext cx="2941531" cy="4978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29F79-B773-4048-98D9-539F41FBC15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5569"/>
            <a:ext cx="2941531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5048" y="9425569"/>
            <a:ext cx="2941531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42133-B403-47AC-80D5-F43A464B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8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1531" cy="4978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5048" y="1"/>
            <a:ext cx="2941531" cy="4978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9A40C-5C93-4CA0-82FC-23A85CAE53C4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815" y="4775666"/>
            <a:ext cx="5430520" cy="39073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5569"/>
            <a:ext cx="2941531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5048" y="9425569"/>
            <a:ext cx="2941531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6319F-6E12-473A-8629-B907FF38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78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2050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48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4"/>
            <a:ext cx="7543800" cy="2634697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="1" spc="-38" baseline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5653940"/>
            <a:ext cx="7543800" cy="517573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b="1" cap="all" spc="150" baseline="0">
                <a:solidFill>
                  <a:srgbClr val="777E6F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551549"/>
            <a:ext cx="74066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905744" y="3551549"/>
            <a:ext cx="4480560" cy="1626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6334316"/>
            <a:ext cx="9141619" cy="64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5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392918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905744" y="4221193"/>
            <a:ext cx="74066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905744" y="4221193"/>
            <a:ext cx="4480560" cy="1626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297458"/>
            <a:ext cx="3703320" cy="45716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97459"/>
            <a:ext cx="3703320" cy="45716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22960" y="286610"/>
            <a:ext cx="7543800" cy="769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46797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211859"/>
            <a:ext cx="3703320" cy="40035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46797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211859"/>
            <a:ext cx="3703320" cy="40035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22960" y="286610"/>
            <a:ext cx="7543800" cy="769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3" y="6334316"/>
            <a:ext cx="9144001" cy="659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/>
          <p:cNvCxnSpPr/>
          <p:nvPr userDrawn="1"/>
        </p:nvCxnSpPr>
        <p:spPr>
          <a:xfrm>
            <a:off x="895149" y="1173511"/>
            <a:ext cx="74752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94361"/>
            <a:ext cx="4869180" cy="57108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00451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83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" y="6334316"/>
            <a:ext cx="9144001" cy="659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10"/>
            <a:ext cx="7543800" cy="769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1" y="1291224"/>
            <a:ext cx="7586405" cy="49253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173511"/>
            <a:ext cx="74752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b="1" i="0" u="none" kern="1200" spc="-38" baseline="0">
          <a:solidFill>
            <a:srgbClr val="33996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11111111111111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FSM 1 : Intro to </a:t>
            </a:r>
            <a:br>
              <a:rPr lang="en-US" dirty="0" smtClean="0"/>
            </a:br>
            <a:r>
              <a:rPr lang="en-US" dirty="0" smtClean="0"/>
              <a:t>Finite State Machines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©Copyright CHUA DINGJUAN.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7969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279805"/>
              </p:ext>
            </p:extLst>
          </p:nvPr>
        </p:nvGraphicFramePr>
        <p:xfrm>
          <a:off x="1142861" y="1490294"/>
          <a:ext cx="4073482" cy="2382154"/>
        </p:xfrm>
        <a:graphic>
          <a:graphicData uri="http://schemas.openxmlformats.org/drawingml/2006/table">
            <a:tbl>
              <a:tblPr/>
              <a:tblGrid>
                <a:gridCol w="713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2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4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5951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Current State</a:t>
                      </a:r>
                      <a:endParaRPr lang="en-US" sz="16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Inputs</a:t>
                      </a:r>
                      <a:endParaRPr lang="en-US" sz="16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Next State</a:t>
                      </a:r>
                      <a:endParaRPr lang="en-US" sz="16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</a:t>
                      </a:r>
                      <a:r>
                        <a:rPr lang="en-US" sz="1600" b="1" baseline="-2500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600" b="1" baseline="-25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</a:t>
                      </a:r>
                      <a:r>
                        <a:rPr lang="en-US" sz="1600" b="1" baseline="-2500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600" b="1" baseline="-25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</a:t>
                      </a:r>
                      <a:r>
                        <a:rPr lang="en-US" sz="1600" b="1" baseline="-2500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</a:t>
                      </a:r>
                      <a:endParaRPr lang="en-US" sz="1600" b="1" baseline="-25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</a:t>
                      </a:r>
                      <a:r>
                        <a:rPr lang="en-US" sz="1600" b="1" baseline="-2500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</a:t>
                      </a:r>
                      <a:endParaRPr lang="en-US" sz="1600" b="1" baseline="-25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</a:t>
                      </a:r>
                      <a:r>
                        <a:rPr lang="en-US" sz="1600" b="1" baseline="-2500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1</a:t>
                      </a: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+</a:t>
                      </a:r>
                      <a:endParaRPr lang="en-US" sz="1600" b="1" baseline="-25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</a:t>
                      </a:r>
                      <a:r>
                        <a:rPr lang="en-US" sz="1600" b="1" baseline="-2500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0</a:t>
                      </a: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+</a:t>
                      </a:r>
                      <a:endParaRPr lang="en-US" sz="1600" b="1" baseline="-25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X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X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X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X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X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X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X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X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3" name="Rounded Rectangle 72"/>
          <p:cNvSpPr/>
          <p:nvPr/>
        </p:nvSpPr>
        <p:spPr>
          <a:xfrm>
            <a:off x="2515747" y="4448199"/>
            <a:ext cx="1717631" cy="1829183"/>
          </a:xfrm>
          <a:prstGeom prst="roundRect">
            <a:avLst/>
          </a:prstGeom>
          <a:solidFill>
            <a:srgbClr val="FFCCFF"/>
          </a:solidFill>
          <a:ln w="12700" cap="rnd">
            <a:noFill/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: Next State Table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75823" y="1212665"/>
            <a:ext cx="8449332" cy="993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5.   </a:t>
            </a:r>
            <a:r>
              <a:rPr lang="en-US" dirty="0" smtClean="0"/>
              <a:t>State Generator Circuit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 rot="16200000">
            <a:off x="1763646" y="1161487"/>
            <a:ext cx="164991" cy="1432561"/>
          </a:xfrm>
          <a:prstGeom prst="rightBrace">
            <a:avLst>
              <a:gd name="adj1" fmla="val 68772"/>
              <a:gd name="adj2" fmla="val 50357"/>
            </a:avLst>
          </a:prstGeom>
          <a:ln w="12700" cap="rnd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Brace 69"/>
          <p:cNvSpPr/>
          <p:nvPr/>
        </p:nvSpPr>
        <p:spPr>
          <a:xfrm rot="16200000">
            <a:off x="3172126" y="1201958"/>
            <a:ext cx="164991" cy="1351618"/>
          </a:xfrm>
          <a:prstGeom prst="rightBrace">
            <a:avLst>
              <a:gd name="adj1" fmla="val 68772"/>
              <a:gd name="adj2" fmla="val 50357"/>
            </a:avLst>
          </a:prstGeom>
          <a:ln w="12700" cap="rnd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Brace 70"/>
          <p:cNvSpPr/>
          <p:nvPr/>
        </p:nvSpPr>
        <p:spPr>
          <a:xfrm rot="16200000">
            <a:off x="4472775" y="1252927"/>
            <a:ext cx="164991" cy="1249680"/>
          </a:xfrm>
          <a:prstGeom prst="rightBrace">
            <a:avLst>
              <a:gd name="adj1" fmla="val 68772"/>
              <a:gd name="adj2" fmla="val 50357"/>
            </a:avLst>
          </a:prstGeom>
          <a:ln w="12700" cap="rnd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216343" y="4460986"/>
            <a:ext cx="1501140" cy="1829183"/>
          </a:xfrm>
          <a:prstGeom prst="roundRect">
            <a:avLst/>
          </a:prstGeom>
          <a:solidFill>
            <a:srgbClr val="FFFF00"/>
          </a:solidFill>
          <a:ln w="12700" cap="rnd">
            <a:noFill/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Line 48"/>
          <p:cNvCxnSpPr>
            <a:cxnSpLocks noChangeShapeType="1"/>
          </p:cNvCxnSpPr>
          <p:nvPr/>
        </p:nvCxnSpPr>
        <p:spPr bwMode="auto">
          <a:xfrm>
            <a:off x="6331791" y="4741696"/>
            <a:ext cx="109355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Line 49"/>
          <p:cNvCxnSpPr>
            <a:cxnSpLocks noChangeShapeType="1"/>
          </p:cNvCxnSpPr>
          <p:nvPr/>
        </p:nvCxnSpPr>
        <p:spPr bwMode="auto">
          <a:xfrm>
            <a:off x="6342399" y="5663590"/>
            <a:ext cx="122680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Line 60"/>
          <p:cNvCxnSpPr>
            <a:cxnSpLocks noChangeShapeType="1"/>
          </p:cNvCxnSpPr>
          <p:nvPr/>
        </p:nvCxnSpPr>
        <p:spPr bwMode="auto">
          <a:xfrm>
            <a:off x="5106904" y="6000361"/>
            <a:ext cx="66878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Oval 86"/>
          <p:cNvSpPr>
            <a:spLocks noChangeArrowheads="1"/>
          </p:cNvSpPr>
          <p:nvPr/>
        </p:nvSpPr>
        <p:spPr bwMode="auto">
          <a:xfrm>
            <a:off x="5475961" y="5961125"/>
            <a:ext cx="69316" cy="7389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90" name="Group 89"/>
          <p:cNvGrpSpPr>
            <a:grpSpLocks/>
          </p:cNvGrpSpPr>
          <p:nvPr/>
        </p:nvGrpSpPr>
        <p:grpSpPr bwMode="auto">
          <a:xfrm>
            <a:off x="5761916" y="4613109"/>
            <a:ext cx="579892" cy="572112"/>
            <a:chOff x="13309" y="7587"/>
            <a:chExt cx="820" cy="875"/>
          </a:xfrm>
        </p:grpSpPr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13320" y="8197"/>
              <a:ext cx="195" cy="187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6" name="Text Box 36"/>
            <p:cNvSpPr txBox="1">
              <a:spLocks noChangeArrowheads="1"/>
            </p:cNvSpPr>
            <p:nvPr/>
          </p:nvSpPr>
          <p:spPr bwMode="auto">
            <a:xfrm>
              <a:off x="13309" y="7587"/>
              <a:ext cx="820" cy="8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ts val="12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D  </a:t>
              </a:r>
              <a:r>
                <a:rPr lang="en-US" sz="1100" dirty="0" smtClean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   Q  </a:t>
              </a:r>
              <a:endParaRPr lang="en-US" sz="1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1" name="Group 90"/>
          <p:cNvGrpSpPr>
            <a:grpSpLocks/>
          </p:cNvGrpSpPr>
          <p:nvPr/>
        </p:nvGrpSpPr>
        <p:grpSpPr bwMode="auto">
          <a:xfrm>
            <a:off x="5767907" y="5543220"/>
            <a:ext cx="579892" cy="572112"/>
            <a:chOff x="13309" y="7587"/>
            <a:chExt cx="820" cy="875"/>
          </a:xfrm>
        </p:grpSpPr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13320" y="8197"/>
              <a:ext cx="195" cy="187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4" name="Text Box 39"/>
            <p:cNvSpPr txBox="1">
              <a:spLocks noChangeArrowheads="1"/>
            </p:cNvSpPr>
            <p:nvPr/>
          </p:nvSpPr>
          <p:spPr bwMode="auto">
            <a:xfrm>
              <a:off x="13309" y="7587"/>
              <a:ext cx="820" cy="8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ts val="12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 smtClean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D      Q      </a:t>
              </a:r>
              <a:r>
                <a:rPr lang="en-US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/>
              </a:r>
              <a:br>
                <a:rPr lang="en-US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</a:br>
              <a:r>
                <a:rPr lang="en-US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       </a:t>
              </a:r>
              <a:r>
                <a:rPr lang="en-US" sz="1100" dirty="0" smtClean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      </a:t>
              </a:r>
              <a:endParaRPr lang="en-US" sz="1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       </a:t>
              </a:r>
            </a:p>
          </p:txBody>
        </p:sp>
      </p:grpSp>
      <p:cxnSp>
        <p:nvCxnSpPr>
          <p:cNvPr id="93" name="Line 45"/>
          <p:cNvCxnSpPr>
            <a:cxnSpLocks noChangeShapeType="1"/>
          </p:cNvCxnSpPr>
          <p:nvPr/>
        </p:nvCxnSpPr>
        <p:spPr bwMode="auto">
          <a:xfrm>
            <a:off x="4075750" y="5659528"/>
            <a:ext cx="168217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98"/>
          <p:cNvSpPr>
            <a:spLocks/>
          </p:cNvSpPr>
          <p:nvPr/>
        </p:nvSpPr>
        <p:spPr bwMode="auto">
          <a:xfrm>
            <a:off x="5504332" y="5067260"/>
            <a:ext cx="303442" cy="908395"/>
          </a:xfrm>
          <a:custGeom>
            <a:avLst/>
            <a:gdLst>
              <a:gd name="T0" fmla="*/ 0 w 360"/>
              <a:gd name="T1" fmla="*/ 2190 h 2190"/>
              <a:gd name="T2" fmla="*/ 0 w 360"/>
              <a:gd name="T3" fmla="*/ 0 h 2190"/>
              <a:gd name="T4" fmla="*/ 360 w 360"/>
              <a:gd name="T5" fmla="*/ 0 h 2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0" h="2190">
                <a:moveTo>
                  <a:pt x="0" y="2190"/>
                </a:moveTo>
                <a:lnTo>
                  <a:pt x="0" y="0"/>
                </a:lnTo>
                <a:lnTo>
                  <a:pt x="360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107" name="Line 45"/>
          <p:cNvCxnSpPr>
            <a:cxnSpLocks noChangeShapeType="1"/>
          </p:cNvCxnSpPr>
          <p:nvPr/>
        </p:nvCxnSpPr>
        <p:spPr bwMode="auto">
          <a:xfrm>
            <a:off x="4075750" y="4754889"/>
            <a:ext cx="171005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>
          <a:xfrm>
            <a:off x="4075750" y="4855037"/>
            <a:ext cx="13219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Next State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991707" y="4855037"/>
            <a:ext cx="1242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Current State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700207" y="4373142"/>
            <a:ext cx="478016" cy="341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S</a:t>
            </a:r>
            <a:r>
              <a:rPr lang="en-US" b="1" baseline="-250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b="1" baseline="300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+</a:t>
            </a:r>
            <a:endParaRPr lang="en-US" b="1" baseline="300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692714" y="5290032"/>
            <a:ext cx="478016" cy="341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S</a:t>
            </a:r>
            <a:r>
              <a:rPr lang="en-US" b="1" baseline="-250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0</a:t>
            </a:r>
            <a:r>
              <a:rPr lang="en-US" b="1" baseline="300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+</a:t>
            </a:r>
            <a:endParaRPr lang="en-US" b="1" baseline="300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155989" y="4353684"/>
            <a:ext cx="389850" cy="341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S</a:t>
            </a:r>
            <a:r>
              <a:rPr lang="en-US" b="1" baseline="-250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endParaRPr lang="en-US" b="1" baseline="-250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156812" y="5285006"/>
            <a:ext cx="389850" cy="341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S</a:t>
            </a:r>
            <a:r>
              <a:rPr lang="en-US" b="1" baseline="-250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0</a:t>
            </a:r>
            <a:endParaRPr lang="en-US" b="1" baseline="-250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481520" y="5827340"/>
            <a:ext cx="684803" cy="341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CLK</a:t>
            </a:r>
            <a:endParaRPr lang="en-US" b="1" baseline="-250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897851"/>
              </p:ext>
            </p:extLst>
          </p:nvPr>
        </p:nvGraphicFramePr>
        <p:xfrm>
          <a:off x="5475961" y="2051498"/>
          <a:ext cx="3376254" cy="950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5" name="Equation" r:id="rId3" imgW="1714320" imgH="482400" progId="Equation.3">
                  <p:embed/>
                </p:oleObj>
              </mc:Choice>
              <mc:Fallback>
                <p:oleObj name="Equation" r:id="rId3" imgW="171432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75961" y="2051498"/>
                        <a:ext cx="3376254" cy="9503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484567"/>
              </p:ext>
            </p:extLst>
          </p:nvPr>
        </p:nvGraphicFramePr>
        <p:xfrm>
          <a:off x="5504332" y="3212412"/>
          <a:ext cx="2943985" cy="560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6" name="Equation" r:id="rId5" imgW="1333440" imgH="253800" progId="Equation.3">
                  <p:embed/>
                </p:oleObj>
              </mc:Choice>
              <mc:Fallback>
                <p:oleObj name="Equation" r:id="rId5" imgW="133344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04332" y="3212412"/>
                        <a:ext cx="2943985" cy="560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67406" y="4387234"/>
            <a:ext cx="2341456" cy="1902936"/>
          </a:xfrm>
          <a:prstGeom prst="rect">
            <a:avLst/>
          </a:prstGeom>
        </p:spPr>
      </p:pic>
      <p:cxnSp>
        <p:nvCxnSpPr>
          <p:cNvPr id="48" name="Line 49"/>
          <p:cNvCxnSpPr>
            <a:cxnSpLocks noChangeShapeType="1"/>
          </p:cNvCxnSpPr>
          <p:nvPr/>
        </p:nvCxnSpPr>
        <p:spPr bwMode="auto">
          <a:xfrm>
            <a:off x="2202379" y="4116602"/>
            <a:ext cx="462676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Line 49"/>
          <p:cNvCxnSpPr>
            <a:cxnSpLocks noChangeShapeType="1"/>
          </p:cNvCxnSpPr>
          <p:nvPr/>
        </p:nvCxnSpPr>
        <p:spPr bwMode="auto">
          <a:xfrm>
            <a:off x="2202379" y="4116602"/>
            <a:ext cx="0" cy="17107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Line 49"/>
          <p:cNvCxnSpPr>
            <a:cxnSpLocks noChangeShapeType="1"/>
          </p:cNvCxnSpPr>
          <p:nvPr/>
        </p:nvCxnSpPr>
        <p:spPr bwMode="auto">
          <a:xfrm>
            <a:off x="6824067" y="4116602"/>
            <a:ext cx="0" cy="6250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Line 49"/>
          <p:cNvCxnSpPr>
            <a:cxnSpLocks noChangeShapeType="1"/>
          </p:cNvCxnSpPr>
          <p:nvPr/>
        </p:nvCxnSpPr>
        <p:spPr bwMode="auto">
          <a:xfrm>
            <a:off x="2420819" y="4307840"/>
            <a:ext cx="0" cy="16342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Line 49"/>
          <p:cNvCxnSpPr>
            <a:cxnSpLocks noChangeShapeType="1"/>
          </p:cNvCxnSpPr>
          <p:nvPr/>
        </p:nvCxnSpPr>
        <p:spPr bwMode="auto">
          <a:xfrm>
            <a:off x="2420819" y="4307840"/>
            <a:ext cx="4570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Line 49"/>
          <p:cNvCxnSpPr>
            <a:cxnSpLocks noChangeShapeType="1"/>
          </p:cNvCxnSpPr>
          <p:nvPr/>
        </p:nvCxnSpPr>
        <p:spPr bwMode="auto">
          <a:xfrm>
            <a:off x="6991707" y="4307840"/>
            <a:ext cx="0" cy="1351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Oval 33"/>
          <p:cNvSpPr/>
          <p:nvPr/>
        </p:nvSpPr>
        <p:spPr>
          <a:xfrm>
            <a:off x="6794195" y="4710511"/>
            <a:ext cx="59743" cy="59743"/>
          </a:xfrm>
          <a:prstGeom prst="ellipse">
            <a:avLst/>
          </a:prstGeom>
          <a:solidFill>
            <a:schemeClr val="tx1"/>
          </a:solidFill>
          <a:ln w="1905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961835" y="5629656"/>
            <a:ext cx="59743" cy="59743"/>
          </a:xfrm>
          <a:prstGeom prst="ellipse">
            <a:avLst/>
          </a:prstGeom>
          <a:solidFill>
            <a:schemeClr val="tx1"/>
          </a:solidFill>
          <a:ln w="1905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517283" y="520484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T</a:t>
            </a:r>
            <a:r>
              <a:rPr lang="en-US" b="1" baseline="-250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L</a:t>
            </a:r>
            <a:endParaRPr lang="en-US" b="1" baseline="-250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495285" y="5776459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T</a:t>
            </a:r>
            <a:r>
              <a:rPr lang="en-US" b="1" baseline="-250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B</a:t>
            </a:r>
            <a:endParaRPr lang="en-US" b="1" baseline="-250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994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: Output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1" y="1291224"/>
            <a:ext cx="7586405" cy="123441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Output Truth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184193"/>
              </p:ext>
            </p:extLst>
          </p:nvPr>
        </p:nvGraphicFramePr>
        <p:xfrm>
          <a:off x="1245054" y="1578769"/>
          <a:ext cx="3785616" cy="1833514"/>
        </p:xfrm>
        <a:graphic>
          <a:graphicData uri="http://schemas.openxmlformats.org/drawingml/2006/table">
            <a:tbl>
              <a:tblPr/>
              <a:tblGrid>
                <a:gridCol w="630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5951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Current State</a:t>
                      </a:r>
                      <a:endParaRPr lang="en-US" sz="16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Outputs</a:t>
                      </a:r>
                      <a:endParaRPr lang="en-US" sz="16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</a:t>
                      </a:r>
                      <a:r>
                        <a:rPr lang="en-US" sz="1600" b="1" baseline="-2500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600" b="1" baseline="-25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</a:t>
                      </a:r>
                      <a:r>
                        <a:rPr lang="en-US" sz="1600" b="1" baseline="-2500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600" b="1" baseline="-25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</a:t>
                      </a:r>
                      <a:r>
                        <a:rPr lang="en-US" sz="1600" b="1" baseline="-2500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L1</a:t>
                      </a:r>
                      <a:endParaRPr lang="en-US" sz="1600" b="1" baseline="-25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</a:t>
                      </a:r>
                      <a:r>
                        <a:rPr lang="en-US" sz="1600" b="1" baseline="-2500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L0</a:t>
                      </a:r>
                      <a:endParaRPr lang="en-US" sz="1600" b="1" baseline="-25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</a:t>
                      </a:r>
                      <a:r>
                        <a:rPr lang="en-US" sz="1600" b="1" baseline="-2500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B1</a:t>
                      </a:r>
                      <a:endParaRPr lang="en-US" sz="1600" b="1" baseline="-25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</a:t>
                      </a:r>
                      <a:r>
                        <a:rPr lang="en-US" sz="1600" b="1" baseline="-2500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B0</a:t>
                      </a:r>
                      <a:endParaRPr lang="en-US" sz="1600" b="1" baseline="-25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 rot="16200000">
            <a:off x="1784489" y="1331312"/>
            <a:ext cx="164991" cy="1269860"/>
          </a:xfrm>
          <a:prstGeom prst="rightBrace">
            <a:avLst>
              <a:gd name="adj1" fmla="val 68772"/>
              <a:gd name="adj2" fmla="val 50357"/>
            </a:avLst>
          </a:prstGeom>
          <a:ln w="12700" cap="rnd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16200000">
            <a:off x="3682434" y="703226"/>
            <a:ext cx="164991" cy="2526029"/>
          </a:xfrm>
          <a:prstGeom prst="rightBrace">
            <a:avLst>
              <a:gd name="adj1" fmla="val 68772"/>
              <a:gd name="adj2" fmla="val 50357"/>
            </a:avLst>
          </a:prstGeom>
          <a:ln w="12700" cap="rnd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78098"/>
              </p:ext>
            </p:extLst>
          </p:nvPr>
        </p:nvGraphicFramePr>
        <p:xfrm>
          <a:off x="6248469" y="1259368"/>
          <a:ext cx="2118291" cy="1066800"/>
        </p:xfrm>
        <a:graphic>
          <a:graphicData uri="http://schemas.openxmlformats.org/drawingml/2006/table">
            <a:tbl>
              <a:tblPr/>
              <a:tblGrid>
                <a:gridCol w="1020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3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Output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</a:t>
                      </a:r>
                      <a:r>
                        <a:rPr lang="en-US" sz="1600" b="1" baseline="-250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1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</a:t>
                      </a:r>
                      <a:r>
                        <a:rPr lang="en-US" sz="1600" b="1" baseline="-250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600" b="1" baseline="-25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1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Green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00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1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Yellow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01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1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Red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10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935610"/>
              </p:ext>
            </p:extLst>
          </p:nvPr>
        </p:nvGraphicFramePr>
        <p:xfrm>
          <a:off x="5123488" y="2482192"/>
          <a:ext cx="247808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2" name="Equation" r:id="rId3" imgW="1257120" imgH="253800" progId="Equation.3">
                  <p:embed/>
                </p:oleObj>
              </mc:Choice>
              <mc:Fallback>
                <p:oleObj name="Equation" r:id="rId3" imgW="125712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23488" y="2482192"/>
                        <a:ext cx="2478087" cy="50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110407"/>
              </p:ext>
            </p:extLst>
          </p:nvPr>
        </p:nvGraphicFramePr>
        <p:xfrm>
          <a:off x="5123488" y="2901847"/>
          <a:ext cx="250348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3" name="Equation" r:id="rId5" imgW="1269720" imgH="253800" progId="Equation.3">
                  <p:embed/>
                </p:oleObj>
              </mc:Choice>
              <mc:Fallback>
                <p:oleObj name="Equation" r:id="rId5" imgW="126972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23488" y="2901847"/>
                        <a:ext cx="2503487" cy="500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1136328" y="4106955"/>
            <a:ext cx="1717631" cy="1829183"/>
          </a:xfrm>
          <a:prstGeom prst="roundRect">
            <a:avLst/>
          </a:prstGeom>
          <a:solidFill>
            <a:srgbClr val="FFCCFF"/>
          </a:solidFill>
          <a:ln w="12700" cap="rnd">
            <a:noFill/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836924" y="4119742"/>
            <a:ext cx="1501140" cy="1829183"/>
          </a:xfrm>
          <a:prstGeom prst="roundRect">
            <a:avLst/>
          </a:prstGeom>
          <a:solidFill>
            <a:srgbClr val="FFFF00"/>
          </a:solidFill>
          <a:ln w="12700" cap="rnd">
            <a:noFill/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Line 48"/>
          <p:cNvCxnSpPr>
            <a:cxnSpLocks noChangeShapeType="1"/>
          </p:cNvCxnSpPr>
          <p:nvPr/>
        </p:nvCxnSpPr>
        <p:spPr bwMode="auto">
          <a:xfrm>
            <a:off x="4952372" y="4400452"/>
            <a:ext cx="121017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Line 49"/>
          <p:cNvCxnSpPr>
            <a:cxnSpLocks noChangeShapeType="1"/>
          </p:cNvCxnSpPr>
          <p:nvPr/>
        </p:nvCxnSpPr>
        <p:spPr bwMode="auto">
          <a:xfrm>
            <a:off x="4962980" y="5322346"/>
            <a:ext cx="141225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Line 60"/>
          <p:cNvCxnSpPr>
            <a:cxnSpLocks noChangeShapeType="1"/>
          </p:cNvCxnSpPr>
          <p:nvPr/>
        </p:nvCxnSpPr>
        <p:spPr bwMode="auto">
          <a:xfrm>
            <a:off x="3727485" y="5659117"/>
            <a:ext cx="66878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096542" y="5619881"/>
            <a:ext cx="69316" cy="7389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4382497" y="4271865"/>
            <a:ext cx="579892" cy="572112"/>
            <a:chOff x="13309" y="7587"/>
            <a:chExt cx="820" cy="875"/>
          </a:xfrm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3320" y="8197"/>
              <a:ext cx="195" cy="187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Text Box 36"/>
            <p:cNvSpPr txBox="1">
              <a:spLocks noChangeArrowheads="1"/>
            </p:cNvSpPr>
            <p:nvPr/>
          </p:nvSpPr>
          <p:spPr bwMode="auto">
            <a:xfrm>
              <a:off x="13309" y="7587"/>
              <a:ext cx="820" cy="8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ts val="12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D  </a:t>
              </a:r>
              <a:r>
                <a:rPr lang="en-US" sz="1100" dirty="0" smtClean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   Q  </a:t>
              </a:r>
              <a:endParaRPr lang="en-US" sz="1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4388488" y="5201976"/>
            <a:ext cx="579892" cy="572112"/>
            <a:chOff x="13309" y="7587"/>
            <a:chExt cx="820" cy="875"/>
          </a:xfrm>
        </p:grpSpPr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13320" y="8197"/>
              <a:ext cx="195" cy="187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4" name="Text Box 39"/>
            <p:cNvSpPr txBox="1">
              <a:spLocks noChangeArrowheads="1"/>
            </p:cNvSpPr>
            <p:nvPr/>
          </p:nvSpPr>
          <p:spPr bwMode="auto">
            <a:xfrm>
              <a:off x="13309" y="7587"/>
              <a:ext cx="820" cy="8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ts val="12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 smtClean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D      Q      </a:t>
              </a:r>
              <a:r>
                <a:rPr lang="en-US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/>
              </a:r>
              <a:br>
                <a:rPr lang="en-US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</a:br>
              <a:r>
                <a:rPr lang="en-US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       </a:t>
              </a:r>
              <a:r>
                <a:rPr lang="en-US" sz="1100" dirty="0" smtClean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      </a:t>
              </a:r>
              <a:endParaRPr lang="en-US" sz="1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       </a:t>
              </a:r>
            </a:p>
          </p:txBody>
        </p:sp>
      </p:grpSp>
      <p:cxnSp>
        <p:nvCxnSpPr>
          <p:cNvPr id="25" name="Line 45"/>
          <p:cNvCxnSpPr>
            <a:cxnSpLocks noChangeShapeType="1"/>
          </p:cNvCxnSpPr>
          <p:nvPr/>
        </p:nvCxnSpPr>
        <p:spPr bwMode="auto">
          <a:xfrm>
            <a:off x="2696331" y="5318284"/>
            <a:ext cx="168217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Freeform 25"/>
          <p:cNvSpPr>
            <a:spLocks/>
          </p:cNvSpPr>
          <p:nvPr/>
        </p:nvSpPr>
        <p:spPr bwMode="auto">
          <a:xfrm>
            <a:off x="4124913" y="4726016"/>
            <a:ext cx="303442" cy="908395"/>
          </a:xfrm>
          <a:custGeom>
            <a:avLst/>
            <a:gdLst>
              <a:gd name="T0" fmla="*/ 0 w 360"/>
              <a:gd name="T1" fmla="*/ 2190 h 2190"/>
              <a:gd name="T2" fmla="*/ 0 w 360"/>
              <a:gd name="T3" fmla="*/ 0 h 2190"/>
              <a:gd name="T4" fmla="*/ 360 w 360"/>
              <a:gd name="T5" fmla="*/ 0 h 2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0" h="2190">
                <a:moveTo>
                  <a:pt x="0" y="2190"/>
                </a:moveTo>
                <a:lnTo>
                  <a:pt x="0" y="0"/>
                </a:lnTo>
                <a:lnTo>
                  <a:pt x="360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27" name="Line 45"/>
          <p:cNvCxnSpPr>
            <a:cxnSpLocks noChangeShapeType="1"/>
          </p:cNvCxnSpPr>
          <p:nvPr/>
        </p:nvCxnSpPr>
        <p:spPr bwMode="auto">
          <a:xfrm>
            <a:off x="2696331" y="4413645"/>
            <a:ext cx="171005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ectangle 27"/>
          <p:cNvSpPr/>
          <p:nvPr/>
        </p:nvSpPr>
        <p:spPr>
          <a:xfrm>
            <a:off x="2696331" y="4513793"/>
            <a:ext cx="13219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Next State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51946" y="5326409"/>
            <a:ext cx="8546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Current </a:t>
            </a:r>
            <a:b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</a:b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State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20788" y="4031898"/>
            <a:ext cx="478016" cy="341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S</a:t>
            </a:r>
            <a:r>
              <a:rPr lang="en-US" b="1" baseline="-250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b="1" baseline="300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+</a:t>
            </a:r>
            <a:endParaRPr lang="en-US" b="1" baseline="300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13295" y="4948788"/>
            <a:ext cx="478016" cy="341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S</a:t>
            </a:r>
            <a:r>
              <a:rPr lang="en-US" b="1" baseline="-250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0</a:t>
            </a:r>
            <a:r>
              <a:rPr lang="en-US" b="1" baseline="300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+</a:t>
            </a:r>
            <a:endParaRPr lang="en-US" b="1" baseline="300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05059" y="4012440"/>
            <a:ext cx="389850" cy="341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S</a:t>
            </a:r>
            <a:r>
              <a:rPr lang="en-US" b="1" baseline="-250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endParaRPr lang="en-US" b="1" baseline="-250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73136" y="4943762"/>
            <a:ext cx="389850" cy="341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S</a:t>
            </a:r>
            <a:r>
              <a:rPr lang="en-US" b="1" baseline="-250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0</a:t>
            </a:r>
            <a:endParaRPr lang="en-US" b="1" baseline="-250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02101" y="5486096"/>
            <a:ext cx="684803" cy="341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CLK</a:t>
            </a:r>
            <a:endParaRPr lang="en-US" b="1" baseline="-250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7987" y="4045990"/>
            <a:ext cx="2341456" cy="1902936"/>
          </a:xfrm>
          <a:prstGeom prst="rect">
            <a:avLst/>
          </a:prstGeom>
        </p:spPr>
      </p:pic>
      <p:cxnSp>
        <p:nvCxnSpPr>
          <p:cNvPr id="36" name="Line 49"/>
          <p:cNvCxnSpPr>
            <a:cxnSpLocks noChangeShapeType="1"/>
          </p:cNvCxnSpPr>
          <p:nvPr/>
        </p:nvCxnSpPr>
        <p:spPr bwMode="auto">
          <a:xfrm>
            <a:off x="822960" y="3775358"/>
            <a:ext cx="462676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Line 49"/>
          <p:cNvCxnSpPr>
            <a:cxnSpLocks noChangeShapeType="1"/>
          </p:cNvCxnSpPr>
          <p:nvPr/>
        </p:nvCxnSpPr>
        <p:spPr bwMode="auto">
          <a:xfrm>
            <a:off x="822960" y="3775358"/>
            <a:ext cx="0" cy="17107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Line 49"/>
          <p:cNvCxnSpPr>
            <a:cxnSpLocks noChangeShapeType="1"/>
          </p:cNvCxnSpPr>
          <p:nvPr/>
        </p:nvCxnSpPr>
        <p:spPr bwMode="auto">
          <a:xfrm>
            <a:off x="5444648" y="3775358"/>
            <a:ext cx="0" cy="6250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Line 49"/>
          <p:cNvCxnSpPr>
            <a:cxnSpLocks noChangeShapeType="1"/>
          </p:cNvCxnSpPr>
          <p:nvPr/>
        </p:nvCxnSpPr>
        <p:spPr bwMode="auto">
          <a:xfrm>
            <a:off x="1041400" y="3966596"/>
            <a:ext cx="0" cy="16342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Line 49"/>
          <p:cNvCxnSpPr>
            <a:cxnSpLocks noChangeShapeType="1"/>
          </p:cNvCxnSpPr>
          <p:nvPr/>
        </p:nvCxnSpPr>
        <p:spPr bwMode="auto">
          <a:xfrm>
            <a:off x="1041400" y="3966596"/>
            <a:ext cx="4570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Line 49"/>
          <p:cNvCxnSpPr>
            <a:cxnSpLocks noChangeShapeType="1"/>
          </p:cNvCxnSpPr>
          <p:nvPr/>
        </p:nvCxnSpPr>
        <p:spPr bwMode="auto">
          <a:xfrm>
            <a:off x="5612288" y="3966596"/>
            <a:ext cx="0" cy="1351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Oval 41"/>
          <p:cNvSpPr/>
          <p:nvPr/>
        </p:nvSpPr>
        <p:spPr>
          <a:xfrm>
            <a:off x="5414776" y="4369267"/>
            <a:ext cx="59743" cy="59743"/>
          </a:xfrm>
          <a:prstGeom prst="ellipse">
            <a:avLst/>
          </a:prstGeom>
          <a:solidFill>
            <a:schemeClr val="tx1"/>
          </a:solidFill>
          <a:ln w="1905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582416" y="5288412"/>
            <a:ext cx="59743" cy="59743"/>
          </a:xfrm>
          <a:prstGeom prst="ellipse">
            <a:avLst/>
          </a:prstGeom>
          <a:solidFill>
            <a:schemeClr val="tx1"/>
          </a:solidFill>
          <a:ln w="1905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37864" y="486360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T</a:t>
            </a:r>
            <a:r>
              <a:rPr lang="en-US" b="1" baseline="-250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L</a:t>
            </a:r>
            <a:endParaRPr lang="en-US" b="1" baseline="-250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5866" y="5435215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T</a:t>
            </a:r>
            <a:r>
              <a:rPr lang="en-US" b="1" baseline="-250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B</a:t>
            </a:r>
            <a:endParaRPr lang="en-US" b="1" baseline="-250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808592" y="3559758"/>
            <a:ext cx="1501140" cy="2410870"/>
          </a:xfrm>
          <a:prstGeom prst="roundRect">
            <a:avLst/>
          </a:prstGeom>
          <a:solidFill>
            <a:srgbClr val="CCFFFF"/>
          </a:solidFill>
          <a:ln w="12700" cap="rnd">
            <a:noFill/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60228" y="3979411"/>
            <a:ext cx="877837" cy="2036094"/>
          </a:xfrm>
          <a:prstGeom prst="rect">
            <a:avLst/>
          </a:prstGeom>
        </p:spPr>
      </p:pic>
      <p:cxnSp>
        <p:nvCxnSpPr>
          <p:cNvPr id="50" name="Line 48"/>
          <p:cNvCxnSpPr>
            <a:cxnSpLocks noChangeShapeType="1"/>
          </p:cNvCxnSpPr>
          <p:nvPr/>
        </p:nvCxnSpPr>
        <p:spPr bwMode="auto">
          <a:xfrm flipH="1">
            <a:off x="6162549" y="4202629"/>
            <a:ext cx="108904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Line 48"/>
          <p:cNvCxnSpPr>
            <a:cxnSpLocks noChangeShapeType="1"/>
          </p:cNvCxnSpPr>
          <p:nvPr/>
        </p:nvCxnSpPr>
        <p:spPr bwMode="auto">
          <a:xfrm flipH="1">
            <a:off x="6355084" y="4413645"/>
            <a:ext cx="100056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Line 48"/>
          <p:cNvCxnSpPr>
            <a:cxnSpLocks noChangeShapeType="1"/>
          </p:cNvCxnSpPr>
          <p:nvPr/>
        </p:nvCxnSpPr>
        <p:spPr bwMode="auto">
          <a:xfrm flipH="1">
            <a:off x="6370328" y="4983451"/>
            <a:ext cx="98531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Line 48"/>
          <p:cNvCxnSpPr>
            <a:cxnSpLocks noChangeShapeType="1"/>
          </p:cNvCxnSpPr>
          <p:nvPr/>
        </p:nvCxnSpPr>
        <p:spPr bwMode="auto">
          <a:xfrm flipH="1">
            <a:off x="6162549" y="5784248"/>
            <a:ext cx="119309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Line 48"/>
          <p:cNvCxnSpPr>
            <a:cxnSpLocks noChangeShapeType="1"/>
          </p:cNvCxnSpPr>
          <p:nvPr/>
        </p:nvCxnSpPr>
        <p:spPr bwMode="auto">
          <a:xfrm flipH="1">
            <a:off x="6370328" y="5506416"/>
            <a:ext cx="98531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Line 48"/>
          <p:cNvCxnSpPr>
            <a:cxnSpLocks noChangeShapeType="1"/>
          </p:cNvCxnSpPr>
          <p:nvPr/>
        </p:nvCxnSpPr>
        <p:spPr bwMode="auto">
          <a:xfrm flipH="1">
            <a:off x="6162549" y="3775358"/>
            <a:ext cx="233527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Line 48"/>
          <p:cNvCxnSpPr>
            <a:cxnSpLocks noChangeShapeType="1"/>
          </p:cNvCxnSpPr>
          <p:nvPr/>
        </p:nvCxnSpPr>
        <p:spPr bwMode="auto">
          <a:xfrm flipV="1">
            <a:off x="6162549" y="3783483"/>
            <a:ext cx="0" cy="20088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Line 48"/>
          <p:cNvCxnSpPr>
            <a:cxnSpLocks noChangeShapeType="1"/>
          </p:cNvCxnSpPr>
          <p:nvPr/>
        </p:nvCxnSpPr>
        <p:spPr bwMode="auto">
          <a:xfrm flipV="1">
            <a:off x="6370328" y="4413646"/>
            <a:ext cx="0" cy="109277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Line 48"/>
          <p:cNvCxnSpPr>
            <a:cxnSpLocks noChangeShapeType="1"/>
          </p:cNvCxnSpPr>
          <p:nvPr/>
        </p:nvCxnSpPr>
        <p:spPr bwMode="auto">
          <a:xfrm flipH="1">
            <a:off x="7917356" y="4302345"/>
            <a:ext cx="62712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Line 48"/>
          <p:cNvCxnSpPr>
            <a:cxnSpLocks noChangeShapeType="1"/>
          </p:cNvCxnSpPr>
          <p:nvPr/>
        </p:nvCxnSpPr>
        <p:spPr bwMode="auto">
          <a:xfrm flipH="1">
            <a:off x="7917356" y="4990184"/>
            <a:ext cx="62712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Line 48"/>
          <p:cNvCxnSpPr>
            <a:cxnSpLocks noChangeShapeType="1"/>
          </p:cNvCxnSpPr>
          <p:nvPr/>
        </p:nvCxnSpPr>
        <p:spPr bwMode="auto">
          <a:xfrm flipH="1">
            <a:off x="7917356" y="5656827"/>
            <a:ext cx="62712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" name="Rectangle 92"/>
          <p:cNvSpPr/>
          <p:nvPr/>
        </p:nvSpPr>
        <p:spPr>
          <a:xfrm>
            <a:off x="8438343" y="357809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L</a:t>
            </a:r>
            <a:r>
              <a:rPr lang="en-US" b="1" baseline="-250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L1</a:t>
            </a:r>
            <a:endParaRPr lang="en-US" b="1" baseline="-250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463075" y="4119742"/>
            <a:ext cx="518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L</a:t>
            </a:r>
            <a:r>
              <a:rPr lang="en-US" b="1" baseline="-250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L0</a:t>
            </a:r>
            <a:endParaRPr lang="en-US" b="1" baseline="-250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507326" y="4792978"/>
            <a:ext cx="526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L</a:t>
            </a:r>
            <a:r>
              <a:rPr lang="en-US" b="1" baseline="-250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B1</a:t>
            </a:r>
            <a:endParaRPr lang="en-US" b="1" baseline="-250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44761" y="5416154"/>
            <a:ext cx="518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L</a:t>
            </a:r>
            <a:r>
              <a:rPr lang="en-US" b="1" baseline="-250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B0</a:t>
            </a:r>
            <a:endParaRPr lang="en-US" b="1" baseline="-250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430180" y="5941321"/>
            <a:ext cx="482824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RST</a:t>
            </a:r>
            <a:endParaRPr lang="en-US" sz="1200" b="1" baseline="-25000" dirty="0">
              <a:solidFill>
                <a:srgbClr val="FF0000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4660818" y="5757927"/>
            <a:ext cx="0" cy="241416"/>
          </a:xfrm>
          <a:prstGeom prst="line">
            <a:avLst/>
          </a:prstGeom>
          <a:ln w="19050" cap="rnd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4660818" y="4846567"/>
            <a:ext cx="0" cy="183531"/>
          </a:xfrm>
          <a:prstGeom prst="line">
            <a:avLst/>
          </a:prstGeom>
          <a:ln w="19050" cap="rnd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430180" y="4955974"/>
            <a:ext cx="482824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RST</a:t>
            </a:r>
            <a:endParaRPr lang="en-US" sz="1200" b="1" baseline="-25000" dirty="0">
              <a:solidFill>
                <a:srgbClr val="FF0000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442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Verilog~! – Code Structure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236274" y="-334548"/>
            <a:ext cx="6802533" cy="1242316"/>
            <a:chOff x="787372" y="4942337"/>
            <a:chExt cx="6802533" cy="1242316"/>
          </a:xfrm>
        </p:grpSpPr>
        <p:sp>
          <p:nvSpPr>
            <p:cNvPr id="23" name="Right Arrow 22"/>
            <p:cNvSpPr/>
            <p:nvPr/>
          </p:nvSpPr>
          <p:spPr>
            <a:xfrm>
              <a:off x="6027377" y="5060335"/>
              <a:ext cx="450732" cy="91440"/>
            </a:xfrm>
            <a:prstGeom prst="rightArrow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 rot="5400000">
              <a:off x="3990613" y="5621630"/>
              <a:ext cx="286760" cy="282580"/>
              <a:chOff x="6158753" y="4394760"/>
              <a:chExt cx="914400" cy="583819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6158753" y="4394760"/>
                <a:ext cx="457200" cy="583819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6615953" y="4394760"/>
                <a:ext cx="457200" cy="583819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/>
            <p:cNvSpPr/>
            <p:nvPr/>
          </p:nvSpPr>
          <p:spPr>
            <a:xfrm>
              <a:off x="5347475" y="4971580"/>
              <a:ext cx="877472" cy="9144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Output</a:t>
              </a:r>
              <a:br>
                <a:rPr lang="en-US" dirty="0" smtClean="0"/>
              </a:br>
              <a:r>
                <a:rPr lang="en-US" dirty="0" smtClean="0"/>
                <a:t>Logic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19793" y="4942337"/>
              <a:ext cx="1370112" cy="335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b="1" dirty="0" smtClean="0"/>
                <a:t>Outputs</a:t>
              </a:r>
              <a:endParaRPr lang="en-US" dirty="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3480975" y="5733674"/>
              <a:ext cx="458577" cy="91440"/>
            </a:xfrm>
            <a:prstGeom prst="rightArrow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06141" y="5583156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CLK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3185904" y="5098129"/>
              <a:ext cx="189533" cy="180197"/>
            </a:xfrm>
            <a:prstGeom prst="line">
              <a:avLst/>
            </a:prstGeom>
            <a:ln w="57150" cap="sq">
              <a:solidFill>
                <a:schemeClr val="tx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ight Arrow 16"/>
            <p:cNvSpPr/>
            <p:nvPr/>
          </p:nvSpPr>
          <p:spPr>
            <a:xfrm>
              <a:off x="2986862" y="5098129"/>
              <a:ext cx="640080" cy="101482"/>
            </a:xfrm>
            <a:prstGeom prst="rightArrow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4701556" y="5060335"/>
              <a:ext cx="640080" cy="91440"/>
            </a:xfrm>
            <a:prstGeom prst="rightArrow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5400000">
              <a:off x="4503856" y="5624104"/>
              <a:ext cx="1044518" cy="50206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80335" y="6138934"/>
              <a:ext cx="2370883" cy="45719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Right Arrow 20"/>
            <p:cNvSpPr/>
            <p:nvPr/>
          </p:nvSpPr>
          <p:spPr>
            <a:xfrm rot="16200000">
              <a:off x="2552925" y="5996259"/>
              <a:ext cx="287814" cy="88974"/>
            </a:xfrm>
            <a:prstGeom prst="rightArrow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V="1">
              <a:off x="4934262" y="5542557"/>
              <a:ext cx="189533" cy="180197"/>
            </a:xfrm>
            <a:prstGeom prst="line">
              <a:avLst/>
            </a:prstGeom>
            <a:ln w="57150" cap="sq">
              <a:solidFill>
                <a:schemeClr val="tx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ight Arrow 23"/>
            <p:cNvSpPr/>
            <p:nvPr/>
          </p:nvSpPr>
          <p:spPr>
            <a:xfrm>
              <a:off x="1849864" y="5117161"/>
              <a:ext cx="450732" cy="91440"/>
            </a:xfrm>
            <a:prstGeom prst="rightArrow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87372" y="5051451"/>
              <a:ext cx="1370112" cy="335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b="1" dirty="0" smtClean="0"/>
                <a:t>Inputs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309672" y="4957875"/>
              <a:ext cx="774321" cy="9144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Next State  </a:t>
              </a:r>
              <a:br>
                <a:rPr lang="en-US" dirty="0" smtClean="0"/>
              </a:br>
              <a:r>
                <a:rPr lang="en-US" dirty="0" smtClean="0"/>
                <a:t>Logic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661459" y="4971580"/>
              <a:ext cx="1137308" cy="945196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smtClean="0"/>
                <a:t>State Memory</a:t>
              </a:r>
            </a:p>
            <a:p>
              <a:pPr algn="ctr"/>
              <a:r>
                <a:rPr lang="en-US" dirty="0" smtClean="0"/>
                <a:t> (FFs)</a:t>
              </a:r>
              <a:endParaRPr lang="en-US" dirty="0"/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330" y="3668389"/>
            <a:ext cx="9814760" cy="1899631"/>
          </a:xfrm>
          <a:prstGeom prst="rect">
            <a:avLst/>
          </a:prstGeom>
        </p:spPr>
      </p:pic>
      <p:sp>
        <p:nvSpPr>
          <p:cNvPr id="31" name="Right Arrow 30"/>
          <p:cNvSpPr/>
          <p:nvPr/>
        </p:nvSpPr>
        <p:spPr>
          <a:xfrm rot="5400000">
            <a:off x="4221737" y="4114499"/>
            <a:ext cx="436654" cy="533255"/>
          </a:xfrm>
          <a:prstGeom prst="rightArrow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10459" y="4667186"/>
            <a:ext cx="2484770" cy="7078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3366FF"/>
                </a:solidFill>
                <a:latin typeface="Courier"/>
              </a:rPr>
              <a:t>always @ </a:t>
            </a:r>
            <a:br>
              <a:rPr lang="en-US" sz="2000" b="1" dirty="0" smtClean="0">
                <a:solidFill>
                  <a:srgbClr val="3366FF"/>
                </a:solidFill>
                <a:latin typeface="Courier"/>
              </a:rPr>
            </a:br>
            <a:r>
              <a:rPr lang="en-US" sz="2000" b="1" dirty="0" smtClean="0">
                <a:solidFill>
                  <a:srgbClr val="3366FF"/>
                </a:solidFill>
                <a:latin typeface="Courier"/>
              </a:rPr>
              <a:t>(</a:t>
            </a:r>
            <a:r>
              <a:rPr lang="en-US" sz="2000" b="1" dirty="0" err="1" smtClean="0">
                <a:solidFill>
                  <a:srgbClr val="3366FF"/>
                </a:solidFill>
                <a:latin typeface="Courier"/>
              </a:rPr>
              <a:t>posedge</a:t>
            </a:r>
            <a:r>
              <a:rPr lang="en-US" sz="2000" b="1" dirty="0" smtClean="0">
                <a:solidFill>
                  <a:srgbClr val="3366FF"/>
                </a:solidFill>
                <a:latin typeface="Courier"/>
              </a:rPr>
              <a:t> </a:t>
            </a:r>
            <a:r>
              <a:rPr lang="en-US" sz="2000" b="1" dirty="0" err="1" smtClean="0">
                <a:solidFill>
                  <a:srgbClr val="3366FF"/>
                </a:solidFill>
                <a:latin typeface="Courier"/>
              </a:rPr>
              <a:t>clk</a:t>
            </a:r>
            <a:r>
              <a:rPr lang="en-US" sz="2000" b="1" dirty="0" smtClean="0">
                <a:solidFill>
                  <a:srgbClr val="3366FF"/>
                </a:solidFill>
                <a:latin typeface="Courier"/>
              </a:rPr>
              <a:t>)</a:t>
            </a:r>
            <a:endParaRPr lang="en-US" sz="2000" b="1" dirty="0">
              <a:solidFill>
                <a:srgbClr val="3366FF"/>
              </a:solidFill>
              <a:latin typeface="Courier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10814" y="3243507"/>
            <a:ext cx="2045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/>
                </a:solidFill>
              </a:rPr>
              <a:t>Sequential</a:t>
            </a:r>
          </a:p>
          <a:p>
            <a:pPr algn="ctr"/>
            <a:r>
              <a:rPr lang="en-US" sz="2400" b="1" dirty="0" smtClean="0">
                <a:solidFill>
                  <a:schemeClr val="accent5"/>
                </a:solidFill>
              </a:rPr>
              <a:t>Circuit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31066" y="3243507"/>
            <a:ext cx="2479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</a:rPr>
              <a:t>Combinational</a:t>
            </a:r>
          </a:p>
          <a:p>
            <a:pPr algn="ctr"/>
            <a:r>
              <a:rPr lang="en-US" sz="2400" b="1" dirty="0">
                <a:solidFill>
                  <a:schemeClr val="accent4"/>
                </a:solidFill>
              </a:rPr>
              <a:t>Circuit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5051" y="3243507"/>
            <a:ext cx="2795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4"/>
                </a:solidFill>
              </a:rPr>
              <a:t>Combinational</a:t>
            </a:r>
          </a:p>
          <a:p>
            <a:pPr algn="ctr"/>
            <a:r>
              <a:rPr lang="en-US" sz="2400" b="1" dirty="0" smtClean="0">
                <a:solidFill>
                  <a:schemeClr val="accent4"/>
                </a:solidFill>
              </a:rPr>
              <a:t>Circuit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285156" y="4792529"/>
            <a:ext cx="1799101" cy="4572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3366FF"/>
                </a:solidFill>
                <a:latin typeface="Courier"/>
              </a:rPr>
              <a:t>assign y =</a:t>
            </a:r>
            <a:endParaRPr lang="en-US" sz="2000" b="1" dirty="0">
              <a:solidFill>
                <a:srgbClr val="3366FF"/>
              </a:solidFill>
              <a:latin typeface="Courie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61931" y="4792529"/>
            <a:ext cx="2080209" cy="4572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3366FF"/>
                </a:solidFill>
                <a:latin typeface="Courier"/>
              </a:rPr>
              <a:t>always @ (*)</a:t>
            </a:r>
            <a:endParaRPr lang="en-US" sz="2000" b="1" dirty="0">
              <a:solidFill>
                <a:srgbClr val="3366FF"/>
              </a:solidFill>
              <a:latin typeface="Courier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-328769" y="1810664"/>
            <a:ext cx="9652844" cy="1381451"/>
            <a:chOff x="390185" y="4957875"/>
            <a:chExt cx="8572080" cy="1226779"/>
          </a:xfrm>
        </p:grpSpPr>
        <p:sp>
          <p:nvSpPr>
            <p:cNvPr id="58" name="Right Arrow 57"/>
            <p:cNvSpPr/>
            <p:nvPr/>
          </p:nvSpPr>
          <p:spPr>
            <a:xfrm>
              <a:off x="7318841" y="5060335"/>
              <a:ext cx="450732" cy="91440"/>
            </a:xfrm>
            <a:prstGeom prst="rightArrow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 rot="5400000">
              <a:off x="3990613" y="5621630"/>
              <a:ext cx="286760" cy="282580"/>
              <a:chOff x="6158753" y="4394760"/>
              <a:chExt cx="914400" cy="583819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 flipV="1">
                <a:off x="6158753" y="4394760"/>
                <a:ext cx="457200" cy="583819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6615953" y="4394760"/>
                <a:ext cx="457200" cy="583819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Rectangle 45"/>
            <p:cNvSpPr/>
            <p:nvPr/>
          </p:nvSpPr>
          <p:spPr>
            <a:xfrm>
              <a:off x="6045981" y="4971580"/>
              <a:ext cx="1352697" cy="9144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Output</a:t>
              </a:r>
              <a:br>
                <a:rPr lang="en-US" dirty="0" smtClean="0"/>
              </a:br>
              <a:r>
                <a:rPr lang="en-US" dirty="0" smtClean="0"/>
                <a:t>Logic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592153" y="4972922"/>
              <a:ext cx="1370112" cy="335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b="1" dirty="0" smtClean="0"/>
                <a:t>Outputs</a:t>
              </a:r>
              <a:endParaRPr lang="en-US" dirty="0"/>
            </a:p>
          </p:txBody>
        </p:sp>
        <p:sp>
          <p:nvSpPr>
            <p:cNvPr id="49" name="Right Arrow 48"/>
            <p:cNvSpPr/>
            <p:nvPr/>
          </p:nvSpPr>
          <p:spPr>
            <a:xfrm>
              <a:off x="3816707" y="5733674"/>
              <a:ext cx="458577" cy="91440"/>
            </a:xfrm>
            <a:prstGeom prst="rightArrow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341873" y="5583156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CLK</a:t>
              </a:r>
              <a:endParaRPr lang="en-US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 flipV="1">
              <a:off x="3300250" y="5098129"/>
              <a:ext cx="189533" cy="180197"/>
            </a:xfrm>
            <a:prstGeom prst="line">
              <a:avLst/>
            </a:prstGeom>
            <a:ln w="57150" cap="sq">
              <a:solidFill>
                <a:schemeClr val="tx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ight Arrow 51"/>
            <p:cNvSpPr/>
            <p:nvPr/>
          </p:nvSpPr>
          <p:spPr>
            <a:xfrm>
              <a:off x="2986863" y="5108171"/>
              <a:ext cx="1005840" cy="91440"/>
            </a:xfrm>
            <a:prstGeom prst="rightArrow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5391659" y="5060335"/>
              <a:ext cx="640080" cy="91440"/>
            </a:xfrm>
            <a:prstGeom prst="rightArrow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rot="5400000">
              <a:off x="5193959" y="5624104"/>
              <a:ext cx="1044518" cy="50206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410459" y="6138934"/>
              <a:ext cx="3326375" cy="4572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Right Arrow 55"/>
            <p:cNvSpPr/>
            <p:nvPr/>
          </p:nvSpPr>
          <p:spPr>
            <a:xfrm rot="16200000">
              <a:off x="2271631" y="5996259"/>
              <a:ext cx="287814" cy="88974"/>
            </a:xfrm>
            <a:prstGeom prst="rightArrow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 flipV="1">
              <a:off x="5624365" y="5542557"/>
              <a:ext cx="189533" cy="180197"/>
            </a:xfrm>
            <a:prstGeom prst="line">
              <a:avLst/>
            </a:prstGeom>
            <a:ln w="57150" cap="sq">
              <a:solidFill>
                <a:schemeClr val="tx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ight Arrow 58"/>
            <p:cNvSpPr/>
            <p:nvPr/>
          </p:nvSpPr>
          <p:spPr>
            <a:xfrm>
              <a:off x="1452677" y="5117161"/>
              <a:ext cx="450732" cy="91440"/>
            </a:xfrm>
            <a:prstGeom prst="rightArrow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90185" y="5051451"/>
              <a:ext cx="1370112" cy="335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b="1" dirty="0" smtClean="0"/>
                <a:t>Inputs</a:t>
              </a:r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914870" y="4957875"/>
              <a:ext cx="1169124" cy="9144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Next State  </a:t>
              </a:r>
              <a:br>
                <a:rPr lang="en-US" dirty="0" smtClean="0"/>
              </a:br>
              <a:r>
                <a:rPr lang="en-US" dirty="0" smtClean="0"/>
                <a:t>Logic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997191" y="4971580"/>
              <a:ext cx="1371600" cy="945196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smtClean="0"/>
                <a:t>State Memory</a:t>
              </a:r>
            </a:p>
            <a:p>
              <a:pPr algn="ctr"/>
              <a:r>
                <a:rPr lang="en-US" dirty="0" smtClean="0"/>
                <a:t> (FFs)</a:t>
              </a:r>
              <a:endParaRPr lang="en-US" dirty="0"/>
            </a:p>
          </p:txBody>
        </p:sp>
      </p:grpSp>
      <p:sp>
        <p:nvSpPr>
          <p:cNvPr id="68" name="Right Arrow 67"/>
          <p:cNvSpPr/>
          <p:nvPr/>
        </p:nvSpPr>
        <p:spPr>
          <a:xfrm rot="5400000">
            <a:off x="6829055" y="4114499"/>
            <a:ext cx="436654" cy="533255"/>
          </a:xfrm>
          <a:prstGeom prst="rightArrow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5400000">
            <a:off x="1777111" y="4114499"/>
            <a:ext cx="436654" cy="533255"/>
          </a:xfrm>
          <a:prstGeom prst="rightArrow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9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915537" y="5318671"/>
            <a:ext cx="3524528" cy="333507"/>
          </a:xfrm>
          <a:prstGeom prst="roundRect">
            <a:avLst/>
          </a:prstGeom>
          <a:solidFill>
            <a:srgbClr val="FFCCFF"/>
          </a:solidFill>
          <a:ln w="12700" cap="rnd">
            <a:noFill/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915535" y="4100852"/>
            <a:ext cx="4693329" cy="860997"/>
          </a:xfrm>
          <a:prstGeom prst="roundRect">
            <a:avLst/>
          </a:prstGeom>
          <a:solidFill>
            <a:srgbClr val="CCFFFF"/>
          </a:solidFill>
          <a:ln w="12700" cap="rnd">
            <a:noFill/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915536" y="2632566"/>
            <a:ext cx="4142601" cy="1334330"/>
          </a:xfrm>
          <a:prstGeom prst="roundRect">
            <a:avLst/>
          </a:prstGeom>
          <a:solidFill>
            <a:srgbClr val="FFFF00"/>
          </a:solidFill>
          <a:ln w="12700" cap="rnd">
            <a:noFill/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in Verilog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5536" y="1175122"/>
            <a:ext cx="745122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fsm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, … , </a:t>
            </a:r>
            <a:r>
              <a:rPr lang="en-US" sz="1600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… … );</a:t>
            </a:r>
            <a:endParaRPr lang="en-US" sz="2400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err="1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1600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__ 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state, </a:t>
            </a:r>
            <a:r>
              <a:rPr lang="en-US" sz="1600" dirty="0" err="1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nextstate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parameter 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S0 = 2’b00; </a:t>
            </a:r>
          </a:p>
          <a:p>
            <a:r>
              <a:rPr lang="en-US" sz="1600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parameter 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S1 = 2’b01;</a:t>
            </a:r>
            <a:endParaRPr lang="en-US" sz="1600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always </a:t>
            </a:r>
            <a:r>
              <a:rPr lang="en-US" sz="1600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(*)</a:t>
            </a:r>
            <a:r>
              <a:rPr lang="en-US" sz="1600" b="1" dirty="0">
                <a:solidFill>
                  <a:prstClr val="black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dirty="0" smtClean="0">
              <a:solidFill>
                <a:prstClr val="black"/>
              </a:solidFill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1600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(state)</a:t>
            </a: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S0 </a:t>
            </a:r>
            <a:r>
              <a:rPr lang="en-US" sz="1600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en-US" sz="1600" dirty="0" err="1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nextstate</a:t>
            </a:r>
            <a:r>
              <a:rPr lang="en-US" sz="1600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= S1;</a:t>
            </a:r>
          </a:p>
          <a:p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S1 </a:t>
            </a:r>
            <a:r>
              <a:rPr lang="en-US" sz="1600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en-US" sz="1600" dirty="0" err="1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nextstate</a:t>
            </a:r>
            <a:r>
              <a:rPr lang="en-US" sz="1600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= S0;</a:t>
            </a:r>
            <a:endParaRPr lang="en-US" sz="1600" b="1" dirty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err="1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endcase</a:t>
            </a:r>
            <a:endParaRPr lang="en-US" sz="1600" b="1" dirty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always </a:t>
            </a: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@ </a:t>
            </a:r>
            <a:r>
              <a:rPr lang="en-US" sz="1600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posedge</a:t>
            </a:r>
            <a:r>
              <a:rPr lang="en-US" sz="1600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posedge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reset</a:t>
            </a:r>
            <a:r>
              <a:rPr lang="en-US" sz="1600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(reset) 	state </a:t>
            </a:r>
            <a:r>
              <a:rPr lang="en-US" sz="1600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S0;</a:t>
            </a:r>
          </a:p>
          <a:p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else		</a:t>
            </a:r>
            <a:r>
              <a:rPr lang="en-US" sz="1600" dirty="0" smtClean="0">
                <a:solidFill>
                  <a:prstClr val="black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sz="1600" b="1" dirty="0" smtClean="0">
                <a:solidFill>
                  <a:prstClr val="black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sz="1600" dirty="0" smtClean="0">
                <a:solidFill>
                  <a:prstClr val="black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nextstate</a:t>
            </a:r>
            <a:r>
              <a:rPr lang="en-US" sz="1600" dirty="0" smtClean="0">
                <a:solidFill>
                  <a:prstClr val="black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assign 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y = ( state == S0 );</a:t>
            </a:r>
          </a:p>
          <a:p>
            <a:endParaRPr lang="en-US" sz="1600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err="1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sz="2400" dirty="0">
              <a:effectLst/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923818" y="1839975"/>
            <a:ext cx="4948536" cy="628978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5720" rIns="45720" rtlCol="0" anchor="t" anchorCtr="0"/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 </a:t>
            </a:r>
            <a:r>
              <a:rPr lang="en-US" dirty="0">
                <a:solidFill>
                  <a:srgbClr val="262626"/>
                </a:solidFill>
              </a:rPr>
              <a:t>is used to define constants within a module, improving code readability</a:t>
            </a:r>
            <a:r>
              <a:rPr lang="en-US" dirty="0" smtClean="0">
                <a:solidFill>
                  <a:srgbClr val="339966"/>
                </a:solidFill>
              </a:rPr>
              <a:t>.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 flipH="1">
            <a:off x="3622875" y="1979271"/>
            <a:ext cx="138897" cy="385384"/>
          </a:xfrm>
          <a:prstGeom prst="leftBrace">
            <a:avLst>
              <a:gd name="adj1" fmla="val 96290"/>
              <a:gd name="adj2" fmla="val 50000"/>
            </a:avLst>
          </a:prstGeom>
          <a:ln w="57150"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58404" y="4151519"/>
            <a:ext cx="2797767" cy="924818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5720" rIns="45720" rtlCol="0" anchor="t" anchorCtr="0"/>
          <a:lstStyle/>
          <a:p>
            <a:r>
              <a:rPr lang="en-US" b="1" dirty="0" smtClean="0">
                <a:solidFill>
                  <a:srgbClr val="3366FF"/>
                </a:solidFill>
              </a:rPr>
              <a:t>Sequential Logic : </a:t>
            </a:r>
            <a:r>
              <a:rPr lang="en-US" b="1" dirty="0" smtClean="0">
                <a:solidFill>
                  <a:srgbClr val="262626"/>
                </a:solidFill>
              </a:rPr>
              <a:t/>
            </a:r>
            <a:br>
              <a:rPr lang="en-US" b="1" dirty="0" smtClean="0">
                <a:solidFill>
                  <a:srgbClr val="262626"/>
                </a:solidFill>
              </a:rPr>
            </a:br>
            <a:r>
              <a:rPr lang="en-US" dirty="0">
                <a:solidFill>
                  <a:srgbClr val="262626"/>
                </a:solidFill>
              </a:rPr>
              <a:t>Use </a:t>
            </a:r>
            <a:r>
              <a:rPr lang="en-US" b="1" dirty="0">
                <a:solidFill>
                  <a:schemeClr val="accent2"/>
                </a:solidFill>
                <a:latin typeface="Courier"/>
              </a:rPr>
              <a:t>&lt;=</a:t>
            </a:r>
            <a:r>
              <a:rPr lang="en-US" dirty="0">
                <a:solidFill>
                  <a:srgbClr val="262626"/>
                </a:solidFill>
              </a:rPr>
              <a:t> to infer flip-flops</a:t>
            </a:r>
            <a:r>
              <a:rPr lang="en-US" dirty="0" smtClean="0">
                <a:solidFill>
                  <a:srgbClr val="262626"/>
                </a:solidFill>
              </a:rPr>
              <a:t>. </a:t>
            </a:r>
            <a:br>
              <a:rPr lang="en-US" dirty="0" smtClean="0">
                <a:solidFill>
                  <a:srgbClr val="262626"/>
                </a:solidFill>
              </a:rPr>
            </a:br>
            <a:r>
              <a:rPr lang="en-US" i="1" dirty="0" smtClean="0">
                <a:solidFill>
                  <a:srgbClr val="262626"/>
                </a:solidFill>
              </a:rPr>
              <a:t>Is this Sync or </a:t>
            </a:r>
            <a:r>
              <a:rPr lang="en-US" i="1" dirty="0" err="1" smtClean="0">
                <a:solidFill>
                  <a:srgbClr val="262626"/>
                </a:solidFill>
              </a:rPr>
              <a:t>Async</a:t>
            </a:r>
            <a:r>
              <a:rPr lang="en-US" i="1" dirty="0" smtClean="0">
                <a:solidFill>
                  <a:srgbClr val="262626"/>
                </a:solidFill>
              </a:rPr>
              <a:t> reset?</a:t>
            </a:r>
            <a:endParaRPr lang="en-US" i="1" dirty="0">
              <a:solidFill>
                <a:srgbClr val="262626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73882" y="2752598"/>
            <a:ext cx="3698472" cy="1182408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5720" rIns="45720" rtlCol="0" anchor="t" anchorCtr="0"/>
          <a:lstStyle/>
          <a:p>
            <a:r>
              <a:rPr lang="en-US" b="1" dirty="0" smtClean="0">
                <a:solidFill>
                  <a:srgbClr val="3366FF"/>
                </a:solidFill>
              </a:rPr>
              <a:t>Next State Combinational Logic : </a:t>
            </a:r>
          </a:p>
          <a:p>
            <a:r>
              <a:rPr lang="en-US" b="1" dirty="0" smtClean="0">
                <a:solidFill>
                  <a:schemeClr val="accent2"/>
                </a:solidFill>
                <a:latin typeface="Courier"/>
              </a:rPr>
              <a:t>(*)</a:t>
            </a:r>
            <a:r>
              <a:rPr lang="en-US" dirty="0" smtClean="0">
                <a:solidFill>
                  <a:srgbClr val="262626"/>
                </a:solidFill>
                <a:sym typeface="Wingdings" panose="05000000000000000000" pitchFamily="2" charset="2"/>
              </a:rPr>
              <a:t> code is triggered whenever any input changes  combinational logic.</a:t>
            </a:r>
          </a:p>
          <a:p>
            <a:r>
              <a:rPr lang="en-US" b="1" dirty="0" smtClean="0">
                <a:solidFill>
                  <a:schemeClr val="accent2"/>
                </a:solidFill>
                <a:latin typeface="Courier"/>
              </a:rPr>
              <a:t>case</a:t>
            </a:r>
            <a:r>
              <a:rPr lang="en-US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262626"/>
                </a:solidFill>
                <a:sym typeface="Wingdings" panose="05000000000000000000" pitchFamily="2" charset="2"/>
              </a:rPr>
              <a:t>represents next state table. 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41" name="Rectangular Callout 40"/>
          <p:cNvSpPr/>
          <p:nvPr/>
        </p:nvSpPr>
        <p:spPr>
          <a:xfrm>
            <a:off x="2530488" y="6046187"/>
            <a:ext cx="3812439" cy="559298"/>
          </a:xfrm>
          <a:prstGeom prst="wedgeRectCallout">
            <a:avLst>
              <a:gd name="adj1" fmla="val -42637"/>
              <a:gd name="adj2" fmla="val -104641"/>
            </a:avLst>
          </a:prstGeom>
          <a:solidFill>
            <a:schemeClr val="bg1"/>
          </a:solidFill>
          <a:ln w="1905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 smtClean="0"/>
              <a:t>Equality Comparison : </a:t>
            </a:r>
            <a:br>
              <a:rPr lang="en-US" dirty="0" smtClean="0"/>
            </a:br>
            <a:r>
              <a:rPr lang="en-US" dirty="0" smtClean="0">
                <a:latin typeface="Courier"/>
              </a:rPr>
              <a:t>a == b </a:t>
            </a:r>
            <a:r>
              <a:rPr lang="en-US" dirty="0" smtClean="0"/>
              <a:t>evaluates to 1  if a equals b.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564536" y="5295769"/>
            <a:ext cx="4307819" cy="58874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5720" rIns="45720" rtlCol="0" anchor="t" anchorCtr="0"/>
          <a:lstStyle/>
          <a:p>
            <a:r>
              <a:rPr lang="en-US" b="1" dirty="0" smtClean="0">
                <a:solidFill>
                  <a:srgbClr val="3366FF"/>
                </a:solidFill>
              </a:rPr>
              <a:t>Output Logic : </a:t>
            </a:r>
            <a:r>
              <a:rPr lang="en-US" dirty="0" smtClean="0">
                <a:solidFill>
                  <a:srgbClr val="262626"/>
                </a:solidFill>
              </a:rPr>
              <a:t>Use  </a:t>
            </a:r>
            <a:r>
              <a:rPr lang="en-US" dirty="0" smtClean="0">
                <a:solidFill>
                  <a:schemeClr val="accent2"/>
                </a:solidFill>
                <a:latin typeface="Courier"/>
              </a:rPr>
              <a:t>assign </a:t>
            </a:r>
            <a:r>
              <a:rPr lang="en-US" dirty="0" smtClean="0">
                <a:solidFill>
                  <a:srgbClr val="262626"/>
                </a:solidFill>
              </a:rPr>
              <a:t>to </a:t>
            </a:r>
            <a:r>
              <a:rPr lang="en-US" dirty="0">
                <a:solidFill>
                  <a:srgbClr val="262626"/>
                </a:solidFill>
              </a:rPr>
              <a:t>infer </a:t>
            </a:r>
            <a:r>
              <a:rPr lang="en-US" dirty="0" smtClean="0">
                <a:solidFill>
                  <a:srgbClr val="262626"/>
                </a:solidFill>
              </a:rPr>
              <a:t>combinational logic.</a:t>
            </a:r>
            <a:endParaRPr lang="en-US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91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Traffic Controller in Verilog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79" y="1175122"/>
            <a:ext cx="449531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traffic (</a:t>
            </a:r>
            <a:r>
              <a:rPr lang="en-US" sz="1600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, reset, TL, TB, </a:t>
            </a:r>
            <a:r>
              <a:rPr lang="en-US" sz="1600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[1:0] LL, LB);</a:t>
            </a:r>
            <a:endParaRPr lang="en-US" sz="2400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err="1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1600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[1:0]</a:t>
            </a:r>
            <a:r>
              <a:rPr lang="en-US" sz="1600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state, </a:t>
            </a:r>
            <a:r>
              <a:rPr lang="en-US" sz="1600" dirty="0" err="1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nextstate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parameter 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S0 = 2’b00, S1 = 2’b01, S2 </a:t>
            </a:r>
            <a:r>
              <a:rPr lang="en-US" sz="1600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2’b10, S3 </a:t>
            </a:r>
            <a:r>
              <a:rPr lang="en-US" sz="1600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2’b11;</a:t>
            </a:r>
          </a:p>
          <a:p>
            <a:endParaRPr lang="en-US" sz="1600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parameter 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green </a:t>
            </a:r>
            <a:r>
              <a:rPr lang="en-US" sz="1600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2’b00,</a:t>
            </a:r>
            <a:r>
              <a:rPr lang="en-US" sz="1600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yellow= 2’b01, red= 2’b10</a:t>
            </a:r>
            <a:r>
              <a:rPr lang="en-US" sz="1600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600" dirty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always @ (*) begin</a:t>
            </a:r>
          </a:p>
          <a:p>
            <a:r>
              <a:rPr lang="en-US" sz="1600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 case </a:t>
            </a:r>
            <a:r>
              <a:rPr lang="en-US" sz="1600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(state)</a:t>
            </a: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S0: </a:t>
            </a:r>
            <a:r>
              <a:rPr lang="en-US" sz="1600" dirty="0" err="1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nextstate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= TL ? 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S0 : S1;</a:t>
            </a:r>
            <a:endParaRPr lang="en-US" sz="1600" dirty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S1: </a:t>
            </a:r>
            <a:r>
              <a:rPr lang="en-US" sz="1600" dirty="0" err="1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nextstate</a:t>
            </a:r>
            <a:r>
              <a:rPr lang="en-US" sz="1600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= S2;</a:t>
            </a:r>
          </a:p>
          <a:p>
            <a:r>
              <a:rPr lang="en-US" sz="1600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S2: </a:t>
            </a:r>
            <a:r>
              <a:rPr lang="en-US" sz="1600" dirty="0" err="1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nextstate</a:t>
            </a:r>
            <a:r>
              <a:rPr lang="en-US" sz="1600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TB ? S2 : S3</a:t>
            </a:r>
            <a:r>
              <a:rPr lang="en-US" sz="1600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S3: </a:t>
            </a:r>
            <a:r>
              <a:rPr lang="en-US" sz="1600" dirty="0" err="1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nextstate</a:t>
            </a:r>
            <a:r>
              <a:rPr lang="en-US" sz="1600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= S0;</a:t>
            </a: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1600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endcase</a:t>
            </a:r>
            <a:endParaRPr lang="en-US" sz="1600" b="1" dirty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en-US" sz="1600" dirty="0" smtClean="0">
              <a:solidFill>
                <a:prstClr val="black"/>
              </a:solidFill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32751" y="1175122"/>
            <a:ext cx="4572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always@(</a:t>
            </a:r>
            <a:r>
              <a:rPr lang="en-US" sz="1600" b="1" dirty="0" err="1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posedge</a:t>
            </a:r>
            <a:r>
              <a:rPr lang="en-US" sz="1600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posedge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reset</a:t>
            </a:r>
            <a:r>
              <a:rPr lang="en-US" sz="1600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) begin</a:t>
            </a:r>
          </a:p>
          <a:p>
            <a:r>
              <a:rPr lang="en-US" sz="1600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	if 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(reset) state </a:t>
            </a:r>
            <a:r>
              <a:rPr lang="en-US" sz="1600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S0;</a:t>
            </a:r>
            <a:b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sz="1600" b="1" dirty="0" smtClean="0">
                <a:solidFill>
                  <a:prstClr val="black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sz="1600" dirty="0" smtClean="0">
                <a:solidFill>
                  <a:prstClr val="black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nextstate</a:t>
            </a:r>
            <a:r>
              <a:rPr lang="en-US" sz="1600" dirty="0" smtClean="0">
                <a:solidFill>
                  <a:prstClr val="black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en-US" sz="1600" dirty="0">
              <a:solidFill>
                <a:prstClr val="black"/>
              </a:solidFill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chemeClr val="accent4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//What’s the diff between these</a:t>
            </a:r>
            <a:br>
              <a:rPr lang="en-US" sz="1600" dirty="0" smtClean="0">
                <a:solidFill>
                  <a:schemeClr val="accent4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solidFill>
                  <a:schemeClr val="accent4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//2 ways of coding output logic ?</a:t>
            </a:r>
            <a:endParaRPr lang="en-US" sz="1600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assign 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LL </a:t>
            </a:r>
          </a:p>
          <a:p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= {state[1], ~state[1] &amp; state[0]};</a:t>
            </a:r>
            <a:endParaRPr lang="en-US" sz="1600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assign </a:t>
            </a:r>
            <a:r>
              <a:rPr lang="en-US" sz="1600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LB 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b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(state== S0 </a:t>
            </a:r>
            <a:r>
              <a:rPr lang="en-US" sz="1600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|| 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state== S1) </a:t>
            </a:r>
            <a:r>
              <a:rPr lang="en-US" sz="1600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? red 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state == S2</a:t>
            </a:r>
            <a:r>
              <a:rPr lang="en-US" sz="1600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) ? green : 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yellow );</a:t>
            </a:r>
            <a:endParaRPr lang="en-US" sz="1600" b="1" dirty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err="1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sz="2400" dirty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65923" y="1175122"/>
            <a:ext cx="0" cy="5179379"/>
          </a:xfrm>
          <a:prstGeom prst="line">
            <a:avLst/>
          </a:prstGeom>
          <a:ln w="57150" cap="rnd">
            <a:solidFill>
              <a:schemeClr val="tx1"/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369" y="4625341"/>
            <a:ext cx="2623631" cy="219957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8777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Fundamentals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Page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fld id="{4FAB73BC-B049-4115-A692-8D63A059BFB8}" type="slidenum"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3249" y="1415987"/>
            <a:ext cx="10364634" cy="457200"/>
            <a:chOff x="673249" y="1538235"/>
            <a:chExt cx="10364634" cy="514559"/>
          </a:xfrm>
        </p:grpSpPr>
        <p:sp>
          <p:nvSpPr>
            <p:cNvPr id="7" name="Freeform 30"/>
            <p:cNvSpPr>
              <a:spLocks/>
            </p:cNvSpPr>
            <p:nvPr/>
          </p:nvSpPr>
          <p:spPr bwMode="auto">
            <a:xfrm>
              <a:off x="673249" y="1538235"/>
              <a:ext cx="5257034" cy="514558"/>
            </a:xfrm>
            <a:custGeom>
              <a:avLst/>
              <a:gdLst>
                <a:gd name="T0" fmla="*/ 0 w 4464"/>
                <a:gd name="T1" fmla="*/ 576 h 576"/>
                <a:gd name="T2" fmla="*/ 288 w 4464"/>
                <a:gd name="T3" fmla="*/ 576 h 576"/>
                <a:gd name="T4" fmla="*/ 288 w 4464"/>
                <a:gd name="T5" fmla="*/ 0 h 576"/>
                <a:gd name="T6" fmla="*/ 720 w 4464"/>
                <a:gd name="T7" fmla="*/ 0 h 576"/>
                <a:gd name="T8" fmla="*/ 720 w 4464"/>
                <a:gd name="T9" fmla="*/ 576 h 576"/>
                <a:gd name="T10" fmla="*/ 1152 w 4464"/>
                <a:gd name="T11" fmla="*/ 576 h 576"/>
                <a:gd name="T12" fmla="*/ 1152 w 4464"/>
                <a:gd name="T13" fmla="*/ 0 h 576"/>
                <a:gd name="T14" fmla="*/ 1584 w 4464"/>
                <a:gd name="T15" fmla="*/ 0 h 576"/>
                <a:gd name="T16" fmla="*/ 1584 w 4464"/>
                <a:gd name="T17" fmla="*/ 576 h 576"/>
                <a:gd name="T18" fmla="*/ 2016 w 4464"/>
                <a:gd name="T19" fmla="*/ 576 h 576"/>
                <a:gd name="T20" fmla="*/ 2016 w 4464"/>
                <a:gd name="T21" fmla="*/ 0 h 576"/>
                <a:gd name="T22" fmla="*/ 2448 w 4464"/>
                <a:gd name="T23" fmla="*/ 0 h 576"/>
                <a:gd name="T24" fmla="*/ 2448 w 4464"/>
                <a:gd name="T25" fmla="*/ 576 h 576"/>
                <a:gd name="T26" fmla="*/ 2880 w 4464"/>
                <a:gd name="T27" fmla="*/ 576 h 576"/>
                <a:gd name="T28" fmla="*/ 2880 w 4464"/>
                <a:gd name="T29" fmla="*/ 0 h 576"/>
                <a:gd name="T30" fmla="*/ 3312 w 4464"/>
                <a:gd name="T31" fmla="*/ 0 h 576"/>
                <a:gd name="T32" fmla="*/ 3312 w 4464"/>
                <a:gd name="T33" fmla="*/ 576 h 576"/>
                <a:gd name="T34" fmla="*/ 3744 w 4464"/>
                <a:gd name="T35" fmla="*/ 576 h 576"/>
                <a:gd name="T36" fmla="*/ 3744 w 4464"/>
                <a:gd name="T37" fmla="*/ 0 h 576"/>
                <a:gd name="T38" fmla="*/ 4176 w 4464"/>
                <a:gd name="T39" fmla="*/ 0 h 576"/>
                <a:gd name="T40" fmla="*/ 4176 w 4464"/>
                <a:gd name="T41" fmla="*/ 576 h 576"/>
                <a:gd name="T42" fmla="*/ 4464 w 4464"/>
                <a:gd name="T43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64" h="576">
                  <a:moveTo>
                    <a:pt x="0" y="576"/>
                  </a:moveTo>
                  <a:lnTo>
                    <a:pt x="288" y="576"/>
                  </a:lnTo>
                  <a:lnTo>
                    <a:pt x="288" y="0"/>
                  </a:lnTo>
                  <a:lnTo>
                    <a:pt x="720" y="0"/>
                  </a:lnTo>
                  <a:lnTo>
                    <a:pt x="720" y="576"/>
                  </a:lnTo>
                  <a:lnTo>
                    <a:pt x="1152" y="576"/>
                  </a:lnTo>
                  <a:lnTo>
                    <a:pt x="1152" y="0"/>
                  </a:lnTo>
                  <a:lnTo>
                    <a:pt x="1584" y="0"/>
                  </a:lnTo>
                  <a:lnTo>
                    <a:pt x="1584" y="576"/>
                  </a:lnTo>
                  <a:lnTo>
                    <a:pt x="2016" y="576"/>
                  </a:lnTo>
                  <a:lnTo>
                    <a:pt x="2016" y="0"/>
                  </a:lnTo>
                  <a:lnTo>
                    <a:pt x="2448" y="0"/>
                  </a:lnTo>
                  <a:lnTo>
                    <a:pt x="2448" y="576"/>
                  </a:lnTo>
                  <a:lnTo>
                    <a:pt x="2880" y="576"/>
                  </a:lnTo>
                  <a:lnTo>
                    <a:pt x="2880" y="0"/>
                  </a:lnTo>
                  <a:lnTo>
                    <a:pt x="3312" y="0"/>
                  </a:lnTo>
                  <a:lnTo>
                    <a:pt x="3312" y="576"/>
                  </a:lnTo>
                  <a:lnTo>
                    <a:pt x="3744" y="576"/>
                  </a:lnTo>
                  <a:lnTo>
                    <a:pt x="3744" y="0"/>
                  </a:lnTo>
                  <a:lnTo>
                    <a:pt x="4176" y="0"/>
                  </a:lnTo>
                  <a:lnTo>
                    <a:pt x="4176" y="576"/>
                  </a:lnTo>
                  <a:lnTo>
                    <a:pt x="4464" y="576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0"/>
            <p:cNvSpPr>
              <a:spLocks/>
            </p:cNvSpPr>
            <p:nvPr/>
          </p:nvSpPr>
          <p:spPr bwMode="auto">
            <a:xfrm>
              <a:off x="5780849" y="1538236"/>
              <a:ext cx="5257034" cy="514558"/>
            </a:xfrm>
            <a:custGeom>
              <a:avLst/>
              <a:gdLst>
                <a:gd name="T0" fmla="*/ 0 w 4464"/>
                <a:gd name="T1" fmla="*/ 576 h 576"/>
                <a:gd name="T2" fmla="*/ 288 w 4464"/>
                <a:gd name="T3" fmla="*/ 576 h 576"/>
                <a:gd name="T4" fmla="*/ 288 w 4464"/>
                <a:gd name="T5" fmla="*/ 0 h 576"/>
                <a:gd name="T6" fmla="*/ 720 w 4464"/>
                <a:gd name="T7" fmla="*/ 0 h 576"/>
                <a:gd name="T8" fmla="*/ 720 w 4464"/>
                <a:gd name="T9" fmla="*/ 576 h 576"/>
                <a:gd name="T10" fmla="*/ 1152 w 4464"/>
                <a:gd name="T11" fmla="*/ 576 h 576"/>
                <a:gd name="T12" fmla="*/ 1152 w 4464"/>
                <a:gd name="T13" fmla="*/ 0 h 576"/>
                <a:gd name="T14" fmla="*/ 1584 w 4464"/>
                <a:gd name="T15" fmla="*/ 0 h 576"/>
                <a:gd name="T16" fmla="*/ 1584 w 4464"/>
                <a:gd name="T17" fmla="*/ 576 h 576"/>
                <a:gd name="T18" fmla="*/ 2016 w 4464"/>
                <a:gd name="T19" fmla="*/ 576 h 576"/>
                <a:gd name="T20" fmla="*/ 2016 w 4464"/>
                <a:gd name="T21" fmla="*/ 0 h 576"/>
                <a:gd name="T22" fmla="*/ 2448 w 4464"/>
                <a:gd name="T23" fmla="*/ 0 h 576"/>
                <a:gd name="T24" fmla="*/ 2448 w 4464"/>
                <a:gd name="T25" fmla="*/ 576 h 576"/>
                <a:gd name="T26" fmla="*/ 2880 w 4464"/>
                <a:gd name="T27" fmla="*/ 576 h 576"/>
                <a:gd name="T28" fmla="*/ 2880 w 4464"/>
                <a:gd name="T29" fmla="*/ 0 h 576"/>
                <a:gd name="T30" fmla="*/ 3312 w 4464"/>
                <a:gd name="T31" fmla="*/ 0 h 576"/>
                <a:gd name="T32" fmla="*/ 3312 w 4464"/>
                <a:gd name="T33" fmla="*/ 576 h 576"/>
                <a:gd name="T34" fmla="*/ 3744 w 4464"/>
                <a:gd name="T35" fmla="*/ 576 h 576"/>
                <a:gd name="T36" fmla="*/ 3744 w 4464"/>
                <a:gd name="T37" fmla="*/ 0 h 576"/>
                <a:gd name="T38" fmla="*/ 4176 w 4464"/>
                <a:gd name="T39" fmla="*/ 0 h 576"/>
                <a:gd name="T40" fmla="*/ 4176 w 4464"/>
                <a:gd name="T41" fmla="*/ 576 h 576"/>
                <a:gd name="T42" fmla="*/ 4464 w 4464"/>
                <a:gd name="T43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64" h="576">
                  <a:moveTo>
                    <a:pt x="0" y="576"/>
                  </a:moveTo>
                  <a:lnTo>
                    <a:pt x="288" y="576"/>
                  </a:lnTo>
                  <a:lnTo>
                    <a:pt x="288" y="0"/>
                  </a:lnTo>
                  <a:lnTo>
                    <a:pt x="720" y="0"/>
                  </a:lnTo>
                  <a:lnTo>
                    <a:pt x="720" y="576"/>
                  </a:lnTo>
                  <a:lnTo>
                    <a:pt x="1152" y="576"/>
                  </a:lnTo>
                  <a:lnTo>
                    <a:pt x="1152" y="0"/>
                  </a:lnTo>
                  <a:lnTo>
                    <a:pt x="1584" y="0"/>
                  </a:lnTo>
                  <a:lnTo>
                    <a:pt x="1584" y="576"/>
                  </a:lnTo>
                  <a:lnTo>
                    <a:pt x="2016" y="576"/>
                  </a:lnTo>
                  <a:lnTo>
                    <a:pt x="2016" y="0"/>
                  </a:lnTo>
                  <a:lnTo>
                    <a:pt x="2448" y="0"/>
                  </a:lnTo>
                  <a:lnTo>
                    <a:pt x="2448" y="576"/>
                  </a:lnTo>
                  <a:lnTo>
                    <a:pt x="2880" y="576"/>
                  </a:lnTo>
                  <a:lnTo>
                    <a:pt x="2880" y="0"/>
                  </a:lnTo>
                  <a:lnTo>
                    <a:pt x="3312" y="0"/>
                  </a:lnTo>
                  <a:lnTo>
                    <a:pt x="3312" y="576"/>
                  </a:lnTo>
                  <a:lnTo>
                    <a:pt x="3744" y="576"/>
                  </a:lnTo>
                  <a:lnTo>
                    <a:pt x="3744" y="0"/>
                  </a:lnTo>
                  <a:lnTo>
                    <a:pt x="4176" y="0"/>
                  </a:lnTo>
                  <a:lnTo>
                    <a:pt x="4176" y="576"/>
                  </a:lnTo>
                  <a:lnTo>
                    <a:pt x="4464" y="576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50416" y="2164666"/>
            <a:ext cx="8593584" cy="365760"/>
            <a:chOff x="550416" y="2192784"/>
            <a:chExt cx="8593584" cy="319597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550416" y="2503503"/>
              <a:ext cx="122833" cy="0"/>
            </a:xfrm>
            <a:prstGeom prst="line">
              <a:avLst/>
            </a:prstGeom>
            <a:ln w="38100" cap="rnd">
              <a:solidFill>
                <a:srgbClr val="0000FF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91005" y="2192784"/>
              <a:ext cx="0" cy="319597"/>
            </a:xfrm>
            <a:prstGeom prst="line">
              <a:avLst/>
            </a:prstGeom>
            <a:ln w="38100" cap="rnd">
              <a:solidFill>
                <a:srgbClr val="0000FF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1005" y="2192784"/>
              <a:ext cx="1013508" cy="0"/>
            </a:xfrm>
            <a:prstGeom prst="line">
              <a:avLst/>
            </a:prstGeom>
            <a:ln w="38100" cap="rnd">
              <a:solidFill>
                <a:srgbClr val="0000FF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722268" y="2192784"/>
              <a:ext cx="0" cy="310719"/>
            </a:xfrm>
            <a:prstGeom prst="line">
              <a:avLst/>
            </a:prstGeom>
            <a:ln w="38100" cap="rnd">
              <a:solidFill>
                <a:srgbClr val="0000FF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722268" y="2503503"/>
              <a:ext cx="7421732" cy="0"/>
            </a:xfrm>
            <a:prstGeom prst="line">
              <a:avLst/>
            </a:prstGeom>
            <a:ln w="38100" cap="rnd">
              <a:solidFill>
                <a:srgbClr val="0000FF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43043" y="2824919"/>
            <a:ext cx="8593584" cy="365760"/>
            <a:chOff x="-232298" y="2192784"/>
            <a:chExt cx="8593584" cy="319597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-232298" y="2503503"/>
              <a:ext cx="905547" cy="0"/>
            </a:xfrm>
            <a:prstGeom prst="line">
              <a:avLst/>
            </a:prstGeom>
            <a:ln w="38100" cap="rnd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691005" y="2192784"/>
              <a:ext cx="0" cy="319597"/>
            </a:xfrm>
            <a:prstGeom prst="line">
              <a:avLst/>
            </a:prstGeom>
            <a:ln w="38100" cap="rnd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91005" y="2192784"/>
              <a:ext cx="2300769" cy="0"/>
            </a:xfrm>
            <a:prstGeom prst="line">
              <a:avLst/>
            </a:prstGeom>
            <a:ln w="38100" cap="rnd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991774" y="2192784"/>
              <a:ext cx="0" cy="310719"/>
            </a:xfrm>
            <a:prstGeom prst="line">
              <a:avLst/>
            </a:prstGeom>
            <a:ln w="38100" cap="rnd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991774" y="2503503"/>
              <a:ext cx="5369512" cy="0"/>
            </a:xfrm>
            <a:prstGeom prst="line">
              <a:avLst/>
            </a:prstGeom>
            <a:ln w="38100" cap="rnd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543043" y="3593773"/>
            <a:ext cx="8593584" cy="365760"/>
            <a:chOff x="-1494407" y="2192784"/>
            <a:chExt cx="8593584" cy="319597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-1494407" y="2503503"/>
              <a:ext cx="2167656" cy="0"/>
            </a:xfrm>
            <a:prstGeom prst="line">
              <a:avLst/>
            </a:prstGeom>
            <a:ln w="38100" cap="rnd">
              <a:solidFill>
                <a:schemeClr val="accent4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691005" y="2192784"/>
              <a:ext cx="0" cy="319597"/>
            </a:xfrm>
            <a:prstGeom prst="line">
              <a:avLst/>
            </a:prstGeom>
            <a:ln w="38100" cap="rnd">
              <a:solidFill>
                <a:schemeClr val="accent4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91005" y="2192784"/>
              <a:ext cx="4082222" cy="0"/>
            </a:xfrm>
            <a:prstGeom prst="line">
              <a:avLst/>
            </a:prstGeom>
            <a:ln w="38100" cap="rnd">
              <a:solidFill>
                <a:schemeClr val="accent4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773227" y="2192784"/>
              <a:ext cx="0" cy="310719"/>
            </a:xfrm>
            <a:prstGeom prst="line">
              <a:avLst/>
            </a:prstGeom>
            <a:ln w="38100" cap="rnd">
              <a:solidFill>
                <a:schemeClr val="accent4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773227" y="2503503"/>
              <a:ext cx="2325950" cy="0"/>
            </a:xfrm>
            <a:prstGeom prst="line">
              <a:avLst/>
            </a:prstGeom>
            <a:ln w="38100" cap="rnd">
              <a:solidFill>
                <a:schemeClr val="accent4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/>
          <p:cNvCxnSpPr>
            <a:stCxn id="7" idx="0"/>
          </p:cNvCxnSpPr>
          <p:nvPr/>
        </p:nvCxnSpPr>
        <p:spPr>
          <a:xfrm flipH="1">
            <a:off x="543043" y="1873186"/>
            <a:ext cx="130206" cy="0"/>
          </a:xfrm>
          <a:prstGeom prst="line">
            <a:avLst/>
          </a:prstGeom>
          <a:ln w="38100" cap="rnd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773" y="1541855"/>
            <a:ext cx="534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3333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CLK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732" y="2242929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3333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Reset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771" y="2962012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3333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TL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730" y="3663086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3333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TB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554880" y="6161103"/>
            <a:ext cx="8528481" cy="0"/>
          </a:xfrm>
          <a:prstGeom prst="line">
            <a:avLst/>
          </a:prstGeom>
          <a:ln w="19050" cap="rnd">
            <a:solidFill>
              <a:schemeClr val="bg1">
                <a:lumMod val="50000"/>
              </a:schemeClr>
            </a:solidFill>
            <a:prstDash val="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43045" y="4742156"/>
            <a:ext cx="8528481" cy="0"/>
          </a:xfrm>
          <a:prstGeom prst="line">
            <a:avLst/>
          </a:prstGeom>
          <a:ln w="19050" cap="rnd">
            <a:solidFill>
              <a:schemeClr val="bg1">
                <a:lumMod val="50000"/>
              </a:schemeClr>
            </a:solidFill>
            <a:prstDash val="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0418" y="5462727"/>
            <a:ext cx="8528481" cy="0"/>
          </a:xfrm>
          <a:prstGeom prst="line">
            <a:avLst/>
          </a:prstGeom>
          <a:ln w="19050" cap="rnd">
            <a:solidFill>
              <a:schemeClr val="bg1">
                <a:lumMod val="50000"/>
              </a:schemeClr>
            </a:solidFill>
            <a:prstDash val="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5570" y="4434381"/>
            <a:ext cx="6030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3333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State</a:t>
            </a:r>
          </a:p>
        </p:txBody>
      </p:sp>
      <p:sp>
        <p:nvSpPr>
          <p:cNvPr id="61" name="Line 31"/>
          <p:cNvSpPr>
            <a:spLocks noChangeShapeType="1"/>
          </p:cNvSpPr>
          <p:nvPr/>
        </p:nvSpPr>
        <p:spPr bwMode="auto">
          <a:xfrm>
            <a:off x="995816" y="1858534"/>
            <a:ext cx="0" cy="4440666"/>
          </a:xfrm>
          <a:prstGeom prst="line">
            <a:avLst/>
          </a:prstGeom>
          <a:noFill/>
          <a:ln w="9525" cap="rnd">
            <a:solidFill>
              <a:srgbClr val="3333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Line 31"/>
          <p:cNvSpPr>
            <a:spLocks noChangeShapeType="1"/>
          </p:cNvSpPr>
          <p:nvPr/>
        </p:nvSpPr>
        <p:spPr bwMode="auto">
          <a:xfrm>
            <a:off x="2021976" y="1843664"/>
            <a:ext cx="0" cy="4440666"/>
          </a:xfrm>
          <a:prstGeom prst="line">
            <a:avLst/>
          </a:prstGeom>
          <a:noFill/>
          <a:ln w="9525" cap="rnd">
            <a:solidFill>
              <a:srgbClr val="3333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Line 31"/>
          <p:cNvSpPr>
            <a:spLocks noChangeShapeType="1"/>
          </p:cNvSpPr>
          <p:nvPr/>
        </p:nvSpPr>
        <p:spPr bwMode="auto">
          <a:xfrm>
            <a:off x="3048136" y="1828794"/>
            <a:ext cx="0" cy="4440666"/>
          </a:xfrm>
          <a:prstGeom prst="line">
            <a:avLst/>
          </a:prstGeom>
          <a:noFill/>
          <a:ln w="9525" cap="rnd">
            <a:solidFill>
              <a:srgbClr val="3333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Line 31"/>
          <p:cNvSpPr>
            <a:spLocks noChangeShapeType="1"/>
          </p:cNvSpPr>
          <p:nvPr/>
        </p:nvSpPr>
        <p:spPr bwMode="auto">
          <a:xfrm>
            <a:off x="4064136" y="1813924"/>
            <a:ext cx="0" cy="4440666"/>
          </a:xfrm>
          <a:prstGeom prst="line">
            <a:avLst/>
          </a:prstGeom>
          <a:noFill/>
          <a:ln w="9525" cap="rnd">
            <a:solidFill>
              <a:srgbClr val="3333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Line 31"/>
          <p:cNvSpPr>
            <a:spLocks noChangeShapeType="1"/>
          </p:cNvSpPr>
          <p:nvPr/>
        </p:nvSpPr>
        <p:spPr bwMode="auto">
          <a:xfrm>
            <a:off x="5090296" y="1799054"/>
            <a:ext cx="0" cy="4440666"/>
          </a:xfrm>
          <a:prstGeom prst="line">
            <a:avLst/>
          </a:prstGeom>
          <a:noFill/>
          <a:ln w="9525" cap="rnd">
            <a:solidFill>
              <a:srgbClr val="3333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Line 31"/>
          <p:cNvSpPr>
            <a:spLocks noChangeShapeType="1"/>
          </p:cNvSpPr>
          <p:nvPr/>
        </p:nvSpPr>
        <p:spPr bwMode="auto">
          <a:xfrm>
            <a:off x="6116456" y="1784184"/>
            <a:ext cx="0" cy="4440666"/>
          </a:xfrm>
          <a:prstGeom prst="line">
            <a:avLst/>
          </a:prstGeom>
          <a:noFill/>
          <a:ln w="9525" cap="rnd">
            <a:solidFill>
              <a:srgbClr val="3333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Line 31"/>
          <p:cNvSpPr>
            <a:spLocks noChangeShapeType="1"/>
          </p:cNvSpPr>
          <p:nvPr/>
        </p:nvSpPr>
        <p:spPr bwMode="auto">
          <a:xfrm>
            <a:off x="7132456" y="1769314"/>
            <a:ext cx="0" cy="4440666"/>
          </a:xfrm>
          <a:prstGeom prst="line">
            <a:avLst/>
          </a:prstGeom>
          <a:noFill/>
          <a:ln w="9525" cap="rnd">
            <a:solidFill>
              <a:srgbClr val="3333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Line 31"/>
          <p:cNvSpPr>
            <a:spLocks noChangeShapeType="1"/>
          </p:cNvSpPr>
          <p:nvPr/>
        </p:nvSpPr>
        <p:spPr bwMode="auto">
          <a:xfrm>
            <a:off x="8158616" y="1754444"/>
            <a:ext cx="0" cy="4440666"/>
          </a:xfrm>
          <a:prstGeom prst="line">
            <a:avLst/>
          </a:prstGeom>
          <a:noFill/>
          <a:ln w="9525" cap="rnd">
            <a:solidFill>
              <a:srgbClr val="3333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05068" y="5197225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3333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LL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27164" y="5902205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333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LB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3333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613" y="-3296"/>
            <a:ext cx="2965483" cy="246837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22598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Controller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22961" y="1291225"/>
            <a:ext cx="4152899" cy="144974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Check the waveforms in the timing diagram below… </a:t>
            </a:r>
          </a:p>
          <a:p>
            <a:pPr marL="0" indent="0">
              <a:buNone/>
            </a:pPr>
            <a:r>
              <a:rPr lang="en-US" dirty="0" smtClean="0"/>
              <a:t>Are they correct?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572" y="58270"/>
            <a:ext cx="3735897" cy="313206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4201"/>
            <a:ext cx="9094834" cy="318319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710561" y="4715797"/>
            <a:ext cx="52129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XX</a:t>
            </a:r>
            <a:endParaRPr lang="en-US" sz="2400" dirty="0">
              <a:solidFill>
                <a:schemeClr val="accent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2301240" y="3604260"/>
            <a:ext cx="0" cy="2703133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prstDash val="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162300" y="3604260"/>
            <a:ext cx="0" cy="2703133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prstDash val="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022272" y="3604260"/>
            <a:ext cx="0" cy="2703133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prstDash val="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883332" y="3604260"/>
            <a:ext cx="0" cy="2703133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prstDash val="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707380" y="3604260"/>
            <a:ext cx="0" cy="2703133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prstDash val="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568440" y="3604260"/>
            <a:ext cx="0" cy="2703133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prstDash val="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428412" y="3604260"/>
            <a:ext cx="0" cy="2703133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prstDash val="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289472" y="3604260"/>
            <a:ext cx="0" cy="2703133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prstDash val="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615561" y="4989314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S0</a:t>
            </a:r>
            <a:endParaRPr lang="en-US" sz="2400" dirty="0">
              <a:solidFill>
                <a:schemeClr val="accent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91961" y="4989314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S1</a:t>
            </a:r>
            <a:endParaRPr lang="en-US" sz="2400" dirty="0">
              <a:solidFill>
                <a:schemeClr val="accent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99351" y="4989314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S2</a:t>
            </a:r>
            <a:endParaRPr lang="en-US" sz="2400" dirty="0">
              <a:solidFill>
                <a:schemeClr val="accent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59718" y="4989314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S3</a:t>
            </a:r>
            <a:endParaRPr lang="en-US" sz="2400" dirty="0">
              <a:solidFill>
                <a:schemeClr val="accent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15561" y="5380165"/>
            <a:ext cx="872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green</a:t>
            </a:r>
            <a:endParaRPr lang="en-US" sz="2400" dirty="0">
              <a:solidFill>
                <a:schemeClr val="accent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91961" y="5380165"/>
            <a:ext cx="522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chemeClr val="accent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yw</a:t>
            </a:r>
            <a:endParaRPr lang="en-US" sz="2400" b="1" dirty="0">
              <a:solidFill>
                <a:schemeClr val="accent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32511" y="5380165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red</a:t>
            </a:r>
            <a:endParaRPr lang="en-US" sz="2400" dirty="0">
              <a:solidFill>
                <a:schemeClr val="accent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03887" y="5763396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red</a:t>
            </a:r>
            <a:endParaRPr lang="en-US" sz="2400" dirty="0">
              <a:solidFill>
                <a:schemeClr val="accent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14528" y="5763396"/>
            <a:ext cx="872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green</a:t>
            </a:r>
            <a:endParaRPr lang="en-US" sz="2400" b="1" dirty="0">
              <a:solidFill>
                <a:schemeClr val="accent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859718" y="5763396"/>
            <a:ext cx="522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chemeClr val="accent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yw</a:t>
            </a:r>
            <a:endParaRPr lang="en-US" sz="2400" dirty="0">
              <a:solidFill>
                <a:schemeClr val="accent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43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FSM : Finite State Machine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Synchronous Machine with “states” of operation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At each </a:t>
            </a:r>
            <a:r>
              <a:rPr lang="en-US" i="1" dirty="0" smtClean="0">
                <a:solidFill>
                  <a:schemeClr val="accent2"/>
                </a:solidFill>
              </a:rPr>
              <a:t>active clock edge</a:t>
            </a:r>
            <a:r>
              <a:rPr lang="en-US" dirty="0" smtClean="0"/>
              <a:t>, combinational logic computes 	</a:t>
            </a:r>
            <a:r>
              <a:rPr lang="en-US" b="1" dirty="0" smtClean="0">
                <a:solidFill>
                  <a:srgbClr val="0000FF"/>
                </a:solidFill>
              </a:rPr>
              <a:t>outp</a:t>
            </a:r>
            <a:r>
              <a:rPr lang="en-US" b="1" dirty="0">
                <a:solidFill>
                  <a:srgbClr val="0000FF"/>
                </a:solidFill>
              </a:rPr>
              <a:t>u</a:t>
            </a:r>
            <a:r>
              <a:rPr lang="en-US" b="1" dirty="0" smtClean="0">
                <a:solidFill>
                  <a:srgbClr val="0000FF"/>
                </a:solidFill>
              </a:rPr>
              <a:t>ts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next state, </a:t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			</a:t>
            </a:r>
            <a:r>
              <a:rPr lang="en-US" dirty="0" smtClean="0"/>
              <a:t>as a function </a:t>
            </a:r>
            <a:r>
              <a:rPr lang="en-US" dirty="0"/>
              <a:t>of</a:t>
            </a:r>
            <a:r>
              <a:rPr lang="en-US" b="1" dirty="0" smtClean="0">
                <a:solidFill>
                  <a:schemeClr val="accent5"/>
                </a:solidFill>
              </a:rPr>
              <a:t> inputs and present state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Examples ? 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289631" y="5938112"/>
            <a:ext cx="654870" cy="161165"/>
          </a:xfrm>
          <a:prstGeom prst="rightArrow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FSM?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66407" y="3487120"/>
            <a:ext cx="1828800" cy="1358084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Combinational Logic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66407" y="4962536"/>
            <a:ext cx="1828800" cy="1246094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/>
              <a:t>Q</a:t>
            </a:r>
            <a:r>
              <a:rPr lang="en-US" sz="2000" b="1" dirty="0" smtClean="0"/>
              <a:t>		         D</a:t>
            </a:r>
          </a:p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Flip-Flops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19682"/>
              </p:ext>
            </p:extLst>
          </p:nvPr>
        </p:nvGraphicFramePr>
        <p:xfrm>
          <a:off x="4080833" y="4166162"/>
          <a:ext cx="1134585" cy="65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3" name="Visio" r:id="rId3" imgW="2406753" imgH="1384069" progId="Visio.Drawing.15">
                  <p:embed/>
                </p:oleObj>
              </mc:Choice>
              <mc:Fallback>
                <p:oleObj name="Visio" r:id="rId3" imgW="2406753" imgH="138406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0833" y="4166162"/>
                        <a:ext cx="1134585" cy="653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/>
          <p:nvPr/>
        </p:nvGrpSpPr>
        <p:grpSpPr>
          <a:xfrm rot="5400000">
            <a:off x="3616365" y="5851384"/>
            <a:ext cx="357270" cy="266161"/>
            <a:chOff x="6158753" y="4394760"/>
            <a:chExt cx="914400" cy="583819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6158753" y="4394760"/>
              <a:ext cx="457200" cy="583819"/>
            </a:xfrm>
            <a:prstGeom prst="line">
              <a:avLst/>
            </a:prstGeom>
            <a:ln w="28575" cap="rnd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615953" y="4394760"/>
              <a:ext cx="457200" cy="583819"/>
            </a:xfrm>
            <a:prstGeom prst="line">
              <a:avLst/>
            </a:prstGeom>
            <a:ln w="28575" cap="rnd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2819372" y="5823965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CLK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27061" y="3538361"/>
            <a:ext cx="962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792518" y="5052669"/>
            <a:ext cx="7289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Next</a:t>
            </a:r>
          </a:p>
          <a:p>
            <a:r>
              <a:rPr lang="en-US" b="1" dirty="0" smtClean="0"/>
              <a:t>State </a:t>
            </a:r>
            <a:endParaRPr lang="en-US" dirty="0"/>
          </a:p>
        </p:txBody>
      </p:sp>
      <p:sp>
        <p:nvSpPr>
          <p:cNvPr id="18" name="Curved Right Arrow 17"/>
          <p:cNvSpPr/>
          <p:nvPr/>
        </p:nvSpPr>
        <p:spPr>
          <a:xfrm flipV="1">
            <a:off x="2857689" y="3988373"/>
            <a:ext cx="820300" cy="1280767"/>
          </a:xfrm>
          <a:prstGeom prst="curvedRightArrow">
            <a:avLst>
              <a:gd name="adj1" fmla="val 16116"/>
              <a:gd name="adj2" fmla="val 50000"/>
              <a:gd name="adj3" fmla="val 25000"/>
            </a:avLst>
          </a:prstGeom>
          <a:solidFill>
            <a:schemeClr val="tx1"/>
          </a:solidFill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01512" y="5031808"/>
            <a:ext cx="9109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Present</a:t>
            </a:r>
          </a:p>
          <a:p>
            <a:r>
              <a:rPr lang="en-US" b="1" dirty="0" smtClean="0"/>
              <a:t>State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718111" y="4568657"/>
            <a:ext cx="338010" cy="179145"/>
          </a:xfrm>
          <a:prstGeom prst="line">
            <a:avLst/>
          </a:prstGeom>
          <a:ln w="57150" cap="sq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931" y="4344101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243658" y="3520388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Inputs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5532230" y="3640149"/>
            <a:ext cx="654870" cy="161165"/>
          </a:xfrm>
          <a:prstGeom prst="rightArrow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Curved Right Arrow 26"/>
          <p:cNvSpPr/>
          <p:nvPr/>
        </p:nvSpPr>
        <p:spPr>
          <a:xfrm flipH="1">
            <a:off x="5500436" y="4003259"/>
            <a:ext cx="820300" cy="1280767"/>
          </a:xfrm>
          <a:prstGeom prst="curvedRightArrow">
            <a:avLst>
              <a:gd name="adj1" fmla="val 16116"/>
              <a:gd name="adj2" fmla="val 50000"/>
              <a:gd name="adj3" fmla="val 25000"/>
            </a:avLst>
          </a:prstGeom>
          <a:solidFill>
            <a:schemeClr val="tx1"/>
          </a:solidFill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6131083" y="4477500"/>
            <a:ext cx="338010" cy="179145"/>
          </a:xfrm>
          <a:prstGeom prst="line">
            <a:avLst/>
          </a:prstGeom>
          <a:ln w="57150" cap="sq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948632" y="4267530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3006308" y="3652706"/>
            <a:ext cx="654870" cy="161165"/>
          </a:xfrm>
          <a:prstGeom prst="rightArrow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8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Mealy and Moore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1" y="1291224"/>
            <a:ext cx="7586405" cy="40310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Moore </a:t>
            </a:r>
            <a:r>
              <a:rPr lang="en-US" dirty="0" smtClean="0"/>
              <a:t>vs </a:t>
            </a:r>
            <a:r>
              <a:rPr lang="en-US" dirty="0" smtClean="0">
                <a:solidFill>
                  <a:schemeClr val="accent1"/>
                </a:solidFill>
              </a:rPr>
              <a:t>Mealy</a:t>
            </a:r>
            <a:r>
              <a:rPr lang="en-US" dirty="0" smtClean="0"/>
              <a:t> FSMs : Different Output Generation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22960" y="1694329"/>
            <a:ext cx="8141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539750" lvl="0" indent="-342900" algn="just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4F81BD"/>
                </a:solidFill>
                <a:ea typeface="Times New Roman" panose="02020603050405020304" pitchFamily="18" charset="0"/>
              </a:rPr>
              <a:t>Mealy machine: </a:t>
            </a:r>
            <a:r>
              <a:rPr lang="en-US" b="1" i="1" dirty="0">
                <a:solidFill>
                  <a:srgbClr val="4F81BD"/>
                </a:solidFill>
                <a:ea typeface="Times New Roman" panose="02020603050405020304" pitchFamily="18" charset="0"/>
              </a:rPr>
              <a:t>output is a function of a </a:t>
            </a:r>
            <a:r>
              <a:rPr lang="en-US" b="1" i="1" dirty="0">
                <a:solidFill>
                  <a:schemeClr val="accent2"/>
                </a:solidFill>
                <a:ea typeface="Times New Roman" panose="02020603050405020304" pitchFamily="18" charset="0"/>
              </a:rPr>
              <a:t>present state </a:t>
            </a:r>
            <a:r>
              <a:rPr lang="en-US" b="1" i="1" dirty="0">
                <a:solidFill>
                  <a:srgbClr val="FF0000"/>
                </a:solidFill>
                <a:ea typeface="Times New Roman" panose="02020603050405020304" pitchFamily="18" charset="0"/>
              </a:rPr>
              <a:t>&amp; inputs</a:t>
            </a:r>
            <a:r>
              <a:rPr lang="en-US" b="1" dirty="0">
                <a:solidFill>
                  <a:srgbClr val="4F81BD"/>
                </a:solidFill>
                <a:ea typeface="Times New Roman" panose="02020603050405020304" pitchFamily="18" charset="0"/>
              </a:rPr>
              <a:t>.</a:t>
            </a:r>
            <a:endParaRPr lang="en-US" sz="2200" b="1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2960" y="4241884"/>
            <a:ext cx="8518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539750" lvl="0" indent="-342900" algn="just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4F81BD"/>
                </a:solidFill>
                <a:ea typeface="Times New Roman" panose="02020603050405020304" pitchFamily="18" charset="0"/>
              </a:rPr>
              <a:t>Moore machine: </a:t>
            </a:r>
            <a:r>
              <a:rPr lang="en-US" b="1" i="1" dirty="0">
                <a:solidFill>
                  <a:srgbClr val="4F81BD"/>
                </a:solidFill>
                <a:ea typeface="Times New Roman" panose="02020603050405020304" pitchFamily="18" charset="0"/>
              </a:rPr>
              <a:t>output is a function of a </a:t>
            </a:r>
            <a:r>
              <a:rPr lang="en-US" b="1" i="1" dirty="0">
                <a:solidFill>
                  <a:schemeClr val="accent2"/>
                </a:solidFill>
                <a:ea typeface="Times New Roman" panose="02020603050405020304" pitchFamily="18" charset="0"/>
              </a:rPr>
              <a:t>present state</a:t>
            </a:r>
            <a:r>
              <a:rPr lang="en-US" b="1" i="1" dirty="0">
                <a:solidFill>
                  <a:srgbClr val="4F81BD"/>
                </a:solidFill>
                <a:ea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FF0000"/>
                </a:solidFill>
                <a:ea typeface="Times New Roman" panose="02020603050405020304" pitchFamily="18" charset="0"/>
              </a:rPr>
              <a:t>only</a:t>
            </a:r>
            <a:r>
              <a:rPr lang="en-US" b="1" dirty="0">
                <a:solidFill>
                  <a:srgbClr val="4F81BD"/>
                </a:solidFill>
                <a:ea typeface="Times New Roman" panose="02020603050405020304" pitchFamily="18" charset="0"/>
              </a:rPr>
              <a:t>.</a:t>
            </a:r>
            <a:endParaRPr lang="en-US" sz="2200" b="1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4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</p:spPr>
        <p:txBody>
          <a:bodyPr/>
          <a:lstStyle/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45" name="Right Arrow 44"/>
          <p:cNvSpPr/>
          <p:nvPr/>
        </p:nvSpPr>
        <p:spPr>
          <a:xfrm>
            <a:off x="3727734" y="3561442"/>
            <a:ext cx="458577" cy="91440"/>
          </a:xfrm>
          <a:prstGeom prst="rightArrow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908218" y="2799348"/>
            <a:ext cx="1371600" cy="945196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/>
              <a:t>State Memory</a:t>
            </a:r>
          </a:p>
          <a:p>
            <a:pPr algn="ctr"/>
            <a:r>
              <a:rPr lang="en-US" dirty="0" smtClean="0"/>
              <a:t> (FFs)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 rot="5400000">
            <a:off x="3901640" y="3449398"/>
            <a:ext cx="286760" cy="282580"/>
            <a:chOff x="6158753" y="4394760"/>
            <a:chExt cx="914400" cy="583819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6158753" y="4394760"/>
              <a:ext cx="457200" cy="583819"/>
            </a:xfrm>
            <a:prstGeom prst="line">
              <a:avLst/>
            </a:prstGeom>
            <a:ln w="28575" cap="rnd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615953" y="4394760"/>
              <a:ext cx="457200" cy="583819"/>
            </a:xfrm>
            <a:prstGeom prst="line">
              <a:avLst/>
            </a:prstGeom>
            <a:ln w="28575" cap="rnd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3252900" y="3410924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CLK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766564" y="2470753"/>
            <a:ext cx="1370112" cy="335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b="1" dirty="0" smtClean="0"/>
              <a:t>Next State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3211277" y="2925897"/>
            <a:ext cx="189533" cy="180197"/>
          </a:xfrm>
          <a:prstGeom prst="line">
            <a:avLst/>
          </a:prstGeom>
          <a:ln w="57150" cap="sq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Arrow 52"/>
          <p:cNvSpPr/>
          <p:nvPr/>
        </p:nvSpPr>
        <p:spPr>
          <a:xfrm>
            <a:off x="2897890" y="2935939"/>
            <a:ext cx="1005840" cy="91440"/>
          </a:xfrm>
          <a:prstGeom prst="rightArrow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825897" y="2785643"/>
            <a:ext cx="1169124" cy="9144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Next State  </a:t>
            </a:r>
            <a:br>
              <a:rPr lang="en-US" dirty="0" smtClean="0"/>
            </a:br>
            <a:r>
              <a:rPr lang="en-US" dirty="0" smtClean="0"/>
              <a:t>Logic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5957008" y="2104415"/>
            <a:ext cx="1079384" cy="1609333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Output</a:t>
            </a:r>
            <a:br>
              <a:rPr lang="en-US" dirty="0" smtClean="0"/>
            </a:br>
            <a:r>
              <a:rPr lang="en-US" dirty="0" smtClean="0"/>
              <a:t>Logic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>
            <a:off x="5302686" y="2888103"/>
            <a:ext cx="640080" cy="91440"/>
          </a:xfrm>
          <a:prstGeom prst="rightArrow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 rot="5400000">
            <a:off x="5104986" y="3451872"/>
            <a:ext cx="1044518" cy="50206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321486" y="3966702"/>
            <a:ext cx="3326375" cy="4572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16200000">
            <a:off x="2182658" y="3824027"/>
            <a:ext cx="287814" cy="88974"/>
          </a:xfrm>
          <a:prstGeom prst="rightArrow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5535392" y="3370325"/>
            <a:ext cx="189533" cy="180197"/>
          </a:xfrm>
          <a:prstGeom prst="line">
            <a:avLst/>
          </a:prstGeom>
          <a:ln w="57150" cap="sq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ight Arrow 60"/>
          <p:cNvSpPr/>
          <p:nvPr/>
        </p:nvSpPr>
        <p:spPr>
          <a:xfrm>
            <a:off x="7036392" y="2888103"/>
            <a:ext cx="450732" cy="91440"/>
          </a:xfrm>
          <a:prstGeom prst="rightArrow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>
            <a:off x="1363704" y="2944929"/>
            <a:ext cx="450732" cy="91440"/>
          </a:xfrm>
          <a:prstGeom prst="rightArrow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01212" y="2879219"/>
            <a:ext cx="1370112" cy="335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b="1" dirty="0" smtClean="0"/>
              <a:t>Inputs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309704" y="2800690"/>
            <a:ext cx="1370112" cy="335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b="1" dirty="0" smtClean="0"/>
              <a:t>Outputs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58513" y="2367367"/>
            <a:ext cx="1195818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b="1" dirty="0" smtClean="0"/>
              <a:t>Current State</a:t>
            </a:r>
            <a:endParaRPr lang="en-US" dirty="0"/>
          </a:p>
        </p:txBody>
      </p:sp>
      <p:sp>
        <p:nvSpPr>
          <p:cNvPr id="66" name="Right Arrow 65"/>
          <p:cNvSpPr/>
          <p:nvPr/>
        </p:nvSpPr>
        <p:spPr>
          <a:xfrm>
            <a:off x="1516380" y="2187286"/>
            <a:ext cx="4403518" cy="9144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 rot="5400000">
            <a:off x="1156499" y="2585152"/>
            <a:ext cx="762382" cy="457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250763" y="4639366"/>
            <a:ext cx="8378604" cy="1541669"/>
            <a:chOff x="390185" y="4642985"/>
            <a:chExt cx="8378604" cy="1541669"/>
          </a:xfrm>
        </p:grpSpPr>
        <p:grpSp>
          <p:nvGrpSpPr>
            <p:cNvPr id="17" name="Group 16"/>
            <p:cNvGrpSpPr/>
            <p:nvPr/>
          </p:nvGrpSpPr>
          <p:grpSpPr>
            <a:xfrm rot="5400000">
              <a:off x="3990613" y="5621630"/>
              <a:ext cx="286760" cy="282580"/>
              <a:chOff x="6158753" y="4394760"/>
              <a:chExt cx="914400" cy="583819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flipV="1">
                <a:off x="6158753" y="4394760"/>
                <a:ext cx="457200" cy="583819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615953" y="4394760"/>
                <a:ext cx="457200" cy="583819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 23"/>
            <p:cNvSpPr/>
            <p:nvPr/>
          </p:nvSpPr>
          <p:spPr>
            <a:xfrm>
              <a:off x="2855537" y="4642985"/>
              <a:ext cx="1370112" cy="335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b="1" dirty="0" smtClean="0"/>
                <a:t>Next State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45981" y="4971580"/>
              <a:ext cx="1079384" cy="9144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Output</a:t>
              </a:r>
              <a:br>
                <a:rPr lang="en-US" dirty="0" smtClean="0"/>
              </a:br>
              <a:r>
                <a:rPr lang="en-US" dirty="0" smtClean="0"/>
                <a:t>Logic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398677" y="4972922"/>
              <a:ext cx="1370112" cy="335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b="1" dirty="0" smtClean="0"/>
                <a:t>Outputs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086170" y="4663353"/>
              <a:ext cx="1527990" cy="335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b="1" dirty="0" smtClean="0"/>
                <a:t>Current State</a:t>
              </a:r>
              <a:endParaRPr lang="en-US" dirty="0"/>
            </a:p>
          </p:txBody>
        </p:sp>
        <p:sp>
          <p:nvSpPr>
            <p:cNvPr id="68" name="Right Arrow 67"/>
            <p:cNvSpPr/>
            <p:nvPr/>
          </p:nvSpPr>
          <p:spPr>
            <a:xfrm>
              <a:off x="3816707" y="5733674"/>
              <a:ext cx="458577" cy="91440"/>
            </a:xfrm>
            <a:prstGeom prst="rightArrow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341873" y="5583156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CLK</a:t>
              </a:r>
              <a:endParaRPr lang="en-US" dirty="0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V="1">
              <a:off x="3300250" y="5098129"/>
              <a:ext cx="189533" cy="180197"/>
            </a:xfrm>
            <a:prstGeom prst="line">
              <a:avLst/>
            </a:prstGeom>
            <a:ln w="57150" cap="sq">
              <a:solidFill>
                <a:schemeClr val="tx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ight Arrow 70"/>
            <p:cNvSpPr/>
            <p:nvPr/>
          </p:nvSpPr>
          <p:spPr>
            <a:xfrm>
              <a:off x="2986863" y="5108171"/>
              <a:ext cx="1005840" cy="91440"/>
            </a:xfrm>
            <a:prstGeom prst="rightArrow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Right Arrow 71"/>
            <p:cNvSpPr/>
            <p:nvPr/>
          </p:nvSpPr>
          <p:spPr>
            <a:xfrm>
              <a:off x="5391659" y="5060335"/>
              <a:ext cx="640080" cy="91440"/>
            </a:xfrm>
            <a:prstGeom prst="rightArrow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5400000">
              <a:off x="5193959" y="5624104"/>
              <a:ext cx="1044518" cy="50206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410459" y="6138934"/>
              <a:ext cx="3326375" cy="4572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Right Arrow 74"/>
            <p:cNvSpPr/>
            <p:nvPr/>
          </p:nvSpPr>
          <p:spPr>
            <a:xfrm rot="16200000">
              <a:off x="2271631" y="5996259"/>
              <a:ext cx="287814" cy="88974"/>
            </a:xfrm>
            <a:prstGeom prst="rightArrow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/>
            <p:nvPr/>
          </p:nvCxnSpPr>
          <p:spPr>
            <a:xfrm flipV="1">
              <a:off x="5624365" y="5542557"/>
              <a:ext cx="189533" cy="180197"/>
            </a:xfrm>
            <a:prstGeom prst="line">
              <a:avLst/>
            </a:prstGeom>
            <a:ln w="57150" cap="sq">
              <a:solidFill>
                <a:schemeClr val="tx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ight Arrow 76"/>
            <p:cNvSpPr/>
            <p:nvPr/>
          </p:nvSpPr>
          <p:spPr>
            <a:xfrm>
              <a:off x="7125365" y="5060335"/>
              <a:ext cx="450732" cy="91440"/>
            </a:xfrm>
            <a:prstGeom prst="rightArrow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Right Arrow 77"/>
            <p:cNvSpPr/>
            <p:nvPr/>
          </p:nvSpPr>
          <p:spPr>
            <a:xfrm>
              <a:off x="1452677" y="5117161"/>
              <a:ext cx="450732" cy="91440"/>
            </a:xfrm>
            <a:prstGeom prst="rightArrow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90185" y="5051451"/>
              <a:ext cx="1370112" cy="335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b="1" dirty="0" smtClean="0"/>
                <a:t>Inputs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14870" y="4957875"/>
              <a:ext cx="1169124" cy="9144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Next State  </a:t>
              </a:r>
              <a:br>
                <a:rPr lang="en-US" dirty="0" smtClean="0"/>
              </a:br>
              <a:r>
                <a:rPr lang="en-US" dirty="0" smtClean="0"/>
                <a:t>Logic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97191" y="4971580"/>
              <a:ext cx="1371600" cy="945196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smtClean="0"/>
                <a:t>State Memory</a:t>
              </a:r>
            </a:p>
            <a:p>
              <a:pPr algn="ctr"/>
              <a:r>
                <a:rPr lang="en-US" dirty="0" smtClean="0"/>
                <a:t> (FFs)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356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2960" y="1202702"/>
            <a:ext cx="77473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State Memory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schemeClr val="accent5"/>
                </a:solidFill>
              </a:rPr>
              <a:t>set of n FFs store current state of machine;  up to 2</a:t>
            </a:r>
            <a:r>
              <a:rPr lang="en-US" sz="2200" baseline="30000" dirty="0" smtClean="0">
                <a:solidFill>
                  <a:schemeClr val="accent5"/>
                </a:solidFill>
              </a:rPr>
              <a:t>n</a:t>
            </a:r>
            <a:r>
              <a:rPr lang="en-US" sz="2200" dirty="0" smtClean="0">
                <a:solidFill>
                  <a:schemeClr val="accent5"/>
                </a:solidFill>
              </a:rPr>
              <a:t> states.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schemeClr val="accent5"/>
                </a:solidFill>
              </a:rPr>
              <a:t>FFs can be J-K or D, but D FFs simpler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(1 input vs. 2 inputs for J-K FFs)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Next State Logic</a:t>
            </a:r>
            <a:endParaRPr lang="en-US" sz="24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schemeClr val="accent5"/>
                </a:solidFill>
              </a:rPr>
              <a:t>combinational </a:t>
            </a:r>
            <a:r>
              <a:rPr lang="en-US" sz="2200" dirty="0">
                <a:solidFill>
                  <a:schemeClr val="accent5"/>
                </a:solidFill>
              </a:rPr>
              <a:t>circuit which decides the next state of the machine based on current state and inputs:</a:t>
            </a:r>
          </a:p>
          <a:p>
            <a:pPr algn="ctr"/>
            <a:r>
              <a:rPr lang="en-US" i="1" dirty="0">
                <a:ea typeface="MS Mincho" panose="02020609040205080304" pitchFamily="49" charset="-128"/>
              </a:rPr>
              <a:t>Next state </a:t>
            </a:r>
            <a:r>
              <a:rPr lang="en-US" dirty="0">
                <a:ea typeface="MS Mincho" panose="02020609040205080304" pitchFamily="49" charset="-128"/>
              </a:rPr>
              <a:t>= </a:t>
            </a:r>
            <a:r>
              <a:rPr lang="en-US" i="1" dirty="0">
                <a:ea typeface="MS Mincho" panose="02020609040205080304" pitchFamily="49" charset="-128"/>
              </a:rPr>
              <a:t>f</a:t>
            </a:r>
            <a:r>
              <a:rPr lang="en-US" dirty="0">
                <a:ea typeface="MS Mincho" panose="02020609040205080304" pitchFamily="49" charset="-128"/>
              </a:rPr>
              <a:t> (</a:t>
            </a:r>
            <a:r>
              <a:rPr lang="en-US" i="1" dirty="0">
                <a:solidFill>
                  <a:srgbClr val="A6A6A6"/>
                </a:solidFill>
                <a:ea typeface="MS Mincho" panose="02020609040205080304" pitchFamily="49" charset="-128"/>
              </a:rPr>
              <a:t>inputs</a:t>
            </a:r>
            <a:r>
              <a:rPr lang="en-US" dirty="0">
                <a:ea typeface="MS Mincho" panose="02020609040205080304" pitchFamily="49" charset="-128"/>
              </a:rPr>
              <a:t>, </a:t>
            </a:r>
            <a:r>
              <a:rPr lang="en-US" i="1" dirty="0">
                <a:solidFill>
                  <a:srgbClr val="00B0F0"/>
                </a:solidFill>
                <a:ea typeface="MS Mincho" panose="02020609040205080304" pitchFamily="49" charset="-128"/>
              </a:rPr>
              <a:t>current state</a:t>
            </a:r>
            <a:r>
              <a:rPr lang="en-US" dirty="0">
                <a:ea typeface="MS Mincho" panose="02020609040205080304" pitchFamily="49" charset="-128"/>
              </a:rPr>
              <a:t>)</a:t>
            </a:r>
          </a:p>
          <a:p>
            <a:endParaRPr lang="en-US" sz="2200" dirty="0"/>
          </a:p>
          <a:p>
            <a:r>
              <a:rPr lang="en-US" sz="2400" b="1" dirty="0"/>
              <a:t>Output logic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accent5"/>
                </a:solidFill>
              </a:rPr>
              <a:t>combinational circuit which </a:t>
            </a:r>
            <a:r>
              <a:rPr lang="en-US" sz="2200" dirty="0" smtClean="0">
                <a:solidFill>
                  <a:schemeClr val="accent5"/>
                </a:solidFill>
              </a:rPr>
              <a:t>creates the output</a:t>
            </a:r>
            <a:br>
              <a:rPr lang="en-US" sz="2200" dirty="0" smtClean="0">
                <a:solidFill>
                  <a:schemeClr val="accent5"/>
                </a:solidFill>
              </a:rPr>
            </a:br>
            <a:r>
              <a:rPr lang="en-US" sz="2200" dirty="0" smtClean="0">
                <a:solidFill>
                  <a:schemeClr val="accent5"/>
                </a:solidFill>
              </a:rPr>
              <a:t>Moore : outputs depend on current state </a:t>
            </a:r>
          </a:p>
          <a:p>
            <a:pPr algn="ctr"/>
            <a:r>
              <a:rPr lang="en-US" i="1" dirty="0" smtClean="0">
                <a:ea typeface="MS Mincho" panose="02020609040205080304" pitchFamily="49" charset="-128"/>
              </a:rPr>
              <a:t>outputs </a:t>
            </a:r>
            <a:r>
              <a:rPr lang="en-US" dirty="0">
                <a:ea typeface="MS Mincho" panose="02020609040205080304" pitchFamily="49" charset="-128"/>
              </a:rPr>
              <a:t>= </a:t>
            </a:r>
            <a:r>
              <a:rPr lang="en-US" i="1" dirty="0">
                <a:ea typeface="MS Mincho" panose="02020609040205080304" pitchFamily="49" charset="-128"/>
              </a:rPr>
              <a:t>g</a:t>
            </a:r>
            <a:r>
              <a:rPr lang="en-US" dirty="0">
                <a:ea typeface="MS Mincho" panose="02020609040205080304" pitchFamily="49" charset="-128"/>
              </a:rPr>
              <a:t> (</a:t>
            </a:r>
            <a:r>
              <a:rPr lang="en-US" i="1" dirty="0">
                <a:solidFill>
                  <a:srgbClr val="00B0F0"/>
                </a:solidFill>
                <a:ea typeface="MS Mincho" panose="02020609040205080304" pitchFamily="49" charset="-128"/>
              </a:rPr>
              <a:t>current state</a:t>
            </a:r>
            <a:r>
              <a:rPr lang="en-US" dirty="0" smtClean="0">
                <a:ea typeface="MS Mincho" panose="02020609040205080304" pitchFamily="49" charset="-128"/>
              </a:rPr>
              <a:t>)</a:t>
            </a:r>
          </a:p>
          <a:p>
            <a:r>
              <a:rPr lang="en-US" sz="2200" dirty="0">
                <a:solidFill>
                  <a:schemeClr val="accent5"/>
                </a:solidFill>
              </a:rPr>
              <a:t> </a:t>
            </a:r>
            <a:r>
              <a:rPr lang="en-US" sz="2200" dirty="0" smtClean="0">
                <a:solidFill>
                  <a:schemeClr val="accent5"/>
                </a:solidFill>
              </a:rPr>
              <a:t>    Mealy : </a:t>
            </a:r>
            <a:r>
              <a:rPr lang="en-US" sz="2200" dirty="0">
                <a:solidFill>
                  <a:schemeClr val="accent5"/>
                </a:solidFill>
              </a:rPr>
              <a:t>outputs depend on the current state </a:t>
            </a:r>
            <a:r>
              <a:rPr lang="en-US" sz="2200" dirty="0" smtClean="0">
                <a:solidFill>
                  <a:schemeClr val="accent5"/>
                </a:solidFill>
              </a:rPr>
              <a:t>&amp; inputs</a:t>
            </a:r>
            <a:endParaRPr lang="en-US" sz="2200" dirty="0">
              <a:solidFill>
                <a:schemeClr val="accent5"/>
              </a:solidFill>
            </a:endParaRPr>
          </a:p>
          <a:p>
            <a:pPr marL="457200" marR="0" algn="ctr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ea typeface="MS Mincho" panose="02020609040205080304" pitchFamily="49" charset="-128"/>
              </a:rPr>
              <a:t>outputs </a:t>
            </a:r>
            <a:r>
              <a:rPr lang="en-US" dirty="0">
                <a:ea typeface="MS Mincho" panose="02020609040205080304" pitchFamily="49" charset="-128"/>
              </a:rPr>
              <a:t>= </a:t>
            </a:r>
            <a:r>
              <a:rPr lang="en-US" i="1" dirty="0">
                <a:ea typeface="MS Mincho" panose="02020609040205080304" pitchFamily="49" charset="-128"/>
              </a:rPr>
              <a:t>g</a:t>
            </a:r>
            <a:r>
              <a:rPr lang="en-US" dirty="0">
                <a:ea typeface="MS Mincho" panose="02020609040205080304" pitchFamily="49" charset="-128"/>
              </a:rPr>
              <a:t> (</a:t>
            </a:r>
            <a:r>
              <a:rPr lang="en-US" i="1" dirty="0">
                <a:solidFill>
                  <a:srgbClr val="A6A6A6"/>
                </a:solidFill>
                <a:ea typeface="MS Mincho" panose="02020609040205080304" pitchFamily="49" charset="-128"/>
              </a:rPr>
              <a:t>inputs</a:t>
            </a:r>
            <a:r>
              <a:rPr lang="en-US" dirty="0">
                <a:ea typeface="MS Mincho" panose="02020609040205080304" pitchFamily="49" charset="-128"/>
              </a:rPr>
              <a:t>, </a:t>
            </a:r>
            <a:r>
              <a:rPr lang="en-US" i="1" dirty="0">
                <a:solidFill>
                  <a:srgbClr val="00B0F0"/>
                </a:solidFill>
                <a:ea typeface="MS Mincho" panose="02020609040205080304" pitchFamily="49" charset="-128"/>
              </a:rPr>
              <a:t>current state</a:t>
            </a:r>
            <a:r>
              <a:rPr lang="en-US" dirty="0">
                <a:ea typeface="MS Mincho" panose="02020609040205080304" pitchFamily="49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97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-15240" y="1289520"/>
            <a:ext cx="4953003" cy="4129548"/>
            <a:chOff x="-15240" y="1495260"/>
            <a:chExt cx="4953003" cy="4129548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1905000" y="1495260"/>
              <a:ext cx="0" cy="1490181"/>
            </a:xfrm>
            <a:prstGeom prst="line">
              <a:avLst/>
            </a:prstGeom>
            <a:ln w="57150" cap="rnd">
              <a:solidFill>
                <a:schemeClr val="tx1">
                  <a:lumMod val="65000"/>
                  <a:lumOff val="35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-15240" y="2985441"/>
              <a:ext cx="1920240" cy="0"/>
            </a:xfrm>
            <a:prstGeom prst="line">
              <a:avLst/>
            </a:prstGeom>
            <a:ln w="57150" cap="rnd">
              <a:solidFill>
                <a:schemeClr val="tx1">
                  <a:lumMod val="65000"/>
                  <a:lumOff val="35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3168227" y="3963538"/>
              <a:ext cx="1769536" cy="1"/>
            </a:xfrm>
            <a:prstGeom prst="line">
              <a:avLst/>
            </a:prstGeom>
            <a:ln w="57150" cap="rnd">
              <a:solidFill>
                <a:schemeClr val="tx1">
                  <a:lumMod val="65000"/>
                  <a:lumOff val="35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168227" y="3978888"/>
              <a:ext cx="0" cy="1645920"/>
            </a:xfrm>
            <a:prstGeom prst="line">
              <a:avLst/>
            </a:prstGeom>
            <a:ln w="57150" cap="rnd">
              <a:solidFill>
                <a:schemeClr val="tx1">
                  <a:lumMod val="65000"/>
                  <a:lumOff val="35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3187471" y="2985441"/>
              <a:ext cx="1689330" cy="0"/>
            </a:xfrm>
            <a:prstGeom prst="line">
              <a:avLst/>
            </a:prstGeom>
            <a:ln w="57150" cap="rnd">
              <a:solidFill>
                <a:schemeClr val="tx1">
                  <a:lumMod val="65000"/>
                  <a:lumOff val="35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168227" y="1495260"/>
              <a:ext cx="0" cy="1490181"/>
            </a:xfrm>
            <a:prstGeom prst="line">
              <a:avLst/>
            </a:prstGeom>
            <a:ln w="57150" cap="rnd">
              <a:solidFill>
                <a:schemeClr val="tx1">
                  <a:lumMod val="65000"/>
                  <a:lumOff val="35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-15240" y="3940217"/>
              <a:ext cx="1936262" cy="0"/>
            </a:xfrm>
            <a:prstGeom prst="line">
              <a:avLst/>
            </a:prstGeom>
            <a:ln w="57150" cap="rnd">
              <a:solidFill>
                <a:schemeClr val="tx1">
                  <a:lumMod val="65000"/>
                  <a:lumOff val="35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1921022" y="3963537"/>
              <a:ext cx="0" cy="1645920"/>
            </a:xfrm>
            <a:prstGeom prst="line">
              <a:avLst/>
            </a:prstGeom>
            <a:ln w="57150" cap="rnd">
              <a:solidFill>
                <a:schemeClr val="tx1">
                  <a:lumMod val="65000"/>
                  <a:lumOff val="35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Problem…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61593" y="1461380"/>
            <a:ext cx="400644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At a busy intersection on campus…</a:t>
            </a:r>
          </a:p>
          <a:p>
            <a:endParaRPr lang="en-US" sz="2400" dirty="0" smtClean="0"/>
          </a:p>
          <a:p>
            <a:r>
              <a:rPr lang="en-US" sz="2400" dirty="0" smtClean="0"/>
              <a:t>Students from the Law faculty are burying their heads in their books and are not looking where they are going.</a:t>
            </a:r>
          </a:p>
          <a:p>
            <a:endParaRPr lang="en-US" sz="2400" dirty="0"/>
          </a:p>
          <a:p>
            <a:r>
              <a:rPr lang="en-US" sz="2400" dirty="0" smtClean="0"/>
              <a:t>Students from the Business faculty are occupied on their phones and aren’t looking at where they’re going either….</a:t>
            </a:r>
          </a:p>
          <a:p>
            <a:pPr marL="457200" indent="-457200">
              <a:buAutoNum type="arabicParenR"/>
            </a:pP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3825753" y="2850019"/>
            <a:ext cx="918718" cy="828383"/>
            <a:chOff x="3825753" y="2850019"/>
            <a:chExt cx="918718" cy="828383"/>
          </a:xfrm>
        </p:grpSpPr>
        <p:grpSp>
          <p:nvGrpSpPr>
            <p:cNvPr id="8" name="Group 7"/>
            <p:cNvGrpSpPr/>
            <p:nvPr/>
          </p:nvGrpSpPr>
          <p:grpSpPr>
            <a:xfrm>
              <a:off x="3965894" y="2850019"/>
              <a:ext cx="369288" cy="465586"/>
              <a:chOff x="355030" y="4856169"/>
              <a:chExt cx="369288" cy="465586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4318" y="4856169"/>
                <a:ext cx="360000" cy="465586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030" y="5024940"/>
                <a:ext cx="360000" cy="266400"/>
              </a:xfrm>
              <a:prstGeom prst="rect">
                <a:avLst/>
              </a:prstGeom>
            </p:spPr>
          </p:pic>
        </p:grpSp>
        <p:grpSp>
          <p:nvGrpSpPr>
            <p:cNvPr id="39" name="Group 38"/>
            <p:cNvGrpSpPr/>
            <p:nvPr/>
          </p:nvGrpSpPr>
          <p:grpSpPr>
            <a:xfrm>
              <a:off x="4375183" y="3001900"/>
              <a:ext cx="369288" cy="465586"/>
              <a:chOff x="355030" y="4856169"/>
              <a:chExt cx="369288" cy="465586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4318" y="4856169"/>
                <a:ext cx="360000" cy="465586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030" y="5024940"/>
                <a:ext cx="360000" cy="266400"/>
              </a:xfrm>
              <a:prstGeom prst="rect">
                <a:avLst/>
              </a:prstGeom>
            </p:spPr>
          </p:pic>
        </p:grpSp>
        <p:grpSp>
          <p:nvGrpSpPr>
            <p:cNvPr id="42" name="Group 41"/>
            <p:cNvGrpSpPr/>
            <p:nvPr/>
          </p:nvGrpSpPr>
          <p:grpSpPr>
            <a:xfrm>
              <a:off x="3825753" y="3212816"/>
              <a:ext cx="369288" cy="465586"/>
              <a:chOff x="355030" y="4856169"/>
              <a:chExt cx="369288" cy="465586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4318" y="4856169"/>
                <a:ext cx="360000" cy="465586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030" y="5024940"/>
                <a:ext cx="360000" cy="266400"/>
              </a:xfrm>
              <a:prstGeom prst="rect">
                <a:avLst/>
              </a:prstGeom>
            </p:spPr>
          </p:pic>
        </p:grpSp>
      </p:grpSp>
      <p:grpSp>
        <p:nvGrpSpPr>
          <p:cNvPr id="78" name="Group 77"/>
          <p:cNvGrpSpPr/>
          <p:nvPr/>
        </p:nvGrpSpPr>
        <p:grpSpPr>
          <a:xfrm>
            <a:off x="2189549" y="4358202"/>
            <a:ext cx="793012" cy="875003"/>
            <a:chOff x="2189549" y="4358202"/>
            <a:chExt cx="793012" cy="875003"/>
          </a:xfrm>
        </p:grpSpPr>
        <p:grpSp>
          <p:nvGrpSpPr>
            <p:cNvPr id="56" name="Group 55"/>
            <p:cNvGrpSpPr/>
            <p:nvPr/>
          </p:nvGrpSpPr>
          <p:grpSpPr>
            <a:xfrm>
              <a:off x="2359701" y="4814405"/>
              <a:ext cx="360000" cy="418800"/>
              <a:chOff x="2733879" y="1677086"/>
              <a:chExt cx="360000" cy="418800"/>
            </a:xfrm>
          </p:grpSpPr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3879" y="1677086"/>
                <a:ext cx="360000" cy="418800"/>
              </a:xfrm>
              <a:prstGeom prst="rect">
                <a:avLst/>
              </a:prstGeom>
            </p:spPr>
          </p:pic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2020" y="1689833"/>
                <a:ext cx="214398" cy="335176"/>
              </a:xfrm>
              <a:prstGeom prst="rect">
                <a:avLst/>
              </a:prstGeom>
            </p:spPr>
          </p:pic>
        </p:grpSp>
        <p:grpSp>
          <p:nvGrpSpPr>
            <p:cNvPr id="68" name="Group 67"/>
            <p:cNvGrpSpPr/>
            <p:nvPr/>
          </p:nvGrpSpPr>
          <p:grpSpPr>
            <a:xfrm>
              <a:off x="2622561" y="4358202"/>
              <a:ext cx="360000" cy="418800"/>
              <a:chOff x="2733879" y="1677086"/>
              <a:chExt cx="360000" cy="418800"/>
            </a:xfrm>
          </p:grpSpPr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3879" y="1677086"/>
                <a:ext cx="360000" cy="418800"/>
              </a:xfrm>
              <a:prstGeom prst="rect">
                <a:avLst/>
              </a:prstGeom>
            </p:spPr>
          </p:pic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2020" y="1689833"/>
                <a:ext cx="214398" cy="335176"/>
              </a:xfrm>
              <a:prstGeom prst="rect">
                <a:avLst/>
              </a:prstGeom>
            </p:spPr>
          </p:pic>
        </p:grpSp>
        <p:grpSp>
          <p:nvGrpSpPr>
            <p:cNvPr id="71" name="Group 70"/>
            <p:cNvGrpSpPr/>
            <p:nvPr/>
          </p:nvGrpSpPr>
          <p:grpSpPr>
            <a:xfrm>
              <a:off x="2189549" y="4446247"/>
              <a:ext cx="360000" cy="418800"/>
              <a:chOff x="2733879" y="1677086"/>
              <a:chExt cx="360000" cy="418800"/>
            </a:xfrm>
          </p:grpSpPr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3879" y="1677086"/>
                <a:ext cx="360000" cy="418800"/>
              </a:xfrm>
              <a:prstGeom prst="rect">
                <a:avLst/>
              </a:prstGeom>
            </p:spPr>
          </p:pic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2020" y="1689833"/>
                <a:ext cx="214398" cy="335176"/>
              </a:xfrm>
              <a:prstGeom prst="rect">
                <a:avLst/>
              </a:prstGeom>
            </p:spPr>
          </p:pic>
        </p:grpSp>
      </p:grpSp>
      <p:grpSp>
        <p:nvGrpSpPr>
          <p:cNvPr id="29" name="Group 28"/>
          <p:cNvGrpSpPr/>
          <p:nvPr/>
        </p:nvGrpSpPr>
        <p:grpSpPr>
          <a:xfrm>
            <a:off x="311449" y="2885805"/>
            <a:ext cx="1025248" cy="730944"/>
            <a:chOff x="311449" y="2885805"/>
            <a:chExt cx="1025248" cy="730944"/>
          </a:xfrm>
        </p:grpSpPr>
        <p:grpSp>
          <p:nvGrpSpPr>
            <p:cNvPr id="45" name="Group 44"/>
            <p:cNvGrpSpPr/>
            <p:nvPr/>
          </p:nvGrpSpPr>
          <p:grpSpPr>
            <a:xfrm>
              <a:off x="577641" y="3151163"/>
              <a:ext cx="369288" cy="465586"/>
              <a:chOff x="355030" y="4856169"/>
              <a:chExt cx="369288" cy="465586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4318" y="4856169"/>
                <a:ext cx="360000" cy="465586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030" y="5024940"/>
                <a:ext cx="360000" cy="266400"/>
              </a:xfrm>
              <a:prstGeom prst="rect">
                <a:avLst/>
              </a:prstGeom>
            </p:spPr>
          </p:pic>
        </p:grpSp>
        <p:grpSp>
          <p:nvGrpSpPr>
            <p:cNvPr id="50" name="Group 49"/>
            <p:cNvGrpSpPr/>
            <p:nvPr/>
          </p:nvGrpSpPr>
          <p:grpSpPr>
            <a:xfrm>
              <a:off x="311449" y="2885805"/>
              <a:ext cx="369288" cy="465586"/>
              <a:chOff x="355030" y="4856169"/>
              <a:chExt cx="369288" cy="465586"/>
            </a:xfrm>
          </p:grpSpPr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4318" y="4856169"/>
                <a:ext cx="360000" cy="465586"/>
              </a:xfrm>
              <a:prstGeom prst="rect">
                <a:avLst/>
              </a:prstGeom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030" y="5024940"/>
                <a:ext cx="360000" cy="266400"/>
              </a:xfrm>
              <a:prstGeom prst="rect">
                <a:avLst/>
              </a:prstGeom>
            </p:spPr>
          </p:pic>
        </p:grpSp>
        <p:grpSp>
          <p:nvGrpSpPr>
            <p:cNvPr id="53" name="Group 52"/>
            <p:cNvGrpSpPr/>
            <p:nvPr/>
          </p:nvGrpSpPr>
          <p:grpSpPr>
            <a:xfrm>
              <a:off x="967409" y="3015716"/>
              <a:ext cx="369288" cy="465586"/>
              <a:chOff x="355030" y="4856169"/>
              <a:chExt cx="369288" cy="465586"/>
            </a:xfrm>
          </p:grpSpPr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4318" y="4856169"/>
                <a:ext cx="360000" cy="465586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030" y="5024940"/>
                <a:ext cx="360000" cy="266400"/>
              </a:xfrm>
              <a:prstGeom prst="rect">
                <a:avLst/>
              </a:prstGeom>
            </p:spPr>
          </p:pic>
        </p:grpSp>
      </p:grpSp>
      <p:grpSp>
        <p:nvGrpSpPr>
          <p:cNvPr id="77" name="Group 76"/>
          <p:cNvGrpSpPr/>
          <p:nvPr/>
        </p:nvGrpSpPr>
        <p:grpSpPr>
          <a:xfrm>
            <a:off x="2048607" y="1251980"/>
            <a:ext cx="1045272" cy="843906"/>
            <a:chOff x="2048607" y="1251980"/>
            <a:chExt cx="1045272" cy="843906"/>
          </a:xfrm>
        </p:grpSpPr>
        <p:grpSp>
          <p:nvGrpSpPr>
            <p:cNvPr id="26" name="Group 25"/>
            <p:cNvGrpSpPr/>
            <p:nvPr/>
          </p:nvGrpSpPr>
          <p:grpSpPr>
            <a:xfrm>
              <a:off x="2733879" y="1677086"/>
              <a:ext cx="360000" cy="418800"/>
              <a:chOff x="2733879" y="1677086"/>
              <a:chExt cx="360000" cy="418800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3879" y="1677086"/>
                <a:ext cx="360000" cy="4188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2020" y="1689833"/>
                <a:ext cx="214398" cy="335176"/>
              </a:xfrm>
              <a:prstGeom prst="rect">
                <a:avLst/>
              </a:prstGeom>
            </p:spPr>
          </p:pic>
        </p:grpSp>
        <p:grpSp>
          <p:nvGrpSpPr>
            <p:cNvPr id="59" name="Group 58"/>
            <p:cNvGrpSpPr/>
            <p:nvPr/>
          </p:nvGrpSpPr>
          <p:grpSpPr>
            <a:xfrm>
              <a:off x="2048607" y="1251980"/>
              <a:ext cx="360000" cy="418800"/>
              <a:chOff x="2733879" y="1677086"/>
              <a:chExt cx="360000" cy="418800"/>
            </a:xfrm>
          </p:grpSpPr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3879" y="1677086"/>
                <a:ext cx="360000" cy="418800"/>
              </a:xfrm>
              <a:prstGeom prst="rect">
                <a:avLst/>
              </a:prstGeom>
            </p:spPr>
          </p:pic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2020" y="1689833"/>
                <a:ext cx="214398" cy="335176"/>
              </a:xfrm>
              <a:prstGeom prst="rect">
                <a:avLst/>
              </a:prstGeom>
            </p:spPr>
          </p:pic>
        </p:grpSp>
        <p:grpSp>
          <p:nvGrpSpPr>
            <p:cNvPr id="62" name="Group 61"/>
            <p:cNvGrpSpPr/>
            <p:nvPr/>
          </p:nvGrpSpPr>
          <p:grpSpPr>
            <a:xfrm>
              <a:off x="2586257" y="1355050"/>
              <a:ext cx="360000" cy="418800"/>
              <a:chOff x="2733879" y="1677086"/>
              <a:chExt cx="360000" cy="418800"/>
            </a:xfrm>
          </p:grpSpPr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3879" y="1677086"/>
                <a:ext cx="360000" cy="418800"/>
              </a:xfrm>
              <a:prstGeom prst="rect">
                <a:avLst/>
              </a:prstGeom>
            </p:spPr>
          </p:pic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2020" y="1689833"/>
                <a:ext cx="214398" cy="335176"/>
              </a:xfrm>
              <a:prstGeom prst="rect">
                <a:avLst/>
              </a:prstGeom>
            </p:spPr>
          </p:pic>
        </p:grpSp>
        <p:grpSp>
          <p:nvGrpSpPr>
            <p:cNvPr id="65" name="Group 64"/>
            <p:cNvGrpSpPr/>
            <p:nvPr/>
          </p:nvGrpSpPr>
          <p:grpSpPr>
            <a:xfrm>
              <a:off x="2207848" y="1535385"/>
              <a:ext cx="360000" cy="418800"/>
              <a:chOff x="2733879" y="1677086"/>
              <a:chExt cx="360000" cy="418800"/>
            </a:xfrm>
          </p:grpSpPr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3879" y="1677086"/>
                <a:ext cx="360000" cy="418800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2020" y="1689833"/>
                <a:ext cx="214398" cy="335176"/>
              </a:xfrm>
              <a:prstGeom prst="rect">
                <a:avLst/>
              </a:prstGeom>
            </p:spPr>
          </p:pic>
        </p:grpSp>
      </p:grpSp>
      <p:sp>
        <p:nvSpPr>
          <p:cNvPr id="49" name="TextBox 48"/>
          <p:cNvSpPr txBox="1"/>
          <p:nvPr/>
        </p:nvSpPr>
        <p:spPr>
          <a:xfrm rot="5400000">
            <a:off x="-759900" y="4123123"/>
            <a:ext cx="569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Business						Street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-7620" y="3388998"/>
            <a:ext cx="520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Law								          Avenue</a:t>
            </a:r>
            <a:endParaRPr lang="en-US" b="1" dirty="0"/>
          </a:p>
        </p:txBody>
      </p:sp>
      <p:sp>
        <p:nvSpPr>
          <p:cNvPr id="90" name="Rectangle 89"/>
          <p:cNvSpPr/>
          <p:nvPr/>
        </p:nvSpPr>
        <p:spPr>
          <a:xfrm>
            <a:off x="8754150" y="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55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07407E-6 L -0.14531 -0.003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6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0.17327 0.00116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63" y="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61111E-6 -1.48148E-6 L 3.61111E-6 0.21551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4.44444E-6 L -2.5E-6 -0.19375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32 -0.00371 L -0.14532 -0.00371 C -0.14584 -0.00672 -0.14653 -0.01412 -0.14775 -0.01829 C -0.14931 -0.02292 -0.15 -0.02362 -0.15191 -0.02824 C -0.15261 -0.02963 -0.15313 -0.03125 -0.15365 -0.03264 C -0.154 -0.0338 -0.15417 -0.03496 -0.15452 -0.03612 C -0.15504 -0.0375 -0.15573 -0.03889 -0.15608 -0.04051 C -0.1599 -0.05186 -0.15313 -0.03357 -0.15868 -0.04838 C -0.15886 -0.05301 -0.15903 -0.05787 -0.15955 -0.06274 C -0.15955 -0.06389 -0.15938 -0.06598 -0.16025 -0.06598 C -0.16129 -0.06598 -0.16129 -0.06366 -0.16198 -0.06274 C -0.16302 -0.06135 -0.16632 -0.05857 -0.16771 -0.05718 C -0.16841 -0.05602 -0.16893 -0.0551 -0.16945 -0.05394 C -0.17014 -0.05232 -0.17032 -0.0507 -0.17118 -0.04931 C -0.17292 -0.04653 -0.1757 -0.04491 -0.17691 -0.04167 C -0.17917 -0.03565 -0.17778 -0.03843 -0.18108 -0.0338 C -0.18143 -0.03264 -0.1816 -0.03149 -0.18195 -0.03056 C -0.18351 -0.02547 -0.1849 -0.02385 -0.18698 -0.01829 C -0.18785 -0.01598 -0.18993 -0.00811 -0.19028 -0.00602 C -0.19063 -0.00463 -0.19063 -0.00301 -0.19115 -0.00162 C -0.19167 4.07407E-6 -0.19271 0.00138 -0.19358 0.00277 L -0.19532 0.00949 C -0.19584 0.0118 -0.19584 0.01435 -0.19688 0.0162 C -0.20035 0.02222 -0.19896 0.01898 -0.20105 0.02615 C -0.20139 0.02986 -0.20157 0.03356 -0.20191 0.03726 C -0.20209 0.03842 -0.20261 0.03958 -0.20278 0.04074 C -0.20521 0.05254 -0.20139 0.03657 -0.20521 0.05069 C -0.20608 0.05393 -0.20695 0.0574 -0.20782 0.06064 L -0.20851 0.06412 C -0.20834 0.06504 -0.20851 0.06689 -0.20782 0.06736 C -0.20382 0.06944 -0.20469 0.06504 -0.20365 0.06296 C -0.20295 0.06157 -0.20226 0.06018 -0.20105 0.05949 C -0.19896 0.05833 -0.19653 0.05856 -0.19445 0.0574 C -0.19167 0.05578 -0.18907 0.05393 -0.18611 0.05301 C -0.18507 0.05254 -0.18386 0.05231 -0.18282 0.05185 C -0.1816 0.05115 -0.18056 0.05023 -0.17952 0.04953 C -0.1783 0.04907 -0.17726 0.04884 -0.17605 0.04838 C -0.17466 0.04791 -0.17344 0.04699 -0.17188 0.04629 C -0.17084 0.04583 -0.1698 0.0456 -0.16858 0.04513 C -0.16702 0.04444 -0.1632 0.04259 -0.16198 0.04189 C -0.16111 0.0412 -0.16042 0.04004 -0.15955 0.03958 C -0.15834 0.03888 -0.1573 0.03888 -0.15608 0.03842 C -0.15504 0.03796 -0.154 0.03703 -0.15278 0.03634 C -0.15226 0.03518 -0.15191 0.03379 -0.15122 0.03287 C -0.15052 0.03194 -0.14931 0.03171 -0.14861 0.03078 C -0.14462 0.0243 -0.14948 0.02731 -0.14445 0.02523 C -0.14427 0.02407 -0.14427 0.02268 -0.14358 0.02176 C -0.14219 0.01921 -0.14028 0.01736 -0.13872 0.01504 C -0.13785 0.01388 -0.13681 0.01296 -0.13611 0.0118 L -0.13282 0.00509 C -0.13334 0.00393 -0.13368 0.00254 -0.13455 0.00185 C -0.14028 -0.0044 -0.13386 0.00694 -0.13872 -0.00278 C -0.13802 -0.00417 -0.13768 -0.00579 -0.13698 -0.00718 C -0.13629 -0.00834 -0.13507 -0.00903 -0.13455 -0.01042 C -0.13368 -0.01227 -0.13368 -0.01436 -0.13282 -0.01598 C -0.13125 -0.01899 -0.12691 -0.02385 -0.12691 -0.02385 C -0.12674 -0.02524 -0.12691 -0.02709 -0.12622 -0.02824 C -0.12535 -0.02987 -0.12396 -0.03033 -0.12292 -0.03172 C -0.1217 -0.03311 -0.12049 -0.03449 -0.11945 -0.03612 C -0.11893 -0.03704 -0.11858 -0.03843 -0.11789 -0.03936 C -0.11632 -0.04167 -0.11407 -0.04352 -0.11285 -0.04607 C -0.10868 -0.0544 -0.11407 -0.04422 -0.10868 -0.05278 C -0.10799 -0.05371 -0.10764 -0.0551 -0.10695 -0.05602 C -0.10625 -0.05695 -0.10521 -0.05741 -0.10452 -0.05834 C -0.10035 -0.06297 -0.104 -0.06088 -0.09948 -0.06274 C -0.09896 -0.06135 -0.09827 -0.05996 -0.09792 -0.05834 C -0.09549 -0.04746 -0.09879 -0.05533 -0.09532 -0.04838 C -0.09323 -0.02848 -0.09566 -0.04908 -0.09375 -0.03612 C -0.09341 -0.0338 -0.09323 -0.03149 -0.09289 -0.0294 C -0.09271 -0.02778 -0.09219 -0.02639 -0.09202 -0.025 C -0.09115 -0.01829 -0.09098 -0.01412 -0.09028 -0.00718 C -0.09011 -0.00487 -0.08993 -0.00278 -0.08959 -0.00047 C -0.08889 0.00439 -0.08855 0.00463 -0.08698 0.00949 C -0.08681 0.01921 -0.08611 0.0287 -0.08611 0.03842 C -0.08611 0.04074 -0.08629 0.04305 -0.08698 0.04513 C -0.0875 0.04629 -0.08872 0.04652 -0.08959 0.04745 C -0.0915 0.04699 -0.09358 0.04722 -0.09532 0.04629 C -0.09653 0.0456 -0.09705 0.04421 -0.09792 0.04282 C -0.10469 0.03217 -0.09549 0.0449 -0.10365 0.03402 C -0.10539 0.02754 -0.1033 0.03333 -0.10868 0.02615 C -0.10938 0.02523 -0.10973 0.02407 -0.11042 0.02291 C -0.11111 0.02129 -0.11181 0.01967 -0.11285 0.01851 C -0.1132 0.01782 -0.11771 0.01342 -0.11875 0.01296 C -0.11945 0.01226 -0.12032 0.01226 -0.12118 0.0118 C -0.12205 0.01111 -0.12275 0.01018 -0.12361 0.00949 C -0.12743 0.0074 -0.12622 0.00949 -0.12952 0.0074 C -0.13039 0.00671 -0.13108 0.00578 -0.13195 0.00509 C -0.13282 0.00463 -0.13368 0.00439 -0.13455 0.00393 C -0.13542 0.00347 -0.13611 0.00254 -0.13698 0.00185 C -0.1375 0.00138 -0.13802 0.00092 -0.13872 0.00069 L -0.14532 -0.00371 Z " pathEditMode="relative" ptsTypes="AAAAAAAAAAAAAAAAAAAAAAAAAAAAAAAAAAAAAAAAAAAAAAAAAAAAAAAAAAAAAAAAAAAAAAAAAAAAAAAAAAAAAAAAAAA">
                                      <p:cBhvr>
                                        <p:cTn id="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27 0.00115 L 0.17327 0.00139 C 0.17535 -0.00209 0.17778 -0.00533 0.17986 -0.0088 C 0.1816 -0.01158 0.18247 -0.01551 0.1849 -0.0176 L 0.18993 -0.02199 C 0.19063 -0.02269 0.19167 -0.02315 0.19236 -0.02431 C 0.19323 -0.0257 0.19375 -0.02755 0.19479 -0.02871 C 0.19549 -0.0294 0.19653 -0.0294 0.1974 -0.02986 C 0.19844 -0.03056 0.19948 -0.03148 0.2007 -0.03195 C 0.20157 -0.03241 0.20243 -0.03264 0.20313 -0.0331 C 0.204 -0.0338 0.20469 -0.03473 0.20573 -0.03542 C 0.20677 -0.03588 0.20799 -0.03588 0.20903 -0.03658 C 0.2191 -0.04144 0.20157 -0.03588 0.22066 -0.04098 L 0.22483 -0.0419 C 0.2257 -0.04051 0.22691 -0.03935 0.22726 -0.0375 C 0.22934 -0.03033 0.22743 -0.00579 0.22726 -0.00533 C 0.22726 -0.00255 0.22674 0.00046 0.22657 0.00347 C 0.22622 0.00671 0.22622 0.01296 0.22483 0.01666 C 0.22431 0.01805 0.22379 0.01898 0.22309 0.02014 C 0.22292 0.02222 0.2224 0.02662 0.22153 0.02893 C 0.22101 0.03009 0.22032 0.03102 0.21979 0.03217 C 0.21927 0.03379 0.21875 0.03541 0.21823 0.0368 C 0.21736 0.03819 0.2165 0.03958 0.21563 0.0412 C 0.21511 0.04213 0.21459 0.04328 0.21407 0.04444 C 0.21198 0.04375 0.2099 0.04375 0.20816 0.04236 C 0.2066 0.04097 0.20608 0.03842 0.20486 0.0368 C 0.20417 0.03588 0.20313 0.03518 0.20226 0.03449 C 0.20087 0.0331 0.19948 0.03171 0.19809 0.03009 C 0.19688 0.02847 0.19618 0.02592 0.19479 0.02453 C 0.19341 0.02291 0.19132 0.02268 0.18993 0.02129 C 0.1882 0.01967 0.18716 0.01736 0.18577 0.01574 C 0.18473 0.01435 0.18334 0.01365 0.18229 0.01227 C 0.17952 0.00879 0.17622 0.00555 0.17396 0.00115 C 0.17344 0.00023 0.17309 -0.00116 0.1724 -0.00209 C 0.17118 -0.00371 0.16962 -0.0051 0.16823 -0.00648 C 0.16736 -0.00834 0.16667 -0.01042 0.16563 -0.01204 C 0.16163 -0.01945 0.16459 -0.01065 0.1599 -0.02084 C 0.15903 -0.02269 0.15886 -0.02477 0.15816 -0.02639 C 0.15712 -0.0294 0.15573 -0.03218 0.15486 -0.03542 L 0.15313 -0.0419 C 0.15295 -0.04098 0.15261 -0.03982 0.15243 -0.03866 C 0.15191 -0.03611 0.15209 -0.03334 0.15157 -0.03102 C 0.15104 -0.02848 0.14966 -0.02662 0.14896 -0.02431 C 0.14861 -0.02292 0.14844 -0.0213 0.14827 -0.01991 C 0.14792 -0.01875 0.14757 -0.0176 0.1474 -0.01644 C 0.14705 -0.01505 0.14705 -0.01343 0.14653 -0.01204 C 0.14584 -0.00973 0.14479 -0.00764 0.1441 -0.00533 C 0.14375 -0.0044 0.14341 -0.00324 0.14323 -0.00209 C 0.14288 -0.0007 0.14288 0.00092 0.14236 0.00231 C 0.14202 0.00347 0.14132 0.00463 0.14063 0.00555 C 0.14045 0.0074 0.14011 0.00926 0.13993 0.01111 C 0.13959 0.01342 0.13941 0.01574 0.13907 0.01782 C 0.13889 0.01944 0.13837 0.02083 0.1382 0.02222 C 0.13768 0.02592 0.13663 0.03333 0.13663 0.03356 C 0.13681 0.03588 0.13594 0.03935 0.13733 0.0412 C 0.1382 0.04236 0.13959 0.03981 0.14063 0.03889 C 0.14115 0.03865 0.14636 0.03449 0.1474 0.03333 C 0.14827 0.0324 0.14896 0.03102 0.14983 0.03009 C 0.1507 0.02916 0.15157 0.0287 0.15243 0.02777 C 0.15365 0.02639 0.15452 0.02477 0.15573 0.02338 C 0.15677 0.02245 0.15799 0.02199 0.15903 0.02129 C 0.16007 0.02037 0.16424 0.01643 0.16493 0.01574 C 0.1658 0.01435 0.1665 0.0125 0.16736 0.01111 C 0.17153 0.00486 0.16962 0.00856 0.17396 0.00347 C 0.175 0.00231 0.1757 0.00115 0.17657 0.00023 C 0.179 -0.00255 0.18212 -0.0044 0.18403 -0.00764 C 0.18941 -0.01667 0.18542 -0.00949 0.18993 -0.01875 C 0.19098 -0.02107 0.19254 -0.02292 0.19323 -0.02547 C 0.19341 -0.02639 0.19358 -0.02778 0.1941 -0.02871 C 0.19445 -0.02986 0.19514 -0.03102 0.19566 -0.03195 C 0.19827 -0.03704 0.19757 -0.03588 0.2007 -0.03982 C 0.20521 -0.03866 0.20417 -0.03959 0.20729 -0.03658 C 0.20955 -0.03426 0.21407 -0.02986 0.21407 -0.02963 C 0.21823 -0.01574 0.21285 -0.03218 0.21823 -0.01991 C 0.21858 -0.01875 0.21875 -0.0176 0.21893 -0.01644 C 0.21962 -0.01459 0.22101 -0.01019 0.22153 -0.00764 L 0.22309 0.00115 C 0.22292 0.01088 0.22275 0.02037 0.2224 0.03009 C 0.22223 0.03125 0.2217 0.03217 0.22153 0.03333 C 0.22118 0.03495 0.22101 0.03634 0.22066 0.03773 C 0.22032 0.03935 0.21945 0.04074 0.21893 0.04236 C 0.21736 0.04815 0.21979 0.04606 0.21563 0.04791 C 0.21337 0.04745 0.21094 0.04791 0.20903 0.04676 C 0.20747 0.0456 0.20695 0.04282 0.20573 0.0412 C 0.20209 0.03634 0.20417 0.0419 0.2007 0.03565 C 0.19514 0.02546 0.20295 0.03657 0.19653 0.02777 C 0.19497 0.02129 0.19688 0.02731 0.19323 0.02222 C 0.18611 0.01296 0.19393 0.0199 0.18577 0.01342 C 0.18455 0.01157 0.18334 0.00972 0.18229 0.00787 C 0.18177 0.00671 0.18143 0.00555 0.18073 0.00463 C 0.17709 -0.00023 0.17917 0.00532 0.1757 -0.00093 C 0.17188 -0.0081 0.17639 -0.00324 0.17153 -0.00764 C 0.1724 -0.0081 0.17309 -0.0088 0.17396 -0.0088 C 0.17778 -0.0088 0.17552 -0.00625 0.17743 -0.0088 L 0.17327 0.00115 Z " pathEditMode="relative" rAng="0" ptsTypes="AAAAAAAAAAAAAAAAAAAAAAAAAAAAAAAAAAAAAAAAAAAAAAAAAAAAAAAAAAAAAAAAAAAAAAAAAAAAAAAAAAAAAAAAAAAAAAA">
                                      <p:cBhvr>
                                        <p:cTn id="1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" y="185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71 0.23125 L -0.01771 0.23125 C -0.01632 0.23449 -0.01511 0.23797 -0.01355 0.24121 C -0.0125 0.24375 -0.01059 0.24699 -0.00938 0.24908 C -0.00782 0.2551 -0.00955 0.24977 -0.00695 0.25579 C -0.00625 0.25718 -0.00591 0.2588 -0.00521 0.26019 C -0.00469 0.26135 -0.004 0.26227 -0.00365 0.26343 C -0.00313 0.26459 -0.00313 0.26574 -0.00278 0.2669 C -0.00226 0.26829 -0.00157 0.26968 -0.00105 0.2713 C -0.00035 0.27338 0.00052 0.27801 0.00052 0.27801 C -0.00018 0.27871 -0.00087 0.2801 -0.00191 0.2801 C -0.0033 0.28033 -0.00469 0.2794 -0.00608 0.27917 C -0.00712 0.27871 -0.00834 0.27848 -0.00938 0.27801 C -0.01025 0.27755 -0.01112 0.27709 -0.01198 0.27686 C -0.01441 0.27639 -0.01684 0.27616 -0.01945 0.2757 C -0.02639 0.27269 -0.02292 0.27477 -0.02952 0.26899 C -0.03021 0.26829 -0.03125 0.26783 -0.03195 0.2669 C -0.03403 0.2632 -0.03542 0.26111 -0.03698 0.25672 C -0.03768 0.25463 -0.03803 0.25116 -0.03855 0.24908 C -0.03941 0.24607 -0.04046 0.24329 -0.04115 0.24005 C -0.0415 0.23843 -0.04167 0.23635 -0.04202 0.23449 C -0.04237 0.23195 -0.04393 0.21945 -0.04358 0.21783 C -0.04341 0.21667 -0.04184 0.21852 -0.04115 0.21899 C -0.04028 0.21968 -0.03959 0.22084 -0.03855 0.2213 C -0.03733 0.22199 -0.03577 0.22176 -0.03438 0.22246 C -0.03282 0.22292 -0.03108 0.22361 -0.02952 0.22454 C -0.02535 0.22732 -0.02726 0.22639 -0.02362 0.22801 C -0.02188 0.22755 -0.02014 0.22778 -0.01858 0.22686 C -0.01337 0.22338 -0.01615 0.22176 -0.01441 0.21574 C -0.01389 0.21389 -0.01268 0.21274 -0.01198 0.21135 C -0.01025 0.20486 -0.01216 0.21088 -0.00851 0.20463 C -0.0073 0.20255 -0.00643 0.2 -0.00521 0.19792 C -0.00417 0.19607 -0.00296 0.19422 -0.00191 0.19236 C -0.00122 0.19098 -0.00087 0.18936 -0.00018 0.18797 C 0.00069 0.18588 0.00312 0.18241 0.00399 0.1801 C 0.00434 0.17917 0.00451 0.17801 0.00486 0.17686 C -0.01025 0.16343 -0.004 0.16806 -0.04445 0.17686 C -0.04636 0.17732 -0.0441 0.18195 -0.04358 0.18449 C -0.04341 0.18588 -0.04115 0.19098 -0.04028 0.19236 C -0.03837 0.19514 -0.03594 0.19699 -0.03438 0.20024 C -0.03386 0.20116 -0.03351 0.20255 -0.03282 0.20348 C -0.03073 0.20649 -0.02778 0.2088 -0.02605 0.21227 C -0.02448 0.21551 -0.02309 0.21852 -0.02101 0.2213 C -0.02014 0.22246 -0.01875 0.22338 -0.01771 0.22454 C -0.01216 0.23195 -0.02032 0.22431 -0.01355 0.2301 C -0.00921 0.23912 -0.01493 0.22824 -0.00938 0.23565 C -0.00799 0.2375 -0.00434 0.24537 -0.00365 0.24676 C -0.00157 0.25024 -0.00053 0.25162 0.00052 0.25579 C 0.00104 0.25718 0.00121 0.25857 0.00138 0.26019 C 0.00017 0.2669 0.00156 0.26574 -0.00608 0.26574 C -0.01823 0.26574 -0.03056 0.26505 -0.04271 0.26459 C -0.04323 0.26436 -0.04792 0.26297 -0.04862 0.26227 C -0.04966 0.26158 -0.05035 0.26019 -0.05105 0.25903 C -0.05053 0.25533 -0.05018 0.25162 -0.04948 0.24792 C -0.04931 0.24676 -0.04931 0.24537 -0.04862 0.24468 C -0.04775 0.24352 -0.04636 0.24329 -0.04532 0.24236 C -0.04011 0.23727 -0.04393 0.23866 -0.03855 0.23449 C -0.03785 0.23403 -0.03698 0.23403 -0.03612 0.23357 C -0.0349 0.23287 -0.03386 0.23218 -0.03282 0.23125 C -0.03195 0.23056 -0.03125 0.22963 -0.03021 0.22894 C -0.02865 0.22801 -0.02691 0.22732 -0.02535 0.22686 C -0.02049 0.22547 -0.01893 0.23056 -0.01771 0.23125 Z " pathEditMode="relative" ptsTypes="AAAAAAAAAAAAAAAAAAAAAAAAAAAAAAAAAAAAAAAAAAAAAAAAAAAAAAAAAAAAAA">
                                      <p:cBhvr>
                                        <p:cTn id="19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44 -0.22408 L -0.01944 -0.22408 C -0.01875 -0.22709 -0.01822 -0.2301 -0.01701 -0.23287 C -0.01406 -0.24005 -0.01458 -0.23681 -0.01111 -0.24075 C -0.01006 -0.24213 -0.00885 -0.24352 -0.00781 -0.24514 C -0.00416 -0.25093 -0.00711 -0.24885 -0.00295 -0.2507 C 0.00313 -0.2588 0.0007 -0.25487 0.00469 -0.26181 C 0.00487 -0.26297 0.00504 -0.26412 0.00539 -0.26505 C 0.00591 -0.26667 0.00782 -0.26829 0.00712 -0.26968 C 0.00643 -0.2713 0.00434 -0.27037 0.00296 -0.27061 C -0.00138 -0.26829 -0.00399 -0.26644 -0.00868 -0.26505 C -0.01111 -0.26459 -0.01371 -0.26436 -0.01614 -0.26412 C -0.01805 -0.2632 -0.01996 -0.26227 -0.02204 -0.26181 C -0.02968 -0.25973 -0.04826 -0.25973 -0.05121 -0.2595 C -0.05364 -0.25926 -0.05607 -0.25903 -0.05868 -0.25857 C -0.05972 -0.25834 -0.06093 -0.25834 -0.06197 -0.25741 C -0.06284 -0.25672 -0.06302 -0.2551 -0.06354 -0.25394 C -0.06336 -0.25139 -0.06354 -0.24862 -0.06284 -0.2463 C -0.06163 -0.24237 -0.05989 -0.24329 -0.05781 -0.2419 C -0.05642 -0.24098 -0.05503 -0.23959 -0.05364 -0.23843 C -0.05277 -0.23774 -0.05208 -0.23681 -0.05121 -0.23635 C -0.04947 -0.23542 -0.04774 -0.23473 -0.04618 -0.23403 C -0.03923 -0.23102 -0.04444 -0.23311 -0.02951 -0.23172 C -0.02864 -0.23102 -0.02708 -0.23102 -0.02708 -0.22963 C -0.02656 -0.22593 -0.03038 -0.22153 -0.03194 -0.21968 C -0.03333 -0.21806 -0.03489 -0.21667 -0.03611 -0.21505 C -0.03732 -0.21366 -0.03836 -0.21204 -0.03941 -0.21065 C -0.04184 -0.20811 -0.04479 -0.20602 -0.04704 -0.20301 C -0.04809 -0.20139 -0.0493 -0.2 -0.05034 -0.19838 C -0.05208 -0.19561 -0.05538 -0.18959 -0.05538 -0.18959 C -0.05555 -0.18843 -0.05642 -0.18727 -0.05607 -0.18635 C -0.05572 -0.18496 -0.05451 -0.18473 -0.05364 -0.18403 C -0.05243 -0.18287 -0.05156 -0.18125 -0.05034 -0.18079 C -0.04826 -0.17987 -0.04583 -0.1801 -0.04357 -0.17963 C -0.02708 -0.17616 -0.04218 -0.17801 -0.02291 -0.17616 C -0.00989 -0.17662 0.0033 -0.17593 0.01632 -0.17732 C 0.01719 -0.17755 0.01702 -0.17963 0.01702 -0.18079 C 0.01702 -0.18218 0.01684 -0.1838 0.01632 -0.18519 C 0.01424 -0.18959 0.01337 -0.18936 0.01042 -0.19075 C 0.00643 -0.19607 0.00955 -0.1926 0.00382 -0.19746 C 0.00209 -0.19885 0.00053 -0.20024 -0.00121 -0.20186 C -0.00208 -0.20255 -0.00277 -0.20348 -0.00364 -0.20394 C -0.00503 -0.20487 -0.00659 -0.20533 -0.00781 -0.20625 C -0.00868 -0.20695 -0.00954 -0.20787 -0.01041 -0.20857 C -0.01163 -0.2095 -0.01319 -0.20996 -0.01458 -0.21065 C -0.01562 -0.21135 -0.01684 -0.21204 -0.01788 -0.21297 C -0.01875 -0.21389 -0.01927 -0.21551 -0.02031 -0.21621 C -0.02135 -0.21713 -0.02256 -0.2169 -0.02361 -0.21737 C -0.02395 -0.21852 -0.02395 -0.21991 -0.02447 -0.22061 C -0.02691 -0.22385 -0.02795 -0.21945 -0.02621 -0.22408 " pathEditMode="relative" ptsTypes="AAAAAAAAAAAAAAAAAAAAAAAAAAAAAAAAAAAAAAAAAAAAAAAAAA">
                                      <p:cBhvr>
                                        <p:cTn id="21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/>
          <p:cNvSpPr txBox="1"/>
          <p:nvPr/>
        </p:nvSpPr>
        <p:spPr>
          <a:xfrm>
            <a:off x="-7620" y="3739518"/>
            <a:ext cx="520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Law								          Avenue</a:t>
            </a:r>
            <a:endParaRPr lang="en-US" b="1" dirty="0"/>
          </a:p>
        </p:txBody>
      </p:sp>
      <p:sp>
        <p:nvSpPr>
          <p:cNvPr id="129" name="TextBox 128"/>
          <p:cNvSpPr txBox="1"/>
          <p:nvPr/>
        </p:nvSpPr>
        <p:spPr>
          <a:xfrm rot="5400000">
            <a:off x="-866861" y="4376406"/>
            <a:ext cx="586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Business						Street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Problem…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-15240" y="1640040"/>
            <a:ext cx="4953003" cy="4129548"/>
            <a:chOff x="-15240" y="1495260"/>
            <a:chExt cx="4953003" cy="4129548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1905000" y="1495260"/>
              <a:ext cx="0" cy="1490181"/>
            </a:xfrm>
            <a:prstGeom prst="line">
              <a:avLst/>
            </a:prstGeom>
            <a:ln w="57150" cap="rnd">
              <a:solidFill>
                <a:schemeClr val="tx1">
                  <a:lumMod val="65000"/>
                  <a:lumOff val="35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-15240" y="2985441"/>
              <a:ext cx="1920240" cy="0"/>
            </a:xfrm>
            <a:prstGeom prst="line">
              <a:avLst/>
            </a:prstGeom>
            <a:ln w="57150" cap="rnd">
              <a:solidFill>
                <a:schemeClr val="tx1">
                  <a:lumMod val="65000"/>
                  <a:lumOff val="35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3168227" y="3963538"/>
              <a:ext cx="1769536" cy="1"/>
            </a:xfrm>
            <a:prstGeom prst="line">
              <a:avLst/>
            </a:prstGeom>
            <a:ln w="57150" cap="rnd">
              <a:solidFill>
                <a:schemeClr val="tx1">
                  <a:lumMod val="65000"/>
                  <a:lumOff val="35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68227" y="3978888"/>
              <a:ext cx="0" cy="1645920"/>
            </a:xfrm>
            <a:prstGeom prst="line">
              <a:avLst/>
            </a:prstGeom>
            <a:ln w="57150" cap="rnd">
              <a:solidFill>
                <a:schemeClr val="tx1">
                  <a:lumMod val="65000"/>
                  <a:lumOff val="35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3187471" y="2985441"/>
              <a:ext cx="1689330" cy="0"/>
            </a:xfrm>
            <a:prstGeom prst="line">
              <a:avLst/>
            </a:prstGeom>
            <a:ln w="57150" cap="rnd">
              <a:solidFill>
                <a:schemeClr val="tx1">
                  <a:lumMod val="65000"/>
                  <a:lumOff val="35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168227" y="1495260"/>
              <a:ext cx="0" cy="1490181"/>
            </a:xfrm>
            <a:prstGeom prst="line">
              <a:avLst/>
            </a:prstGeom>
            <a:ln w="57150" cap="rnd">
              <a:solidFill>
                <a:schemeClr val="tx1">
                  <a:lumMod val="65000"/>
                  <a:lumOff val="35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-15240" y="3940217"/>
              <a:ext cx="1936262" cy="0"/>
            </a:xfrm>
            <a:prstGeom prst="line">
              <a:avLst/>
            </a:prstGeom>
            <a:ln w="57150" cap="rnd">
              <a:solidFill>
                <a:schemeClr val="tx1">
                  <a:lumMod val="65000"/>
                  <a:lumOff val="35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1921022" y="3963537"/>
              <a:ext cx="0" cy="1645920"/>
            </a:xfrm>
            <a:prstGeom prst="line">
              <a:avLst/>
            </a:prstGeom>
            <a:ln w="57150" cap="rnd">
              <a:solidFill>
                <a:schemeClr val="tx1">
                  <a:lumMod val="65000"/>
                  <a:lumOff val="35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375494" y="1135828"/>
            <a:ext cx="57524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sz="2000" dirty="0" smtClean="0">
              <a:solidFill>
                <a:schemeClr val="accent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</a:rPr>
              <a:t>1) Sensors T</a:t>
            </a:r>
            <a:r>
              <a:rPr lang="en-US" sz="2000" baseline="-25000" dirty="0" smtClean="0">
                <a:solidFill>
                  <a:schemeClr val="accent1"/>
                </a:solidFill>
              </a:rPr>
              <a:t>B</a:t>
            </a:r>
            <a:r>
              <a:rPr lang="en-US" sz="2000" dirty="0" smtClean="0">
                <a:solidFill>
                  <a:schemeClr val="accent1"/>
                </a:solidFill>
              </a:rPr>
              <a:t> and T</a:t>
            </a:r>
            <a:r>
              <a:rPr lang="en-US" sz="2000" baseline="-25000" dirty="0" smtClean="0">
                <a:solidFill>
                  <a:schemeClr val="accent1"/>
                </a:solidFill>
              </a:rPr>
              <a:t>L</a:t>
            </a:r>
            <a:r>
              <a:rPr lang="en-US" sz="2000" dirty="0" smtClean="0">
                <a:solidFill>
                  <a:schemeClr val="accent1"/>
                </a:solidFill>
              </a:rPr>
              <a:t> is TRUE when students are present. False otherwise.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accent3"/>
                </a:solidFill>
              </a:rPr>
              <a:t>2) Control traffic lights </a:t>
            </a:r>
            <a:r>
              <a:rPr lang="en-US" sz="2000" dirty="0" smtClean="0">
                <a:solidFill>
                  <a:schemeClr val="accent3"/>
                </a:solidFill>
              </a:rPr>
              <a:t>L</a:t>
            </a:r>
            <a:r>
              <a:rPr lang="en-US" sz="2000" baseline="-25000" dirty="0" smtClean="0">
                <a:solidFill>
                  <a:schemeClr val="accent3"/>
                </a:solidFill>
              </a:rPr>
              <a:t>L</a:t>
            </a:r>
            <a:r>
              <a:rPr lang="en-US" sz="2000" dirty="0" smtClean="0">
                <a:solidFill>
                  <a:schemeClr val="accent3"/>
                </a:solidFill>
              </a:rPr>
              <a:t>, L</a:t>
            </a:r>
            <a:r>
              <a:rPr lang="en-US" sz="2000" baseline="-25000" dirty="0" smtClean="0">
                <a:solidFill>
                  <a:schemeClr val="accent3"/>
                </a:solidFill>
              </a:rPr>
              <a:t>B</a:t>
            </a:r>
            <a:r>
              <a:rPr lang="en-US" sz="2000" dirty="0" smtClean="0">
                <a:solidFill>
                  <a:schemeClr val="accent3"/>
                </a:solidFill>
              </a:rPr>
              <a:t> </a:t>
            </a:r>
            <a:r>
              <a:rPr lang="en-US" sz="2000" dirty="0">
                <a:solidFill>
                  <a:schemeClr val="accent3"/>
                </a:solidFill>
              </a:rPr>
              <a:t>to be green, </a:t>
            </a:r>
            <a:r>
              <a:rPr lang="en-US" sz="2000" dirty="0" smtClean="0">
                <a:solidFill>
                  <a:schemeClr val="accent3"/>
                </a:solidFill>
              </a:rPr>
              <a:t>yellow, red.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</a:rPr>
              <a:t>3) Reset to Green on Law Ave and Red on Business St.</a:t>
            </a:r>
          </a:p>
        </p:txBody>
      </p:sp>
      <p:sp>
        <p:nvSpPr>
          <p:cNvPr id="74" name="Oval 73"/>
          <p:cNvSpPr/>
          <p:nvPr/>
        </p:nvSpPr>
        <p:spPr>
          <a:xfrm>
            <a:off x="2133262" y="4182953"/>
            <a:ext cx="914400" cy="75623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 smtClean="0"/>
              <a:t>T</a:t>
            </a:r>
            <a:r>
              <a:rPr lang="en-US" sz="3200" b="1" baseline="-25000" dirty="0" smtClean="0"/>
              <a:t>B</a:t>
            </a:r>
            <a:endParaRPr lang="en-US" sz="3200" dirty="0"/>
          </a:p>
        </p:txBody>
      </p:sp>
      <p:sp>
        <p:nvSpPr>
          <p:cNvPr id="75" name="Oval 74"/>
          <p:cNvSpPr/>
          <p:nvPr/>
        </p:nvSpPr>
        <p:spPr>
          <a:xfrm>
            <a:off x="2058825" y="2378936"/>
            <a:ext cx="914400" cy="75623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 smtClean="0"/>
              <a:t>T</a:t>
            </a:r>
            <a:r>
              <a:rPr lang="en-US" sz="3200" b="1" baseline="-25000" dirty="0" smtClean="0"/>
              <a:t>B</a:t>
            </a:r>
            <a:endParaRPr lang="en-US" b="1" baseline="-25000" dirty="0"/>
          </a:p>
        </p:txBody>
      </p:sp>
      <p:sp>
        <p:nvSpPr>
          <p:cNvPr id="79" name="Oval 78"/>
          <p:cNvSpPr/>
          <p:nvPr/>
        </p:nvSpPr>
        <p:spPr>
          <a:xfrm>
            <a:off x="1011359" y="3224359"/>
            <a:ext cx="914400" cy="7562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T</a:t>
            </a:r>
            <a:r>
              <a:rPr lang="en-US" sz="3200" b="1" baseline="-25000" dirty="0" smtClean="0">
                <a:solidFill>
                  <a:schemeClr val="tx1"/>
                </a:solidFill>
              </a:rPr>
              <a:t>L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3358112" y="3204303"/>
            <a:ext cx="914400" cy="7562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T</a:t>
            </a:r>
            <a:r>
              <a:rPr lang="en-US" sz="3200" b="1" baseline="-25000" dirty="0" smtClean="0">
                <a:solidFill>
                  <a:schemeClr val="tx1"/>
                </a:solidFill>
              </a:rPr>
              <a:t>L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2807254" y="3537324"/>
            <a:ext cx="632264" cy="523220"/>
            <a:chOff x="2655556" y="1363851"/>
            <a:chExt cx="1060491" cy="877593"/>
          </a:xfrm>
        </p:grpSpPr>
        <p:sp>
          <p:nvSpPr>
            <p:cNvPr id="105" name="Rounded Rectangle 104"/>
            <p:cNvSpPr/>
            <p:nvPr/>
          </p:nvSpPr>
          <p:spPr>
            <a:xfrm>
              <a:off x="3312187" y="1479509"/>
              <a:ext cx="403860" cy="647700"/>
            </a:xfrm>
            <a:prstGeom prst="roundRect">
              <a:avLst/>
            </a:prstGeom>
            <a:solidFill>
              <a:schemeClr val="bg1"/>
            </a:solidFill>
            <a:ln w="19050" cap="rnd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3432685" y="1519023"/>
              <a:ext cx="175974" cy="175974"/>
            </a:xfrm>
            <a:prstGeom prst="ellipse">
              <a:avLst/>
            </a:prstGeom>
            <a:solidFill>
              <a:schemeClr val="accent2"/>
            </a:solidFill>
            <a:ln w="19050" cap="rnd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3432685" y="1711097"/>
              <a:ext cx="175974" cy="175974"/>
            </a:xfrm>
            <a:prstGeom prst="ellipse">
              <a:avLst/>
            </a:prstGeom>
            <a:solidFill>
              <a:srgbClr val="FFC000"/>
            </a:solidFill>
            <a:ln w="19050" cap="rnd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3432685" y="1922133"/>
              <a:ext cx="175974" cy="175974"/>
            </a:xfrm>
            <a:prstGeom prst="ellipse">
              <a:avLst/>
            </a:prstGeom>
            <a:solidFill>
              <a:srgbClr val="00B050"/>
            </a:solidFill>
            <a:ln w="19050" cap="rnd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655556" y="1363851"/>
              <a:ext cx="734553" cy="8775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4">
                      <a:lumMod val="75000"/>
                    </a:schemeClr>
                  </a:solidFill>
                </a:rPr>
                <a:t>L</a:t>
              </a:r>
              <a:r>
                <a:rPr lang="en-US" sz="2800" b="1" baseline="-25000" dirty="0" smtClean="0">
                  <a:solidFill>
                    <a:schemeClr val="accent4">
                      <a:lumMod val="75000"/>
                    </a:schemeClr>
                  </a:solidFill>
                </a:rPr>
                <a:t>L</a:t>
              </a:r>
              <a:endParaRPr lang="en-US" sz="2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696757" y="3573195"/>
            <a:ext cx="648231" cy="523220"/>
            <a:chOff x="3312187" y="1426639"/>
            <a:chExt cx="1087274" cy="877593"/>
          </a:xfrm>
        </p:grpSpPr>
        <p:sp>
          <p:nvSpPr>
            <p:cNvPr id="111" name="Rounded Rectangle 110"/>
            <p:cNvSpPr/>
            <p:nvPr/>
          </p:nvSpPr>
          <p:spPr>
            <a:xfrm>
              <a:off x="3312187" y="1479509"/>
              <a:ext cx="403860" cy="647700"/>
            </a:xfrm>
            <a:prstGeom prst="roundRect">
              <a:avLst/>
            </a:prstGeom>
            <a:solidFill>
              <a:schemeClr val="bg1"/>
            </a:solidFill>
            <a:ln w="19050" cap="rnd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3432685" y="1519023"/>
              <a:ext cx="175974" cy="175974"/>
            </a:xfrm>
            <a:prstGeom prst="ellipse">
              <a:avLst/>
            </a:prstGeom>
            <a:solidFill>
              <a:schemeClr val="accent2"/>
            </a:solidFill>
            <a:ln w="19050" cap="rnd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3432685" y="1711097"/>
              <a:ext cx="175974" cy="175974"/>
            </a:xfrm>
            <a:prstGeom prst="ellipse">
              <a:avLst/>
            </a:prstGeom>
            <a:solidFill>
              <a:srgbClr val="FFC000"/>
            </a:solidFill>
            <a:ln w="19050" cap="rnd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3432685" y="1922133"/>
              <a:ext cx="175974" cy="175974"/>
            </a:xfrm>
            <a:prstGeom prst="ellipse">
              <a:avLst/>
            </a:prstGeom>
            <a:solidFill>
              <a:srgbClr val="00B050"/>
            </a:solidFill>
            <a:ln w="19050" cap="rnd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664907" y="1426639"/>
              <a:ext cx="734554" cy="8775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4">
                      <a:lumMod val="75000"/>
                    </a:schemeClr>
                  </a:solidFill>
                </a:rPr>
                <a:t>L</a:t>
              </a:r>
              <a:r>
                <a:rPr lang="en-US" sz="2800" b="1" baseline="-25000" dirty="0" smtClean="0">
                  <a:solidFill>
                    <a:schemeClr val="accent4">
                      <a:lumMod val="75000"/>
                    </a:schemeClr>
                  </a:solidFill>
                </a:rPr>
                <a:t>L</a:t>
              </a:r>
              <a:endParaRPr lang="en-US" sz="2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430238" y="2552279"/>
            <a:ext cx="824021" cy="523220"/>
            <a:chOff x="2333924" y="1291213"/>
            <a:chExt cx="1382123" cy="877594"/>
          </a:xfrm>
        </p:grpSpPr>
        <p:sp>
          <p:nvSpPr>
            <p:cNvPr id="117" name="Rounded Rectangle 116"/>
            <p:cNvSpPr/>
            <p:nvPr/>
          </p:nvSpPr>
          <p:spPr>
            <a:xfrm>
              <a:off x="3312187" y="1479509"/>
              <a:ext cx="403860" cy="647700"/>
            </a:xfrm>
            <a:prstGeom prst="roundRect">
              <a:avLst/>
            </a:prstGeom>
            <a:solidFill>
              <a:schemeClr val="bg1"/>
            </a:solidFill>
            <a:ln w="19050" cap="rnd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3432685" y="1519023"/>
              <a:ext cx="175974" cy="175974"/>
            </a:xfrm>
            <a:prstGeom prst="ellipse">
              <a:avLst/>
            </a:prstGeom>
            <a:solidFill>
              <a:schemeClr val="accent2"/>
            </a:solidFill>
            <a:ln w="19050" cap="rnd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3432685" y="1711097"/>
              <a:ext cx="175974" cy="175974"/>
            </a:xfrm>
            <a:prstGeom prst="ellipse">
              <a:avLst/>
            </a:prstGeom>
            <a:solidFill>
              <a:srgbClr val="FFC000"/>
            </a:solidFill>
            <a:ln w="19050" cap="rnd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3432685" y="1922133"/>
              <a:ext cx="175974" cy="175974"/>
            </a:xfrm>
            <a:prstGeom prst="ellipse">
              <a:avLst/>
            </a:prstGeom>
            <a:solidFill>
              <a:srgbClr val="00B050"/>
            </a:solidFill>
            <a:ln w="19050" cap="rnd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333924" y="1291213"/>
              <a:ext cx="791015" cy="8775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F00FF"/>
                  </a:solidFill>
                </a:rPr>
                <a:t>L</a:t>
              </a:r>
              <a:r>
                <a:rPr lang="en-US" sz="2800" b="1" baseline="-25000" dirty="0" smtClean="0">
                  <a:solidFill>
                    <a:srgbClr val="FF00FF"/>
                  </a:solidFill>
                </a:rPr>
                <a:t>B</a:t>
              </a:r>
              <a:endParaRPr lang="en-US" sz="2800" dirty="0">
                <a:solidFill>
                  <a:srgbClr val="FF00FF"/>
                </a:solidFill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494984" y="4098430"/>
            <a:ext cx="766122" cy="523220"/>
            <a:chOff x="2431037" y="1296574"/>
            <a:chExt cx="1285010" cy="877594"/>
          </a:xfrm>
        </p:grpSpPr>
        <p:sp>
          <p:nvSpPr>
            <p:cNvPr id="123" name="Rounded Rectangle 122"/>
            <p:cNvSpPr/>
            <p:nvPr/>
          </p:nvSpPr>
          <p:spPr>
            <a:xfrm>
              <a:off x="3312187" y="1479509"/>
              <a:ext cx="403860" cy="647700"/>
            </a:xfrm>
            <a:prstGeom prst="roundRect">
              <a:avLst/>
            </a:prstGeom>
            <a:solidFill>
              <a:schemeClr val="bg1"/>
            </a:solidFill>
            <a:ln w="19050" cap="rnd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3432685" y="1519023"/>
              <a:ext cx="175974" cy="175974"/>
            </a:xfrm>
            <a:prstGeom prst="ellipse">
              <a:avLst/>
            </a:prstGeom>
            <a:solidFill>
              <a:schemeClr val="accent2"/>
            </a:solidFill>
            <a:ln w="19050" cap="rnd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3432685" y="1711097"/>
              <a:ext cx="175974" cy="175974"/>
            </a:xfrm>
            <a:prstGeom prst="ellipse">
              <a:avLst/>
            </a:prstGeom>
            <a:solidFill>
              <a:srgbClr val="FFC000"/>
            </a:solidFill>
            <a:ln w="19050" cap="rnd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3432685" y="1922133"/>
              <a:ext cx="175974" cy="175974"/>
            </a:xfrm>
            <a:prstGeom prst="ellipse">
              <a:avLst/>
            </a:prstGeom>
            <a:solidFill>
              <a:srgbClr val="00B050"/>
            </a:solidFill>
            <a:ln w="19050" cap="rnd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431037" y="1296574"/>
              <a:ext cx="791016" cy="8775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F00FF"/>
                  </a:solidFill>
                </a:rPr>
                <a:t>L</a:t>
              </a:r>
              <a:r>
                <a:rPr lang="en-US" sz="2800" b="1" baseline="-25000" dirty="0" smtClean="0">
                  <a:solidFill>
                    <a:srgbClr val="FF00FF"/>
                  </a:solidFill>
                </a:rPr>
                <a:t>B</a:t>
              </a:r>
              <a:endParaRPr lang="en-US" sz="2800" dirty="0">
                <a:solidFill>
                  <a:srgbClr val="FF00FF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375494" y="1143675"/>
            <a:ext cx="53855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Design a FSM to control the traffic </a:t>
            </a:r>
            <a:r>
              <a:rPr lang="en-US" sz="2400" b="1" dirty="0" smtClean="0"/>
              <a:t>lights!</a:t>
            </a:r>
            <a:endParaRPr lang="en-US" sz="24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3353520" y="4060544"/>
            <a:ext cx="57744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/>
              <a:t>Every 5 sec, check the traffic and decide what to do! </a:t>
            </a:r>
            <a:endParaRPr lang="en-US" sz="2000" dirty="0" smtClean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If the lights on Business St. are green and there’s no traffic, the lights turn yellow for 5 secs. After that, they turn red and Law Ave. lights turn green.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So on, so forth.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If there is traffic, lights do not change.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0819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: State Transition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1" y="1291224"/>
            <a:ext cx="7586405" cy="165038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Overall Block </a:t>
            </a:r>
            <a:r>
              <a:rPr lang="en-US" dirty="0" smtClean="0"/>
              <a:t>Diagram of </a:t>
            </a:r>
            <a:r>
              <a:rPr lang="en-US" dirty="0" smtClean="0"/>
              <a:t>System 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Design </a:t>
            </a:r>
            <a:r>
              <a:rPr lang="en-US" b="1" i="1" dirty="0" smtClean="0">
                <a:solidFill>
                  <a:schemeClr val="accent2"/>
                </a:solidFill>
              </a:rPr>
              <a:t>State Transition Diagram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represent FSM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1149630" y="5087918"/>
            <a:ext cx="1334777" cy="1188720"/>
          </a:xfrm>
          <a:prstGeom prst="ellipse">
            <a:avLst/>
          </a:prstGeom>
          <a:ln w="1905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1151936" y="3092860"/>
            <a:ext cx="1200200" cy="1200200"/>
          </a:xfrm>
          <a:prstGeom prst="ellipse">
            <a:avLst/>
          </a:prstGeom>
          <a:ln w="1905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/>
              <a:t>S0</a:t>
            </a:r>
          </a:p>
          <a:p>
            <a:pPr algn="ctr"/>
            <a:r>
              <a:rPr lang="en-US" dirty="0" smtClean="0"/>
              <a:t>L</a:t>
            </a:r>
            <a:r>
              <a:rPr lang="en-US" baseline="-25000" dirty="0" smtClean="0"/>
              <a:t>L</a:t>
            </a:r>
            <a:r>
              <a:rPr lang="en-US" dirty="0" smtClean="0"/>
              <a:t>: green</a:t>
            </a:r>
          </a:p>
          <a:p>
            <a:pPr algn="ctr"/>
            <a:r>
              <a:rPr lang="en-US" dirty="0" smtClean="0"/>
              <a:t>L</a:t>
            </a:r>
            <a:r>
              <a:rPr lang="en-US" baseline="-25000" dirty="0" smtClean="0"/>
              <a:t>B</a:t>
            </a:r>
            <a:r>
              <a:rPr lang="en-US" dirty="0" smtClean="0"/>
              <a:t> : red</a:t>
            </a:r>
            <a:endParaRPr lang="en-US" dirty="0"/>
          </a:p>
        </p:txBody>
      </p:sp>
      <p:sp>
        <p:nvSpPr>
          <p:cNvPr id="48" name="Arc 47"/>
          <p:cNvSpPr/>
          <p:nvPr/>
        </p:nvSpPr>
        <p:spPr>
          <a:xfrm>
            <a:off x="612475" y="2941608"/>
            <a:ext cx="871268" cy="353683"/>
          </a:xfrm>
          <a:prstGeom prst="arc">
            <a:avLst/>
          </a:prstGeom>
          <a:ln w="1905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950897" y="3092860"/>
            <a:ext cx="1280160" cy="1188720"/>
          </a:xfrm>
          <a:prstGeom prst="ellipse">
            <a:avLst/>
          </a:prstGeom>
          <a:ln w="1905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013758" y="5087918"/>
            <a:ext cx="1280160" cy="1188720"/>
          </a:xfrm>
          <a:prstGeom prst="ellipse">
            <a:avLst/>
          </a:prstGeom>
          <a:ln w="1905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5262677" y="1321739"/>
            <a:ext cx="2999020" cy="1457952"/>
            <a:chOff x="4918336" y="1313666"/>
            <a:chExt cx="2999020" cy="1457952"/>
          </a:xfrm>
        </p:grpSpPr>
        <p:grpSp>
          <p:nvGrpSpPr>
            <p:cNvPr id="52" name="Group 51"/>
            <p:cNvGrpSpPr/>
            <p:nvPr/>
          </p:nvGrpSpPr>
          <p:grpSpPr>
            <a:xfrm>
              <a:off x="5563124" y="1313666"/>
              <a:ext cx="2354232" cy="1377620"/>
              <a:chOff x="4297536" y="1864325"/>
              <a:chExt cx="1949845" cy="1062965"/>
            </a:xfrm>
          </p:grpSpPr>
          <p:sp>
            <p:nvSpPr>
              <p:cNvPr id="61" name="Text Box 9"/>
              <p:cNvSpPr txBox="1">
                <a:spLocks noChangeArrowheads="1"/>
              </p:cNvSpPr>
              <p:nvPr/>
            </p:nvSpPr>
            <p:spPr bwMode="auto">
              <a:xfrm>
                <a:off x="4814150" y="1864325"/>
                <a:ext cx="1017049" cy="1062965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lvl="0" indent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800"/>
                  </a:spcAft>
                  <a:tabLst/>
                </a:pP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" name="Freeform 3"/>
              <p:cNvSpPr>
                <a:spLocks/>
              </p:cNvSpPr>
              <p:nvPr/>
            </p:nvSpPr>
            <p:spPr bwMode="auto">
              <a:xfrm>
                <a:off x="4810742" y="2780593"/>
                <a:ext cx="165962" cy="146697"/>
              </a:xfrm>
              <a:custGeom>
                <a:avLst/>
                <a:gdLst>
                  <a:gd name="T0" fmla="*/ 0 w 105"/>
                  <a:gd name="T1" fmla="*/ 0 h 187"/>
                  <a:gd name="T2" fmla="*/ 105 w 105"/>
                  <a:gd name="T3" fmla="*/ 105 h 187"/>
                  <a:gd name="T4" fmla="*/ 0 w 105"/>
                  <a:gd name="T5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" h="187">
                    <a:moveTo>
                      <a:pt x="0" y="0"/>
                    </a:moveTo>
                    <a:lnTo>
                      <a:pt x="105" y="105"/>
                    </a:lnTo>
                    <a:lnTo>
                      <a:pt x="0" y="187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63" name="Line 4"/>
              <p:cNvSpPr>
                <a:spLocks noChangeShapeType="1"/>
              </p:cNvSpPr>
              <p:nvPr/>
            </p:nvSpPr>
            <p:spPr bwMode="auto">
              <a:xfrm>
                <a:off x="4297536" y="2874686"/>
                <a:ext cx="50639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64" name="Line 5"/>
              <p:cNvSpPr>
                <a:spLocks noChangeShapeType="1"/>
              </p:cNvSpPr>
              <p:nvPr/>
            </p:nvSpPr>
            <p:spPr bwMode="auto">
              <a:xfrm flipV="1">
                <a:off x="4319664" y="2007884"/>
                <a:ext cx="49107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65" name="Line 6"/>
              <p:cNvSpPr>
                <a:spLocks noChangeShapeType="1"/>
              </p:cNvSpPr>
              <p:nvPr/>
            </p:nvSpPr>
            <p:spPr bwMode="auto">
              <a:xfrm flipV="1">
                <a:off x="4314561" y="2301332"/>
                <a:ext cx="49618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66" name="Line 7"/>
              <p:cNvSpPr>
                <a:spLocks noChangeShapeType="1"/>
              </p:cNvSpPr>
              <p:nvPr/>
            </p:nvSpPr>
            <p:spPr bwMode="auto">
              <a:xfrm flipV="1">
                <a:off x="5831199" y="2022257"/>
                <a:ext cx="41618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67" name="Line 7"/>
              <p:cNvSpPr>
                <a:spLocks noChangeShapeType="1"/>
              </p:cNvSpPr>
              <p:nvPr/>
            </p:nvSpPr>
            <p:spPr bwMode="auto">
              <a:xfrm flipV="1">
                <a:off x="5831198" y="2497317"/>
                <a:ext cx="41618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68" name="Line 6"/>
              <p:cNvSpPr>
                <a:spLocks noChangeShapeType="1"/>
              </p:cNvSpPr>
              <p:nvPr/>
            </p:nvSpPr>
            <p:spPr bwMode="auto">
              <a:xfrm flipV="1">
                <a:off x="4318142" y="2606921"/>
                <a:ext cx="49618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28" name="Line 7"/>
              <p:cNvSpPr>
                <a:spLocks noChangeShapeType="1"/>
              </p:cNvSpPr>
              <p:nvPr/>
            </p:nvSpPr>
            <p:spPr bwMode="auto">
              <a:xfrm flipV="1">
                <a:off x="5831198" y="2233921"/>
                <a:ext cx="41618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29" name="Line 7"/>
              <p:cNvSpPr>
                <a:spLocks noChangeShapeType="1"/>
              </p:cNvSpPr>
              <p:nvPr/>
            </p:nvSpPr>
            <p:spPr bwMode="auto">
              <a:xfrm flipV="1">
                <a:off x="5831198" y="2704299"/>
                <a:ext cx="41618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4918336" y="2402286"/>
              <a:ext cx="68691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rgbClr val="3366FF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CLK</a:t>
              </a:r>
              <a:endParaRPr lang="en-US" baseline="-25000" dirty="0">
                <a:solidFill>
                  <a:srgbClr val="3366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132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Transition Diagrams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822961" y="3207045"/>
            <a:ext cx="7586405" cy="343530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Circles represent </a:t>
            </a:r>
            <a:r>
              <a:rPr lang="en-US" b="1" i="1" dirty="0" smtClean="0"/>
              <a:t>states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   * Each state specifies values for </a:t>
            </a:r>
            <a:r>
              <a:rPr lang="en-US" u="sng" dirty="0" smtClean="0">
                <a:solidFill>
                  <a:srgbClr val="0000FF"/>
                </a:solidFill>
              </a:rPr>
              <a:t>all outputs </a:t>
            </a:r>
            <a:r>
              <a:rPr lang="en-US" dirty="0" smtClean="0"/>
              <a:t>(Moore)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Arcs represents </a:t>
            </a:r>
            <a:r>
              <a:rPr lang="en-US" b="1" i="1" dirty="0" smtClean="0"/>
              <a:t>transitions</a:t>
            </a:r>
            <a:r>
              <a:rPr lang="en-US" dirty="0" smtClean="0"/>
              <a:t> between states.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</a:t>
            </a:r>
            <a:r>
              <a:rPr lang="en-US" dirty="0"/>
              <a:t> </a:t>
            </a:r>
            <a:r>
              <a:rPr lang="en-US" dirty="0" smtClean="0"/>
              <a:t>* Labels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input that </a:t>
            </a:r>
            <a:r>
              <a:rPr lang="en-US" u="sng" dirty="0" smtClean="0">
                <a:solidFill>
                  <a:srgbClr val="0000FF"/>
                </a:solidFill>
              </a:rPr>
              <a:t>triggers</a:t>
            </a:r>
            <a:r>
              <a:rPr lang="en-US" dirty="0" smtClean="0"/>
              <a:t> the transition.   </a:t>
            </a:r>
            <a:br>
              <a:rPr lang="en-US" dirty="0" smtClean="0"/>
            </a:br>
            <a:r>
              <a:rPr lang="en-US" dirty="0" smtClean="0"/>
              <a:t>   * Transitions take place on the </a:t>
            </a:r>
            <a:r>
              <a:rPr lang="en-US" dirty="0" smtClean="0">
                <a:solidFill>
                  <a:schemeClr val="accent2"/>
                </a:solidFill>
              </a:rPr>
              <a:t>active edge </a:t>
            </a:r>
            <a:r>
              <a:rPr lang="en-US" dirty="0" smtClean="0"/>
              <a:t>of the clock. 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Arc from outer space indicates initial state upon reset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Within each state, for any combination of input values, there’s exactly </a:t>
            </a:r>
            <a:r>
              <a:rPr lang="en-US" u="sng" dirty="0" smtClean="0"/>
              <a:t>one applicable </a:t>
            </a:r>
            <a:r>
              <a:rPr lang="en-US" dirty="0" smtClean="0"/>
              <a:t>arc. </a:t>
            </a:r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1516623" y="1855121"/>
            <a:ext cx="1200200" cy="1200200"/>
          </a:xfrm>
          <a:prstGeom prst="ellipse">
            <a:avLst/>
          </a:prstGeom>
          <a:ln w="1905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/>
              <a:t>S0</a:t>
            </a:r>
          </a:p>
          <a:p>
            <a:pPr algn="ctr"/>
            <a:r>
              <a:rPr lang="en-US" dirty="0" smtClean="0"/>
              <a:t>L</a:t>
            </a:r>
            <a:r>
              <a:rPr lang="en-US" baseline="-25000" dirty="0" smtClean="0"/>
              <a:t>L</a:t>
            </a:r>
            <a:r>
              <a:rPr lang="en-US" dirty="0" smtClean="0"/>
              <a:t>: green</a:t>
            </a:r>
          </a:p>
          <a:p>
            <a:pPr algn="ctr"/>
            <a:r>
              <a:rPr lang="en-US" dirty="0" smtClean="0"/>
              <a:t>L</a:t>
            </a:r>
            <a:r>
              <a:rPr lang="en-US" baseline="-25000" dirty="0" smtClean="0"/>
              <a:t>B</a:t>
            </a:r>
            <a:r>
              <a:rPr lang="en-US" dirty="0" smtClean="0"/>
              <a:t> : red</a:t>
            </a:r>
            <a:endParaRPr lang="en-US" dirty="0"/>
          </a:p>
        </p:txBody>
      </p:sp>
      <p:sp>
        <p:nvSpPr>
          <p:cNvPr id="34" name="Arc 33"/>
          <p:cNvSpPr/>
          <p:nvPr/>
        </p:nvSpPr>
        <p:spPr>
          <a:xfrm>
            <a:off x="977162" y="1703869"/>
            <a:ext cx="871268" cy="353683"/>
          </a:xfrm>
          <a:prstGeom prst="arc">
            <a:avLst/>
          </a:prstGeom>
          <a:ln w="1905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80095" y="1385371"/>
            <a:ext cx="52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RST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6045324" y="1855121"/>
            <a:ext cx="1280160" cy="1188720"/>
          </a:xfrm>
          <a:prstGeom prst="ellipse">
            <a:avLst/>
          </a:prstGeom>
          <a:ln w="1905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/>
              <a:t>S1</a:t>
            </a:r>
          </a:p>
          <a:p>
            <a:pPr algn="ctr"/>
            <a:r>
              <a:rPr lang="en-US" dirty="0" smtClean="0"/>
              <a:t>L</a:t>
            </a:r>
            <a:r>
              <a:rPr lang="en-US" baseline="-25000" dirty="0" smtClean="0"/>
              <a:t>L</a:t>
            </a:r>
            <a:r>
              <a:rPr lang="en-US" dirty="0" smtClean="0"/>
              <a:t>: yellow</a:t>
            </a:r>
          </a:p>
          <a:p>
            <a:pPr algn="ctr"/>
            <a:r>
              <a:rPr lang="en-US" dirty="0" smtClean="0"/>
              <a:t>L</a:t>
            </a:r>
            <a:r>
              <a:rPr lang="en-US" baseline="-25000" dirty="0" smtClean="0"/>
              <a:t>B</a:t>
            </a:r>
            <a:r>
              <a:rPr lang="en-US" dirty="0" smtClean="0"/>
              <a:t> : red</a:t>
            </a:r>
            <a:endParaRPr lang="en-US" dirty="0"/>
          </a:p>
        </p:txBody>
      </p:sp>
      <p:sp>
        <p:nvSpPr>
          <p:cNvPr id="37" name="Arc 36"/>
          <p:cNvSpPr/>
          <p:nvPr/>
        </p:nvSpPr>
        <p:spPr>
          <a:xfrm>
            <a:off x="2590801" y="2272639"/>
            <a:ext cx="3454524" cy="353683"/>
          </a:xfrm>
          <a:prstGeom prst="arc">
            <a:avLst>
              <a:gd name="adj1" fmla="val 10974966"/>
              <a:gd name="adj2" fmla="val 0"/>
            </a:avLst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175021" y="1802840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T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L</a:t>
            </a:r>
            <a:r>
              <a:rPr lang="en-US" sz="2400" b="1" dirty="0" smtClean="0">
                <a:solidFill>
                  <a:srgbClr val="0000FF"/>
                </a:solidFill>
              </a:rPr>
              <a:t> = 0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39" name="Arc 38"/>
          <p:cNvSpPr/>
          <p:nvPr/>
        </p:nvSpPr>
        <p:spPr>
          <a:xfrm rot="19707365">
            <a:off x="2070514" y="1484282"/>
            <a:ext cx="513982" cy="439174"/>
          </a:xfrm>
          <a:prstGeom prst="arc">
            <a:avLst>
              <a:gd name="adj1" fmla="val 10974966"/>
              <a:gd name="adj2" fmla="val 6167575"/>
            </a:avLst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525123" y="1496375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T</a:t>
            </a:r>
            <a:r>
              <a:rPr lang="en-US" sz="2400" b="1" baseline="-25000" dirty="0" smtClean="0">
                <a:solidFill>
                  <a:schemeClr val="accent2"/>
                </a:solidFill>
              </a:rPr>
              <a:t>L</a:t>
            </a:r>
            <a:r>
              <a:rPr lang="en-US" sz="2400" b="1" dirty="0" smtClean="0">
                <a:solidFill>
                  <a:schemeClr val="accent2"/>
                </a:solidFill>
              </a:rPr>
              <a:t> = 1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43" name="Rounded Rectangular Callout 42"/>
          <p:cNvSpPr/>
          <p:nvPr/>
        </p:nvSpPr>
        <p:spPr>
          <a:xfrm>
            <a:off x="3791001" y="2485897"/>
            <a:ext cx="1967939" cy="603438"/>
          </a:xfrm>
          <a:prstGeom prst="wedgeRoundRectCallout">
            <a:avLst>
              <a:gd name="adj1" fmla="val -7603"/>
              <a:gd name="adj2" fmla="val -97150"/>
              <a:gd name="adj3" fmla="val 16667"/>
            </a:avLst>
          </a:prstGeom>
          <a:solidFill>
            <a:srgbClr val="FFC000"/>
          </a:solidFill>
          <a:ln w="19050" cap="rnd">
            <a:noFill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“At clock edge, If T</a:t>
            </a:r>
            <a:r>
              <a:rPr 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=0, go to State 1.”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ounded Rectangular Callout 43"/>
          <p:cNvSpPr/>
          <p:nvPr/>
        </p:nvSpPr>
        <p:spPr>
          <a:xfrm>
            <a:off x="3456095" y="1199402"/>
            <a:ext cx="1967939" cy="603438"/>
          </a:xfrm>
          <a:prstGeom prst="wedgeRoundRectCallout">
            <a:avLst>
              <a:gd name="adj1" fmla="val -58714"/>
              <a:gd name="adj2" fmla="val 24076"/>
              <a:gd name="adj3" fmla="val 16667"/>
            </a:avLst>
          </a:prstGeom>
          <a:solidFill>
            <a:srgbClr val="FFC000"/>
          </a:solidFill>
          <a:ln w="19050" cap="rnd">
            <a:noFill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“At clock edge, if T</a:t>
            </a:r>
            <a:r>
              <a:rPr 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=1, stay in State 0.”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7390306" y="2272639"/>
            <a:ext cx="1554480" cy="914400"/>
          </a:xfrm>
          <a:prstGeom prst="wedgeRoundRectCallout">
            <a:avLst>
              <a:gd name="adj1" fmla="val -67831"/>
              <a:gd name="adj2" fmla="val -28660"/>
              <a:gd name="adj3" fmla="val 16667"/>
            </a:avLst>
          </a:prstGeom>
          <a:solidFill>
            <a:srgbClr val="FFC000"/>
          </a:solidFill>
          <a:ln w="19050" cap="rnd">
            <a:noFill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Desired outputs in current state.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ounded Rectangular Callout 45"/>
          <p:cNvSpPr/>
          <p:nvPr/>
        </p:nvSpPr>
        <p:spPr>
          <a:xfrm>
            <a:off x="7390305" y="2272639"/>
            <a:ext cx="1554480" cy="914400"/>
          </a:xfrm>
          <a:prstGeom prst="wedgeRoundRectCallout">
            <a:avLst>
              <a:gd name="adj1" fmla="val -72365"/>
              <a:gd name="adj2" fmla="val 1447"/>
              <a:gd name="adj3" fmla="val 16667"/>
            </a:avLst>
          </a:prstGeom>
          <a:solidFill>
            <a:srgbClr val="FFC000"/>
          </a:solidFill>
          <a:ln w="19050" cap="rnd">
            <a:noFill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Desired outputs in current state.</a:t>
            </a: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(Moore / Mealy)?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ounded Rectangular Callout 46"/>
          <p:cNvSpPr/>
          <p:nvPr/>
        </p:nvSpPr>
        <p:spPr>
          <a:xfrm>
            <a:off x="7032938" y="1205750"/>
            <a:ext cx="1516603" cy="603438"/>
          </a:xfrm>
          <a:prstGeom prst="wedgeRoundRectCallout">
            <a:avLst>
              <a:gd name="adj1" fmla="val -65576"/>
              <a:gd name="adj2" fmla="val 97315"/>
              <a:gd name="adj3" fmla="val 16667"/>
            </a:avLst>
          </a:prstGeom>
          <a:solidFill>
            <a:srgbClr val="FFC000"/>
          </a:solidFill>
          <a:ln w="19050" cap="rnd">
            <a:noFill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 state names.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ounded Rectangular Callout 47"/>
          <p:cNvSpPr/>
          <p:nvPr/>
        </p:nvSpPr>
        <p:spPr>
          <a:xfrm>
            <a:off x="108770" y="1775488"/>
            <a:ext cx="1407852" cy="603438"/>
          </a:xfrm>
          <a:prstGeom prst="wedgeRoundRectCallout">
            <a:avLst>
              <a:gd name="adj1" fmla="val 67376"/>
              <a:gd name="adj2" fmla="val -40326"/>
              <a:gd name="adj3" fmla="val 16667"/>
            </a:avLst>
          </a:prstGeom>
          <a:solidFill>
            <a:srgbClr val="FFC000"/>
          </a:solidFill>
          <a:ln w="19050" cap="rnd">
            <a:noFill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at this state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pon reset.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: Next State Table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64234" y="1212664"/>
            <a:ext cx="8660921" cy="38067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From STD, find the number of s</a:t>
            </a:r>
            <a:r>
              <a:rPr lang="en-US" dirty="0" smtClean="0">
                <a:cs typeface="Aharoni" panose="02010803020104030203" pitchFamily="2" charset="-79"/>
              </a:rPr>
              <a:t>tates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cs typeface="Aharoni" panose="02010803020104030203" pitchFamily="2" charset="-79"/>
              </a:rPr>
              <a:t>Number of bits / FFs required = </a:t>
            </a:r>
            <a:r>
              <a:rPr lang="en-US" u="sng" dirty="0" smtClean="0">
                <a:cs typeface="Aharoni" panose="02010803020104030203" pitchFamily="2" charset="-79"/>
              </a:rPr>
              <a:t> ?_</a:t>
            </a:r>
            <a:r>
              <a:rPr lang="en-US" dirty="0" smtClean="0">
                <a:cs typeface="Aharoni" panose="02010803020104030203" pitchFamily="2" charset="-79"/>
              </a:rPr>
              <a:t>  to go through these states</a:t>
            </a:r>
            <a:endParaRPr lang="en-US" u="sng" dirty="0" smtClean="0">
              <a:cs typeface="Aharoni" panose="02010803020104030203" pitchFamily="2" charset="-79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cs typeface="Aharoni" panose="02010803020104030203" pitchFamily="2" charset="-79"/>
              </a:rPr>
              <a:t>State Assignment</a:t>
            </a:r>
            <a:br>
              <a:rPr lang="en-US" dirty="0" smtClean="0">
                <a:cs typeface="Aharoni" panose="02010803020104030203" pitchFamily="2" charset="-79"/>
              </a:rPr>
            </a:br>
            <a:endParaRPr lang="en-US" dirty="0" smtClean="0">
              <a:cs typeface="Aharoni" panose="02010803020104030203" pitchFamily="2" charset="-79"/>
            </a:endParaRP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cs typeface="Aharoni" panose="02010803020104030203" pitchFamily="2" charset="-79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cs typeface="Aharoni" panose="02010803020104030203" pitchFamily="2" charset="-79"/>
              </a:rPr>
              <a:t>Next State Table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974146"/>
              </p:ext>
            </p:extLst>
          </p:nvPr>
        </p:nvGraphicFramePr>
        <p:xfrm>
          <a:off x="1235845" y="3824179"/>
          <a:ext cx="4073482" cy="2382154"/>
        </p:xfrm>
        <a:graphic>
          <a:graphicData uri="http://schemas.openxmlformats.org/drawingml/2006/table">
            <a:tbl>
              <a:tblPr/>
              <a:tblGrid>
                <a:gridCol w="142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9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Current State</a:t>
                      </a:r>
                      <a:endParaRPr lang="en-US" sz="18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Inputs</a:t>
                      </a:r>
                      <a:endParaRPr lang="en-US" sz="18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Next State</a:t>
                      </a:r>
                      <a:endParaRPr lang="en-US" sz="18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</a:t>
                      </a:r>
                      <a:endParaRPr lang="en-US" sz="1600" b="1" baseline="-25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</a:t>
                      </a:r>
                      <a:r>
                        <a:rPr lang="en-US" sz="1600" b="1" baseline="-2500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</a:t>
                      </a:r>
                      <a:endParaRPr lang="en-US" sz="1600" b="1" baseline="-25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</a:t>
                      </a:r>
                      <a:r>
                        <a:rPr lang="en-US" sz="1600" b="1" baseline="-2500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</a:t>
                      </a:r>
                      <a:endParaRPr lang="en-US" sz="1600" b="1" baseline="-25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S+</a:t>
                      </a:r>
                      <a:endParaRPr lang="en-US" sz="1600" b="1" baseline="-25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S0</a:t>
                      </a:r>
                      <a:endParaRPr lang="en-US" sz="18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X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S1</a:t>
                      </a:r>
                      <a:endParaRPr lang="en-US" sz="18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S0</a:t>
                      </a:r>
                      <a:endParaRPr lang="en-US" sz="18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X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S0</a:t>
                      </a:r>
                      <a:endParaRPr lang="en-US" sz="18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S1</a:t>
                      </a:r>
                      <a:endParaRPr lang="en-US" sz="18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X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X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S2</a:t>
                      </a:r>
                      <a:endParaRPr lang="en-US" sz="18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S2</a:t>
                      </a:r>
                      <a:endParaRPr lang="en-US" sz="18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X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S3</a:t>
                      </a:r>
                      <a:endParaRPr lang="en-US" sz="18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S2</a:t>
                      </a:r>
                      <a:endParaRPr lang="en-US" sz="18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X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S2</a:t>
                      </a:r>
                      <a:endParaRPr lang="en-US" sz="18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S3</a:t>
                      </a:r>
                      <a:endParaRPr lang="en-US" sz="18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X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X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S0</a:t>
                      </a:r>
                      <a:endParaRPr lang="en-US" sz="18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Right Brace 8"/>
          <p:cNvSpPr/>
          <p:nvPr/>
        </p:nvSpPr>
        <p:spPr>
          <a:xfrm rot="16200000">
            <a:off x="1828974" y="3467717"/>
            <a:ext cx="220302" cy="1432561"/>
          </a:xfrm>
          <a:prstGeom prst="rightBrace">
            <a:avLst>
              <a:gd name="adj1" fmla="val 68772"/>
              <a:gd name="adj2" fmla="val 50357"/>
            </a:avLst>
          </a:prstGeom>
          <a:ln w="12700" cap="rnd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Brace 69"/>
          <p:cNvSpPr/>
          <p:nvPr/>
        </p:nvSpPr>
        <p:spPr>
          <a:xfrm rot="16200000">
            <a:off x="3237455" y="3508188"/>
            <a:ext cx="220302" cy="1351618"/>
          </a:xfrm>
          <a:prstGeom prst="rightBrace">
            <a:avLst>
              <a:gd name="adj1" fmla="val 68772"/>
              <a:gd name="adj2" fmla="val 50357"/>
            </a:avLst>
          </a:prstGeom>
          <a:ln w="12700" cap="rnd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Brace 70"/>
          <p:cNvSpPr/>
          <p:nvPr/>
        </p:nvSpPr>
        <p:spPr>
          <a:xfrm rot="16200000">
            <a:off x="4538104" y="3559157"/>
            <a:ext cx="220302" cy="1249680"/>
          </a:xfrm>
          <a:prstGeom prst="rightBrace">
            <a:avLst>
              <a:gd name="adj1" fmla="val 68772"/>
              <a:gd name="adj2" fmla="val 50357"/>
            </a:avLst>
          </a:prstGeom>
          <a:ln w="12700" cap="rnd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53098"/>
              </p:ext>
            </p:extLst>
          </p:nvPr>
        </p:nvGraphicFramePr>
        <p:xfrm>
          <a:off x="3372708" y="2226645"/>
          <a:ext cx="2118291" cy="1341120"/>
        </p:xfrm>
        <a:graphic>
          <a:graphicData uri="http://schemas.openxmlformats.org/drawingml/2006/table">
            <a:tbl>
              <a:tblPr/>
              <a:tblGrid>
                <a:gridCol w="1020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3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State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</a:t>
                      </a:r>
                      <a:r>
                        <a:rPr lang="en-US" sz="1600" b="1" baseline="-250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1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</a:t>
                      </a:r>
                      <a:r>
                        <a:rPr lang="en-US" sz="1600" b="1" baseline="-250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600" b="1" baseline="-25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1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S0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00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1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S1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01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1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S2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10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1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S3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11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522" y="3951944"/>
            <a:ext cx="2782454" cy="23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SEQUENTIAL  CIRCUITS - II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Counters&amp;quot;&quot;/&gt;&lt;property id=&quot;20307&quot; value=&quot;306&quot;/&gt;&lt;/object&gt;&lt;object type=&quot;3&quot; unique_id=&quot;10005&quot;&gt;&lt;property id=&quot;20148&quot; value=&quot;5&quot;/&gt;&lt;property id=&quot;20300&quot; value=&quot;Slide 3 - &amp;quot;Thought Excursion…&amp;quot;&quot;/&gt;&lt;property id=&quot;20307&quot; value=&quot;305&quot;/&gt;&lt;/object&gt;&lt;object type=&quot;3&quot; unique_id=&quot;10006&quot;&gt;&lt;property id=&quot;20148&quot; value=&quot;5&quot;/&gt;&lt;property id=&quot;20300&quot; value=&quot;Slide 4 - &amp;quot;Counters&amp;quot;&quot;/&gt;&lt;property id=&quot;20307&quot; value=&quot;307&quot;/&gt;&lt;/object&gt;&lt;object type=&quot;3&quot; unique_id=&quot;10007&quot;&gt;&lt;property id=&quot;20148&quot; value=&quot;5&quot;/&gt;&lt;property id=&quot;20300&quot; value=&quot;Slide 5 - &amp;quot;Counters&amp;quot;&quot;/&gt;&lt;property id=&quot;20307&quot; value=&quot;267&quot;/&gt;&lt;/object&gt;&lt;object type=&quot;3&quot; unique_id=&quot;10008&quot;&gt;&lt;property id=&quot;20148&quot; value=&quot;5&quot;/&gt;&lt;property id=&quot;20300&quot; value=&quot;Slide 6 - &amp;quot;Counters : Mod - X&amp;quot;&quot;/&gt;&lt;property id=&quot;20307&quot; value=&quot;308&quot;/&gt;&lt;/object&gt;&lt;object type=&quot;3&quot; unique_id=&quot;10009&quot;&gt;&lt;property id=&quot;20148&quot; value=&quot;5&quot;/&gt;&lt;property id=&quot;20300&quot; value=&quot;Slide 7 - &amp;quot;Mod-6 Asynchronous Counter&amp;quot;&quot;/&gt;&lt;property id=&quot;20307&quot; value=&quot;318&quot;/&gt;&lt;/object&gt;&lt;object type=&quot;3&quot; unique_id=&quot;10010&quot;&gt;&lt;property id=&quot;20148&quot; value=&quot;5&quot;/&gt;&lt;property id=&quot;20300&quot; value=&quot;Slide 8 - &amp;quot;Mod-? Counters&amp;quot;&quot;/&gt;&lt;property id=&quot;20307&quot; value=&quot;310&quot;/&gt;&lt;/object&gt;&lt;object type=&quot;3&quot; unique_id=&quot;10011&quot;&gt;&lt;property id=&quot;20148&quot; value=&quot;5&quot;/&gt;&lt;property id=&quot;20300&quot; value=&quot;Slide 9 - &amp;quot;Count Down Ripple Counter…&amp;quot;&quot;/&gt;&lt;property id=&quot;20307&quot; value=&quot;311&quot;/&gt;&lt;/object&gt;&lt;object type=&quot;3&quot; unique_id=&quot;10012&quot;&gt;&lt;property id=&quot;20148&quot; value=&quot;5&quot;/&gt;&lt;property id=&quot;20300&quot; value=&quot;Slide 10 - &amp;quot;Count Down Ripple Counter…&amp;quot;&quot;/&gt;&lt;property id=&quot;20307&quot; value=&quot;319&quot;/&gt;&lt;/object&gt;&lt;object type=&quot;3&quot; unique_id=&quot;10013&quot;&gt;&lt;property id=&quot;20148&quot; value=&quot;5&quot;/&gt;&lt;property id=&quot;20300&quot; value=&quot;Slide 11 - &amp;quot; tpd  limiting frequency&amp;quot;&quot;/&gt;&lt;property id=&quot;20307&quot; value=&quot;312&quot;/&gt;&lt;/object&gt;&lt;object type=&quot;3&quot; unique_id=&quot;10014&quot;&gt;&lt;property id=&quot;20148&quot; value=&quot;5&quot;/&gt;&lt;property id=&quot;20300&quot; value=&quot;Slide 12&quot;/&gt;&lt;property id=&quot;20307&quot; value=&quot;313&quot;/&gt;&lt;/object&gt;&lt;object type=&quot;3&quot; unique_id=&quot;10015&quot;&gt;&lt;property id=&quot;20148&quot; value=&quot;5&quot;/&gt;&lt;property id=&quot;20300&quot; value=&quot;Slide 13 - &amp;quot;Synchronous (Parallel) Counters&amp;quot;&quot;/&gt;&lt;property id=&quot;20307&quot; value=&quot;314&quot;/&gt;&lt;/object&gt;&lt;object type=&quot;3&quot; unique_id=&quot;10016&quot;&gt;&lt;property id=&quot;20148&quot; value=&quot;5&quot;/&gt;&lt;property id=&quot;20300&quot; value=&quot;Slide 14 - &amp;quot;Up/Down Synchronous Counters&amp;quot;&quot;/&gt;&lt;property id=&quot;20307&quot; value=&quot;317&quot;/&gt;&lt;/object&gt;&lt;object type=&quot;3&quot; unique_id=&quot;10017&quot;&gt;&lt;property id=&quot;20148&quot; value=&quot;5&quot;/&gt;&lt;property id=&quot;20300&quot; value=&quot;Slide 15 - &amp;quot;74’191&amp;quot;&quot;/&gt;&lt;property id=&quot;20307&quot; value=&quot;320&quot;/&gt;&lt;/object&gt;&lt;object type=&quot;3&quot; unique_id=&quot;10018&quot;&gt;&lt;property id=&quot;20148&quot; value=&quot;5&quot;/&gt;&lt;property id=&quot;20300&quot; value=&quot;Slide 16 - &amp;quot;Commercial Counters…&amp;quot;&quot;/&gt;&lt;property id=&quot;20307&quot; value=&quot;316&quot;/&gt;&lt;/object&gt;&lt;object type=&quot;3&quot; unique_id=&quot;10019&quot;&gt;&lt;property id=&quot;20148&quot; value=&quot;5&quot;/&gt;&lt;property id=&quot;20300&quot; value=&quot;Slide 17 - &amp;quot;Verilog!&amp;quot;&quot;/&gt;&lt;property id=&quot;20307&quot; value=&quot;315&quot;/&gt;&lt;/object&gt;&lt;/object&gt;&lt;object type=&quot;8&quot; unique_id=&quot;10038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Retrospect">
  <a:themeElements>
    <a:clrScheme name="DJ">
      <a:dk1>
        <a:sysClr val="windowText" lastClr="000000"/>
      </a:dk1>
      <a:lt1>
        <a:sysClr val="window" lastClr="FFFFFF"/>
      </a:lt1>
      <a:dk2>
        <a:srgbClr val="262626"/>
      </a:dk2>
      <a:lt2>
        <a:srgbClr val="FFFFFF"/>
      </a:lt2>
      <a:accent1>
        <a:srgbClr val="705241"/>
      </a:accent1>
      <a:accent2>
        <a:srgbClr val="FF0000"/>
      </a:accent2>
      <a:accent3>
        <a:srgbClr val="2C4A4A"/>
      </a:accent3>
      <a:accent4>
        <a:srgbClr val="339966"/>
      </a:accent4>
      <a:accent5>
        <a:srgbClr val="604878"/>
      </a:accent5>
      <a:accent6>
        <a:srgbClr val="262626"/>
      </a:accent6>
      <a:hlink>
        <a:srgbClr val="6B9F25"/>
      </a:hlink>
      <a:folHlink>
        <a:srgbClr val="262626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 w="19050" cap="rnd">
          <a:solidFill>
            <a:schemeClr val="tx1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57150" cap="rnd">
          <a:solidFill>
            <a:schemeClr val="tx1"/>
          </a:solidFill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E2020" id="{831C4EB6-077A-4A13-92B6-291C297A2AFA}" vid="{8E964A33-DA0B-4B1D-9EBA-591854ECA1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EE2020</Template>
  <TotalTime>21900</TotalTime>
  <Words>1005</Words>
  <Application>Microsoft Office PowerPoint</Application>
  <PresentationFormat>On-screen Show (4:3)</PresentationFormat>
  <Paragraphs>431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Aharoni</vt:lpstr>
      <vt:lpstr>Courier</vt:lpstr>
      <vt:lpstr>MS Mincho</vt:lpstr>
      <vt:lpstr>SimSun</vt:lpstr>
      <vt:lpstr>Arial</vt:lpstr>
      <vt:lpstr>Arial Narrow</vt:lpstr>
      <vt:lpstr>Calibri</vt:lpstr>
      <vt:lpstr>Calibri Light</vt:lpstr>
      <vt:lpstr>Courier New</vt:lpstr>
      <vt:lpstr>Times New Roman</vt:lpstr>
      <vt:lpstr>Wingdings</vt:lpstr>
      <vt:lpstr>Retrospect</vt:lpstr>
      <vt:lpstr>Visio</vt:lpstr>
      <vt:lpstr>Equation</vt:lpstr>
      <vt:lpstr>FSM 1 : Intro to  Finite State Machines</vt:lpstr>
      <vt:lpstr>What is a FSM?</vt:lpstr>
      <vt:lpstr>Mealy and Moore</vt:lpstr>
      <vt:lpstr>Structure</vt:lpstr>
      <vt:lpstr>Traffic Problem…</vt:lpstr>
      <vt:lpstr>Traffic Problem…</vt:lpstr>
      <vt:lpstr>Step 1 : State Transition Diagram</vt:lpstr>
      <vt:lpstr>State Transition Diagrams</vt:lpstr>
      <vt:lpstr>Step 2 : Next State Table</vt:lpstr>
      <vt:lpstr>Step 2 : Next State Table</vt:lpstr>
      <vt:lpstr>Step 3 : Output Logic</vt:lpstr>
      <vt:lpstr>Verilog~! – Code Structure</vt:lpstr>
      <vt:lpstr>FSM in Verilog </vt:lpstr>
      <vt:lpstr>FSM Traffic Controller in Verilog </vt:lpstr>
      <vt:lpstr>Timing Diagram</vt:lpstr>
      <vt:lpstr>Traffic Controller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Chua Dingjuan</dc:creator>
  <cp:lastModifiedBy>Chua Dingjuan</cp:lastModifiedBy>
  <cp:revision>1531</cp:revision>
  <cp:lastPrinted>2015-03-17T13:07:15Z</cp:lastPrinted>
  <dcterms:created xsi:type="dcterms:W3CDTF">2014-12-09T08:40:23Z</dcterms:created>
  <dcterms:modified xsi:type="dcterms:W3CDTF">2019-03-21T17:17:43Z</dcterms:modified>
</cp:coreProperties>
</file>