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6" r:id="rId4"/>
    <p:sldId id="267" r:id="rId5"/>
    <p:sldId id="269" r:id="rId6"/>
    <p:sldId id="268" r:id="rId7"/>
    <p:sldId id="279" r:id="rId8"/>
    <p:sldId id="271" r:id="rId9"/>
    <p:sldId id="265" r:id="rId10"/>
    <p:sldId id="270" r:id="rId11"/>
    <p:sldId id="257" r:id="rId12"/>
    <p:sldId id="284" r:id="rId13"/>
    <p:sldId id="280" r:id="rId14"/>
    <p:sldId id="281" r:id="rId15"/>
    <p:sldId id="283" r:id="rId16"/>
    <p:sldId id="282" r:id="rId17"/>
    <p:sldId id="276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72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328AA-93D6-4377-9BC2-3263A228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F9AE0-B84B-459B-B039-7E7724F9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0120D-A4C6-4217-B5B6-11224D9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22F18-0ADF-4109-88B9-D170B11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39177-EAE1-4202-A44C-16EA54A9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8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016BF-1959-4C7A-8399-F25F4774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8EE18-8DFB-4DB8-A8A9-C03A03E8A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DADAF-CC26-4DF6-92EE-6918D35B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7587-97AE-4DFC-AF7C-665E4062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7FAFA-C7C5-48F9-A45B-5AF59F00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6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2F0148-577D-4774-84FC-D5CE4312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535549-9F0D-4774-87C7-E23A9CA5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D90C7-595C-415F-893D-B6FD14E8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B7D0E-7232-4562-97E8-53FF97AC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5A0AE-8565-4DBE-98F6-D9BAB54B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95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34879-8D0F-40D9-BB4F-7A3E4EB8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1DA0E-845D-4813-ABB2-BB93E1B7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55F84-A89F-4182-BB91-3D12A390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D56F5-E1AF-4E85-BAB4-40C619CB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C2ABF-9637-4678-A3B1-D56EEAFD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E72B9-11A0-44C5-BFE9-32CF9236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99E39-0A26-4403-9702-DA3A9B67B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E6524-4967-4E9E-BCAB-A142C1E5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F7818-3158-46A2-8C0F-1E939703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580AB-36E3-4EA3-8593-9B2034E0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46B1-6854-42EE-8C64-C54B43F2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436F2-182B-42D3-895B-BA407DE18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9E5D2-4B59-4355-B70F-B69595DDA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ED727-5D2F-4E46-A62B-AB265ED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0C2AC-E41D-4368-9857-0096046B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D0A25-FF7F-4D26-87CA-DD9AB51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BD158-DD6D-44BB-87A1-E5E6381E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8EE44-E736-400D-A163-2F25F3CD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47E5F-095E-4F1B-9D31-297FFC0A4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C5EAA9-09C6-46B9-8DF0-86255CE6A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9FDC47-64B3-458D-9AC5-464FDA65A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5D270-DB47-434E-BCF2-AA2A40E4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7728C3-5901-4A9C-94C7-B6BF29EF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37071-3B3F-461D-96FA-549E77B1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4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60515-CAF7-4F8C-A074-4680AE85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E016A9-7387-4D5C-8837-E16EEB63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8A5922-66ED-4905-BBA1-A2E39376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52C482-2803-4AA3-9870-A6BECEAE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1305E-DD4A-46A7-B677-010D8587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67827-8B9B-49A2-9BFD-B040E730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E789F-5E76-4502-8A99-60BAC0A1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3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CDABF-8C6D-47F9-ADD8-331E8646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11F21-9F59-4DCA-AD14-BD42C905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84D76-0D37-4F90-90DA-D0E53993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94C92-F502-4377-8EA1-CCE0038C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1CE5F-C5CD-4DA0-8516-9033DDAB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950D7-2F3D-4F84-BA9A-CB073D84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7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DE6EF-12AD-41FD-B43E-76A28CEA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1BE272-B6E4-4B79-9CF0-5E0E7B7D1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9D8BB-CD21-4756-853D-3577EAB0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43C61-B896-4997-8C54-B439F875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4D175-9EC1-4222-87A3-506F59BC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E7E27-F158-44CD-8733-242EBEA9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2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B1746A-5AC8-40B0-8EC4-95B49DA7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00A45D-D664-4ABF-9002-DD328FEA5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AAD02-739B-46CE-A81C-E9B418BFE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7F78-4D50-4007-A3C3-C61274296B28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08204-93DB-4D64-B749-23870AC7A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A96DD-678D-4650-ADE6-77584384C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CB9C-CC2E-4048-A471-F467A96A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8391-E66B-485C-B059-CCCE3E382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1295632"/>
            <a:ext cx="11903242" cy="23876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Simulink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en-US" altLang="zh-CN" dirty="0"/>
              <a:t>PEMFC</a:t>
            </a:r>
            <a:r>
              <a:rPr lang="zh-CN" altLang="en-US" dirty="0"/>
              <a:t>动态建模</a:t>
            </a:r>
          </a:p>
        </p:txBody>
      </p:sp>
    </p:spTree>
    <p:extLst>
      <p:ext uri="{BB962C8B-B14F-4D97-AF65-F5344CB8AC3E}">
        <p14:creationId xmlns:p14="http://schemas.microsoft.com/office/powerpoint/2010/main" val="9990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4BF91E-E0A4-4DAC-BB12-AF1BFABC7CD1}"/>
              </a:ext>
            </a:extLst>
          </p:cNvPr>
          <p:cNvSpPr txBox="1"/>
          <p:nvPr/>
        </p:nvSpPr>
        <p:spPr>
          <a:xfrm>
            <a:off x="5023313" y="3244334"/>
            <a:ext cx="19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数学模型介绍</a:t>
            </a:r>
          </a:p>
        </p:txBody>
      </p:sp>
    </p:spTree>
    <p:extLst>
      <p:ext uri="{BB962C8B-B14F-4D97-AF65-F5344CB8AC3E}">
        <p14:creationId xmlns:p14="http://schemas.microsoft.com/office/powerpoint/2010/main" val="399907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6551E-CF39-413C-AB1B-F037F1CE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AAD12-052F-43BE-BC63-63CC11F8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916F1F-2038-43B7-945B-E528C958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1" y="0"/>
            <a:ext cx="1197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2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37EDAFE-BE62-4E86-A2EF-BB017A36C487}"/>
              </a:ext>
            </a:extLst>
          </p:cNvPr>
          <p:cNvSpPr/>
          <p:nvPr/>
        </p:nvSpPr>
        <p:spPr>
          <a:xfrm>
            <a:off x="1805730" y="803189"/>
            <a:ext cx="1770078" cy="85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有效压力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CA6C305-81ED-4B94-AACF-8D8447148215}"/>
              </a:ext>
            </a:extLst>
          </p:cNvPr>
          <p:cNvSpPr/>
          <p:nvPr/>
        </p:nvSpPr>
        <p:spPr>
          <a:xfrm>
            <a:off x="62917" y="3093441"/>
            <a:ext cx="1770078" cy="96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/>
              <a:t>Δ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D8F64F-AB71-4A53-BBAE-C7AEC4329262}"/>
              </a:ext>
            </a:extLst>
          </p:cNvPr>
          <p:cNvSpPr/>
          <p:nvPr/>
        </p:nvSpPr>
        <p:spPr>
          <a:xfrm>
            <a:off x="3145872" y="3093441"/>
            <a:ext cx="1770078" cy="96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FFE3483-8ACF-42AD-B1BF-E4E18F2557E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47956" y="1658866"/>
            <a:ext cx="1742813" cy="14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97487E-DA05-4CC5-B10C-C8D0FCB8466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0769" y="1658866"/>
            <a:ext cx="1340142" cy="143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F3E1E3C-97E1-4D8C-8739-4DC8EF20C00F}"/>
              </a:ext>
            </a:extLst>
          </p:cNvPr>
          <p:cNvSpPr/>
          <p:nvPr/>
        </p:nvSpPr>
        <p:spPr>
          <a:xfrm>
            <a:off x="6635693" y="3093441"/>
            <a:ext cx="1770078" cy="96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EE1FEA-984D-45C9-95CE-1BF28CA1B40D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4915950" y="3575808"/>
            <a:ext cx="17197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373CD3D-27C5-48F8-80E2-17A0DD39A8DB}"/>
              </a:ext>
            </a:extLst>
          </p:cNvPr>
          <p:cNvSpPr/>
          <p:nvPr/>
        </p:nvSpPr>
        <p:spPr>
          <a:xfrm>
            <a:off x="6635693" y="5866061"/>
            <a:ext cx="1770078" cy="96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产热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8560F9-0568-474C-9E91-39FA259450E3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7520732" y="4058175"/>
            <a:ext cx="0" cy="18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5018B86-5D69-4628-96A3-56BD1E0FF4EA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2646698" y="2359432"/>
            <a:ext cx="2290253" cy="5687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4E30FEE-9629-4BE4-B848-81628E2AF610}"/>
              </a:ext>
            </a:extLst>
          </p:cNvPr>
          <p:cNvSpPr/>
          <p:nvPr/>
        </p:nvSpPr>
        <p:spPr>
          <a:xfrm>
            <a:off x="9756398" y="5866060"/>
            <a:ext cx="1770078" cy="96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温度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3982D84-239B-4BAB-8BDB-AA2E2545372C}"/>
              </a:ext>
            </a:extLst>
          </p:cNvPr>
          <p:cNvCxnSpPr>
            <a:stCxn id="18" idx="3"/>
            <a:endCxn id="37" idx="1"/>
          </p:cNvCxnSpPr>
          <p:nvPr/>
        </p:nvCxnSpPr>
        <p:spPr>
          <a:xfrm flipV="1">
            <a:off x="8405771" y="6348427"/>
            <a:ext cx="135062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E24D88A-AA13-4009-8A2C-BB4817CDA32E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>
            <a:off x="8405771" y="3575808"/>
            <a:ext cx="1719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8EE08B2-B24C-48B7-9122-62C142568C55}"/>
              </a:ext>
            </a:extLst>
          </p:cNvPr>
          <p:cNvSpPr/>
          <p:nvPr/>
        </p:nvSpPr>
        <p:spPr>
          <a:xfrm>
            <a:off x="10125514" y="3093441"/>
            <a:ext cx="1770078" cy="964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电压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05575D2-7407-4244-8E2F-A4C72F22EE82}"/>
              </a:ext>
            </a:extLst>
          </p:cNvPr>
          <p:cNvSpPr/>
          <p:nvPr/>
        </p:nvSpPr>
        <p:spPr>
          <a:xfrm>
            <a:off x="3668086" y="879739"/>
            <a:ext cx="1098957" cy="5935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0698240-CD80-41C1-AF9D-AA484976B5E1}"/>
              </a:ext>
            </a:extLst>
          </p:cNvPr>
          <p:cNvSpPr/>
          <p:nvPr/>
        </p:nvSpPr>
        <p:spPr>
          <a:xfrm>
            <a:off x="1956733" y="2326837"/>
            <a:ext cx="1098957" cy="5935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B3B1138-B8F1-4C6C-9A96-D0EBC1FE72EC}"/>
              </a:ext>
            </a:extLst>
          </p:cNvPr>
          <p:cNvSpPr/>
          <p:nvPr/>
        </p:nvSpPr>
        <p:spPr>
          <a:xfrm>
            <a:off x="5188592" y="2920359"/>
            <a:ext cx="1098957" cy="5935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71121AC6-D059-4424-9C0F-872602461AB0}"/>
              </a:ext>
            </a:extLst>
          </p:cNvPr>
          <p:cNvSpPr/>
          <p:nvPr/>
        </p:nvSpPr>
        <p:spPr>
          <a:xfrm>
            <a:off x="8321879" y="5272538"/>
            <a:ext cx="1098957" cy="59352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B7972F30-5305-41BD-B935-C0DE5063592D}"/>
              </a:ext>
            </a:extLst>
          </p:cNvPr>
          <p:cNvCxnSpPr>
            <a:stCxn id="37" idx="0"/>
          </p:cNvCxnSpPr>
          <p:nvPr/>
        </p:nvCxnSpPr>
        <p:spPr>
          <a:xfrm rot="16200000" flipV="1">
            <a:off x="6221458" y="1446080"/>
            <a:ext cx="1075946" cy="7764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602552D-3E9A-4434-9396-8E4FECF66826}"/>
              </a:ext>
            </a:extLst>
          </p:cNvPr>
          <p:cNvSpPr txBox="1"/>
          <p:nvPr/>
        </p:nvSpPr>
        <p:spPr>
          <a:xfrm>
            <a:off x="5318621" y="1417472"/>
            <a:ext cx="6451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总共分为</a:t>
            </a:r>
            <a:r>
              <a:rPr lang="en-US" altLang="zh-CN" dirty="0"/>
              <a:t>4</a:t>
            </a:r>
            <a:r>
              <a:rPr lang="zh-CN" altLang="en-US" dirty="0"/>
              <a:t>个小部分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计算出来的温度需要返回，</a:t>
            </a:r>
            <a:r>
              <a:rPr lang="en-US" altLang="zh-CN" dirty="0"/>
              <a:t>Python</a:t>
            </a:r>
            <a:r>
              <a:rPr lang="zh-CN" altLang="en-US" dirty="0"/>
              <a:t>中需要设计相关的迭代算法，</a:t>
            </a:r>
            <a:r>
              <a:rPr lang="en-US" altLang="zh-CN" dirty="0" err="1"/>
              <a:t>simulink</a:t>
            </a:r>
            <a:r>
              <a:rPr lang="zh-CN" altLang="en-US" dirty="0"/>
              <a:t>直接插线就可以</a:t>
            </a:r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CAF825EF-C0D6-494B-BF81-E331E8B0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23"/>
            <a:ext cx="7685015" cy="1325563"/>
          </a:xfrm>
        </p:spPr>
        <p:txBody>
          <a:bodyPr/>
          <a:lstStyle/>
          <a:p>
            <a:r>
              <a:rPr lang="zh-CN" altLang="en-US" dirty="0"/>
              <a:t>实现逻辑</a:t>
            </a:r>
          </a:p>
        </p:txBody>
      </p:sp>
    </p:spTree>
    <p:extLst>
      <p:ext uri="{BB962C8B-B14F-4D97-AF65-F5344CB8AC3E}">
        <p14:creationId xmlns:p14="http://schemas.microsoft.com/office/powerpoint/2010/main" val="343207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253D3-BB54-4F69-842E-E31A791F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23"/>
            <a:ext cx="7685015" cy="1325563"/>
          </a:xfrm>
        </p:spPr>
        <p:txBody>
          <a:bodyPr/>
          <a:lstStyle/>
          <a:p>
            <a:r>
              <a:rPr lang="zh-CN" altLang="en-US" dirty="0"/>
              <a:t>氢气和氧气的有效压力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6D4520-BB70-47D3-BDE5-6D363A51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522" y="2327198"/>
            <a:ext cx="7371755" cy="32960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53467A-853C-4B3E-A048-4A9FF52F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3" y="3360973"/>
            <a:ext cx="4483687" cy="11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1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EC7C0A-A71E-47D6-9B2E-4F548B8B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375" y="1477537"/>
            <a:ext cx="7408227" cy="48965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1879D6-88E4-4EDC-B241-9DC1C018B4DA}"/>
              </a:ext>
            </a:extLst>
          </p:cNvPr>
          <p:cNvSpPr txBox="1"/>
          <p:nvPr/>
        </p:nvSpPr>
        <p:spPr>
          <a:xfrm>
            <a:off x="1398" y="6211669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https://www.mathworks.com/help/dsp/ug/convolution-of-two-vectors.html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73C3F79-135B-42A7-90F9-826509F0E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2" y="3180965"/>
            <a:ext cx="4353533" cy="1133633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2984DBC2-D327-4BAA-8736-FF97AEBC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23"/>
            <a:ext cx="7685015" cy="1325563"/>
          </a:xfrm>
        </p:spPr>
        <p:txBody>
          <a:bodyPr/>
          <a:lstStyle/>
          <a:p>
            <a:r>
              <a:rPr lang="zh-CN" altLang="en-US" dirty="0"/>
              <a:t>单电池电压</a:t>
            </a:r>
          </a:p>
        </p:txBody>
      </p:sp>
    </p:spTree>
    <p:extLst>
      <p:ext uri="{BB962C8B-B14F-4D97-AF65-F5344CB8AC3E}">
        <p14:creationId xmlns:p14="http://schemas.microsoft.com/office/powerpoint/2010/main" val="297444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7B012FC-D104-4A9E-AED4-763E19BB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1225" y="2379298"/>
            <a:ext cx="5694889" cy="4351338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55FE3A5-8246-4BBB-AC05-6AA81121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23"/>
            <a:ext cx="7685015" cy="1325563"/>
          </a:xfrm>
        </p:spPr>
        <p:txBody>
          <a:bodyPr/>
          <a:lstStyle/>
          <a:p>
            <a:r>
              <a:rPr lang="zh-CN" altLang="en-US" dirty="0"/>
              <a:t>输出电压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FADDFD-F1B8-4644-AC59-C87E777B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3" y="3429000"/>
            <a:ext cx="329611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72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19C801-B3C3-499C-B54D-AF650520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673" y="2051414"/>
            <a:ext cx="7667327" cy="465615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58B190B-2C1D-47C6-A658-C65B1E22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123"/>
            <a:ext cx="7685015" cy="1325563"/>
          </a:xfrm>
        </p:spPr>
        <p:txBody>
          <a:bodyPr/>
          <a:lstStyle/>
          <a:p>
            <a:r>
              <a:rPr lang="zh-CN" altLang="en-US" dirty="0"/>
              <a:t>热平衡计算</a:t>
            </a:r>
          </a:p>
        </p:txBody>
      </p:sp>
    </p:spTree>
    <p:extLst>
      <p:ext uri="{BB962C8B-B14F-4D97-AF65-F5344CB8AC3E}">
        <p14:creationId xmlns:p14="http://schemas.microsoft.com/office/powerpoint/2010/main" val="311570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42D6F-E0A4-BF4B-AD56-FF93996A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计算流程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4DD6B-367B-394D-928D-B1AB7BC5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利用质量扩散方程计算氢气和氧气的有效分压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利用能斯特方程与燃料，氧化剂的延迟效应计算内部电势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利用活化电压降，欧姆电压降，浓度电压降，双层电荷电荷等效等效电压方程确定输出电压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通过使用能量方程也将热力学效应考虑在内</a:t>
            </a:r>
          </a:p>
        </p:txBody>
      </p:sp>
    </p:spTree>
    <p:extLst>
      <p:ext uri="{BB962C8B-B14F-4D97-AF65-F5344CB8AC3E}">
        <p14:creationId xmlns:p14="http://schemas.microsoft.com/office/powerpoint/2010/main" val="300827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66728B-495E-4A11-A113-4C575ACA37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280" y="1105789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 smtClean="0"/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 smtClean="0"/>
                            <m:t>RT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66728B-495E-4A11-A113-4C575ACA3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280" y="1105789"/>
                <a:ext cx="10515600" cy="1325563"/>
              </a:xfrm>
              <a:blipFill>
                <a:blip r:embed="rId2"/>
                <a:stretch>
                  <a:fillRect t="-15596" b="-13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74C9FF8-59BF-4067-9195-47F3A1D85658}"/>
              </a:ext>
            </a:extLst>
          </p:cNvPr>
          <p:cNvSpPr txBox="1"/>
          <p:nvPr/>
        </p:nvSpPr>
        <p:spPr>
          <a:xfrm>
            <a:off x="0" y="210312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电极上的气体扩散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9DBFB6-7647-4E1C-BF54-E426A3B003F9}"/>
                  </a:ext>
                </a:extLst>
              </p:cNvPr>
              <p:cNvSpPr txBox="1"/>
              <p:nvPr/>
            </p:nvSpPr>
            <p:spPr>
              <a:xfrm>
                <a:off x="996696" y="3191256"/>
                <a:ext cx="98541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zh-CN" altLang="en-US" dirty="0"/>
                  <a:t>是梯度运算符号，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表示物质的摩尔分数，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﷮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zh-CN" altLang="en-US" dirty="0"/>
                  <a:t>表示物质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的二元扩散系数</a:t>
                </a:r>
                <a:r>
                  <a:rPr lang="en-US" altLang="zh-CN" dirty="0"/>
                  <a:t>m2/s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表示物质的表面气体通量</a:t>
                </a:r>
                <a:r>
                  <a:rPr lang="en-US" altLang="zh-CN" dirty="0"/>
                  <a:t>mol/(m2s),R</a:t>
                </a:r>
                <a:r>
                  <a:rPr lang="zh-CN" altLang="en-US" dirty="0"/>
                  <a:t>是通用气体常数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为企图温度，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为气体总压强</a:t>
                </a:r>
                <a:r>
                  <a:rPr lang="en-US" altLang="zh-CN" dirty="0"/>
                  <a:t>pa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表示催化剂到通道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9DBFB6-7647-4E1C-BF54-E426A3B00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96" y="3191256"/>
                <a:ext cx="9854184" cy="923330"/>
              </a:xfrm>
              <a:prstGeom prst="rect">
                <a:avLst/>
              </a:prstGeom>
              <a:blipFill>
                <a:blip r:embed="rId3"/>
                <a:stretch>
                  <a:fillRect l="-557" t="-3974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D8707B-54B3-4E83-BEAD-D5C6801D3E08}"/>
                  </a:ext>
                </a:extLst>
              </p:cNvPr>
              <p:cNvSpPr txBox="1"/>
              <p:nvPr/>
            </p:nvSpPr>
            <p:spPr>
              <a:xfrm>
                <a:off x="1810512" y="4215384"/>
                <a:ext cx="8156448" cy="695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 smtClean="0"/>
                            <m:t>RT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D8707B-54B3-4E83-BEAD-D5C6801D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12" y="4215384"/>
                <a:ext cx="8156448" cy="695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306F8A-256D-4654-B736-F36F9D5E4EF5}"/>
                  </a:ext>
                </a:extLst>
              </p:cNvPr>
              <p:cNvSpPr txBox="1"/>
              <p:nvPr/>
            </p:nvSpPr>
            <p:spPr>
              <a:xfrm>
                <a:off x="905256" y="5605272"/>
                <a:ext cx="10853928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氢气的摩尔通量由法拉第定律求出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2306F8A-256D-4654-B736-F36F9D5E4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" y="5605272"/>
                <a:ext cx="10853928" cy="911788"/>
              </a:xfrm>
              <a:prstGeom prst="rect">
                <a:avLst/>
              </a:prstGeom>
              <a:blipFill>
                <a:blip r:embed="rId5"/>
                <a:stretch>
                  <a:fillRect l="-506" t="-4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9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69B1B-DC79-4014-A479-BBFDE055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摩尔分数有效值</a:t>
            </a:r>
            <a:r>
              <a:rPr lang="en-US" altLang="zh-CN" dirty="0"/>
              <a:t>===</a:t>
            </a:r>
            <a:r>
              <a:rPr lang="zh-CN" altLang="en-US" dirty="0"/>
              <a:t>参与建模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2BB23D-D0FA-49D0-8C39-4E86CCA49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zh-CN" altLang="en-US" i="1" dirty="0">
                    <a:latin typeface="Cambria Math" panose="02040503050406030204" pitchFamily="18" charset="0"/>
                  </a:rPr>
                  <a:t>阳极：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node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ex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𝑑𝑒𝑛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=1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0.5∗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node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i="0">
                                    <a:latin typeface="Cambria Math" panose="02040503050406030204" pitchFamily="18" charset="0"/>
                                  </a:rPr>
                                  <m:t>ex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𝑅𝑇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𝑑𝑒𝑛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   </a:t>
                </a:r>
                <a:r>
                  <a:rPr lang="zh-CN" altLang="en-US" b="0" i="1" dirty="0">
                    <a:latin typeface="Cambria Math" panose="02040503050406030204" pitchFamily="18" charset="0"/>
                  </a:rPr>
                  <a:t>计算能斯特电压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阴极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𝑑𝑒𝑛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𝐶𝑂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𝐶𝑂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b="0" i="1" dirty="0">
                    <a:latin typeface="Cambria Math" panose="02040503050406030204" pitchFamily="18" charset="0"/>
                  </a:rPr>
                  <a:t>   计算能斯特电压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p>
                    </m:sSubSup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2BB23D-D0FA-49D0-8C39-4E86CCA49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5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007BE-9110-457C-9A2E-7FF53E3F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3A40B-0965-4CE5-BBFC-952683428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人工智能（</a:t>
            </a:r>
            <a:r>
              <a:rPr lang="en-US" altLang="zh-CN" dirty="0"/>
              <a:t>LSTM</a:t>
            </a:r>
            <a:r>
              <a:rPr lang="zh-CN" altLang="en-US" dirty="0"/>
              <a:t>，</a:t>
            </a:r>
            <a:r>
              <a:rPr lang="en-US" altLang="zh-CN" dirty="0" err="1"/>
              <a:t>XGBOOST,Transfomer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机理模型（求解微分代数方程组）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606C6-562F-4459-A513-03E34EA6C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05" y="4118453"/>
            <a:ext cx="3880849" cy="26342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EFF8C8-4B49-4EEB-9AC9-9FCAAB7E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80" y="2985668"/>
            <a:ext cx="4328063" cy="18887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105B20-80CD-461F-BE28-E1E2FCB52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989" y="4965663"/>
            <a:ext cx="4692244" cy="17870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387E2B-FDA3-4E74-8189-74D306C91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504" y="2985668"/>
            <a:ext cx="3292015" cy="12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5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4C9FF8-59BF-4067-9195-47F3A1D85658}"/>
              </a:ext>
            </a:extLst>
          </p:cNvPr>
          <p:cNvSpPr txBox="1"/>
          <p:nvPr/>
        </p:nvSpPr>
        <p:spPr>
          <a:xfrm>
            <a:off x="0" y="210312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物质守恒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4">
                <a:extLst>
                  <a:ext uri="{FF2B5EF4-FFF2-40B4-BE49-F238E27FC236}">
                    <a16:creationId xmlns:a16="http://schemas.microsoft.com/office/drawing/2014/main" id="{07EA5B3A-BDF2-4A9A-B80D-8ADF4DB5E6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22668"/>
                <a:ext cx="10427208" cy="366937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e/>
                          </m:eqArr>
                        </m:den>
                      </m:f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5" name="标题 4">
                <a:extLst>
                  <a:ext uri="{FF2B5EF4-FFF2-40B4-BE49-F238E27FC236}">
                    <a16:creationId xmlns:a16="http://schemas.microsoft.com/office/drawing/2014/main" id="{07EA5B3A-BDF2-4A9A-B80D-8ADF4DB5E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22668"/>
                <a:ext cx="10427208" cy="36693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5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69B1B-DC79-4014-A479-BBFDE055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物质守恒</a:t>
            </a:r>
            <a:r>
              <a:rPr lang="en-US" altLang="zh-CN" dirty="0"/>
              <a:t>===</a:t>
            </a:r>
            <a:r>
              <a:rPr lang="zh-CN" altLang="en-US" dirty="0"/>
              <a:t>参与建模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2BB23D-D0FA-49D0-8C39-4E86CCA49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i="1" dirty="0">
                    <a:latin typeface="Cambria Math" panose="02040503050406030204" pitchFamily="18" charset="0"/>
                  </a:rPr>
                  <a:t>阳极：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net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net</m:t>
                        </m:r>
                      </m:sub>
                    </m:sSub>
                  </m:oMath>
                </a14:m>
                <a:r>
                  <a:rPr lang="zh-CN" altLang="en-US" b="0" i="1" dirty="0">
                    <a:latin typeface="Cambria Math" panose="02040503050406030204" pitchFamily="18" charset="0"/>
                  </a:rPr>
                  <a:t>计算能斯特电压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i="1" dirty="0">
                    <a:latin typeface="Cambria Math" panose="02040503050406030204" pitchFamily="18" charset="0"/>
                  </a:rPr>
                  <a:t>阴极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net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net</m:t>
                        </m:r>
                      </m:sub>
                    </m:sSub>
                  </m:oMath>
                </a14:m>
                <a:r>
                  <a:rPr lang="zh-CN" altLang="en-US" b="0" i="1" dirty="0">
                    <a:latin typeface="Cambria Math" panose="02040503050406030204" pitchFamily="18" charset="0"/>
                  </a:rPr>
                  <a:t> 计算能斯特电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反映出燃料和氧化剂的流动延迟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2BB23D-D0FA-49D0-8C39-4E86CCA49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0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36ED-8BBC-49B1-ABBF-7A2AAFF8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输出电压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D5EDBF-BEA2-474F-8096-70F1F6DCF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能斯特方程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计算可逆电动势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sub>
                    </m:sSub>
                    <m:r>
                      <a:rPr lang="en-US" altLang="zh-CN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⁡[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mtClean="0">
                        <a:latin typeface="Cambria Math" panose="02040503050406030204" pitchFamily="18" charset="0"/>
                      </a:rPr>
                      <m:t>)^0.5]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−298)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考虑燃料和氧化剂延迟对电压的影响时间上，有一个卷积符号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altLang="zh-CN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)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  <a:sym typeface="Wingdings 2" panose="05020102010507070707" pitchFamily="18" charset="2"/>
                      </a:rPr>
                      <m:t>exp</m:t>
                    </m:r>
                    <m:r>
                      <a:rPr lang="en-US" altLang="zh-CN" smtClean="0">
                        <a:latin typeface="Cambria Math" panose="02040503050406030204" pitchFamily="18" charset="0"/>
                        <a:sym typeface="Wingdings 2" panose="05020102010507070707" pitchFamily="18" charset="2"/>
                      </a:rPr>
                      <m:t>⁡(−</m:t>
                    </m:r>
                    <m:r>
                      <a:rPr lang="en-US" altLang="zh-CN" smtClean="0">
                        <a:latin typeface="Cambria Math" panose="02040503050406030204" pitchFamily="18" charset="0"/>
                        <a:sym typeface="Wingdings 2" panose="05020102010507070707" pitchFamily="18" charset="2"/>
                      </a:rPr>
                      <m:t>𝑡</m:t>
                    </m:r>
                    <m:r>
                      <a:rPr lang="en-US" altLang="zh-CN" smtClean="0">
                        <a:latin typeface="Cambria Math" panose="02040503050406030204" pitchFamily="18" charset="0"/>
                        <a:sym typeface="Wingdings 2" panose="05020102010507070707" pitchFamily="18" charset="2"/>
                      </a:rPr>
                      <m:t>/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mtClean="0">
                        <a:latin typeface="Cambria Math" panose="02040503050406030204" pitchFamily="18" charset="0"/>
                        <a:sym typeface="Wingdings 2" panose="05020102010507070707" pitchFamily="18" charset="2"/>
                      </a:rPr>
                      <m:t>)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sub>
                    </m:sSub>
                    <m:r>
                      <a:rPr lang="en-US" altLang="zh-CN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⁡[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mtClean="0">
                        <a:latin typeface="Cambria Math" panose="02040503050406030204" pitchFamily="18" charset="0"/>
                      </a:rPr>
                      <m:t>)^0.5]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cell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再减去浓差，欧姆，活化三部分电压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D5EDBF-BEA2-474F-8096-70F1F6DCF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225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C33E-D91E-4483-8A25-3976800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电压降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2680DB-D13B-4D42-A1D4-3E68D0F72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zh-CN" altLang="en-US" dirty="0"/>
                  <a:t>浓差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conc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⁡[1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记其电阻为</a:t>
                </a:r>
                <a:r>
                  <a:rPr lang="en-US" altLang="zh-CN" dirty="0" err="1"/>
                  <a:t>Rcon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 smtClean="0"/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con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𝑅𝑇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⁡[1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𝑙𝑖𝑚𝑖𝑡</m:t>
                            </m:r>
                          </m:sub>
                        </m:sSub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</a:t>
                </a:r>
                <a:r>
                  <a:rPr lang="zh-CN" altLang="en-US" dirty="0"/>
                  <a:t>活化：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act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−298.15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dirty="0"/>
                  <a:t>*b*ln(I)</a:t>
                </a:r>
              </a:p>
              <a:p>
                <a:r>
                  <a:rPr lang="zh-CN" altLang="en-US" dirty="0"/>
                  <a:t>记与温度和电流相关的电阻为</a:t>
                </a:r>
                <a:r>
                  <a:rPr lang="en-US" altLang="zh-CN" dirty="0" err="1"/>
                  <a:t>Ract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 smtClean="0"/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dirty="0" smtClean="0"/>
                          <m:t>act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∗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b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∗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ln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(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I</m:t>
                        </m:r>
                        <m:r>
                          <m:rPr>
                            <m:nor/>
                          </m:rPr>
                          <a:rPr lang="en-US" altLang="zh-CN" dirty="0" smtClean="0"/>
                          <m:t>)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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欧姆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ohm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ohm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ohm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ohm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考虑双电层电容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FF0000"/>
                            </a:solidFill>
                            <a:sym typeface="Wingdings" panose="05000000000000000000" pitchFamily="2" charset="2"/>
                          </a:rPr>
                          <m:t></m:t>
                        </m:r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1" dirty="0" smtClean="0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altLang="zh-CN" b="1" dirty="0" smtClean="0">
                        <a:solidFill>
                          <a:srgbClr val="FF0000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zh-CN" b="1" dirty="0" smtClean="0">
                        <a:solidFill>
                          <a:srgbClr val="FF0000"/>
                        </a:solidFill>
                      </a:rPr>
                      <m:t>C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FF0000"/>
                            </a:solidFill>
                          </a:rPr>
                          <m:t>act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1" dirty="0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𝒄𝒐𝒏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核心公式：：：：</a:t>
                </a:r>
                <a:endParaRPr lang="en-US" altLang="zh-CN" dirty="0"/>
              </a:p>
              <a:p>
                <a:r>
                  <a:rPr lang="en-US" altLang="zh-CN" dirty="0" err="1"/>
                  <a:t>Vout</a:t>
                </a:r>
                <a:r>
                  <a:rPr lang="en-US" altLang="zh-CN" dirty="0"/>
                  <a:t>=E-</a:t>
                </a:r>
                <a:r>
                  <a:rPr lang="en-US" altLang="zh-CN" dirty="0" err="1"/>
                  <a:t>Vc</a:t>
                </a:r>
                <a:r>
                  <a:rPr lang="en-US" altLang="zh-CN" dirty="0"/>
                  <a:t>-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act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ohm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2680DB-D13B-4D42-A1D4-3E68D0F72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105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7A2D7-356B-42A6-AF9A-36388E59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热力学平衡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F36E61-F2E1-4414-9482-233479AEB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净发热速率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net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chem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elec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sens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latent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net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𝑓𝑐</m:t>
                        </m:r>
                      </m:sub>
                    </m:sSub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F36E61-F2E1-4414-9482-233479AEB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46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4BF91E-E0A4-4DAC-BB12-AF1BFABC7CD1}"/>
              </a:ext>
            </a:extLst>
          </p:cNvPr>
          <p:cNvSpPr txBox="1"/>
          <p:nvPr/>
        </p:nvSpPr>
        <p:spPr>
          <a:xfrm>
            <a:off x="4913962" y="3244334"/>
            <a:ext cx="236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4.Simulink</a:t>
            </a:r>
            <a:r>
              <a:rPr lang="zh-CN" altLang="en-US" dirty="0"/>
              <a:t>模型搭建</a:t>
            </a:r>
          </a:p>
        </p:txBody>
      </p:sp>
    </p:spTree>
    <p:extLst>
      <p:ext uri="{BB962C8B-B14F-4D97-AF65-F5344CB8AC3E}">
        <p14:creationId xmlns:p14="http://schemas.microsoft.com/office/powerpoint/2010/main" val="410638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4BF91E-E0A4-4DAC-BB12-AF1BFABC7CD1}"/>
              </a:ext>
            </a:extLst>
          </p:cNvPr>
          <p:cNvSpPr txBox="1"/>
          <p:nvPr/>
        </p:nvSpPr>
        <p:spPr>
          <a:xfrm>
            <a:off x="4913962" y="3244334"/>
            <a:ext cx="236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8527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2EF17CB-F2B3-4D56-97DA-DA02829AAEDC}"/>
              </a:ext>
            </a:extLst>
          </p:cNvPr>
          <p:cNvSpPr txBox="1"/>
          <p:nvPr/>
        </p:nvSpPr>
        <p:spPr>
          <a:xfrm>
            <a:off x="501120" y="6383716"/>
            <a:ext cx="120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负载电流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044D74-2BF1-4E7B-8B72-D437E09545F6}"/>
              </a:ext>
            </a:extLst>
          </p:cNvPr>
          <p:cNvSpPr txBox="1"/>
          <p:nvPr/>
        </p:nvSpPr>
        <p:spPr>
          <a:xfrm>
            <a:off x="4682366" y="6400807"/>
            <a:ext cx="120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输出功率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EE9BBA-E2B8-4E11-9027-0A99862FFD46}"/>
              </a:ext>
            </a:extLst>
          </p:cNvPr>
          <p:cNvSpPr txBox="1"/>
          <p:nvPr/>
        </p:nvSpPr>
        <p:spPr>
          <a:xfrm>
            <a:off x="9628029" y="6400807"/>
            <a:ext cx="120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温度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6D10AC6-060A-49EF-BF82-219A7971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076" y="160613"/>
            <a:ext cx="3052772" cy="194430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6FF49DC-FDB9-4CE5-8F0E-7329FC15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321" y="4177705"/>
            <a:ext cx="2903178" cy="218653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4202E1E-6EA9-4685-9C04-45974A826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13" y="2527179"/>
            <a:ext cx="2372042" cy="197801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2314AFD-9929-4316-9FB8-7299F813A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137" y="2235160"/>
            <a:ext cx="2986362" cy="19328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2E61936-7BE1-4DA1-9FD8-8E04E3947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252" y="2235160"/>
            <a:ext cx="2916014" cy="181672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BD3A8F0-1E76-409A-98FA-B2D10FD68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57" y="241182"/>
            <a:ext cx="2311798" cy="20806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8B369DD-509D-4A19-9857-57CDF3807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4353" y="46168"/>
            <a:ext cx="2986362" cy="193114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A2810A7-13E6-4489-8E8E-A758C1C141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40" y="4915949"/>
            <a:ext cx="2775410" cy="10570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741FD22-C29E-4FDE-A856-9AD08731B0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3250" y="4643807"/>
            <a:ext cx="3063335" cy="15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9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005971E-F21B-4914-871D-EDB2E637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26" y="0"/>
            <a:ext cx="5217953" cy="36145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94757C-803C-4538-8E77-087812D7F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7" y="3614592"/>
            <a:ext cx="7323588" cy="315399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0B7105-5940-4CF7-BEB3-850A1553D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871" y="3512212"/>
            <a:ext cx="4356681" cy="33107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C308A6-C48B-4AED-A541-AC9A3BD40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035" y="275009"/>
            <a:ext cx="4466180" cy="2829615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DDED31D-3A32-4E78-A435-C91E9415AB8F}"/>
              </a:ext>
            </a:extLst>
          </p:cNvPr>
          <p:cNvSpPr/>
          <p:nvPr/>
        </p:nvSpPr>
        <p:spPr>
          <a:xfrm>
            <a:off x="159393" y="1258349"/>
            <a:ext cx="2432807" cy="1300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只需要输入电流，室温，初始温度，求解的时间区间</a:t>
            </a:r>
          </a:p>
        </p:txBody>
      </p:sp>
    </p:spTree>
    <p:extLst>
      <p:ext uri="{BB962C8B-B14F-4D97-AF65-F5344CB8AC3E}">
        <p14:creationId xmlns:p14="http://schemas.microsoft.com/office/powerpoint/2010/main" val="240319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8F773-F9F9-494F-AB5A-07B32B2C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96F80-4BBB-49B6-B7DE-699B231E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1.Simulink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用到一些模块讲解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如何用</a:t>
            </a:r>
            <a:r>
              <a:rPr lang="en-US" altLang="zh-CN" dirty="0"/>
              <a:t>Simulink</a:t>
            </a:r>
            <a:r>
              <a:rPr lang="zh-CN" altLang="en-US" dirty="0"/>
              <a:t>或者</a:t>
            </a:r>
            <a:r>
              <a:rPr lang="en-US" altLang="zh-CN" dirty="0"/>
              <a:t>Python</a:t>
            </a:r>
            <a:r>
              <a:rPr lang="zh-CN" altLang="en-US" dirty="0"/>
              <a:t>去求微分方程（组）</a:t>
            </a:r>
            <a:endParaRPr lang="en-US" altLang="zh-CN" dirty="0"/>
          </a:p>
          <a:p>
            <a:r>
              <a:rPr lang="en-US" altLang="zh-CN" dirty="0"/>
              <a:t>3.Pemfc</a:t>
            </a:r>
            <a:r>
              <a:rPr lang="zh-CN" altLang="en-US" dirty="0"/>
              <a:t>模型的介绍（</a:t>
            </a:r>
            <a:r>
              <a:rPr lang="en-US" altLang="zh-CN" dirty="0"/>
              <a:t>2</a:t>
            </a:r>
            <a:r>
              <a:rPr lang="zh-CN" altLang="en-US" dirty="0"/>
              <a:t>个部分）</a:t>
            </a:r>
            <a:endParaRPr lang="en-US" altLang="zh-CN" dirty="0"/>
          </a:p>
          <a:p>
            <a:r>
              <a:rPr lang="en-US" altLang="zh-CN" dirty="0"/>
              <a:t>4.Simulink</a:t>
            </a:r>
            <a:r>
              <a:rPr lang="zh-CN" altLang="en-US" dirty="0"/>
              <a:t>模型与</a:t>
            </a:r>
            <a:r>
              <a:rPr lang="en-US" altLang="zh-CN" dirty="0"/>
              <a:t>Python</a:t>
            </a:r>
            <a:r>
              <a:rPr lang="zh-CN" altLang="en-US" dirty="0"/>
              <a:t>模型搭建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总共会有大约</a:t>
            </a:r>
            <a:r>
              <a:rPr lang="en-US" altLang="zh-CN" dirty="0"/>
              <a:t>8-9</a:t>
            </a:r>
            <a:r>
              <a:rPr lang="zh-CN" altLang="en-US" dirty="0"/>
              <a:t>节课程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1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4BF91E-E0A4-4DAC-BB12-AF1BFABC7CD1}"/>
              </a:ext>
            </a:extLst>
          </p:cNvPr>
          <p:cNvSpPr txBox="1"/>
          <p:nvPr/>
        </p:nvSpPr>
        <p:spPr>
          <a:xfrm>
            <a:off x="4429755" y="3244334"/>
            <a:ext cx="426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1.Simulink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使用到的模块介绍</a:t>
            </a:r>
          </a:p>
        </p:txBody>
      </p:sp>
    </p:spTree>
    <p:extLst>
      <p:ext uri="{BB962C8B-B14F-4D97-AF65-F5344CB8AC3E}">
        <p14:creationId xmlns:p14="http://schemas.microsoft.com/office/powerpoint/2010/main" val="342914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EEF0199-DD15-4BA8-BCBE-5BE281F8FA38}"/>
              </a:ext>
            </a:extLst>
          </p:cNvPr>
          <p:cNvSpPr txBox="1"/>
          <p:nvPr/>
        </p:nvSpPr>
        <p:spPr>
          <a:xfrm>
            <a:off x="1216403" y="2684477"/>
            <a:ext cx="109755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Simulink </a:t>
            </a:r>
            <a:r>
              <a:rPr lang="zh-CN" altLang="en-US" dirty="0"/>
              <a:t>：</a:t>
            </a:r>
            <a:r>
              <a:rPr lang="en-US" altLang="zh-CN" b="1" dirty="0"/>
              <a:t>Scope</a:t>
            </a:r>
            <a:r>
              <a:rPr lang="en-US" altLang="zh-CN" dirty="0"/>
              <a:t>,  </a:t>
            </a:r>
            <a:r>
              <a:rPr lang="en-US" altLang="zh-CN" b="1" dirty="0"/>
              <a:t>add,  Constant</a:t>
            </a:r>
            <a:r>
              <a:rPr lang="en-US" altLang="zh-CN" dirty="0"/>
              <a:t>,  </a:t>
            </a:r>
            <a:r>
              <a:rPr lang="en-US" altLang="zh-CN" b="1" dirty="0"/>
              <a:t>clock</a:t>
            </a:r>
            <a:r>
              <a:rPr lang="en-US" altLang="zh-CN" dirty="0"/>
              <a:t>,  sum,  gain,  product</a:t>
            </a:r>
            <a:r>
              <a:rPr lang="zh-CN" altLang="en-US" dirty="0"/>
              <a:t>，</a:t>
            </a:r>
            <a:r>
              <a:rPr lang="en-US" altLang="zh-CN" dirty="0"/>
              <a:t>Saturation</a:t>
            </a:r>
            <a:r>
              <a:rPr lang="zh-CN" altLang="en-US" dirty="0"/>
              <a:t>，</a:t>
            </a:r>
            <a:r>
              <a:rPr lang="en-US" altLang="zh-CN" b="1" dirty="0"/>
              <a:t>Integrator</a:t>
            </a:r>
            <a:r>
              <a:rPr lang="zh-CN" altLang="en-US" b="1" dirty="0"/>
              <a:t>，</a:t>
            </a:r>
            <a:r>
              <a:rPr lang="en-US" altLang="zh-CN" b="1" dirty="0" err="1"/>
              <a:t>matlabfunction</a:t>
            </a:r>
            <a:r>
              <a:rPr lang="en-US" altLang="zh-CN" b="1" dirty="0"/>
              <a:t> </a:t>
            </a:r>
            <a:r>
              <a:rPr lang="zh-CN" altLang="en-US" b="1" dirty="0"/>
              <a:t>，</a:t>
            </a:r>
            <a:r>
              <a:rPr lang="en-US" altLang="zh-CN" b="1" dirty="0" err="1"/>
              <a:t>mathfunc</a:t>
            </a:r>
            <a:endParaRPr lang="en-US" altLang="zh-CN" b="1" dirty="0"/>
          </a:p>
          <a:p>
            <a:r>
              <a:rPr lang="en-US" altLang="zh-CN" dirty="0"/>
              <a:t>Python</a:t>
            </a:r>
            <a:r>
              <a:rPr lang="zh-CN" altLang="en-US" dirty="0"/>
              <a:t>：</a:t>
            </a:r>
            <a:r>
              <a:rPr lang="en-US" altLang="zh-CN" dirty="0"/>
              <a:t>pandas(</a:t>
            </a:r>
            <a:r>
              <a:rPr lang="zh-CN" altLang="en-US" dirty="0"/>
              <a:t>读取数据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numpy</a:t>
            </a:r>
            <a:r>
              <a:rPr lang="en-US" altLang="zh-CN" dirty="0"/>
              <a:t>(</a:t>
            </a:r>
            <a:r>
              <a:rPr lang="zh-CN" altLang="en-US" dirty="0"/>
              <a:t>对数据取值比较方便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scipy</a:t>
            </a:r>
            <a:r>
              <a:rPr lang="en-US" altLang="zh-CN" dirty="0"/>
              <a:t>(</a:t>
            </a:r>
            <a:r>
              <a:rPr lang="zh-CN" altLang="en-US" dirty="0"/>
              <a:t>求解微分代数方程组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math(</a:t>
            </a:r>
            <a:r>
              <a:rPr lang="zh-CN" altLang="en-US" dirty="0"/>
              <a:t>一些数学函数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绝大多数常见使用上面的模块或者包就可以解决了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62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4BF91E-E0A4-4DAC-BB12-AF1BFABC7CD1}"/>
              </a:ext>
            </a:extLst>
          </p:cNvPr>
          <p:cNvSpPr txBox="1"/>
          <p:nvPr/>
        </p:nvSpPr>
        <p:spPr>
          <a:xfrm>
            <a:off x="4028701" y="3244334"/>
            <a:ext cx="495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/>
              <a:t>Simulink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求解常微分方程组</a:t>
            </a:r>
          </a:p>
        </p:txBody>
      </p:sp>
    </p:spTree>
    <p:extLst>
      <p:ext uri="{BB962C8B-B14F-4D97-AF65-F5344CB8AC3E}">
        <p14:creationId xmlns:p14="http://schemas.microsoft.com/office/powerpoint/2010/main" val="341850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B9113A-B095-4591-BFD2-B40BA601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76" y="1237194"/>
            <a:ext cx="4275304" cy="121955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AC8C91-5358-4DEC-8FC8-3AD9404CE644}"/>
              </a:ext>
            </a:extLst>
          </p:cNvPr>
          <p:cNvSpPr txBox="1"/>
          <p:nvPr/>
        </p:nvSpPr>
        <p:spPr>
          <a:xfrm>
            <a:off x="0" y="75501"/>
            <a:ext cx="387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Simulink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求解微分方程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8A7CA5-BD73-4576-B003-6673136D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77" y="251313"/>
            <a:ext cx="7344800" cy="31913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D7D22BE-05F1-435A-A9B2-820B741BBAA9}"/>
              </a:ext>
            </a:extLst>
          </p:cNvPr>
          <p:cNvSpPr txBox="1"/>
          <p:nvPr/>
        </p:nvSpPr>
        <p:spPr>
          <a:xfrm>
            <a:off x="879207" y="4234994"/>
            <a:ext cx="390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Dx/dt =y</a:t>
            </a:r>
          </a:p>
          <a:p>
            <a:r>
              <a:rPr lang="en-US" altLang="zh-CN" dirty="0"/>
              <a:t>Dy/dt =1000*(1-x^2)*y-x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3F875167-002E-44A3-986C-2AC5B587B2FE}"/>
              </a:ext>
            </a:extLst>
          </p:cNvPr>
          <p:cNvSpPr/>
          <p:nvPr/>
        </p:nvSpPr>
        <p:spPr>
          <a:xfrm>
            <a:off x="1941602" y="2546060"/>
            <a:ext cx="646252" cy="1855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3E209-BDB9-404C-BADD-B9C4693DF8AB}"/>
              </a:ext>
            </a:extLst>
          </p:cNvPr>
          <p:cNvSpPr txBox="1"/>
          <p:nvPr/>
        </p:nvSpPr>
        <p:spPr>
          <a:xfrm>
            <a:off x="2587854" y="3205861"/>
            <a:ext cx="64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拆分</a:t>
            </a:r>
          </a:p>
        </p:txBody>
      </p:sp>
    </p:spTree>
    <p:extLst>
      <p:ext uri="{BB962C8B-B14F-4D97-AF65-F5344CB8AC3E}">
        <p14:creationId xmlns:p14="http://schemas.microsoft.com/office/powerpoint/2010/main" val="385741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2879</TotalTime>
  <Words>802</Words>
  <Application>Microsoft Office PowerPoint</Application>
  <PresentationFormat>宽屏</PresentationFormat>
  <Paragraphs>109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基于Simulink和Python的 PEMFC动态建模</vt:lpstr>
      <vt:lpstr>时间预测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实现逻辑</vt:lpstr>
      <vt:lpstr>氢气和氧气的有效压力</vt:lpstr>
      <vt:lpstr>单电池电压</vt:lpstr>
      <vt:lpstr>输出电压</vt:lpstr>
      <vt:lpstr>热平衡计算</vt:lpstr>
      <vt:lpstr>计算流程</vt:lpstr>
      <vt:lpstr>〖∇x〗_i "="  "RT" /P ∑_(j=1)^N▒(x_i N_j-x_j N_i)/D_ij </vt:lpstr>
      <vt:lpstr>摩尔分数有效值===参与建模</vt:lpstr>
      <vt:lpstr>V_a/RT  〖d_p〗_H2/dt=M_(H2,in)-M_(H2,out)-i/█(2F@) V_C/RT  〖d_p〗_O2/dt=M_(O2,in)-M_(O2,out)-i/4F </vt:lpstr>
      <vt:lpstr>物质守恒===参与建模</vt:lpstr>
      <vt:lpstr>3.输出电压</vt:lpstr>
      <vt:lpstr>电压降</vt:lpstr>
      <vt:lpstr>4.热力学平衡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基于simulink的PEMFC动态建模</dc:title>
  <dc:creator>高 秋</dc:creator>
  <cp:lastModifiedBy>高 秋</cp:lastModifiedBy>
  <cp:revision>11</cp:revision>
  <dcterms:created xsi:type="dcterms:W3CDTF">2021-08-21T11:06:41Z</dcterms:created>
  <dcterms:modified xsi:type="dcterms:W3CDTF">2022-05-07T01:30:31Z</dcterms:modified>
</cp:coreProperties>
</file>