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5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60" autoAdjust="0"/>
  </p:normalViewPr>
  <p:slideViewPr>
    <p:cSldViewPr>
      <p:cViewPr varScale="1">
        <p:scale>
          <a:sx n="71" d="100"/>
          <a:sy n="71" d="100"/>
        </p:scale>
        <p:origin x="-9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2D655-FC78-4CC3-AB77-136C36915B21}" type="datetimeFigureOut">
              <a:rPr lang="en-US" smtClean="0"/>
              <a:t>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20D2A-7718-4769-BA6F-532B2CBEE1AA}" type="slidenum">
              <a:rPr lang="en-US" smtClean="0"/>
              <a:t>‹#›</a:t>
            </a:fld>
            <a:endParaRPr lang="en-US"/>
          </a:p>
        </p:txBody>
      </p:sp>
    </p:spTree>
    <p:extLst>
      <p:ext uri="{BB962C8B-B14F-4D97-AF65-F5344CB8AC3E}">
        <p14:creationId xmlns:p14="http://schemas.microsoft.com/office/powerpoint/2010/main" val="2662995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Alanine is</a:t>
            </a:r>
            <a:r>
              <a:rPr lang="en-US" baseline="0" dirty="0" smtClean="0"/>
              <a:t> abundant in soils – 15% of amino acids recovered in DOC  and are key components in root exudates (Fisher et al. 2007, 2010 from </a:t>
            </a:r>
            <a:r>
              <a:rPr lang="en-US" baseline="0" dirty="0" err="1" smtClean="0"/>
              <a:t>Apostel</a:t>
            </a:r>
            <a:r>
              <a:rPr lang="en-US" baseline="0" dirty="0" smtClean="0"/>
              <a:t> et al. 2013 SBB 67:31-40). </a:t>
            </a:r>
            <a:endParaRPr lang="en-US" dirty="0"/>
          </a:p>
        </p:txBody>
      </p:sp>
      <p:sp>
        <p:nvSpPr>
          <p:cNvPr id="4" name="Slide Number Placeholder 3"/>
          <p:cNvSpPr>
            <a:spLocks noGrp="1"/>
          </p:cNvSpPr>
          <p:nvPr>
            <p:ph type="sldNum" sz="quarter" idx="10"/>
          </p:nvPr>
        </p:nvSpPr>
        <p:spPr/>
        <p:txBody>
          <a:bodyPr/>
          <a:lstStyle/>
          <a:p>
            <a:fld id="{C2620D2A-7718-4769-BA6F-532B2CBEE1AA}" type="slidenum">
              <a:rPr lang="en-US" smtClean="0"/>
              <a:t>1</a:t>
            </a:fld>
            <a:endParaRPr lang="en-US"/>
          </a:p>
        </p:txBody>
      </p:sp>
    </p:spTree>
    <p:extLst>
      <p:ext uri="{BB962C8B-B14F-4D97-AF65-F5344CB8AC3E}">
        <p14:creationId xmlns:p14="http://schemas.microsoft.com/office/powerpoint/2010/main" val="367855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Glycine</a:t>
            </a:r>
            <a:r>
              <a:rPr lang="en-US" baseline="0" dirty="0" smtClean="0"/>
              <a:t> – smallest amino acid, non-polar, </a:t>
            </a:r>
            <a:r>
              <a:rPr lang="en-US" baseline="0" dirty="0" err="1" smtClean="0"/>
              <a:t>glucogenic</a:t>
            </a:r>
            <a:r>
              <a:rPr lang="en-US" baseline="0" dirty="0" smtClean="0"/>
              <a:t>, important component and precursor for many macromolecules in the cells. </a:t>
            </a:r>
            <a:endParaRPr lang="en-US" dirty="0"/>
          </a:p>
        </p:txBody>
      </p:sp>
      <p:sp>
        <p:nvSpPr>
          <p:cNvPr id="4" name="Slide Number Placeholder 3"/>
          <p:cNvSpPr>
            <a:spLocks noGrp="1"/>
          </p:cNvSpPr>
          <p:nvPr>
            <p:ph type="sldNum" sz="quarter" idx="10"/>
          </p:nvPr>
        </p:nvSpPr>
        <p:spPr/>
        <p:txBody>
          <a:bodyPr/>
          <a:lstStyle/>
          <a:p>
            <a:fld id="{C2620D2A-7718-4769-BA6F-532B2CBEE1AA}" type="slidenum">
              <a:rPr lang="en-US" smtClean="0"/>
              <a:t>2</a:t>
            </a:fld>
            <a:endParaRPr lang="en-US"/>
          </a:p>
        </p:txBody>
      </p:sp>
    </p:spTree>
    <p:extLst>
      <p:ext uri="{BB962C8B-B14F-4D97-AF65-F5344CB8AC3E}">
        <p14:creationId xmlns:p14="http://schemas.microsoft.com/office/powerpoint/2010/main" val="139104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Methionine – </a:t>
            </a:r>
            <a:r>
              <a:rPr lang="en-US" dirty="0" err="1" smtClean="0"/>
              <a:t>proteinogenic</a:t>
            </a:r>
            <a:r>
              <a:rPr lang="en-US" dirty="0" smtClean="0"/>
              <a:t> amino acid</a:t>
            </a:r>
            <a:r>
              <a:rPr lang="en-US" baseline="0" dirty="0" smtClean="0"/>
              <a:t> and involved in the initiation of translation. It plays a structural role in hydrophobic cores of proteins (like other hydrophobic amino acids – valine, leucine, isoleucine). It has also been associated with acting as a redox sensor. It is a less abundant amino acid in bacteria, but is an important part of a co-factor (SAM) that is a key carrier of methyl group. </a:t>
            </a:r>
            <a:endParaRPr lang="en-US" dirty="0"/>
          </a:p>
        </p:txBody>
      </p:sp>
      <p:sp>
        <p:nvSpPr>
          <p:cNvPr id="4" name="Slide Number Placeholder 3"/>
          <p:cNvSpPr>
            <a:spLocks noGrp="1"/>
          </p:cNvSpPr>
          <p:nvPr>
            <p:ph type="sldNum" sz="quarter" idx="10"/>
          </p:nvPr>
        </p:nvSpPr>
        <p:spPr/>
        <p:txBody>
          <a:bodyPr/>
          <a:lstStyle/>
          <a:p>
            <a:fld id="{C2620D2A-7718-4769-BA6F-532B2CBEE1AA}" type="slidenum">
              <a:rPr lang="en-US" smtClean="0"/>
              <a:t>3</a:t>
            </a:fld>
            <a:endParaRPr lang="en-US"/>
          </a:p>
        </p:txBody>
      </p:sp>
    </p:spTree>
    <p:extLst>
      <p:ext uri="{BB962C8B-B14F-4D97-AF65-F5344CB8AC3E}">
        <p14:creationId xmlns:p14="http://schemas.microsoft.com/office/powerpoint/2010/main" val="147727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Valine</a:t>
            </a:r>
            <a:r>
              <a:rPr lang="en-US" baseline="0" dirty="0" smtClean="0"/>
              <a:t> – hydrophobic (often located in interior of proteins), I has a hydrocarbon side chain (or a branched chain amino aid) and is nonpolar, but in the aliphatic R-group. </a:t>
            </a:r>
            <a:r>
              <a:rPr lang="en-US" sz="1200" b="1" kern="1200" dirty="0" smtClean="0">
                <a:solidFill>
                  <a:schemeClr val="tx1"/>
                </a:solidFill>
                <a:latin typeface="+mn-lt"/>
                <a:ea typeface="+mn-ea"/>
                <a:cs typeface="+mn-cs"/>
              </a:rPr>
              <a:t>Graph Builder</a:t>
            </a:r>
          </a:p>
          <a:p>
            <a:endParaRPr lang="en-US" sz="120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Each error bar is constructed using 1 standard error from the mean.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620D2A-7718-4769-BA6F-532B2CBEE1AA}" type="slidenum">
              <a:rPr lang="en-US" smtClean="0"/>
              <a:t>4</a:t>
            </a:fld>
            <a:endParaRPr lang="en-US"/>
          </a:p>
        </p:txBody>
      </p:sp>
    </p:spTree>
    <p:extLst>
      <p:ext uri="{BB962C8B-B14F-4D97-AF65-F5344CB8AC3E}">
        <p14:creationId xmlns:p14="http://schemas.microsoft.com/office/powerpoint/2010/main" val="126582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Bartlett</a:t>
            </a:r>
            <a:r>
              <a:rPr lang="en-US" baseline="0" dirty="0" smtClean="0"/>
              <a:t> and </a:t>
            </a:r>
            <a:r>
              <a:rPr lang="en-US" baseline="0" dirty="0" err="1" smtClean="0"/>
              <a:t>Doner</a:t>
            </a:r>
            <a:r>
              <a:rPr lang="en-US" baseline="0" dirty="0" smtClean="0"/>
              <a:t>, 1998 SBB 20(5):755-759 “</a:t>
            </a:r>
            <a:r>
              <a:rPr lang="en-US" baseline="0" dirty="0" err="1" smtClean="0"/>
              <a:t>decomp</a:t>
            </a:r>
            <a:r>
              <a:rPr lang="en-US" baseline="0" dirty="0" smtClean="0"/>
              <a:t> of leucine in </a:t>
            </a:r>
            <a:r>
              <a:rPr lang="en-US" baseline="0" smtClean="0"/>
              <a:t>soil aggregates” </a:t>
            </a:r>
            <a:endParaRPr lang="en-US" dirty="0"/>
          </a:p>
        </p:txBody>
      </p:sp>
      <p:sp>
        <p:nvSpPr>
          <p:cNvPr id="4" name="Slide Number Placeholder 3"/>
          <p:cNvSpPr>
            <a:spLocks noGrp="1"/>
          </p:cNvSpPr>
          <p:nvPr>
            <p:ph type="sldNum" sz="quarter" idx="10"/>
          </p:nvPr>
        </p:nvSpPr>
        <p:spPr/>
        <p:txBody>
          <a:bodyPr/>
          <a:lstStyle/>
          <a:p>
            <a:fld id="{C2620D2A-7718-4769-BA6F-532B2CBEE1AA}" type="slidenum">
              <a:rPr lang="en-US" smtClean="0"/>
              <a:t>5</a:t>
            </a:fld>
            <a:endParaRPr lang="en-US"/>
          </a:p>
        </p:txBody>
      </p:sp>
    </p:spTree>
    <p:extLst>
      <p:ext uri="{BB962C8B-B14F-4D97-AF65-F5344CB8AC3E}">
        <p14:creationId xmlns:p14="http://schemas.microsoft.com/office/powerpoint/2010/main" val="5787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2EF3F4-6ECF-4C34-A840-27DDBFB0DC33}"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319306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EF3F4-6ECF-4C34-A840-27DDBFB0DC33}"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285004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EF3F4-6ECF-4C34-A840-27DDBFB0DC33}"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109868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2EF3F4-6ECF-4C34-A840-27DDBFB0DC33}"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265755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EF3F4-6ECF-4C34-A840-27DDBFB0DC33}"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247446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2EF3F4-6ECF-4C34-A840-27DDBFB0DC33}"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23891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2EF3F4-6ECF-4C34-A840-27DDBFB0DC33}"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162464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2EF3F4-6ECF-4C34-A840-27DDBFB0DC33}"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131806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EF3F4-6ECF-4C34-A840-27DDBFB0DC33}"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363042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EF3F4-6ECF-4C34-A840-27DDBFB0DC33}"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395947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EF3F4-6ECF-4C34-A840-27DDBFB0DC33}"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126F2-DF56-4547-B284-B253BC5D554C}" type="slidenum">
              <a:rPr lang="en-US" smtClean="0"/>
              <a:t>‹#›</a:t>
            </a:fld>
            <a:endParaRPr lang="en-US"/>
          </a:p>
        </p:txBody>
      </p:sp>
    </p:spTree>
    <p:extLst>
      <p:ext uri="{BB962C8B-B14F-4D97-AF65-F5344CB8AC3E}">
        <p14:creationId xmlns:p14="http://schemas.microsoft.com/office/powerpoint/2010/main" val="42089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EF3F4-6ECF-4C34-A840-27DDBFB0DC33}"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126F2-DF56-4547-B284-B253BC5D554C}" type="slidenum">
              <a:rPr lang="en-US" smtClean="0"/>
              <a:t>‹#›</a:t>
            </a:fld>
            <a:endParaRPr lang="en-US"/>
          </a:p>
        </p:txBody>
      </p:sp>
    </p:spTree>
    <p:extLst>
      <p:ext uri="{BB962C8B-B14F-4D97-AF65-F5344CB8AC3E}">
        <p14:creationId xmlns:p14="http://schemas.microsoft.com/office/powerpoint/2010/main" val="3081882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29" y="2895600"/>
            <a:ext cx="4504574" cy="322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870802"/>
            <a:ext cx="4423829"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475541" y="685800"/>
            <a:ext cx="82296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smtClean="0"/>
              <a:t>Alanine:</a:t>
            </a:r>
            <a:r>
              <a:rPr lang="en-US" sz="1600" dirty="0" smtClean="0"/>
              <a:t/>
            </a:r>
            <a:br>
              <a:rPr lang="en-US" sz="1600" dirty="0" smtClean="0"/>
            </a:br>
            <a:r>
              <a:rPr lang="en-US" sz="1600" dirty="0" smtClean="0"/>
              <a:t>Non-polar, hydrophobic, ambivalent amino acid in the aliphatic group. It is interchangeable with pyruvate via transamination. Alanine is one of the most abundant amino acids in soil DOC and is an important component of root exudates. </a:t>
            </a:r>
          </a:p>
          <a:p>
            <a:pPr algn="l"/>
            <a:endParaRPr lang="en-US" sz="1600" dirty="0" smtClean="0"/>
          </a:p>
          <a:p>
            <a:pPr algn="l"/>
            <a:r>
              <a:rPr lang="en-US" sz="1600" dirty="0" smtClean="0"/>
              <a:t>Increased processing of glycine in macropores compared to micropores (p &lt; 0.05). No differences in pyruvate processing between pore size domains. </a:t>
            </a:r>
            <a:endParaRPr lang="en-US" sz="1600" dirty="0"/>
          </a:p>
        </p:txBody>
      </p:sp>
      <p:sp>
        <p:nvSpPr>
          <p:cNvPr id="8" name="TextBox 7"/>
          <p:cNvSpPr txBox="1"/>
          <p:nvPr/>
        </p:nvSpPr>
        <p:spPr>
          <a:xfrm>
            <a:off x="2293366" y="6145593"/>
            <a:ext cx="4593950" cy="461665"/>
          </a:xfrm>
          <a:prstGeom prst="rect">
            <a:avLst/>
          </a:prstGeom>
          <a:noFill/>
        </p:spPr>
        <p:txBody>
          <a:bodyPr wrap="none" rtlCol="0">
            <a:spAutoFit/>
          </a:bodyPr>
          <a:lstStyle/>
          <a:p>
            <a:r>
              <a:rPr lang="en-US" sz="1200" dirty="0" smtClean="0"/>
              <a:t>Main Effect: </a:t>
            </a:r>
          </a:p>
          <a:p>
            <a:r>
              <a:rPr lang="en-US" sz="1200" dirty="0" smtClean="0"/>
              <a:t> p = 0.0213 for pore size domain, no effect of inoculant or interaction.  </a:t>
            </a:r>
            <a:endParaRPr lang="en-US" sz="1200" dirty="0"/>
          </a:p>
        </p:txBody>
      </p:sp>
    </p:spTree>
    <p:extLst>
      <p:ext uri="{BB962C8B-B14F-4D97-AF65-F5344CB8AC3E}">
        <p14:creationId xmlns:p14="http://schemas.microsoft.com/office/powerpoint/2010/main" val="117067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752600"/>
            <a:ext cx="5964237"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514815" y="457200"/>
            <a:ext cx="82296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smtClean="0"/>
              <a:t>Glycine:</a:t>
            </a:r>
            <a:r>
              <a:rPr lang="en-US" sz="1600" dirty="0" smtClean="0"/>
              <a:t/>
            </a:r>
            <a:br>
              <a:rPr lang="en-US" sz="1600" dirty="0" smtClean="0"/>
            </a:br>
            <a:r>
              <a:rPr lang="en-US" sz="1600" dirty="0" smtClean="0"/>
              <a:t>Non-polar ambivalent amino acid in the aliphatic group. </a:t>
            </a:r>
          </a:p>
          <a:p>
            <a:pPr algn="l"/>
            <a:r>
              <a:rPr lang="en-US" sz="1600" dirty="0" smtClean="0"/>
              <a:t>Increased processing of glycine in macropores compared to micropores (p &lt; 0.01)</a:t>
            </a:r>
            <a:endParaRPr lang="en-US" sz="1600" dirty="0"/>
          </a:p>
        </p:txBody>
      </p:sp>
      <p:sp>
        <p:nvSpPr>
          <p:cNvPr id="5" name="TextBox 4"/>
          <p:cNvSpPr txBox="1"/>
          <p:nvPr/>
        </p:nvSpPr>
        <p:spPr>
          <a:xfrm>
            <a:off x="2362200" y="6095998"/>
            <a:ext cx="4672498" cy="461665"/>
          </a:xfrm>
          <a:prstGeom prst="rect">
            <a:avLst/>
          </a:prstGeom>
          <a:noFill/>
        </p:spPr>
        <p:txBody>
          <a:bodyPr wrap="none" rtlCol="0">
            <a:spAutoFit/>
          </a:bodyPr>
          <a:lstStyle/>
          <a:p>
            <a:r>
              <a:rPr lang="en-US" sz="1200" dirty="0" smtClean="0"/>
              <a:t>Main Effect: </a:t>
            </a:r>
          </a:p>
          <a:p>
            <a:r>
              <a:rPr lang="en-US" sz="1200" dirty="0" smtClean="0"/>
              <a:t> p = 0.00098 for pore size domain, no effect of inoculant or interaction.  </a:t>
            </a:r>
            <a:endParaRPr lang="en-US" sz="1200" dirty="0"/>
          </a:p>
        </p:txBody>
      </p:sp>
    </p:spTree>
    <p:extLst>
      <p:ext uri="{BB962C8B-B14F-4D97-AF65-F5344CB8AC3E}">
        <p14:creationId xmlns:p14="http://schemas.microsoft.com/office/powerpoint/2010/main" val="301760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628" y="1524000"/>
            <a:ext cx="5859463"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514815" y="457200"/>
            <a:ext cx="8229600" cy="639762"/>
          </a:xfrm>
        </p:spPr>
        <p:txBody>
          <a:bodyPr>
            <a:noAutofit/>
          </a:bodyPr>
          <a:lstStyle/>
          <a:p>
            <a:pPr algn="l"/>
            <a:r>
              <a:rPr lang="en-US" sz="1600" b="1" dirty="0" smtClean="0"/>
              <a:t>Methionine:</a:t>
            </a:r>
            <a:r>
              <a:rPr lang="en-US" sz="1600" dirty="0"/>
              <a:t/>
            </a:r>
            <a:br>
              <a:rPr lang="en-US" sz="1600" dirty="0"/>
            </a:br>
            <a:r>
              <a:rPr lang="en-US" sz="1600" dirty="0" smtClean="0"/>
              <a:t>Sulfur-containing amino acid, the side chain is hydrophobic</a:t>
            </a:r>
            <a:br>
              <a:rPr lang="en-US" sz="1600" dirty="0" smtClean="0"/>
            </a:br>
            <a:r>
              <a:rPr lang="en-US" sz="1600" dirty="0" smtClean="0"/>
              <a:t>Increased processing of methionine in macropores compared to micropores (p &lt; 0.05)</a:t>
            </a:r>
            <a:endParaRPr lang="en-US" sz="1600" dirty="0"/>
          </a:p>
        </p:txBody>
      </p:sp>
      <p:sp>
        <p:nvSpPr>
          <p:cNvPr id="6" name="TextBox 5"/>
          <p:cNvSpPr txBox="1"/>
          <p:nvPr/>
        </p:nvSpPr>
        <p:spPr>
          <a:xfrm>
            <a:off x="2362200" y="6095998"/>
            <a:ext cx="4683718" cy="461665"/>
          </a:xfrm>
          <a:prstGeom prst="rect">
            <a:avLst/>
          </a:prstGeom>
          <a:noFill/>
        </p:spPr>
        <p:txBody>
          <a:bodyPr wrap="none" rtlCol="0">
            <a:spAutoFit/>
          </a:bodyPr>
          <a:lstStyle/>
          <a:p>
            <a:r>
              <a:rPr lang="en-US" sz="1200" dirty="0" smtClean="0"/>
              <a:t>Main Effect: </a:t>
            </a:r>
          </a:p>
          <a:p>
            <a:r>
              <a:rPr lang="en-US" sz="1200" dirty="0" smtClean="0"/>
              <a:t> p = 0.0175 for pore size domain, no effect of inoculant or interaction.  </a:t>
            </a:r>
            <a:endParaRPr lang="en-US" sz="1200" dirty="0"/>
          </a:p>
        </p:txBody>
      </p:sp>
    </p:spTree>
    <p:extLst>
      <p:ext uri="{BB962C8B-B14F-4D97-AF65-F5344CB8AC3E}">
        <p14:creationId xmlns:p14="http://schemas.microsoft.com/office/powerpoint/2010/main" val="383287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15" y="457200"/>
            <a:ext cx="8229600" cy="639762"/>
          </a:xfrm>
        </p:spPr>
        <p:txBody>
          <a:bodyPr>
            <a:noAutofit/>
          </a:bodyPr>
          <a:lstStyle/>
          <a:p>
            <a:pPr algn="l"/>
            <a:r>
              <a:rPr lang="en-US" sz="1600" b="1" dirty="0" smtClean="0"/>
              <a:t>Valine:</a:t>
            </a:r>
            <a:r>
              <a:rPr lang="en-US" sz="1600" dirty="0"/>
              <a:t/>
            </a:r>
            <a:br>
              <a:rPr lang="en-US" sz="1600" dirty="0"/>
            </a:br>
            <a:r>
              <a:rPr lang="en-US" sz="1600" dirty="0"/>
              <a:t>H</a:t>
            </a:r>
            <a:r>
              <a:rPr lang="en-US" sz="1600" dirty="0" smtClean="0"/>
              <a:t>ydrophobic, nonpolar, aliphatic amino acid. </a:t>
            </a:r>
            <a:br>
              <a:rPr lang="en-US" sz="1600" dirty="0" smtClean="0"/>
            </a:br>
            <a:r>
              <a:rPr lang="en-US" sz="1600" dirty="0" smtClean="0"/>
              <a:t>Increased processing in macropores (p &lt; 0.05) and reduced in </a:t>
            </a:r>
            <a:r>
              <a:rPr lang="en-US" sz="1600" i="1" dirty="0" err="1" smtClean="0"/>
              <a:t>Cellvibrio</a:t>
            </a:r>
            <a:r>
              <a:rPr lang="en-US" sz="1600" dirty="0" smtClean="0"/>
              <a:t> and </a:t>
            </a:r>
            <a:r>
              <a:rPr lang="en-US" sz="1600" i="1" dirty="0" smtClean="0"/>
              <a:t>Streptomyces</a:t>
            </a:r>
            <a:r>
              <a:rPr lang="en-US" sz="1600" dirty="0" smtClean="0"/>
              <a:t>- inoculated pore waters.  </a:t>
            </a:r>
            <a:endParaRPr lang="en-US"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30806"/>
            <a:ext cx="4589114" cy="336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9615" y="1730807"/>
            <a:ext cx="4589113" cy="336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52689" y="3305303"/>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ab</a:t>
            </a:r>
            <a:endParaRPr lang="en-US" sz="800" dirty="0">
              <a:latin typeface="Arial" panose="020B0604020202020204" pitchFamily="34" charset="0"/>
              <a:cs typeface="Arial" panose="020B0604020202020204" pitchFamily="34" charset="0"/>
            </a:endParaRPr>
          </a:p>
        </p:txBody>
      </p:sp>
      <p:sp>
        <p:nvSpPr>
          <p:cNvPr id="6" name="TextBox 5"/>
          <p:cNvSpPr txBox="1"/>
          <p:nvPr/>
        </p:nvSpPr>
        <p:spPr>
          <a:xfrm>
            <a:off x="2971800" y="2667000"/>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ab</a:t>
            </a:r>
            <a:endParaRPr lang="en-US" sz="800" dirty="0">
              <a:latin typeface="Arial" panose="020B0604020202020204" pitchFamily="34" charset="0"/>
              <a:cs typeface="Arial" panose="020B0604020202020204" pitchFamily="34" charset="0"/>
            </a:endParaRPr>
          </a:p>
        </p:txBody>
      </p:sp>
      <p:sp>
        <p:nvSpPr>
          <p:cNvPr id="7" name="TextBox 6"/>
          <p:cNvSpPr txBox="1"/>
          <p:nvPr/>
        </p:nvSpPr>
        <p:spPr>
          <a:xfrm>
            <a:off x="2286000" y="4040055"/>
            <a:ext cx="242374"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b</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1608083" y="3835121"/>
            <a:ext cx="242374"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b</a:t>
            </a:r>
            <a:endParaRPr lang="en-US" sz="800" dirty="0">
              <a:latin typeface="Arial" panose="020B0604020202020204" pitchFamily="34" charset="0"/>
              <a:cs typeface="Arial" panose="020B0604020202020204" pitchFamily="34" charset="0"/>
            </a:endParaRPr>
          </a:p>
        </p:txBody>
      </p:sp>
      <p:sp>
        <p:nvSpPr>
          <p:cNvPr id="9" name="TextBox 8"/>
          <p:cNvSpPr txBox="1"/>
          <p:nvPr/>
        </p:nvSpPr>
        <p:spPr>
          <a:xfrm>
            <a:off x="3758720" y="1981200"/>
            <a:ext cx="242374"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a:t>
            </a:r>
            <a:endParaRPr lang="en-US" sz="800" dirty="0">
              <a:latin typeface="Arial" panose="020B0604020202020204" pitchFamily="34" charset="0"/>
              <a:cs typeface="Arial" panose="020B0604020202020204" pitchFamily="34" charset="0"/>
            </a:endParaRPr>
          </a:p>
        </p:txBody>
      </p:sp>
      <p:sp>
        <p:nvSpPr>
          <p:cNvPr id="10" name="TextBox 9"/>
          <p:cNvSpPr txBox="1"/>
          <p:nvPr/>
        </p:nvSpPr>
        <p:spPr>
          <a:xfrm>
            <a:off x="2054366" y="5150078"/>
            <a:ext cx="1279517"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Main Effect,  p = 0.0487</a:t>
            </a:r>
            <a:endParaRPr lang="en-US" sz="800" dirty="0">
              <a:latin typeface="Arial" panose="020B0604020202020204" pitchFamily="34" charset="0"/>
              <a:cs typeface="Arial" panose="020B0604020202020204" pitchFamily="34" charset="0"/>
            </a:endParaRPr>
          </a:p>
        </p:txBody>
      </p:sp>
      <p:sp>
        <p:nvSpPr>
          <p:cNvPr id="11" name="TextBox 10"/>
          <p:cNvSpPr txBox="1"/>
          <p:nvPr/>
        </p:nvSpPr>
        <p:spPr>
          <a:xfrm>
            <a:off x="6571350" y="5194756"/>
            <a:ext cx="70564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 = 0.0441</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66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98" y="2362200"/>
            <a:ext cx="3988592"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292349"/>
            <a:ext cx="3722846"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87869" y="777081"/>
            <a:ext cx="82296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smtClean="0"/>
              <a:t>Leucine:</a:t>
            </a:r>
            <a:r>
              <a:rPr lang="en-US" sz="1600" dirty="0" smtClean="0"/>
              <a:t/>
            </a:r>
            <a:br>
              <a:rPr lang="en-US" sz="1600" dirty="0" smtClean="0"/>
            </a:br>
            <a:r>
              <a:rPr lang="en-US" sz="1600" dirty="0" smtClean="0"/>
              <a:t>Hydrophobic, nonpolar, aliphatic amino acid with branched hydrocarbon side chain. Leucine decomposition are relatively stabilized in protected (within aggregates or </a:t>
            </a:r>
            <a:r>
              <a:rPr lang="en-US" sz="1600" dirty="0" err="1" smtClean="0"/>
              <a:t>sorbed</a:t>
            </a:r>
            <a:r>
              <a:rPr lang="en-US" sz="1600" dirty="0" smtClean="0"/>
              <a:t> to minerals) spaces (Bartlett &amp; </a:t>
            </a:r>
            <a:r>
              <a:rPr lang="en-US" sz="1600" dirty="0" err="1" smtClean="0"/>
              <a:t>Doner</a:t>
            </a:r>
            <a:r>
              <a:rPr lang="en-US" sz="1600" dirty="0" smtClean="0"/>
              <a:t>, 1998). </a:t>
            </a:r>
          </a:p>
          <a:p>
            <a:pPr algn="l"/>
            <a:r>
              <a:rPr lang="en-US" sz="1600" dirty="0" smtClean="0"/>
              <a:t/>
            </a:r>
            <a:br>
              <a:rPr lang="en-US" sz="1600" dirty="0" smtClean="0"/>
            </a:br>
            <a:r>
              <a:rPr lang="en-US" sz="1600" dirty="0" smtClean="0"/>
              <a:t>Increased processing in macropores (p &lt; 0.005) and reduced in </a:t>
            </a:r>
            <a:r>
              <a:rPr lang="en-US" sz="1600" i="1" dirty="0" err="1" smtClean="0"/>
              <a:t>Cellvibrio</a:t>
            </a:r>
            <a:r>
              <a:rPr lang="en-US" sz="1600" dirty="0"/>
              <a:t>-</a:t>
            </a:r>
            <a:r>
              <a:rPr lang="en-US" sz="1600" dirty="0" smtClean="0"/>
              <a:t>inoculated pore waters.  </a:t>
            </a:r>
            <a:endParaRPr lang="en-US" sz="1600" dirty="0"/>
          </a:p>
        </p:txBody>
      </p:sp>
      <p:sp>
        <p:nvSpPr>
          <p:cNvPr id="10" name="TextBox 9"/>
          <p:cNvSpPr txBox="1"/>
          <p:nvPr/>
        </p:nvSpPr>
        <p:spPr>
          <a:xfrm>
            <a:off x="1981200" y="5562600"/>
            <a:ext cx="1279517"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Main Effect,  p = 0.0027</a:t>
            </a:r>
            <a:endParaRPr lang="en-US" sz="800" dirty="0">
              <a:latin typeface="Arial" panose="020B0604020202020204" pitchFamily="34" charset="0"/>
              <a:cs typeface="Arial" panose="020B0604020202020204" pitchFamily="34" charset="0"/>
            </a:endParaRPr>
          </a:p>
        </p:txBody>
      </p:sp>
      <p:sp>
        <p:nvSpPr>
          <p:cNvPr id="11" name="TextBox 10"/>
          <p:cNvSpPr txBox="1"/>
          <p:nvPr/>
        </p:nvSpPr>
        <p:spPr>
          <a:xfrm>
            <a:off x="6498184" y="5607278"/>
            <a:ext cx="705642"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 = 0.0028</a:t>
            </a:r>
            <a:endParaRPr lang="en-US" sz="800" dirty="0">
              <a:latin typeface="Arial" panose="020B0604020202020204" pitchFamily="34" charset="0"/>
              <a:cs typeface="Arial" panose="020B0604020202020204" pitchFamily="34" charset="0"/>
            </a:endParaRPr>
          </a:p>
        </p:txBody>
      </p:sp>
      <p:sp>
        <p:nvSpPr>
          <p:cNvPr id="12" name="TextBox 11"/>
          <p:cNvSpPr txBox="1"/>
          <p:nvPr/>
        </p:nvSpPr>
        <p:spPr>
          <a:xfrm>
            <a:off x="852689" y="2743200"/>
            <a:ext cx="242374"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a:t>
            </a:r>
            <a:endParaRPr lang="en-US" sz="800" dirty="0">
              <a:latin typeface="Arial" panose="020B0604020202020204" pitchFamily="34" charset="0"/>
              <a:cs typeface="Arial" panose="020B0604020202020204" pitchFamily="34" charset="0"/>
            </a:endParaRPr>
          </a:p>
        </p:txBody>
      </p:sp>
      <p:sp>
        <p:nvSpPr>
          <p:cNvPr id="13" name="TextBox 12"/>
          <p:cNvSpPr txBox="1"/>
          <p:nvPr/>
        </p:nvSpPr>
        <p:spPr>
          <a:xfrm>
            <a:off x="1524000" y="3962400"/>
            <a:ext cx="293670" cy="215444"/>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bc</a:t>
            </a:r>
            <a:endParaRPr lang="en-US" sz="800" dirty="0">
              <a:latin typeface="Arial" panose="020B0604020202020204" pitchFamily="34" charset="0"/>
              <a:cs typeface="Arial" panose="020B0604020202020204" pitchFamily="34" charset="0"/>
            </a:endParaRPr>
          </a:p>
        </p:txBody>
      </p:sp>
      <p:sp>
        <p:nvSpPr>
          <p:cNvPr id="14" name="TextBox 13"/>
          <p:cNvSpPr txBox="1"/>
          <p:nvPr/>
        </p:nvSpPr>
        <p:spPr>
          <a:xfrm>
            <a:off x="2120422" y="4346010"/>
            <a:ext cx="23596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c</a:t>
            </a:r>
            <a:endParaRPr lang="en-US" sz="800" dirty="0">
              <a:latin typeface="Arial" panose="020B0604020202020204" pitchFamily="34" charset="0"/>
              <a:cs typeface="Arial" panose="020B0604020202020204" pitchFamily="34" charset="0"/>
            </a:endParaRPr>
          </a:p>
        </p:txBody>
      </p:sp>
      <p:sp>
        <p:nvSpPr>
          <p:cNvPr id="15" name="TextBox 14"/>
          <p:cNvSpPr txBox="1"/>
          <p:nvPr/>
        </p:nvSpPr>
        <p:spPr>
          <a:xfrm>
            <a:off x="2819400" y="2958644"/>
            <a:ext cx="242374"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a:t>
            </a:r>
            <a:endParaRPr lang="en-US" sz="800" dirty="0">
              <a:latin typeface="Arial" panose="020B0604020202020204" pitchFamily="34" charset="0"/>
              <a:cs typeface="Arial" panose="020B0604020202020204" pitchFamily="34" charset="0"/>
            </a:endParaRPr>
          </a:p>
        </p:txBody>
      </p:sp>
      <p:sp>
        <p:nvSpPr>
          <p:cNvPr id="16" name="TextBox 15"/>
          <p:cNvSpPr txBox="1"/>
          <p:nvPr/>
        </p:nvSpPr>
        <p:spPr>
          <a:xfrm>
            <a:off x="3352800" y="3218766"/>
            <a:ext cx="300082"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ab</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390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306</Words>
  <Application>Microsoft Office PowerPoint</Application>
  <PresentationFormat>On-screen Show (4:3)</PresentationFormat>
  <Paragraphs>41</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Methionine: Sulfur-containing amino acid, the side chain is hydrophobic Increased processing of methionine in macropores compared to micropores (p &lt; 0.05)</vt:lpstr>
      <vt:lpstr>Valine: Hydrophobic, nonpolar, aliphatic amino acid.  Increased processing in macropores (p &lt; 0.05) and reduced in Cellvibrio and Streptomyces- inoculated pore waters.  </vt:lpstr>
      <vt:lpstr>PowerPoint Presentation</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peyton</dc:creator>
  <cp:lastModifiedBy>peyton</cp:lastModifiedBy>
  <cp:revision>11</cp:revision>
  <dcterms:created xsi:type="dcterms:W3CDTF">2015-09-18T17:18:27Z</dcterms:created>
  <dcterms:modified xsi:type="dcterms:W3CDTF">2015-11-02T23:37:02Z</dcterms:modified>
</cp:coreProperties>
</file>