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57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44" autoAdjust="0"/>
  </p:normalViewPr>
  <p:slideViewPr>
    <p:cSldViewPr>
      <p:cViewPr varScale="1">
        <p:scale>
          <a:sx n="58" d="100"/>
          <a:sy n="58" d="100"/>
        </p:scale>
        <p:origin x="-18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2013%20Pore%20Water\SBB%20short%20communication\0-90%20paired%20A%20D%20sample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2013%20Pore%20Water\SBB%20short%20communication\0-90%20paired%20A%20D%20sample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2013%20Pore%20Water\SBB%20short%20communication\0-90%20paired%20A%20D%20sample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2013%20Pore%20Water\SBB%20short%20communication\0-90%20paired%20A%20D%20samples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2013%20Pore%20Water\SBB%20short%20communication\0-90%20paired%20A%20D%20sampl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782152230971124E-2"/>
          <c:y val="2.1435237262008914E-2"/>
          <c:w val="0.8618165037062675"/>
          <c:h val="0.86873054036184405"/>
        </c:manualLayout>
      </c:layout>
      <c:scatterChart>
        <c:scatterStyle val="lineMarker"/>
        <c:varyColors val="0"/>
        <c:ser>
          <c:idx val="0"/>
          <c:order val="0"/>
          <c:tx>
            <c:v>50 Tension</c:v>
          </c:tx>
          <c:spPr>
            <a:ln w="28575">
              <a:noFill/>
            </a:ln>
          </c:spPr>
          <c:marker>
            <c:symbol val="square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NMS!$F$2:$F$15</c:f>
              <c:numCache>
                <c:formatCode>General</c:formatCode>
                <c:ptCount val="14"/>
                <c:pt idx="0">
                  <c:v>-6.9069996476173401E-2</c:v>
                </c:pt>
                <c:pt idx="1">
                  <c:v>8.9180000126361805E-2</c:v>
                </c:pt>
                <c:pt idx="2">
                  <c:v>-3.4880001097917598E-2</c:v>
                </c:pt>
                <c:pt idx="3">
                  <c:v>-0.731719970703125</c:v>
                </c:pt>
                <c:pt idx="4">
                  <c:v>-0.28080999851226801</c:v>
                </c:pt>
                <c:pt idx="5">
                  <c:v>0.30024001002311701</c:v>
                </c:pt>
                <c:pt idx="6">
                  <c:v>-0.188219994306564</c:v>
                </c:pt>
                <c:pt idx="7">
                  <c:v>-0.920509994029999</c:v>
                </c:pt>
                <c:pt idx="8">
                  <c:v>-0.32319000363349898</c:v>
                </c:pt>
                <c:pt idx="9">
                  <c:v>-0.88183999061584495</c:v>
                </c:pt>
                <c:pt idx="10">
                  <c:v>-1.25704002380371</c:v>
                </c:pt>
                <c:pt idx="11">
                  <c:v>-0.28602999448776201</c:v>
                </c:pt>
                <c:pt idx="12">
                  <c:v>-0.57282000780105602</c:v>
                </c:pt>
                <c:pt idx="13">
                  <c:v>0.36397999525070202</c:v>
                </c:pt>
              </c:numCache>
            </c:numRef>
          </c:xVal>
          <c:yVal>
            <c:numRef>
              <c:f>NMS!$G$2:$G$15</c:f>
              <c:numCache>
                <c:formatCode>General</c:formatCode>
                <c:ptCount val="14"/>
                <c:pt idx="0">
                  <c:v>-1.4167900085449201</c:v>
                </c:pt>
                <c:pt idx="1">
                  <c:v>-0.137749999761581</c:v>
                </c:pt>
                <c:pt idx="2">
                  <c:v>-0.309529989957809</c:v>
                </c:pt>
                <c:pt idx="3">
                  <c:v>0.76063001155853305</c:v>
                </c:pt>
                <c:pt idx="4">
                  <c:v>-0.66022002696991</c:v>
                </c:pt>
                <c:pt idx="5">
                  <c:v>0.22302000224590299</c:v>
                </c:pt>
                <c:pt idx="6">
                  <c:v>0.477939993143082</c:v>
                </c:pt>
                <c:pt idx="7">
                  <c:v>-0.17246000468730899</c:v>
                </c:pt>
                <c:pt idx="8">
                  <c:v>-1.2721199989318801</c:v>
                </c:pt>
                <c:pt idx="9">
                  <c:v>0.36151000857353199</c:v>
                </c:pt>
                <c:pt idx="10">
                  <c:v>-5.2999998442828699E-3</c:v>
                </c:pt>
                <c:pt idx="11">
                  <c:v>-0.61773997545242298</c:v>
                </c:pt>
                <c:pt idx="12">
                  <c:v>-0.49424999952316301</c:v>
                </c:pt>
                <c:pt idx="13">
                  <c:v>-0.27355998754501298</c:v>
                </c:pt>
              </c:numCache>
            </c:numRef>
          </c:yVal>
          <c:smooth val="0"/>
        </c:ser>
        <c:ser>
          <c:idx val="1"/>
          <c:order val="1"/>
          <c:tx>
            <c:v>500 Tension</c:v>
          </c:tx>
          <c:spPr>
            <a:ln w="28575">
              <a:noFill/>
            </a:ln>
          </c:spPr>
          <c:marker>
            <c:symbol val="square"/>
            <c:size val="5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NMS!$F$16:$F$29</c:f>
              <c:numCache>
                <c:formatCode>General</c:formatCode>
                <c:ptCount val="14"/>
                <c:pt idx="0">
                  <c:v>1.54936003684998</c:v>
                </c:pt>
                <c:pt idx="1">
                  <c:v>1.1034400463104199</c:v>
                </c:pt>
                <c:pt idx="2">
                  <c:v>0.47534000873565702</c:v>
                </c:pt>
                <c:pt idx="3">
                  <c:v>-0.39430999755859403</c:v>
                </c:pt>
                <c:pt idx="4">
                  <c:v>8.1370003521442399E-2</c:v>
                </c:pt>
                <c:pt idx="5">
                  <c:v>-8.8310003280639607E-2</c:v>
                </c:pt>
                <c:pt idx="6">
                  <c:v>-0.23984000086784399</c:v>
                </c:pt>
                <c:pt idx="7">
                  <c:v>0.29872998595237699</c:v>
                </c:pt>
                <c:pt idx="8">
                  <c:v>1.5648100376129199</c:v>
                </c:pt>
                <c:pt idx="9">
                  <c:v>2.3129999637603801E-2</c:v>
                </c:pt>
                <c:pt idx="10">
                  <c:v>0.33329999446868902</c:v>
                </c:pt>
                <c:pt idx="11">
                  <c:v>0.69268000125884999</c:v>
                </c:pt>
                <c:pt idx="12">
                  <c:v>-1.0508500337600699</c:v>
                </c:pt>
                <c:pt idx="13">
                  <c:v>0.44387999176979098</c:v>
                </c:pt>
              </c:numCache>
            </c:numRef>
          </c:xVal>
          <c:yVal>
            <c:numRef>
              <c:f>NMS!$G$16:$G$29</c:f>
              <c:numCache>
                <c:formatCode>General</c:formatCode>
                <c:ptCount val="14"/>
                <c:pt idx="0">
                  <c:v>-0.140890002250671</c:v>
                </c:pt>
                <c:pt idx="1">
                  <c:v>-6.9279998540878296E-2</c:v>
                </c:pt>
                <c:pt idx="2">
                  <c:v>-0.166920006275177</c:v>
                </c:pt>
                <c:pt idx="3">
                  <c:v>0.81181997060775801</c:v>
                </c:pt>
                <c:pt idx="4">
                  <c:v>0.49742001295089699</c:v>
                </c:pt>
                <c:pt idx="5">
                  <c:v>1.40538001060486</c:v>
                </c:pt>
                <c:pt idx="6">
                  <c:v>0.17143000662326799</c:v>
                </c:pt>
                <c:pt idx="7">
                  <c:v>-0.25084999203681901</c:v>
                </c:pt>
                <c:pt idx="8">
                  <c:v>0.179360002279282</c:v>
                </c:pt>
                <c:pt idx="9">
                  <c:v>0.69694000482559204</c:v>
                </c:pt>
                <c:pt idx="10">
                  <c:v>0.369500011205673</c:v>
                </c:pt>
                <c:pt idx="11">
                  <c:v>0.24918000400066401</c:v>
                </c:pt>
                <c:pt idx="12">
                  <c:v>-5.1660001277923598E-2</c:v>
                </c:pt>
                <c:pt idx="13">
                  <c:v>-0.164820000529289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NMS!$M$20</c:f>
              <c:strCache>
                <c:ptCount val="1"/>
                <c:pt idx="0">
                  <c:v>Unsaturated Hydrocarbons</c:v>
                </c:pt>
              </c:strCache>
            </c:strRef>
          </c:tx>
          <c:spPr>
            <a:ln w="28575">
              <a:solidFill>
                <a:schemeClr val="tx1"/>
              </a:solidFill>
              <a:headEnd type="triangle" w="sm" len="sm"/>
              <a:tailEnd type="none" w="lg" len="me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2.3094688221709007E-2"/>
                  <c:y val="2.9100529100529099E-2"/>
                </c:manualLayout>
              </c:layout>
              <c:tx>
                <c:rich>
                  <a:bodyPr/>
                  <a:lstStyle/>
                  <a:p>
                    <a:r>
                      <a:rPr lang="en-US" sz="800"/>
                      <a:t>Unsaturated H</a:t>
                    </a:r>
                    <a:r>
                      <a:rPr lang="en-US" sz="800">
                        <a:solidFill>
                          <a:sysClr val="windowText" lastClr="000000"/>
                        </a:solidFill>
                      </a:rPr>
                      <a:t>yd</a:t>
                    </a:r>
                    <a:r>
                      <a:rPr lang="en-US" sz="800"/>
                      <a:t>rocarbons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NMS!$N$20:$N$21</c:f>
              <c:numCache>
                <c:formatCode>General</c:formatCode>
                <c:ptCount val="2"/>
                <c:pt idx="0">
                  <c:v>-1.1939999999999999E-2</c:v>
                </c:pt>
                <c:pt idx="1">
                  <c:v>0</c:v>
                </c:pt>
              </c:numCache>
            </c:numRef>
          </c:xVal>
          <c:yVal>
            <c:numRef>
              <c:f>NMS!$O$20:$O$21</c:f>
              <c:numCache>
                <c:formatCode>General</c:formatCode>
                <c:ptCount val="2"/>
                <c:pt idx="0">
                  <c:v>-6.4530000000000004E-2</c:v>
                </c:pt>
                <c:pt idx="1">
                  <c:v>0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NMS!$M$22</c:f>
              <c:strCache>
                <c:ptCount val="1"/>
                <c:pt idx="0">
                  <c:v>Proteins</c:v>
                </c:pt>
              </c:strCache>
            </c:strRef>
          </c:tx>
          <c:spPr>
            <a:ln w="25400">
              <a:solidFill>
                <a:schemeClr val="tx1"/>
              </a:solidFill>
              <a:headEnd type="triangle" w="sm" len="sm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7.3530904790747309E-2"/>
                  <c:y val="-1.0582036024122939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NMS!$N$22:$N$23</c:f>
              <c:numCache>
                <c:formatCode>General</c:formatCode>
                <c:ptCount val="2"/>
                <c:pt idx="0">
                  <c:v>-0.28403</c:v>
                </c:pt>
                <c:pt idx="1">
                  <c:v>0</c:v>
                </c:pt>
              </c:numCache>
            </c:numRef>
          </c:xVal>
          <c:yVal>
            <c:numRef>
              <c:f>NMS!$O$22:$O$23</c:f>
              <c:numCache>
                <c:formatCode>General</c:formatCode>
                <c:ptCount val="2"/>
                <c:pt idx="0">
                  <c:v>0.22414999999999999</c:v>
                </c:pt>
                <c:pt idx="1">
                  <c:v>0</c:v>
                </c:pt>
              </c:numCache>
            </c:numRef>
          </c:yVal>
          <c:smooth val="0"/>
        </c:ser>
        <c:ser>
          <c:idx val="5"/>
          <c:order val="4"/>
          <c:tx>
            <c:strRef>
              <c:f>NMS!$M$24</c:f>
              <c:strCache>
                <c:ptCount val="1"/>
                <c:pt idx="0">
                  <c:v>Lignin</c:v>
                </c:pt>
              </c:strCache>
            </c:strRef>
          </c:tx>
          <c:spPr>
            <a:ln w="25400">
              <a:solidFill>
                <a:schemeClr val="tx1"/>
              </a:solidFill>
              <a:headEnd type="triangle" w="sm" len="me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3.0792917628945341E-3"/>
                  <c:y val="-5.2910052910052907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NMS!$N$24:$N$25</c:f>
              <c:numCache>
                <c:formatCode>General</c:formatCode>
                <c:ptCount val="2"/>
                <c:pt idx="0">
                  <c:v>-5.5449999999999999E-2</c:v>
                </c:pt>
                <c:pt idx="1">
                  <c:v>0</c:v>
                </c:pt>
              </c:numCache>
            </c:numRef>
          </c:xVal>
          <c:yVal>
            <c:numRef>
              <c:f>NMS!$O$24:$O$25</c:f>
              <c:numCache>
                <c:formatCode>General</c:formatCode>
                <c:ptCount val="2"/>
                <c:pt idx="0">
                  <c:v>0.11568000000000001</c:v>
                </c:pt>
                <c:pt idx="1">
                  <c:v>0</c:v>
                </c:pt>
              </c:numCache>
            </c:numRef>
          </c:yVal>
          <c:smooth val="0"/>
        </c:ser>
        <c:ser>
          <c:idx val="6"/>
          <c:order val="5"/>
          <c:tx>
            <c:strRef>
              <c:f>NMS!$M$26</c:f>
              <c:strCache>
                <c:ptCount val="1"/>
                <c:pt idx="0">
                  <c:v>Carbohydrates</c:v>
                </c:pt>
              </c:strCache>
            </c:strRef>
          </c:tx>
          <c:spPr>
            <a:ln w="25400">
              <a:solidFill>
                <a:schemeClr val="tx1"/>
              </a:solidFill>
              <a:headEnd type="triangle" w="sm" len="sm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0.1061551440685299"/>
                  <c:y val="8.3404459938690861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NMS!$N$26:$N$27</c:f>
              <c:numCache>
                <c:formatCode>General</c:formatCode>
                <c:ptCount val="2"/>
                <c:pt idx="0">
                  <c:v>-0.19366</c:v>
                </c:pt>
                <c:pt idx="1">
                  <c:v>0</c:v>
                </c:pt>
              </c:numCache>
            </c:numRef>
          </c:xVal>
          <c:yVal>
            <c:numRef>
              <c:f>NMS!$O$26:$O$27</c:f>
              <c:numCache>
                <c:formatCode>General</c:formatCode>
                <c:ptCount val="2"/>
                <c:pt idx="0">
                  <c:v>9.3380000000000005E-2</c:v>
                </c:pt>
                <c:pt idx="1">
                  <c:v>0</c:v>
                </c:pt>
              </c:numCache>
            </c:numRef>
          </c:yVal>
          <c:smooth val="0"/>
        </c:ser>
        <c:ser>
          <c:idx val="8"/>
          <c:order val="6"/>
          <c:tx>
            <c:strRef>
              <c:f>NMS!$M$28</c:f>
              <c:strCache>
                <c:ptCount val="1"/>
                <c:pt idx="0">
                  <c:v>Amino Sugars</c:v>
                </c:pt>
              </c:strCache>
            </c:strRef>
          </c:tx>
          <c:spPr>
            <a:ln w="31750">
              <a:solidFill>
                <a:schemeClr val="tx1"/>
              </a:solidFill>
              <a:headEnd type="triangle" w="sm" len="sm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7.6982294072363358E-3"/>
                  <c:y val="-1.851851851851851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NMS!$N$28:$N$29</c:f>
              <c:numCache>
                <c:formatCode>General</c:formatCode>
                <c:ptCount val="2"/>
                <c:pt idx="0">
                  <c:v>-0.23368</c:v>
                </c:pt>
                <c:pt idx="1">
                  <c:v>0</c:v>
                </c:pt>
              </c:numCache>
            </c:numRef>
          </c:xVal>
          <c:yVal>
            <c:numRef>
              <c:f>NMS!$O$28:$O$29</c:f>
              <c:numCache>
                <c:formatCode>General</c:formatCode>
                <c:ptCount val="2"/>
                <c:pt idx="0">
                  <c:v>0.18298</c:v>
                </c:pt>
                <c:pt idx="1">
                  <c:v>0</c:v>
                </c:pt>
              </c:numCache>
            </c:numRef>
          </c:yVal>
          <c:smooth val="0"/>
        </c:ser>
        <c:ser>
          <c:idx val="9"/>
          <c:order val="7"/>
          <c:tx>
            <c:strRef>
              <c:f>NMS!$M$30</c:f>
              <c:strCache>
                <c:ptCount val="1"/>
                <c:pt idx="0">
                  <c:v>Tannins</c:v>
                </c:pt>
              </c:strCache>
            </c:strRef>
          </c:tx>
          <c:spPr>
            <a:ln w="25400">
              <a:solidFill>
                <a:schemeClr val="tx1"/>
              </a:solidFill>
              <a:headEnd type="triangle" w="sm" len="sm"/>
            </a:ln>
          </c:spPr>
          <c:marker>
            <c:symbol val="none"/>
          </c:marker>
          <c:dLbls>
            <c:dLbl>
              <c:idx val="1"/>
              <c:delete val="1"/>
            </c:dLbl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NMS!$N$30:$N$31</c:f>
              <c:numCache>
                <c:formatCode>General</c:formatCode>
                <c:ptCount val="2"/>
                <c:pt idx="0">
                  <c:v>0.2727</c:v>
                </c:pt>
                <c:pt idx="1">
                  <c:v>0</c:v>
                </c:pt>
              </c:numCache>
            </c:numRef>
          </c:xVal>
          <c:yVal>
            <c:numRef>
              <c:f>NMS!$O$30:$O$31</c:f>
              <c:numCache>
                <c:formatCode>General</c:formatCode>
                <c:ptCount val="2"/>
                <c:pt idx="0">
                  <c:v>3.78E-2</c:v>
                </c:pt>
                <c:pt idx="1">
                  <c:v>0</c:v>
                </c:pt>
              </c:numCache>
            </c:numRef>
          </c:yVal>
          <c:smooth val="0"/>
        </c:ser>
        <c:ser>
          <c:idx val="2"/>
          <c:order val="8"/>
          <c:tx>
            <c:strRef>
              <c:f>NMS!$M$18</c:f>
              <c:strCache>
                <c:ptCount val="1"/>
                <c:pt idx="0">
                  <c:v>Lipid</c:v>
                </c:pt>
              </c:strCache>
            </c:strRef>
          </c:tx>
          <c:spPr>
            <a:ln w="25400">
              <a:solidFill>
                <a:schemeClr val="tx1"/>
              </a:solidFill>
              <a:headEnd type="triangle" w="sm" len="sm"/>
              <a:tailEnd type="none"/>
            </a:ln>
          </c:spPr>
          <c:marker>
            <c:symbol val="none"/>
          </c:marker>
          <c:dPt>
            <c:idx val="1"/>
            <c:bubble3D val="0"/>
          </c:dPt>
          <c:dLbls>
            <c:dLbl>
              <c:idx val="0"/>
              <c:layout>
                <c:manualLayout>
                  <c:x val="-4.7729022324865283E-2"/>
                  <c:y val="1.851851851851851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NMS!$N$18:$N$19</c:f>
              <c:numCache>
                <c:formatCode>General</c:formatCode>
                <c:ptCount val="2"/>
                <c:pt idx="0">
                  <c:v>-0.12906999999999999</c:v>
                </c:pt>
                <c:pt idx="1">
                  <c:v>0</c:v>
                </c:pt>
              </c:numCache>
            </c:numRef>
          </c:xVal>
          <c:yVal>
            <c:numRef>
              <c:f>NMS!$O$18:$O$19</c:f>
              <c:numCache>
                <c:formatCode>General</c:formatCode>
                <c:ptCount val="2"/>
                <c:pt idx="0">
                  <c:v>-0.14409</c:v>
                </c:pt>
                <c:pt idx="1">
                  <c:v>0</c:v>
                </c:pt>
              </c:numCache>
            </c:numRef>
          </c:yVal>
          <c:smooth val="0"/>
        </c:ser>
        <c:ser>
          <c:idx val="7"/>
          <c:order val="9"/>
          <c:tx>
            <c:strRef>
              <c:f>NMS!$M$32</c:f>
              <c:strCache>
                <c:ptCount val="1"/>
                <c:pt idx="0">
                  <c:v>Condensed hydrocarbons</c:v>
                </c:pt>
              </c:strCache>
            </c:strRef>
          </c:tx>
          <c:spPr>
            <a:ln w="28575">
              <a:solidFill>
                <a:schemeClr val="tx1"/>
              </a:solidFill>
              <a:headEnd type="triangle" w="sm" len="sm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3.0792917628945343E-2"/>
                  <c:y val="1.851851851851851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NMS!$N$32:$N$33</c:f>
              <c:numCache>
                <c:formatCode>General</c:formatCode>
                <c:ptCount val="2"/>
                <c:pt idx="0">
                  <c:v>0.23862</c:v>
                </c:pt>
                <c:pt idx="1">
                  <c:v>0</c:v>
                </c:pt>
              </c:numCache>
            </c:numRef>
          </c:xVal>
          <c:yVal>
            <c:numRef>
              <c:f>NMS!$O$32:$O$33</c:f>
              <c:numCache>
                <c:formatCode>General</c:formatCode>
                <c:ptCount val="2"/>
                <c:pt idx="0">
                  <c:v>2.6239999999999999E-2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71392"/>
        <c:axId val="45373312"/>
      </c:scatterChart>
      <c:valAx>
        <c:axId val="45371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Axis 1 </a:t>
                </a:r>
                <a:r>
                  <a:rPr lang="en-US" b="0"/>
                  <a:t>(40.2%, p &lt;</a:t>
                </a:r>
                <a:r>
                  <a:rPr lang="en-US" b="0" baseline="0"/>
                  <a:t> 0.01)</a:t>
                </a:r>
                <a:r>
                  <a:rPr lang="en-US" b="0"/>
                  <a:t>)</a:t>
                </a:r>
                <a:r>
                  <a:rPr lang="en-US"/>
                  <a:t> </a:t>
                </a:r>
              </a:p>
            </c:rich>
          </c:tx>
          <c:layout>
            <c:manualLayout>
              <c:xMode val="edge"/>
              <c:yMode val="edge"/>
              <c:x val="0.36626359205099362"/>
              <c:y val="0.9460431568191380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5373312"/>
        <c:crossesAt val="-2"/>
        <c:crossBetween val="midCat"/>
      </c:valAx>
      <c:valAx>
        <c:axId val="4537331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Axis 2 </a:t>
                </a:r>
                <a:r>
                  <a:rPr lang="en-US" b="0"/>
                  <a:t>(47.7%, p</a:t>
                </a:r>
                <a:r>
                  <a:rPr lang="en-US" b="0" baseline="0"/>
                  <a:t> &lt; 0.05)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1.0903204407141417E-2"/>
              <c:y val="0.345265973432710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5371392"/>
        <c:crossesAt val="-1.5"/>
        <c:crossBetween val="midCat"/>
      </c:valAx>
      <c:spPr>
        <a:noFill/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4810273715785525"/>
          <c:y val="5.7811103764701166E-2"/>
          <c:w val="0.24890254102852527"/>
          <c:h val="6.374686942758109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58244557665586"/>
          <c:y val="5.1400554097404488E-2"/>
          <c:w val="0.71358730893932376"/>
          <c:h val="0.73444808982210552"/>
        </c:manualLayout>
      </c:layout>
      <c:barChart>
        <c:barDir val="col"/>
        <c:grouping val="clustered"/>
        <c:varyColors val="0"/>
        <c:ser>
          <c:idx val="0"/>
          <c:order val="0"/>
          <c:tx>
            <c:v>Lipids</c:v>
          </c:tx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errBars>
            <c:errBarType val="both"/>
            <c:errValType val="cust"/>
            <c:noEndCap val="0"/>
            <c:plus>
              <c:numRef>
                <c:f>'column graphs '!$D$11:$D$12</c:f>
                <c:numCache>
                  <c:formatCode>General</c:formatCode>
                  <c:ptCount val="2"/>
                  <c:pt idx="0">
                    <c:v>1.5917153671580999</c:v>
                  </c:pt>
                  <c:pt idx="1">
                    <c:v>0.98084735737090001</c:v>
                  </c:pt>
                </c:numCache>
              </c:numRef>
            </c:plus>
            <c:minus>
              <c:numRef>
                <c:f>'column graphs '!$D$11:$D$12</c:f>
                <c:numCache>
                  <c:formatCode>General</c:formatCode>
                  <c:ptCount val="2"/>
                  <c:pt idx="0">
                    <c:v>1.5917153671580999</c:v>
                  </c:pt>
                  <c:pt idx="1">
                    <c:v>0.98084735737090001</c:v>
                  </c:pt>
                </c:numCache>
              </c:numRef>
            </c:minus>
          </c:errBars>
          <c:cat>
            <c:strRef>
              <c:f>'column graphs '!$B$11:$B$12</c:f>
              <c:strCache>
                <c:ptCount val="2"/>
                <c:pt idx="0">
                  <c:v>15 mb</c:v>
                </c:pt>
                <c:pt idx="1">
                  <c:v>500 mb</c:v>
                </c:pt>
              </c:strCache>
            </c:strRef>
          </c:cat>
          <c:val>
            <c:numRef>
              <c:f>'column graphs '!$C$11:$C$12</c:f>
              <c:numCache>
                <c:formatCode>General</c:formatCode>
                <c:ptCount val="2"/>
                <c:pt idx="0">
                  <c:v>21.863571428570999</c:v>
                </c:pt>
                <c:pt idx="1">
                  <c:v>14.75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767296"/>
        <c:axId val="45789568"/>
      </c:barChart>
      <c:catAx>
        <c:axId val="4576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45789568"/>
        <c:crosses val="autoZero"/>
        <c:auto val="1"/>
        <c:lblAlgn val="ctr"/>
        <c:lblOffset val="100"/>
        <c:noMultiLvlLbl val="0"/>
      </c:catAx>
      <c:valAx>
        <c:axId val="457895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45767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75253093363329"/>
          <c:y val="5.1400620376998336E-2"/>
          <c:w val="0.70172928383951994"/>
          <c:h val="0.7394985285930169"/>
        </c:manualLayout>
      </c:layout>
      <c:barChart>
        <c:barDir val="col"/>
        <c:grouping val="clustered"/>
        <c:varyColors val="0"/>
        <c:ser>
          <c:idx val="0"/>
          <c:order val="0"/>
          <c:tx>
            <c:v>Tannins</c:v>
          </c:tx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errBars>
            <c:errBarType val="both"/>
            <c:errValType val="cust"/>
            <c:noEndCap val="0"/>
            <c:plus>
              <c:numRef>
                <c:f>'column graphs '!$F$11:$F$12</c:f>
                <c:numCache>
                  <c:formatCode>General</c:formatCode>
                  <c:ptCount val="2"/>
                  <c:pt idx="0">
                    <c:v>0.19999342610859999</c:v>
                  </c:pt>
                  <c:pt idx="1">
                    <c:v>0.36317958547110002</c:v>
                  </c:pt>
                </c:numCache>
              </c:numRef>
            </c:plus>
            <c:minus>
              <c:numRef>
                <c:f>'column graphs '!$F$11:$F$12</c:f>
                <c:numCache>
                  <c:formatCode>General</c:formatCode>
                  <c:ptCount val="2"/>
                  <c:pt idx="0">
                    <c:v>0.19999342610859999</c:v>
                  </c:pt>
                  <c:pt idx="1">
                    <c:v>0.36317958547110002</c:v>
                  </c:pt>
                </c:numCache>
              </c:numRef>
            </c:minus>
          </c:errBars>
          <c:cat>
            <c:strRef>
              <c:f>'column graphs '!$B$11:$B$12</c:f>
              <c:strCache>
                <c:ptCount val="2"/>
                <c:pt idx="0">
                  <c:v>15 mb</c:v>
                </c:pt>
                <c:pt idx="1">
                  <c:v>500 mb</c:v>
                </c:pt>
              </c:strCache>
            </c:strRef>
          </c:cat>
          <c:val>
            <c:numRef>
              <c:f>'column graphs '!$E$11:$E$12</c:f>
              <c:numCache>
                <c:formatCode>General</c:formatCode>
                <c:ptCount val="2"/>
                <c:pt idx="0">
                  <c:v>1.6464285714286</c:v>
                </c:pt>
                <c:pt idx="1">
                  <c:v>2.8207142857142999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400256"/>
        <c:axId val="46402176"/>
      </c:barChart>
      <c:catAx>
        <c:axId val="46400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sz="1000"/>
                  <a:t>Pore Water Tension</a:t>
                </a:r>
              </a:p>
            </c:rich>
          </c:tx>
          <c:layout>
            <c:manualLayout>
              <c:xMode val="edge"/>
              <c:yMode val="edge"/>
              <c:x val="0.37091451068616421"/>
              <c:y val="0.9073216416129802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46402176"/>
        <c:crosses val="autoZero"/>
        <c:auto val="1"/>
        <c:lblAlgn val="ctr"/>
        <c:lblOffset val="100"/>
        <c:noMultiLvlLbl val="0"/>
      </c:catAx>
      <c:valAx>
        <c:axId val="464021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46400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37934228809634"/>
          <c:y val="5.6451125427503378E-2"/>
          <c:w val="0.71717340077015923"/>
          <c:h val="0.73516185476815399"/>
        </c:manualLayout>
      </c:layout>
      <c:barChart>
        <c:barDir val="col"/>
        <c:grouping val="clustered"/>
        <c:varyColors val="0"/>
        <c:ser>
          <c:idx val="0"/>
          <c:order val="0"/>
          <c:tx>
            <c:v>Condensed Hydrocarbons</c:v>
          </c:tx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errBars>
            <c:errBarType val="both"/>
            <c:errValType val="cust"/>
            <c:noEndCap val="0"/>
            <c:plus>
              <c:numRef>
                <c:f>'column graphs '!$H$11:$H$12</c:f>
                <c:numCache>
                  <c:formatCode>General</c:formatCode>
                  <c:ptCount val="2"/>
                  <c:pt idx="0">
                    <c:v>0.61239348864059995</c:v>
                  </c:pt>
                  <c:pt idx="1">
                    <c:v>1.3091655670489999</c:v>
                  </c:pt>
                </c:numCache>
              </c:numRef>
            </c:plus>
            <c:minus>
              <c:numRef>
                <c:f>'column graphs '!$H$11:$H$12</c:f>
                <c:numCache>
                  <c:formatCode>General</c:formatCode>
                  <c:ptCount val="2"/>
                  <c:pt idx="0">
                    <c:v>0.61239348864059995</c:v>
                  </c:pt>
                  <c:pt idx="1">
                    <c:v>1.3091655670489999</c:v>
                  </c:pt>
                </c:numCache>
              </c:numRef>
            </c:minus>
          </c:errBars>
          <c:cat>
            <c:strRef>
              <c:f>'column graphs '!$B$11:$B$12</c:f>
              <c:strCache>
                <c:ptCount val="2"/>
                <c:pt idx="0">
                  <c:v>15 mb</c:v>
                </c:pt>
                <c:pt idx="1">
                  <c:v>500 mb</c:v>
                </c:pt>
              </c:strCache>
            </c:strRef>
          </c:cat>
          <c:val>
            <c:numRef>
              <c:f>'column graphs '!$G$11:$G$12</c:f>
              <c:numCache>
                <c:formatCode>General</c:formatCode>
                <c:ptCount val="2"/>
                <c:pt idx="0">
                  <c:v>9.3807142857142995</c:v>
                </c:pt>
                <c:pt idx="1">
                  <c:v>13.457857142857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439424"/>
        <c:axId val="46441216"/>
      </c:barChart>
      <c:catAx>
        <c:axId val="4643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46441216"/>
        <c:crosses val="autoZero"/>
        <c:auto val="1"/>
        <c:lblAlgn val="ctr"/>
        <c:lblOffset val="100"/>
        <c:noMultiLvlLbl val="0"/>
      </c:catAx>
      <c:valAx>
        <c:axId val="464412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46439424"/>
        <c:crosses val="autoZero"/>
        <c:crossBetween val="between"/>
        <c:majorUnit val="4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87729658792652"/>
          <c:y val="0.1230564577053981"/>
          <c:w val="0.74201290463692038"/>
          <c:h val="0.50656977966774919"/>
        </c:manualLayout>
      </c:layout>
      <c:barChart>
        <c:barDir val="col"/>
        <c:grouping val="clustered"/>
        <c:varyColors val="0"/>
        <c:ser>
          <c:idx val="0"/>
          <c:order val="0"/>
          <c:tx>
            <c:v>15 mb</c:v>
          </c:tx>
          <c:invertIfNegative val="0"/>
          <c:dLbls>
            <c:dLbl>
              <c:idx val="0"/>
              <c:layout>
                <c:manualLayout>
                  <c:x val="1.1111111111111112E-2"/>
                  <c:y val="-3.165182987141444E-2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*</a:t>
                    </a:r>
                  </a:p>
                  <a:p>
                    <a:r>
                      <a:rPr lang="en-US" b="1"/>
                      <a:t>*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8.3333333333333332E-3"/>
                  <c:y val="-2.3738872403560905E-2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*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5.5555555555555558E-3"/>
                  <c:y val="-9.8911968348170135E-2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*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errBars>
            <c:errBarType val="both"/>
            <c:errValType val="cust"/>
            <c:noEndCap val="0"/>
            <c:plus>
              <c:numRef>
                <c:f>'column graphs '!$K$3:$R$3</c:f>
                <c:numCache>
                  <c:formatCode>General</c:formatCode>
                  <c:ptCount val="8"/>
                  <c:pt idx="0">
                    <c:v>1.5917153671580999</c:v>
                  </c:pt>
                  <c:pt idx="1">
                    <c:v>0.78757721208279996</c:v>
                  </c:pt>
                  <c:pt idx="2">
                    <c:v>1.3331856537786</c:v>
                  </c:pt>
                  <c:pt idx="3">
                    <c:v>0.84829610363060004</c:v>
                  </c:pt>
                  <c:pt idx="4">
                    <c:v>0.31546208414100002</c:v>
                  </c:pt>
                  <c:pt idx="5">
                    <c:v>0.33621782438129999</c:v>
                  </c:pt>
                  <c:pt idx="6">
                    <c:v>0.19999342610859999</c:v>
                  </c:pt>
                  <c:pt idx="7">
                    <c:v>0.61239348864059995</c:v>
                  </c:pt>
                </c:numCache>
              </c:numRef>
            </c:plus>
            <c:minus>
              <c:numRef>
                <c:f>'column graphs '!$K$3:$R$3</c:f>
                <c:numCache>
                  <c:formatCode>General</c:formatCode>
                  <c:ptCount val="8"/>
                  <c:pt idx="0">
                    <c:v>1.5917153671580999</c:v>
                  </c:pt>
                  <c:pt idx="1">
                    <c:v>0.78757721208279996</c:v>
                  </c:pt>
                  <c:pt idx="2">
                    <c:v>1.3331856537786</c:v>
                  </c:pt>
                  <c:pt idx="3">
                    <c:v>0.84829610363060004</c:v>
                  </c:pt>
                  <c:pt idx="4">
                    <c:v>0.31546208414100002</c:v>
                  </c:pt>
                  <c:pt idx="5">
                    <c:v>0.33621782438129999</c:v>
                  </c:pt>
                  <c:pt idx="6">
                    <c:v>0.19999342610859999</c:v>
                  </c:pt>
                  <c:pt idx="7">
                    <c:v>0.61239348864059995</c:v>
                  </c:pt>
                </c:numCache>
              </c:numRef>
            </c:minus>
          </c:errBars>
          <c:cat>
            <c:strRef>
              <c:f>'column graphs '!$C$2:$J$2</c:f>
              <c:strCache>
                <c:ptCount val="8"/>
                <c:pt idx="0">
                  <c:v>Lipids**</c:v>
                </c:pt>
                <c:pt idx="1">
                  <c:v>Unsaturated hydrocarbons</c:v>
                </c:pt>
                <c:pt idx="2">
                  <c:v>Proteins</c:v>
                </c:pt>
                <c:pt idx="3">
                  <c:v>Lignin</c:v>
                </c:pt>
                <c:pt idx="4">
                  <c:v>carbohydrate</c:v>
                </c:pt>
                <c:pt idx="5">
                  <c:v>Amino sugars</c:v>
                </c:pt>
                <c:pt idx="6">
                  <c:v>Tannins*</c:v>
                </c:pt>
                <c:pt idx="7">
                  <c:v>Condensed hydrocarbons*</c:v>
                </c:pt>
              </c:strCache>
            </c:strRef>
          </c:cat>
          <c:val>
            <c:numRef>
              <c:f>'column graphs '!$C$3:$J$3</c:f>
              <c:numCache>
                <c:formatCode>General</c:formatCode>
                <c:ptCount val="8"/>
                <c:pt idx="0">
                  <c:v>21.863571428570999</c:v>
                </c:pt>
                <c:pt idx="1">
                  <c:v>9.4685714285713996</c:v>
                </c:pt>
                <c:pt idx="2">
                  <c:v>7.5328571428571003</c:v>
                </c:pt>
                <c:pt idx="3">
                  <c:v>12.535714285714</c:v>
                </c:pt>
                <c:pt idx="4">
                  <c:v>2.5514285714286</c:v>
                </c:pt>
                <c:pt idx="5">
                  <c:v>2.2064285714285998</c:v>
                </c:pt>
                <c:pt idx="6">
                  <c:v>1.6464285714286</c:v>
                </c:pt>
                <c:pt idx="7">
                  <c:v>9.3807142857142995</c:v>
                </c:pt>
              </c:numCache>
            </c:numRef>
          </c:val>
        </c:ser>
        <c:ser>
          <c:idx val="1"/>
          <c:order val="1"/>
          <c:tx>
            <c:v>500 mb </c:v>
          </c:tx>
          <c:invertIfNegative val="0"/>
          <c:errBars>
            <c:errBarType val="both"/>
            <c:errValType val="cust"/>
            <c:noEndCap val="0"/>
            <c:plus>
              <c:numRef>
                <c:f>'column graphs '!$K$4:$R$4</c:f>
                <c:numCache>
                  <c:formatCode>General</c:formatCode>
                  <c:ptCount val="8"/>
                  <c:pt idx="0">
                    <c:v>0.98084735737090001</c:v>
                  </c:pt>
                  <c:pt idx="1">
                    <c:v>1.0530304068148</c:v>
                  </c:pt>
                  <c:pt idx="2">
                    <c:v>1.1173903810828001</c:v>
                  </c:pt>
                  <c:pt idx="3">
                    <c:v>0.90508282577179999</c:v>
                  </c:pt>
                  <c:pt idx="4">
                    <c:v>0.22753094222619999</c:v>
                  </c:pt>
                  <c:pt idx="5">
                    <c:v>0.2218865345687</c:v>
                  </c:pt>
                  <c:pt idx="6">
                    <c:v>0.36317958547110002</c:v>
                  </c:pt>
                  <c:pt idx="7">
                    <c:v>1.3091655670489999</c:v>
                  </c:pt>
                </c:numCache>
              </c:numRef>
            </c:plus>
            <c:minus>
              <c:numRef>
                <c:f>'column graphs '!$K$4:$R$4</c:f>
                <c:numCache>
                  <c:formatCode>General</c:formatCode>
                  <c:ptCount val="8"/>
                  <c:pt idx="0">
                    <c:v>0.98084735737090001</c:v>
                  </c:pt>
                  <c:pt idx="1">
                    <c:v>1.0530304068148</c:v>
                  </c:pt>
                  <c:pt idx="2">
                    <c:v>1.1173903810828001</c:v>
                  </c:pt>
                  <c:pt idx="3">
                    <c:v>0.90508282577179999</c:v>
                  </c:pt>
                  <c:pt idx="4">
                    <c:v>0.22753094222619999</c:v>
                  </c:pt>
                  <c:pt idx="5">
                    <c:v>0.2218865345687</c:v>
                  </c:pt>
                  <c:pt idx="6">
                    <c:v>0.36317958547110002</c:v>
                  </c:pt>
                  <c:pt idx="7">
                    <c:v>1.3091655670489999</c:v>
                  </c:pt>
                </c:numCache>
              </c:numRef>
            </c:minus>
          </c:errBars>
          <c:cat>
            <c:strRef>
              <c:f>'column graphs '!$C$2:$J$2</c:f>
              <c:strCache>
                <c:ptCount val="8"/>
                <c:pt idx="0">
                  <c:v>Lipids**</c:v>
                </c:pt>
                <c:pt idx="1">
                  <c:v>Unsaturated hydrocarbons</c:v>
                </c:pt>
                <c:pt idx="2">
                  <c:v>Proteins</c:v>
                </c:pt>
                <c:pt idx="3">
                  <c:v>Lignin</c:v>
                </c:pt>
                <c:pt idx="4">
                  <c:v>carbohydrate</c:v>
                </c:pt>
                <c:pt idx="5">
                  <c:v>Amino sugars</c:v>
                </c:pt>
                <c:pt idx="6">
                  <c:v>Tannins*</c:v>
                </c:pt>
                <c:pt idx="7">
                  <c:v>Condensed hydrocarbons*</c:v>
                </c:pt>
              </c:strCache>
            </c:strRef>
          </c:cat>
          <c:val>
            <c:numRef>
              <c:f>'column graphs '!$C$4:$J$4</c:f>
              <c:numCache>
                <c:formatCode>General</c:formatCode>
                <c:ptCount val="8"/>
                <c:pt idx="0">
                  <c:v>14.75</c:v>
                </c:pt>
                <c:pt idx="1">
                  <c:v>8.6392857142857</c:v>
                </c:pt>
                <c:pt idx="2">
                  <c:v>6.7050000000000001</c:v>
                </c:pt>
                <c:pt idx="3">
                  <c:v>14.187857142857</c:v>
                </c:pt>
                <c:pt idx="4">
                  <c:v>1.87</c:v>
                </c:pt>
                <c:pt idx="5">
                  <c:v>1.6364285714286</c:v>
                </c:pt>
                <c:pt idx="6">
                  <c:v>2.8207142857142999</c:v>
                </c:pt>
                <c:pt idx="7">
                  <c:v>13.457857142857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496000"/>
        <c:axId val="46514176"/>
      </c:barChart>
      <c:catAx>
        <c:axId val="46496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6514176"/>
        <c:crosses val="autoZero"/>
        <c:auto val="1"/>
        <c:lblAlgn val="ctr"/>
        <c:lblOffset val="100"/>
        <c:noMultiLvlLbl val="0"/>
      </c:catAx>
      <c:valAx>
        <c:axId val="465141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Carbon</a:t>
                </a:r>
                <a:r>
                  <a:rPr lang="en-US" baseline="0" dirty="0" smtClean="0"/>
                  <a:t> Compounds </a:t>
                </a:r>
                <a:r>
                  <a:rPr lang="en-US" b="0" baseline="0" dirty="0" smtClean="0"/>
                  <a:t>(% abundance 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4.427713659080286E-2"/>
              <c:y val="0.1704889516982222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649600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8999982022795097"/>
          <c:y val="8.4772801674882506E-2"/>
          <c:w val="0.30135458238953006"/>
          <c:h val="0.1625436731387805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73183-6B10-42CB-BA9B-E36448758DE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75AE-E982-4C32-90C7-A39614F2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1. Nonmetric multidimensional scaling (NMS) plot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Bray-Curtis similarities for soil pore water collected 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tensions (50 and 500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Pearson correlation coefficients of Fourier Transform Ion Cyclotron Resonance (FTICR) compounds show that condensed hydrocarbons explained 89.4% of the variation shown along Axis 1, and lignin explained 64.8% of variation shown along Axis 2, in a 3-dimensional solution with a final stress value of 5.134. Analysis of variance (ANOVA) separated pore water extracted at different tensions along Axis 1 (p = 0.0067) and Axis 2 (p = 0.0224), n = 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75AE-E982-4C32-90C7-A39614F23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2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Just</a:t>
            </a:r>
            <a:r>
              <a:rPr lang="en-US" baseline="0" smtClean="0"/>
              <a:t> FYI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75AE-E982-4C32-90C7-A39614F237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20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2.</a:t>
            </a:r>
            <a:r>
              <a:rPr lang="en-US" baseline="0" dirty="0" smtClean="0"/>
              <a:t> The abundance (in %) of lipids, condensed hydrocarbons and tannins determined via FTICR for pore waters collected at different tensions, 50 and 500 </a:t>
            </a:r>
            <a:r>
              <a:rPr lang="en-US" baseline="0" dirty="0" err="1" smtClean="0"/>
              <a:t>mb</a:t>
            </a:r>
            <a:r>
              <a:rPr lang="en-US" baseline="0" dirty="0" smtClean="0"/>
              <a:t> (n = 14). Significant differences in mean values of different tensions for lipids (p = 0.0016), tannins (p = 0.0161) and condensed hydrocarbons (p = 0.0102) determined using a standard least squares model of tension, depth and the interaction between tension and depth.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FYI: Using a one-way ANOVA of FTICR compounds by tension (and not fitting a model with depth or any interactions) resulted in “more significant” p-values (0.0008 for lipids, 0.0088 for tannins, and 0.0090 for condensed hydrocarbons).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75AE-E982-4C32-90C7-A39614F237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3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2.</a:t>
            </a:r>
            <a:r>
              <a:rPr lang="en-US" baseline="0" dirty="0" smtClean="0"/>
              <a:t> Carbon profile via FTICR for pore waters collected at different tensions, 50 and 500 </a:t>
            </a:r>
            <a:r>
              <a:rPr lang="en-US" baseline="0" dirty="0" err="1" smtClean="0"/>
              <a:t>mb</a:t>
            </a:r>
            <a:r>
              <a:rPr lang="en-US" baseline="0" dirty="0" smtClean="0"/>
              <a:t> (n = 14). Significant differences * P &lt; 0.05 and ** p &lt; 0.005.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75AE-E982-4C32-90C7-A39614F237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01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1(alternate for Figure 2).</a:t>
            </a:r>
            <a:r>
              <a:rPr lang="en-US" baseline="0" dirty="0" smtClean="0"/>
              <a:t> Carbon profile via FTICR for pore waters collected at different tensions, 50 and 500 </a:t>
            </a:r>
            <a:r>
              <a:rPr lang="en-US" baseline="0" dirty="0" err="1" smtClean="0"/>
              <a:t>mb</a:t>
            </a:r>
            <a:r>
              <a:rPr lang="en-US" baseline="0" dirty="0" smtClean="0"/>
              <a:t> (n = 14). Significant differences * P &lt; 0.05 and ** p &lt; 0.005.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75AE-E982-4C32-90C7-A39614F237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2F3D-9F78-442E-9FF1-C6F966B57095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6446-D5B2-438B-8803-595FF45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9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2F3D-9F78-442E-9FF1-C6F966B57095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6446-D5B2-438B-8803-595FF45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6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2F3D-9F78-442E-9FF1-C6F966B57095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6446-D5B2-438B-8803-595FF45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6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2F3D-9F78-442E-9FF1-C6F966B57095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6446-D5B2-438B-8803-595FF45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6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2F3D-9F78-442E-9FF1-C6F966B57095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6446-D5B2-438B-8803-595FF45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2F3D-9F78-442E-9FF1-C6F966B57095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6446-D5B2-438B-8803-595FF45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2F3D-9F78-442E-9FF1-C6F966B57095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6446-D5B2-438B-8803-595FF45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2F3D-9F78-442E-9FF1-C6F966B57095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6446-D5B2-438B-8803-595FF45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2F3D-9F78-442E-9FF1-C6F966B57095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6446-D5B2-438B-8803-595FF45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4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2F3D-9F78-442E-9FF1-C6F966B57095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6446-D5B2-438B-8803-595FF45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8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2F3D-9F78-442E-9FF1-C6F966B57095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6446-D5B2-438B-8803-595FF45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0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D2F3D-9F78-442E-9FF1-C6F966B57095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C6446-D5B2-438B-8803-595FF453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995187"/>
              </p:ext>
            </p:extLst>
          </p:nvPr>
        </p:nvGraphicFramePr>
        <p:xfrm>
          <a:off x="1143000" y="1219200"/>
          <a:ext cx="6934200" cy="499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758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Figure 1.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817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376812"/>
              </p:ext>
            </p:extLst>
          </p:nvPr>
        </p:nvGraphicFramePr>
        <p:xfrm>
          <a:off x="-1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Graph" r:id="rId3" imgW="3718440" imgH="2895480" progId="Origin50.Graph">
                  <p:embed/>
                </p:oleObj>
              </mc:Choice>
              <mc:Fallback>
                <p:oleObj name="Graph" r:id="rId3" imgW="3718440" imgH="28954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D826-8B99-421E-8E34-ACB104DBF203}" type="slidenum">
              <a:rPr lang="en-US" smtClean="0"/>
              <a:t>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771332" y="1328034"/>
            <a:ext cx="83321" cy="897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772400" y="1147982"/>
            <a:ext cx="83321" cy="897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7762875" y="1511400"/>
            <a:ext cx="102427" cy="1103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58200" y="13267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29600" y="13267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14416" y="104973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 </a:t>
            </a:r>
            <a:r>
              <a:rPr lang="en-US" sz="1200" dirty="0" err="1" smtClean="0"/>
              <a:t>mb</a:t>
            </a:r>
            <a:r>
              <a:rPr lang="en-US" sz="1200" dirty="0" smtClean="0"/>
              <a:t> water </a:t>
            </a:r>
          </a:p>
          <a:p>
            <a:r>
              <a:rPr lang="en-US" sz="1200" dirty="0" smtClean="0"/>
              <a:t>500 </a:t>
            </a:r>
            <a:r>
              <a:rPr lang="en-US" sz="1200" dirty="0" err="1" smtClean="0"/>
              <a:t>mb</a:t>
            </a:r>
            <a:r>
              <a:rPr lang="en-US" sz="1200" dirty="0" smtClean="0"/>
              <a:t> water</a:t>
            </a:r>
          </a:p>
          <a:p>
            <a:r>
              <a:rPr lang="en-US" sz="1200" dirty="0" smtClean="0"/>
              <a:t>Matrix Factors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05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Figure 1. </a:t>
            </a:r>
            <a:r>
              <a:rPr lang="en-US" sz="1200" b="1" dirty="0" smtClean="0"/>
              <a:t>(3D)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711716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37663"/>
              </p:ext>
            </p:extLst>
          </p:nvPr>
        </p:nvGraphicFramePr>
        <p:xfrm>
          <a:off x="1295399" y="2041356"/>
          <a:ext cx="5029201" cy="2775288"/>
        </p:xfrm>
        <a:graphic>
          <a:graphicData uri="http://schemas.openxmlformats.org/drawingml/2006/table">
            <a:tbl>
              <a:tblPr/>
              <a:tblGrid>
                <a:gridCol w="1703439"/>
                <a:gridCol w="1054510"/>
                <a:gridCol w="1135626"/>
                <a:gridCol w="1135626"/>
              </a:tblGrid>
              <a:tr h="313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Correlations with ordination  axes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3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Axis 1  (40.2%)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Axis 2 (47.7%)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Axis 3 (9.4%)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Lipid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8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Unsaturated hydrocarbons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Lignin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Carbohydrates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Amino Sugars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Tannins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Condensed Hydrocarbons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2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200400" y="276999"/>
            <a:ext cx="2671347" cy="6199514"/>
            <a:chOff x="0" y="-16042"/>
            <a:chExt cx="2671347" cy="6199514"/>
          </a:xfrm>
        </p:grpSpPr>
        <p:graphicFrame>
          <p:nvGraphicFramePr>
            <p:cNvPr id="2" name="Chart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43927016"/>
                </p:ext>
              </p:extLst>
            </p:nvPr>
          </p:nvGraphicFramePr>
          <p:xfrm>
            <a:off x="0" y="-16042"/>
            <a:ext cx="2590800" cy="25306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3" name="Chart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74299613"/>
                </p:ext>
              </p:extLst>
            </p:nvPr>
          </p:nvGraphicFramePr>
          <p:xfrm>
            <a:off x="4347" y="3668872"/>
            <a:ext cx="2667000" cy="2514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78821952"/>
                </p:ext>
              </p:extLst>
            </p:nvPr>
          </p:nvGraphicFramePr>
          <p:xfrm>
            <a:off x="0" y="1828800"/>
            <a:ext cx="2590800" cy="2514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67995" y="1905000"/>
              <a:ext cx="31611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10</a:t>
              </a:r>
              <a:endParaRPr lang="en-US" sz="1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965" y="3668872"/>
              <a:ext cx="34817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3.5</a:t>
              </a:r>
              <a:endParaRPr lang="en-US" sz="1000" dirty="0"/>
            </a:p>
          </p:txBody>
        </p:sp>
      </p:grpSp>
      <p:sp>
        <p:nvSpPr>
          <p:cNvPr id="8" name="TextBox 7"/>
          <p:cNvSpPr txBox="1"/>
          <p:nvPr/>
        </p:nvSpPr>
        <p:spPr>
          <a:xfrm rot="16200000">
            <a:off x="3255734" y="4987715"/>
            <a:ext cx="6014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Tannins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782848" y="3136011"/>
            <a:ext cx="154721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Condensed Hydrocarbons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310235" y="1418511"/>
            <a:ext cx="49244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Lipids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77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Figure 2abc.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07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871104"/>
              </p:ext>
            </p:extLst>
          </p:nvPr>
        </p:nvGraphicFramePr>
        <p:xfrm>
          <a:off x="1905000" y="1447800"/>
          <a:ext cx="5562600" cy="3586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1465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Figure 2. alternative 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5029200"/>
            <a:ext cx="4952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2. Carbon profile via FTICR for pore waters collected at different tensions, 50 and 500 </a:t>
            </a:r>
            <a:r>
              <a:rPr lang="en-US" sz="1200" dirty="0" err="1"/>
              <a:t>mb</a:t>
            </a:r>
            <a:r>
              <a:rPr lang="en-US" sz="1200" dirty="0"/>
              <a:t> (n = 14). Significant differences * P &lt; 0.05 and ** p &lt; 0.005.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9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73781"/>
              </p:ext>
            </p:extLst>
          </p:nvPr>
        </p:nvGraphicFramePr>
        <p:xfrm>
          <a:off x="1295400" y="1219200"/>
          <a:ext cx="7162800" cy="1737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8933"/>
                <a:gridCol w="778933"/>
                <a:gridCol w="778933"/>
                <a:gridCol w="778933"/>
                <a:gridCol w="778933"/>
                <a:gridCol w="905935"/>
                <a:gridCol w="651931"/>
                <a:gridCol w="778933"/>
                <a:gridCol w="931336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Carbon </a:t>
                      </a:r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Compound</a:t>
                      </a:r>
                      <a:r>
                        <a:rPr lang="en-US" sz="10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Tension (mb)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Lipids**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Unsaturated Hydrocarbons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Lignin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Carbohydrates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Amino </a:t>
                      </a:r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Sugars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Tannins*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Condensed </a:t>
                      </a:r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Hydrocarbons*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21.9 ± 1.6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 ± 0.8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 ± 1.3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 ± 0.8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 ± 0.3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 ± 0.3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 ± 0.2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 ± 0.6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3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14.8 ±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 ± 1.1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 ± 1.1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 ± 0.9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 ± 0.2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 ± 0.2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 ± 0.4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 ± </a:t>
                      </a:r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558">
                <a:tc gridSpan="9">
                  <a:txBody>
                    <a:bodyPr/>
                    <a:lstStyle/>
                    <a:p>
                      <a:pPr marL="0" indent="0" algn="l" fontAlgn="b">
                        <a:buFont typeface="Arial" charset="0"/>
                        <a:buNone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p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0.05,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 p &lt; 0.005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2975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Table 1. alternative to Figure 2 or Figure 2alt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501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14681</TotalTime>
  <Words>597</Words>
  <Application>Microsoft Office PowerPoint</Application>
  <PresentationFormat>On-screen Show (4:3)</PresentationFormat>
  <Paragraphs>111</Paragraphs>
  <Slides>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peyton</cp:lastModifiedBy>
  <cp:revision>25</cp:revision>
  <dcterms:created xsi:type="dcterms:W3CDTF">2015-01-21T01:15:10Z</dcterms:created>
  <dcterms:modified xsi:type="dcterms:W3CDTF">2015-04-16T20:59:37Z</dcterms:modified>
</cp:coreProperties>
</file>