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70" r:id="rId3"/>
    <p:sldId id="262" r:id="rId4"/>
    <p:sldId id="258" r:id="rId5"/>
    <p:sldId id="261" r:id="rId6"/>
    <p:sldId id="271" r:id="rId7"/>
    <p:sldId id="259" r:id="rId8"/>
    <p:sldId id="260" r:id="rId9"/>
    <p:sldId id="264" r:id="rId10"/>
    <p:sldId id="265" r:id="rId11"/>
    <p:sldId id="263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est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1028" autoAdjust="0"/>
  </p:normalViewPr>
  <p:slideViewPr>
    <p:cSldViewPr>
      <p:cViewPr varScale="1">
        <p:scale>
          <a:sx n="102" d="100"/>
          <a:sy n="102" d="100"/>
        </p:scale>
        <p:origin x="-22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MIT467\Documents\DWP%202013%20Incubations\Incubation%20Template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MIT467\Documents\DWP%202013%20Incubations\Incubation%20Template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MIT467\Documents\DWP%202013%20Incubations\Incubation%20Template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MIT467\Documents\DWP%202013%20Incubations\Incubation%20Templat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MIT467\Documents\DWP%202013%20Incubations\Incubation%20Templat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MIT467\Documents\DWP%202013%20Incubations\Incubation%20Templat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MIT467\Documents\DWP%202013%20Incubations\Incubation%20Templat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MIT467\Documents\DWP%202013%20Incubations\Incubation%20Templat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MIT467\Documents\DWP%202013%20Incubations\Incubation%20Template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MIT467\Documents\DWP%202013%20Incubations\Incubation%20Template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MIT467\Documents\DWP%202013%20Incubations\Incubation%20Template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MIT467\Documents\DWP%202013%20Incubations\Incubation%20Templat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/>
              <a:t>b) </a:t>
            </a:r>
            <a:r>
              <a:rPr lang="en-US" sz="1200" i="1"/>
              <a:t>Cellvibrio japonicus</a:t>
            </a:r>
          </a:p>
        </c:rich>
      </c:tx>
      <c:layout>
        <c:manualLayout>
          <c:xMode val="edge"/>
          <c:yMode val="edge"/>
          <c:x val="0.28955080409658512"/>
          <c:y val="3.00087489063867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9244458885272991"/>
          <c:y val="0.14767131031697964"/>
          <c:w val="0.75839567579378875"/>
          <c:h val="0.71470510801534426"/>
        </c:manualLayout>
      </c:layout>
      <c:scatterChart>
        <c:scatterStyle val="smoothMarker"/>
        <c:varyColors val="0"/>
        <c:ser>
          <c:idx val="0"/>
          <c:order val="0"/>
          <c:tx>
            <c:v>15 mb </c:v>
          </c:tx>
          <c:spPr>
            <a:ln>
              <a:solidFill>
                <a:schemeClr val="tx1"/>
              </a:solidFill>
              <a:prstDash val="sysDash"/>
            </a:ln>
          </c:spPr>
          <c:marker>
            <c:symbol val="diamond"/>
            <c:size val="5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'Graphs mg C respired, ppm'!$H$3:$H$16</c:f>
                <c:numCache>
                  <c:formatCode>General</c:formatCode>
                  <c:ptCount val="14"/>
                  <c:pt idx="0">
                    <c:v>1.6218512020000001E-4</c:v>
                  </c:pt>
                  <c:pt idx="1">
                    <c:v>2.8055049140000003E-4</c:v>
                  </c:pt>
                  <c:pt idx="2">
                    <c:v>2.495750981E-4</c:v>
                  </c:pt>
                  <c:pt idx="3">
                    <c:v>2.5779332399999998E-4</c:v>
                  </c:pt>
                  <c:pt idx="4">
                    <c:v>2.390614303E-4</c:v>
                  </c:pt>
                  <c:pt idx="5">
                    <c:v>1.8520065120000001E-4</c:v>
                  </c:pt>
                  <c:pt idx="6">
                    <c:v>2.205316528E-4</c:v>
                  </c:pt>
                  <c:pt idx="7">
                    <c:v>2.8048542039999999E-4</c:v>
                  </c:pt>
                  <c:pt idx="8">
                    <c:v>2.131796014E-4</c:v>
                  </c:pt>
                  <c:pt idx="9">
                    <c:v>1.4032146879999999E-4</c:v>
                  </c:pt>
                  <c:pt idx="10">
                    <c:v>7.8078599199999995E-5</c:v>
                  </c:pt>
                  <c:pt idx="11">
                    <c:v>8.6479938600000006E-5</c:v>
                  </c:pt>
                  <c:pt idx="12">
                    <c:v>1.3585222850000001E-4</c:v>
                  </c:pt>
                  <c:pt idx="13">
                    <c:v>8.0147662499999999E-5</c:v>
                  </c:pt>
                </c:numCache>
              </c:numRef>
            </c:plus>
            <c:minus>
              <c:numRef>
                <c:f>'Graphs mg C respired, ppm'!$H$3:$H$16</c:f>
                <c:numCache>
                  <c:formatCode>General</c:formatCode>
                  <c:ptCount val="14"/>
                  <c:pt idx="0">
                    <c:v>1.6218512020000001E-4</c:v>
                  </c:pt>
                  <c:pt idx="1">
                    <c:v>2.8055049140000003E-4</c:v>
                  </c:pt>
                  <c:pt idx="2">
                    <c:v>2.495750981E-4</c:v>
                  </c:pt>
                  <c:pt idx="3">
                    <c:v>2.5779332399999998E-4</c:v>
                  </c:pt>
                  <c:pt idx="4">
                    <c:v>2.390614303E-4</c:v>
                  </c:pt>
                  <c:pt idx="5">
                    <c:v>1.8520065120000001E-4</c:v>
                  </c:pt>
                  <c:pt idx="6">
                    <c:v>2.205316528E-4</c:v>
                  </c:pt>
                  <c:pt idx="7">
                    <c:v>2.8048542039999999E-4</c:v>
                  </c:pt>
                  <c:pt idx="8">
                    <c:v>2.131796014E-4</c:v>
                  </c:pt>
                  <c:pt idx="9">
                    <c:v>1.4032146879999999E-4</c:v>
                  </c:pt>
                  <c:pt idx="10">
                    <c:v>7.8078599199999995E-5</c:v>
                  </c:pt>
                  <c:pt idx="11">
                    <c:v>8.6479938600000006E-5</c:v>
                  </c:pt>
                  <c:pt idx="12">
                    <c:v>1.3585222850000001E-4</c:v>
                  </c:pt>
                  <c:pt idx="13">
                    <c:v>8.0147662499999999E-5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'Graphs mg C respired, ppm'!$C$3:$C$16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24</c:v>
                </c:pt>
                <c:pt idx="6">
                  <c:v>36</c:v>
                </c:pt>
                <c:pt idx="7">
                  <c:v>48</c:v>
                </c:pt>
                <c:pt idx="8">
                  <c:v>72</c:v>
                </c:pt>
                <c:pt idx="9">
                  <c:v>96</c:v>
                </c:pt>
                <c:pt idx="10">
                  <c:v>120</c:v>
                </c:pt>
                <c:pt idx="11">
                  <c:v>144</c:v>
                </c:pt>
                <c:pt idx="12">
                  <c:v>171</c:v>
                </c:pt>
                <c:pt idx="13">
                  <c:v>192</c:v>
                </c:pt>
              </c:numCache>
            </c:numRef>
          </c:xVal>
          <c:yVal>
            <c:numRef>
              <c:f>'Graphs mg C respired, ppm'!$D$3:$D$16</c:f>
              <c:numCache>
                <c:formatCode>General</c:formatCode>
                <c:ptCount val="14"/>
                <c:pt idx="0">
                  <c:v>4.7027793999999999E-3</c:v>
                </c:pt>
                <c:pt idx="1">
                  <c:v>5.1162432000000004E-3</c:v>
                </c:pt>
                <c:pt idx="2">
                  <c:v>4.9868500000000001E-3</c:v>
                </c:pt>
                <c:pt idx="3">
                  <c:v>5.0091587999999999E-3</c:v>
                </c:pt>
                <c:pt idx="4">
                  <c:v>5.2902549999999998E-3</c:v>
                </c:pt>
                <c:pt idx="5">
                  <c:v>5.2709206000000003E-3</c:v>
                </c:pt>
                <c:pt idx="6">
                  <c:v>5.3646188000000001E-3</c:v>
                </c:pt>
                <c:pt idx="7">
                  <c:v>5.6204311999999996E-3</c:v>
                </c:pt>
                <c:pt idx="8">
                  <c:v>5.3765172E-3</c:v>
                </c:pt>
                <c:pt idx="9">
                  <c:v>4.9035622000000003E-3</c:v>
                </c:pt>
                <c:pt idx="10">
                  <c:v>4.8797657999999997E-3</c:v>
                </c:pt>
                <c:pt idx="11">
                  <c:v>4.63139E-3</c:v>
                </c:pt>
                <c:pt idx="12">
                  <c:v>4.8098636000000004E-3</c:v>
                </c:pt>
                <c:pt idx="13">
                  <c:v>4.6135424000000001E-3</c:v>
                </c:pt>
              </c:numCache>
            </c:numRef>
          </c:yVal>
          <c:smooth val="1"/>
        </c:ser>
        <c:ser>
          <c:idx val="1"/>
          <c:order val="1"/>
          <c:tx>
            <c:v>150 mb</c:v>
          </c:tx>
          <c:spPr>
            <a:ln>
              <a:solidFill>
                <a:schemeClr val="tx1"/>
              </a:solidFill>
            </a:ln>
          </c:spPr>
          <c:marker>
            <c:symbol val="circle"/>
            <c:size val="4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'Graphs mg C respired, ppm'!$H$17:$H$30</c:f>
                <c:numCache>
                  <c:formatCode>General</c:formatCode>
                  <c:ptCount val="14"/>
                  <c:pt idx="0">
                    <c:v>2.0804110200000001E-4</c:v>
                  </c:pt>
                  <c:pt idx="1">
                    <c:v>3.188610657E-4</c:v>
                  </c:pt>
                  <c:pt idx="2">
                    <c:v>4.203138855E-4</c:v>
                  </c:pt>
                  <c:pt idx="3">
                    <c:v>2.3208253869999999E-4</c:v>
                  </c:pt>
                  <c:pt idx="4">
                    <c:v>1.3759142380000001E-4</c:v>
                  </c:pt>
                  <c:pt idx="5">
                    <c:v>1.78433253E-4</c:v>
                  </c:pt>
                  <c:pt idx="6">
                    <c:v>2.143825695E-4</c:v>
                  </c:pt>
                  <c:pt idx="7">
                    <c:v>4.5910606549999999E-4</c:v>
                  </c:pt>
                  <c:pt idx="8">
                    <c:v>1.1144566239E-3</c:v>
                  </c:pt>
                  <c:pt idx="9">
                    <c:v>7.9138601780000001E-4</c:v>
                  </c:pt>
                  <c:pt idx="10">
                    <c:v>5.2421824459999999E-4</c:v>
                  </c:pt>
                  <c:pt idx="11">
                    <c:v>1.3632538084E-3</c:v>
                  </c:pt>
                  <c:pt idx="12">
                    <c:v>2.4014260680999999E-3</c:v>
                  </c:pt>
                  <c:pt idx="13">
                    <c:v>3.1671901360000001E-4</c:v>
                  </c:pt>
                </c:numCache>
              </c:numRef>
            </c:plus>
            <c:minus>
              <c:numRef>
                <c:f>'Graphs mg C respired, ppm'!$H$17:$H$30</c:f>
                <c:numCache>
                  <c:formatCode>General</c:formatCode>
                  <c:ptCount val="14"/>
                  <c:pt idx="0">
                    <c:v>2.0804110200000001E-4</c:v>
                  </c:pt>
                  <c:pt idx="1">
                    <c:v>3.188610657E-4</c:v>
                  </c:pt>
                  <c:pt idx="2">
                    <c:v>4.203138855E-4</c:v>
                  </c:pt>
                  <c:pt idx="3">
                    <c:v>2.3208253869999999E-4</c:v>
                  </c:pt>
                  <c:pt idx="4">
                    <c:v>1.3759142380000001E-4</c:v>
                  </c:pt>
                  <c:pt idx="5">
                    <c:v>1.78433253E-4</c:v>
                  </c:pt>
                  <c:pt idx="6">
                    <c:v>2.143825695E-4</c:v>
                  </c:pt>
                  <c:pt idx="7">
                    <c:v>4.5910606549999999E-4</c:v>
                  </c:pt>
                  <c:pt idx="8">
                    <c:v>1.1144566239E-3</c:v>
                  </c:pt>
                  <c:pt idx="9">
                    <c:v>7.9138601780000001E-4</c:v>
                  </c:pt>
                  <c:pt idx="10">
                    <c:v>5.2421824459999999E-4</c:v>
                  </c:pt>
                  <c:pt idx="11">
                    <c:v>1.3632538084E-3</c:v>
                  </c:pt>
                  <c:pt idx="12">
                    <c:v>2.4014260680999999E-3</c:v>
                  </c:pt>
                  <c:pt idx="13">
                    <c:v>3.1671901360000001E-4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'Graphs mg C respired, ppm'!$C$3:$C$16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24</c:v>
                </c:pt>
                <c:pt idx="6">
                  <c:v>36</c:v>
                </c:pt>
                <c:pt idx="7">
                  <c:v>48</c:v>
                </c:pt>
                <c:pt idx="8">
                  <c:v>72</c:v>
                </c:pt>
                <c:pt idx="9">
                  <c:v>96</c:v>
                </c:pt>
                <c:pt idx="10">
                  <c:v>120</c:v>
                </c:pt>
                <c:pt idx="11">
                  <c:v>144</c:v>
                </c:pt>
                <c:pt idx="12">
                  <c:v>171</c:v>
                </c:pt>
                <c:pt idx="13">
                  <c:v>192</c:v>
                </c:pt>
              </c:numCache>
            </c:numRef>
          </c:xVal>
          <c:yVal>
            <c:numRef>
              <c:f>'Graphs mg C respired, ppm'!$D$17:$D$30</c:f>
              <c:numCache>
                <c:formatCode>General</c:formatCode>
                <c:ptCount val="14"/>
                <c:pt idx="0">
                  <c:v>5.1787090000000001E-3</c:v>
                </c:pt>
                <c:pt idx="1">
                  <c:v>5.6472021999999997E-3</c:v>
                </c:pt>
                <c:pt idx="2">
                  <c:v>5.1474761999999999E-3</c:v>
                </c:pt>
                <c:pt idx="3">
                  <c:v>5.5252451999999999E-3</c:v>
                </c:pt>
                <c:pt idx="4">
                  <c:v>5.3259500000000003E-3</c:v>
                </c:pt>
                <c:pt idx="5">
                  <c:v>5.4449320000000004E-3</c:v>
                </c:pt>
                <c:pt idx="6">
                  <c:v>5.3318990000000002E-3</c:v>
                </c:pt>
                <c:pt idx="7">
                  <c:v>6.587163E-3</c:v>
                </c:pt>
                <c:pt idx="8">
                  <c:v>7.5196878E-3</c:v>
                </c:pt>
                <c:pt idx="9">
                  <c:v>6.5306464000000003E-3</c:v>
                </c:pt>
                <c:pt idx="10">
                  <c:v>6.4904897999999997E-3</c:v>
                </c:pt>
                <c:pt idx="11">
                  <c:v>7.3352649999999997E-3</c:v>
                </c:pt>
                <c:pt idx="12">
                  <c:v>8.1101379999999994E-3</c:v>
                </c:pt>
                <c:pt idx="13">
                  <c:v>5.831625E-3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781568"/>
        <c:axId val="52090368"/>
      </c:scatterChart>
      <c:valAx>
        <c:axId val="50781568"/>
        <c:scaling>
          <c:orientation val="minMax"/>
          <c:max val="2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 sz="1000" dirty="0" smtClean="0"/>
                  <a:t>Time</a:t>
                </a:r>
                <a:r>
                  <a:rPr lang="en-US" sz="1000" baseline="0" dirty="0" smtClean="0"/>
                  <a:t> (hours)</a:t>
                </a:r>
                <a:endParaRPr lang="en-US" sz="1000" dirty="0"/>
              </a:p>
            </c:rich>
          </c:tx>
          <c:layout>
            <c:manualLayout>
              <c:xMode val="edge"/>
              <c:yMode val="edge"/>
              <c:x val="0.40915105400919832"/>
              <c:y val="0.9296062992125984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52090368"/>
        <c:crosses val="autoZero"/>
        <c:crossBetween val="midCat"/>
      </c:valAx>
      <c:valAx>
        <c:axId val="52090368"/>
        <c:scaling>
          <c:orientation val="minMax"/>
          <c:max val="2.0000000000000004E-2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 C respired (mg)</a:t>
                </a:r>
              </a:p>
            </c:rich>
          </c:tx>
          <c:layout>
            <c:manualLayout>
              <c:xMode val="edge"/>
              <c:yMode val="edge"/>
              <c:x val="6.0150375939849628E-3"/>
              <c:y val="0.3884142416980485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50781568"/>
        <c:crossesAt val="0"/>
        <c:crossBetween val="midCat"/>
        <c:majorUnit val="2.0000000000000005E-3"/>
        <c:minorUnit val="2.0000000000000006E-4"/>
      </c:valAx>
    </c:plotArea>
    <c:legend>
      <c:legendPos val="t"/>
      <c:layout>
        <c:manualLayout>
          <c:xMode val="edge"/>
          <c:yMode val="edge"/>
          <c:x val="0.23374467077866495"/>
          <c:y val="0.1388888888888889"/>
          <c:w val="0.57620408062158879"/>
          <c:h val="7.2533902012248463E-2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dirty="0" smtClean="0"/>
              <a:t> a</a:t>
            </a:r>
            <a:r>
              <a:rPr lang="en-US" sz="1200" dirty="0"/>
              <a:t>) </a:t>
            </a:r>
            <a:r>
              <a:rPr lang="en-US" sz="1200" i="1" dirty="0"/>
              <a:t>Streptomyces </a:t>
            </a:r>
            <a:r>
              <a:rPr lang="en-US" sz="1200" i="1" dirty="0" err="1"/>
              <a:t>cellulosae</a:t>
            </a:r>
            <a:endParaRPr lang="en-US" sz="1200" i="1" dirty="0"/>
          </a:p>
        </c:rich>
      </c:tx>
      <c:layout>
        <c:manualLayout>
          <c:xMode val="edge"/>
          <c:yMode val="edge"/>
          <c:x val="3.232734709423148E-3"/>
          <c:y val="7.3836793128131727E-3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8403239027298243"/>
          <c:y val="0.14767131031697964"/>
          <c:w val="0.76680791872624754"/>
          <c:h val="0.71470510801534426"/>
        </c:manualLayout>
      </c:layout>
      <c:scatterChart>
        <c:scatterStyle val="smoothMarker"/>
        <c:varyColors val="0"/>
        <c:ser>
          <c:idx val="0"/>
          <c:order val="0"/>
          <c:tx>
            <c:v>15 mb</c:v>
          </c:tx>
          <c:spPr>
            <a:ln>
              <a:solidFill>
                <a:schemeClr val="tx1"/>
              </a:solidFill>
              <a:prstDash val="sysDash"/>
            </a:ln>
          </c:spPr>
          <c:marker>
            <c:symbol val="diamond"/>
            <c:size val="5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'Graphs mg C respired, ppm'!$J$37:$J$50</c:f>
                <c:numCache>
                  <c:formatCode>General</c:formatCode>
                  <c:ptCount val="14"/>
                  <c:pt idx="0">
                    <c:v>5.1048996072400996</c:v>
                  </c:pt>
                  <c:pt idx="1">
                    <c:v>10.509995242624999</c:v>
                  </c:pt>
                  <c:pt idx="2">
                    <c:v>3.9191835884530999</c:v>
                  </c:pt>
                  <c:pt idx="3">
                    <c:v>6.1562975886486004</c:v>
                  </c:pt>
                  <c:pt idx="4">
                    <c:v>8.7715449038353004</c:v>
                  </c:pt>
                  <c:pt idx="5">
                    <c:v>13.384319183283001</c:v>
                  </c:pt>
                  <c:pt idx="6">
                    <c:v>34.022639521354002</c:v>
                  </c:pt>
                  <c:pt idx="7">
                    <c:v>38.367434107587002</c:v>
                  </c:pt>
                  <c:pt idx="8">
                    <c:v>34.372954484593997</c:v>
                  </c:pt>
                  <c:pt idx="9">
                    <c:v>21.067985190805999</c:v>
                  </c:pt>
                  <c:pt idx="10">
                    <c:v>6.5192024052026003</c:v>
                  </c:pt>
                  <c:pt idx="11">
                    <c:v>12.507597691003999</c:v>
                  </c:pt>
                  <c:pt idx="12">
                    <c:v>29.827168823070998</c:v>
                  </c:pt>
                  <c:pt idx="13">
                    <c:v>36.558993421592</c:v>
                  </c:pt>
                </c:numCache>
              </c:numRef>
            </c:plus>
            <c:minus>
              <c:numRef>
                <c:f>'Graphs mg C respired, ppm'!$J$37:$J$50</c:f>
                <c:numCache>
                  <c:formatCode>General</c:formatCode>
                  <c:ptCount val="14"/>
                  <c:pt idx="0">
                    <c:v>5.1048996072400996</c:v>
                  </c:pt>
                  <c:pt idx="1">
                    <c:v>10.509995242624999</c:v>
                  </c:pt>
                  <c:pt idx="2">
                    <c:v>3.9191835884530999</c:v>
                  </c:pt>
                  <c:pt idx="3">
                    <c:v>6.1562975886486004</c:v>
                  </c:pt>
                  <c:pt idx="4">
                    <c:v>8.7715449038353004</c:v>
                  </c:pt>
                  <c:pt idx="5">
                    <c:v>13.384319183283001</c:v>
                  </c:pt>
                  <c:pt idx="6">
                    <c:v>34.022639521354002</c:v>
                  </c:pt>
                  <c:pt idx="7">
                    <c:v>38.367434107587002</c:v>
                  </c:pt>
                  <c:pt idx="8">
                    <c:v>34.372954484593997</c:v>
                  </c:pt>
                  <c:pt idx="9">
                    <c:v>21.067985190805999</c:v>
                  </c:pt>
                  <c:pt idx="10">
                    <c:v>6.5192024052026003</c:v>
                  </c:pt>
                  <c:pt idx="11">
                    <c:v>12.507597691003999</c:v>
                  </c:pt>
                  <c:pt idx="12">
                    <c:v>29.827168823070998</c:v>
                  </c:pt>
                  <c:pt idx="13">
                    <c:v>36.558993421592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'Graphs mg C respired, ppm'!$C$37:$C$50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24</c:v>
                </c:pt>
                <c:pt idx="6">
                  <c:v>36</c:v>
                </c:pt>
                <c:pt idx="7">
                  <c:v>48</c:v>
                </c:pt>
                <c:pt idx="8">
                  <c:v>72</c:v>
                </c:pt>
                <c:pt idx="9">
                  <c:v>96</c:v>
                </c:pt>
                <c:pt idx="10">
                  <c:v>120</c:v>
                </c:pt>
                <c:pt idx="11">
                  <c:v>144</c:v>
                </c:pt>
                <c:pt idx="12">
                  <c:v>171</c:v>
                </c:pt>
                <c:pt idx="13">
                  <c:v>192</c:v>
                </c:pt>
              </c:numCache>
            </c:numRef>
          </c:xVal>
          <c:yVal>
            <c:numRef>
              <c:f>'Graphs mg C respired, ppm'!$F$37:$F$50</c:f>
              <c:numCache>
                <c:formatCode>General</c:formatCode>
                <c:ptCount val="14"/>
                <c:pt idx="0">
                  <c:v>556.4</c:v>
                </c:pt>
                <c:pt idx="1">
                  <c:v>552.4</c:v>
                </c:pt>
                <c:pt idx="2">
                  <c:v>566.6</c:v>
                </c:pt>
                <c:pt idx="3">
                  <c:v>554</c:v>
                </c:pt>
                <c:pt idx="4">
                  <c:v>562.79999999999995</c:v>
                </c:pt>
                <c:pt idx="5">
                  <c:v>602.20000000000005</c:v>
                </c:pt>
                <c:pt idx="6">
                  <c:v>678.2</c:v>
                </c:pt>
                <c:pt idx="7">
                  <c:v>735.4</c:v>
                </c:pt>
                <c:pt idx="8">
                  <c:v>696</c:v>
                </c:pt>
                <c:pt idx="9">
                  <c:v>645.6</c:v>
                </c:pt>
                <c:pt idx="10">
                  <c:v>633</c:v>
                </c:pt>
                <c:pt idx="11">
                  <c:v>628.20000000000005</c:v>
                </c:pt>
                <c:pt idx="12">
                  <c:v>661.6</c:v>
                </c:pt>
                <c:pt idx="13">
                  <c:v>700.4</c:v>
                </c:pt>
              </c:numCache>
            </c:numRef>
          </c:yVal>
          <c:smooth val="1"/>
        </c:ser>
        <c:ser>
          <c:idx val="1"/>
          <c:order val="1"/>
          <c:tx>
            <c:v>150 mb</c:v>
          </c:tx>
          <c:spPr>
            <a:ln>
              <a:solidFill>
                <a:schemeClr val="tx1"/>
              </a:solidFill>
            </a:ln>
          </c:spPr>
          <c:marker>
            <c:symbol val="circle"/>
            <c:size val="4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'Graphs mg C respired, ppm'!$J$51:$J$64</c:f>
                <c:numCache>
                  <c:formatCode>General</c:formatCode>
                  <c:ptCount val="14"/>
                  <c:pt idx="0">
                    <c:v>18.430952227163999</c:v>
                  </c:pt>
                  <c:pt idx="1">
                    <c:v>30.366099519035998</c:v>
                  </c:pt>
                  <c:pt idx="2">
                    <c:v>20.952326839756999</c:v>
                  </c:pt>
                  <c:pt idx="3">
                    <c:v>16.909760495051</c:v>
                  </c:pt>
                  <c:pt idx="4">
                    <c:v>34.943382778432003</c:v>
                  </c:pt>
                  <c:pt idx="5">
                    <c:v>37.980784615381999</c:v>
                  </c:pt>
                  <c:pt idx="6">
                    <c:v>46.872593271547998</c:v>
                  </c:pt>
                  <c:pt idx="7">
                    <c:v>81.249861538344007</c:v>
                  </c:pt>
                  <c:pt idx="8">
                    <c:v>185.27962651084999</c:v>
                  </c:pt>
                  <c:pt idx="9">
                    <c:v>114.51707296294001</c:v>
                  </c:pt>
                  <c:pt idx="10">
                    <c:v>99.974196670940998</c:v>
                  </c:pt>
                  <c:pt idx="11">
                    <c:v>97.175820037703005</c:v>
                  </c:pt>
                  <c:pt idx="12">
                    <c:v>77.516062851515002</c:v>
                  </c:pt>
                  <c:pt idx="13">
                    <c:v>76.480978027218995</c:v>
                  </c:pt>
                </c:numCache>
              </c:numRef>
            </c:plus>
            <c:minus>
              <c:numRef>
                <c:f>'Graphs mg C respired, ppm'!$J$51:$J$64</c:f>
                <c:numCache>
                  <c:formatCode>General</c:formatCode>
                  <c:ptCount val="14"/>
                  <c:pt idx="0">
                    <c:v>18.430952227163999</c:v>
                  </c:pt>
                  <c:pt idx="1">
                    <c:v>30.366099519035998</c:v>
                  </c:pt>
                  <c:pt idx="2">
                    <c:v>20.952326839756999</c:v>
                  </c:pt>
                  <c:pt idx="3">
                    <c:v>16.909760495051</c:v>
                  </c:pt>
                  <c:pt idx="4">
                    <c:v>34.943382778432003</c:v>
                  </c:pt>
                  <c:pt idx="5">
                    <c:v>37.980784615381999</c:v>
                  </c:pt>
                  <c:pt idx="6">
                    <c:v>46.872593271547998</c:v>
                  </c:pt>
                  <c:pt idx="7">
                    <c:v>81.249861538344007</c:v>
                  </c:pt>
                  <c:pt idx="8">
                    <c:v>185.27962651084999</c:v>
                  </c:pt>
                  <c:pt idx="9">
                    <c:v>114.51707296294001</c:v>
                  </c:pt>
                  <c:pt idx="10">
                    <c:v>99.974196670940998</c:v>
                  </c:pt>
                  <c:pt idx="11">
                    <c:v>97.175820037703005</c:v>
                  </c:pt>
                  <c:pt idx="12">
                    <c:v>77.516062851515002</c:v>
                  </c:pt>
                  <c:pt idx="13">
                    <c:v>76.480978027218995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'Graphs mg C respired, ppm'!$C$3:$C$16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24</c:v>
                </c:pt>
                <c:pt idx="6">
                  <c:v>36</c:v>
                </c:pt>
                <c:pt idx="7">
                  <c:v>48</c:v>
                </c:pt>
                <c:pt idx="8">
                  <c:v>72</c:v>
                </c:pt>
                <c:pt idx="9">
                  <c:v>96</c:v>
                </c:pt>
                <c:pt idx="10">
                  <c:v>120</c:v>
                </c:pt>
                <c:pt idx="11">
                  <c:v>144</c:v>
                </c:pt>
                <c:pt idx="12">
                  <c:v>171</c:v>
                </c:pt>
                <c:pt idx="13">
                  <c:v>192</c:v>
                </c:pt>
              </c:numCache>
            </c:numRef>
          </c:xVal>
          <c:yVal>
            <c:numRef>
              <c:f>'Graphs mg C respired, ppm'!$F$51:$F$64</c:f>
              <c:numCache>
                <c:formatCode>General</c:formatCode>
                <c:ptCount val="14"/>
                <c:pt idx="0">
                  <c:v>556</c:v>
                </c:pt>
                <c:pt idx="1">
                  <c:v>590</c:v>
                </c:pt>
                <c:pt idx="2">
                  <c:v>597</c:v>
                </c:pt>
                <c:pt idx="3">
                  <c:v>601.79999999999995</c:v>
                </c:pt>
                <c:pt idx="4">
                  <c:v>621.79999999999995</c:v>
                </c:pt>
                <c:pt idx="5">
                  <c:v>652.79999999999995</c:v>
                </c:pt>
                <c:pt idx="6">
                  <c:v>655.8</c:v>
                </c:pt>
                <c:pt idx="7">
                  <c:v>786.2</c:v>
                </c:pt>
                <c:pt idx="8">
                  <c:v>1002.8</c:v>
                </c:pt>
                <c:pt idx="9">
                  <c:v>840.4</c:v>
                </c:pt>
                <c:pt idx="10">
                  <c:v>831.2</c:v>
                </c:pt>
                <c:pt idx="11">
                  <c:v>898.8</c:v>
                </c:pt>
                <c:pt idx="12">
                  <c:v>811.8</c:v>
                </c:pt>
                <c:pt idx="13">
                  <c:v>760.8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031424"/>
        <c:axId val="89033344"/>
      </c:scatterChart>
      <c:valAx>
        <c:axId val="89031424"/>
        <c:scaling>
          <c:orientation val="minMax"/>
          <c:max val="200"/>
          <c:min val="0"/>
        </c:scaling>
        <c:delete val="0"/>
        <c:axPos val="b"/>
        <c:numFmt formatCode="General" sourceLinked="1"/>
        <c:majorTickMark val="out"/>
        <c:minorTickMark val="none"/>
        <c:tickLblPos val="none"/>
        <c:txPr>
          <a:bodyPr/>
          <a:lstStyle/>
          <a:p>
            <a:pPr>
              <a:defRPr sz="800"/>
            </a:pPr>
            <a:endParaRPr lang="en-US"/>
          </a:p>
        </c:txPr>
        <c:crossAx val="89033344"/>
        <c:crosses val="autoZero"/>
        <c:crossBetween val="midCat"/>
      </c:valAx>
      <c:valAx>
        <c:axId val="89033344"/>
        <c:scaling>
          <c:orientation val="minMax"/>
          <c:max val="14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000" b="1" i="0" kern="1200" baseline="0" dirty="0" smtClean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1000" b="0" i="0" kern="1200" baseline="0" dirty="0" smtClean="0">
                    <a:solidFill>
                      <a:srgbClr val="000000"/>
                    </a:solidFill>
                    <a:effectLst/>
                  </a:rPr>
                  <a:t>Concentration</a:t>
                </a:r>
                <a:r>
                  <a:rPr lang="en-US" sz="1000" b="1" i="0" kern="1200" baseline="0" dirty="0" smtClean="0">
                    <a:solidFill>
                      <a:srgbClr val="000000"/>
                    </a:solidFill>
                    <a:effectLst/>
                  </a:rPr>
                  <a:t> CO</a:t>
                </a:r>
                <a:r>
                  <a:rPr lang="en-US" sz="1000" b="1" i="0" kern="1200" baseline="-25000" dirty="0" smtClean="0">
                    <a:solidFill>
                      <a:srgbClr val="000000"/>
                    </a:solidFill>
                    <a:effectLst/>
                  </a:rPr>
                  <a:t>2</a:t>
                </a:r>
                <a:r>
                  <a:rPr lang="en-US" sz="1000" b="1" i="0" kern="1200" baseline="0" dirty="0" smtClean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1000" b="0" i="0" kern="1200" baseline="0" dirty="0" smtClean="0">
                    <a:solidFill>
                      <a:srgbClr val="000000"/>
                    </a:solidFill>
                    <a:effectLst/>
                  </a:rPr>
                  <a:t>(ppm)</a:t>
                </a:r>
                <a:endParaRPr lang="en-US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6.0150525348369307E-3"/>
              <c:y val="0.216696890161457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89031424"/>
        <c:crossesAt val="0"/>
        <c:crossBetween val="midCat"/>
        <c:majorUnit val="200"/>
      </c:valAx>
    </c:plotArea>
    <c:legend>
      <c:legendPos val="r"/>
      <c:layout>
        <c:manualLayout>
          <c:xMode val="edge"/>
          <c:yMode val="edge"/>
          <c:x val="0.23521432060740041"/>
          <c:y val="8.6274158911954182E-2"/>
          <c:w val="0.67550808514866234"/>
          <c:h val="0.1483726226529376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dirty="0"/>
              <a:t>b) </a:t>
            </a:r>
            <a:r>
              <a:rPr lang="en-US" sz="1200" i="1" dirty="0" err="1" smtClean="0"/>
              <a:t>Cellvibrio</a:t>
            </a:r>
            <a:r>
              <a:rPr lang="en-US" sz="1200" i="1" baseline="0" dirty="0" smtClean="0"/>
              <a:t> </a:t>
            </a:r>
            <a:r>
              <a:rPr lang="en-US" sz="1200" i="1" baseline="0" dirty="0" err="1"/>
              <a:t>japonicus</a:t>
            </a:r>
            <a:endParaRPr lang="en-US" sz="1200" i="1" dirty="0"/>
          </a:p>
        </c:rich>
      </c:tx>
      <c:layout>
        <c:manualLayout>
          <c:xMode val="edge"/>
          <c:yMode val="edge"/>
          <c:x val="6.5853597953252673E-3"/>
          <c:y val="2.9921247943510729E-3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7982629142965961"/>
          <c:y val="0.14767131031697964"/>
          <c:w val="0.77101401756957033"/>
          <c:h val="0.71470510801534426"/>
        </c:manualLayout>
      </c:layout>
      <c:scatterChart>
        <c:scatterStyle val="smoothMarker"/>
        <c:varyColors val="0"/>
        <c:ser>
          <c:idx val="0"/>
          <c:order val="0"/>
          <c:tx>
            <c:v>15 mb</c:v>
          </c:tx>
          <c:spPr>
            <a:ln>
              <a:solidFill>
                <a:schemeClr val="tx1"/>
              </a:solidFill>
              <a:prstDash val="sysDash"/>
            </a:ln>
          </c:spPr>
          <c:marker>
            <c:symbol val="diamond"/>
            <c:size val="5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'Graphs mg C respired, ppm'!$H$37:$H$50</c:f>
                <c:numCache>
                  <c:formatCode>General</c:formatCode>
                  <c:ptCount val="14"/>
                  <c:pt idx="0">
                    <c:v>21.809630900131999</c:v>
                  </c:pt>
                  <c:pt idx="1">
                    <c:v>37.726648406663003</c:v>
                  </c:pt>
                  <c:pt idx="2">
                    <c:v>33.561287222036</c:v>
                  </c:pt>
                  <c:pt idx="3">
                    <c:v>34.666410255461997</c:v>
                  </c:pt>
                  <c:pt idx="4">
                    <c:v>32.147472684489998</c:v>
                  </c:pt>
                  <c:pt idx="5">
                    <c:v>24.904618045656001</c:v>
                  </c:pt>
                  <c:pt idx="6">
                    <c:v>29.655690853528</c:v>
                  </c:pt>
                  <c:pt idx="7">
                    <c:v>37.717900259691</c:v>
                  </c:pt>
                  <c:pt idx="8">
                    <c:v>28.667054260945999</c:v>
                  </c:pt>
                  <c:pt idx="9">
                    <c:v>18.869552193945001</c:v>
                  </c:pt>
                  <c:pt idx="10">
                    <c:v>10.499523798725001</c:v>
                  </c:pt>
                  <c:pt idx="11">
                    <c:v>11.629273408085</c:v>
                  </c:pt>
                  <c:pt idx="12">
                    <c:v>18.268552214119001</c:v>
                  </c:pt>
                  <c:pt idx="13">
                    <c:v>10.777754868245999</c:v>
                  </c:pt>
                </c:numCache>
              </c:numRef>
            </c:plus>
            <c:minus>
              <c:numRef>
                <c:f>'Graphs mg C respired, ppm'!$H$37:$H$50</c:f>
                <c:numCache>
                  <c:formatCode>General</c:formatCode>
                  <c:ptCount val="14"/>
                  <c:pt idx="0">
                    <c:v>21.809630900131999</c:v>
                  </c:pt>
                  <c:pt idx="1">
                    <c:v>37.726648406663003</c:v>
                  </c:pt>
                  <c:pt idx="2">
                    <c:v>33.561287222036</c:v>
                  </c:pt>
                  <c:pt idx="3">
                    <c:v>34.666410255461997</c:v>
                  </c:pt>
                  <c:pt idx="4">
                    <c:v>32.147472684489998</c:v>
                  </c:pt>
                  <c:pt idx="5">
                    <c:v>24.904618045656001</c:v>
                  </c:pt>
                  <c:pt idx="6">
                    <c:v>29.655690853528</c:v>
                  </c:pt>
                  <c:pt idx="7">
                    <c:v>37.717900259691</c:v>
                  </c:pt>
                  <c:pt idx="8">
                    <c:v>28.667054260945999</c:v>
                  </c:pt>
                  <c:pt idx="9">
                    <c:v>18.869552193945001</c:v>
                  </c:pt>
                  <c:pt idx="10">
                    <c:v>10.499523798725001</c:v>
                  </c:pt>
                  <c:pt idx="11">
                    <c:v>11.629273408085</c:v>
                  </c:pt>
                  <c:pt idx="12">
                    <c:v>18.268552214119001</c:v>
                  </c:pt>
                  <c:pt idx="13">
                    <c:v>10.777754868245999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'Graphs mg C respired, ppm'!$C$37:$C$50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24</c:v>
                </c:pt>
                <c:pt idx="6">
                  <c:v>36</c:v>
                </c:pt>
                <c:pt idx="7">
                  <c:v>48</c:v>
                </c:pt>
                <c:pt idx="8">
                  <c:v>72</c:v>
                </c:pt>
                <c:pt idx="9">
                  <c:v>96</c:v>
                </c:pt>
                <c:pt idx="10">
                  <c:v>120</c:v>
                </c:pt>
                <c:pt idx="11">
                  <c:v>144</c:v>
                </c:pt>
                <c:pt idx="12">
                  <c:v>171</c:v>
                </c:pt>
                <c:pt idx="13">
                  <c:v>192</c:v>
                </c:pt>
              </c:numCache>
            </c:numRef>
          </c:xVal>
          <c:yVal>
            <c:numRef>
              <c:f>'Graphs mg C respired, ppm'!$D$37:$D$50</c:f>
              <c:numCache>
                <c:formatCode>General</c:formatCode>
                <c:ptCount val="14"/>
                <c:pt idx="0">
                  <c:v>632.4</c:v>
                </c:pt>
                <c:pt idx="1">
                  <c:v>688</c:v>
                </c:pt>
                <c:pt idx="2">
                  <c:v>670.6</c:v>
                </c:pt>
                <c:pt idx="3">
                  <c:v>673.6</c:v>
                </c:pt>
                <c:pt idx="4">
                  <c:v>711.4</c:v>
                </c:pt>
                <c:pt idx="5">
                  <c:v>708.8</c:v>
                </c:pt>
                <c:pt idx="6">
                  <c:v>721.4</c:v>
                </c:pt>
                <c:pt idx="7">
                  <c:v>755.8</c:v>
                </c:pt>
                <c:pt idx="8">
                  <c:v>723</c:v>
                </c:pt>
                <c:pt idx="9">
                  <c:v>659.4</c:v>
                </c:pt>
                <c:pt idx="10">
                  <c:v>656.2</c:v>
                </c:pt>
                <c:pt idx="11">
                  <c:v>622.79999999999995</c:v>
                </c:pt>
                <c:pt idx="12">
                  <c:v>646.79999999999995</c:v>
                </c:pt>
                <c:pt idx="13">
                  <c:v>620.4</c:v>
                </c:pt>
              </c:numCache>
            </c:numRef>
          </c:yVal>
          <c:smooth val="1"/>
        </c:ser>
        <c:ser>
          <c:idx val="1"/>
          <c:order val="1"/>
          <c:tx>
            <c:v>150 mb</c:v>
          </c:tx>
          <c:spPr>
            <a:ln>
              <a:solidFill>
                <a:schemeClr val="tx1"/>
              </a:solidFill>
            </a:ln>
          </c:spPr>
          <c:marker>
            <c:symbol val="circle"/>
            <c:size val="4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'Graphs mg C respired, ppm'!$H$51:$H$64</c:f>
                <c:numCache>
                  <c:formatCode>General</c:formatCode>
                  <c:ptCount val="14"/>
                  <c:pt idx="0">
                    <c:v>27.976061195242998</c:v>
                  </c:pt>
                  <c:pt idx="1">
                    <c:v>42.878432807182001</c:v>
                  </c:pt>
                  <c:pt idx="2">
                    <c:v>56.521146485187003</c:v>
                  </c:pt>
                  <c:pt idx="3">
                    <c:v>31.208973068654</c:v>
                  </c:pt>
                  <c:pt idx="4">
                    <c:v>18.502432272541999</c:v>
                  </c:pt>
                  <c:pt idx="5">
                    <c:v>23.994582721939999</c:v>
                  </c:pt>
                  <c:pt idx="6">
                    <c:v>28.828805039405001</c:v>
                  </c:pt>
                  <c:pt idx="7">
                    <c:v>61.737670833941003</c:v>
                  </c:pt>
                  <c:pt idx="8">
                    <c:v>149.86507264869999</c:v>
                  </c:pt>
                  <c:pt idx="9">
                    <c:v>106.42058071632999</c:v>
                  </c:pt>
                  <c:pt idx="10">
                    <c:v>70.493545803854005</c:v>
                  </c:pt>
                  <c:pt idx="11">
                    <c:v>183.32173902732001</c:v>
                  </c:pt>
                  <c:pt idx="12">
                    <c:v>322.92856795273002</c:v>
                  </c:pt>
                  <c:pt idx="13">
                    <c:v>42.590374499409997</c:v>
                  </c:pt>
                </c:numCache>
              </c:numRef>
            </c:plus>
            <c:minus>
              <c:numRef>
                <c:f>'Graphs mg C respired, ppm'!$H$51:$H$64</c:f>
                <c:numCache>
                  <c:formatCode>General</c:formatCode>
                  <c:ptCount val="14"/>
                  <c:pt idx="0">
                    <c:v>27.976061195242998</c:v>
                  </c:pt>
                  <c:pt idx="1">
                    <c:v>42.878432807182001</c:v>
                  </c:pt>
                  <c:pt idx="2">
                    <c:v>56.521146485187003</c:v>
                  </c:pt>
                  <c:pt idx="3">
                    <c:v>31.208973068654</c:v>
                  </c:pt>
                  <c:pt idx="4">
                    <c:v>18.502432272541999</c:v>
                  </c:pt>
                  <c:pt idx="5">
                    <c:v>23.994582721939999</c:v>
                  </c:pt>
                  <c:pt idx="6">
                    <c:v>28.828805039405001</c:v>
                  </c:pt>
                  <c:pt idx="7">
                    <c:v>61.737670833941003</c:v>
                  </c:pt>
                  <c:pt idx="8">
                    <c:v>149.86507264869999</c:v>
                  </c:pt>
                  <c:pt idx="9">
                    <c:v>106.42058071632999</c:v>
                  </c:pt>
                  <c:pt idx="10">
                    <c:v>70.493545803854005</c:v>
                  </c:pt>
                  <c:pt idx="11">
                    <c:v>183.32173902732001</c:v>
                  </c:pt>
                  <c:pt idx="12">
                    <c:v>322.92856795273002</c:v>
                  </c:pt>
                  <c:pt idx="13">
                    <c:v>42.590374499409997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'Graphs mg C respired, ppm'!$C$3:$C$16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24</c:v>
                </c:pt>
                <c:pt idx="6">
                  <c:v>36</c:v>
                </c:pt>
                <c:pt idx="7">
                  <c:v>48</c:v>
                </c:pt>
                <c:pt idx="8">
                  <c:v>72</c:v>
                </c:pt>
                <c:pt idx="9">
                  <c:v>96</c:v>
                </c:pt>
                <c:pt idx="10">
                  <c:v>120</c:v>
                </c:pt>
                <c:pt idx="11">
                  <c:v>144</c:v>
                </c:pt>
                <c:pt idx="12">
                  <c:v>171</c:v>
                </c:pt>
                <c:pt idx="13">
                  <c:v>192</c:v>
                </c:pt>
              </c:numCache>
            </c:numRef>
          </c:xVal>
          <c:yVal>
            <c:numRef>
              <c:f>'Graphs mg C respired, ppm'!$D$51:$D$64</c:f>
              <c:numCache>
                <c:formatCode>General</c:formatCode>
                <c:ptCount val="14"/>
                <c:pt idx="0">
                  <c:v>696.4</c:v>
                </c:pt>
                <c:pt idx="1">
                  <c:v>759.4</c:v>
                </c:pt>
                <c:pt idx="2">
                  <c:v>692.2</c:v>
                </c:pt>
                <c:pt idx="3">
                  <c:v>743</c:v>
                </c:pt>
                <c:pt idx="4">
                  <c:v>716.2</c:v>
                </c:pt>
                <c:pt idx="5">
                  <c:v>732.2</c:v>
                </c:pt>
                <c:pt idx="6">
                  <c:v>717</c:v>
                </c:pt>
                <c:pt idx="7">
                  <c:v>885.8</c:v>
                </c:pt>
                <c:pt idx="8">
                  <c:v>1011.2</c:v>
                </c:pt>
                <c:pt idx="9">
                  <c:v>878.2</c:v>
                </c:pt>
                <c:pt idx="10">
                  <c:v>872.8</c:v>
                </c:pt>
                <c:pt idx="11">
                  <c:v>986.4</c:v>
                </c:pt>
                <c:pt idx="12">
                  <c:v>1090.5999999999999</c:v>
                </c:pt>
                <c:pt idx="13">
                  <c:v>784.2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610944"/>
        <c:axId val="92628480"/>
      </c:scatterChart>
      <c:valAx>
        <c:axId val="92610944"/>
        <c:scaling>
          <c:orientation val="minMax"/>
          <c:max val="200"/>
          <c:min val="0"/>
        </c:scaling>
        <c:delete val="0"/>
        <c:axPos val="b"/>
        <c:numFmt formatCode="General" sourceLinked="1"/>
        <c:majorTickMark val="out"/>
        <c:minorTickMark val="none"/>
        <c:tickLblPos val="none"/>
        <c:txPr>
          <a:bodyPr/>
          <a:lstStyle/>
          <a:p>
            <a:pPr>
              <a:defRPr sz="800"/>
            </a:pPr>
            <a:endParaRPr lang="en-US"/>
          </a:p>
        </c:txPr>
        <c:crossAx val="92628480"/>
        <c:crosses val="autoZero"/>
        <c:crossBetween val="midCat"/>
      </c:valAx>
      <c:valAx>
        <c:axId val="926284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 </a:t>
                </a:r>
                <a:r>
                  <a:rPr lang="en-US" sz="1000" b="1" i="0" kern="1200" baseline="0" dirty="0" smtClean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1000" b="0" i="0" kern="1200" baseline="0" dirty="0" smtClean="0">
                    <a:solidFill>
                      <a:srgbClr val="000000"/>
                    </a:solidFill>
                    <a:effectLst/>
                  </a:rPr>
                  <a:t>Concentration</a:t>
                </a:r>
                <a:r>
                  <a:rPr lang="en-US" sz="1000" b="1" i="0" kern="1200" baseline="0" dirty="0" smtClean="0">
                    <a:solidFill>
                      <a:srgbClr val="000000"/>
                    </a:solidFill>
                    <a:effectLst/>
                  </a:rPr>
                  <a:t> CO</a:t>
                </a:r>
                <a:r>
                  <a:rPr lang="en-US" sz="1000" b="1" i="0" kern="1200" baseline="-25000" dirty="0" smtClean="0">
                    <a:solidFill>
                      <a:srgbClr val="000000"/>
                    </a:solidFill>
                    <a:effectLst/>
                  </a:rPr>
                  <a:t>2</a:t>
                </a:r>
                <a:r>
                  <a:rPr lang="en-US" sz="1000" b="1" i="0" kern="1200" baseline="0" dirty="0" smtClean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1000" b="0" i="0" kern="1200" baseline="0" dirty="0" smtClean="0">
                    <a:solidFill>
                      <a:srgbClr val="000000"/>
                    </a:solidFill>
                    <a:effectLst/>
                  </a:rPr>
                  <a:t>(ppm)</a:t>
                </a:r>
                <a:endParaRPr lang="en-US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6.0150525348369307E-3"/>
              <c:y val="0.1813436803691718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9261094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dirty="0" smtClean="0"/>
              <a:t> c</a:t>
            </a:r>
            <a:r>
              <a:rPr lang="en-US" sz="1200" dirty="0"/>
              <a:t>) </a:t>
            </a:r>
            <a:r>
              <a:rPr lang="en-US" sz="1200" i="1" dirty="0" err="1"/>
              <a:t>Trichoderma</a:t>
            </a:r>
            <a:r>
              <a:rPr lang="en-US" sz="1200" i="1" dirty="0"/>
              <a:t> </a:t>
            </a:r>
            <a:r>
              <a:rPr lang="en-US" sz="1200" i="1" dirty="0" err="1"/>
              <a:t>reesei</a:t>
            </a:r>
            <a:endParaRPr lang="en-US" sz="1200" i="1" dirty="0"/>
          </a:p>
        </c:rich>
      </c:tx>
      <c:layout>
        <c:manualLayout>
          <c:xMode val="edge"/>
          <c:yMode val="edge"/>
          <c:x val="2.5381732943759393E-3"/>
          <c:y val="2.319414618627217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9244458885272991"/>
          <c:y val="0.14767131031697964"/>
          <c:w val="0.75839567579378875"/>
          <c:h val="0.71470510801534426"/>
        </c:manualLayout>
      </c:layout>
      <c:scatterChart>
        <c:scatterStyle val="smoothMarker"/>
        <c:varyColors val="0"/>
        <c:ser>
          <c:idx val="0"/>
          <c:order val="0"/>
          <c:tx>
            <c:v>15 mb</c:v>
          </c:tx>
          <c:spPr>
            <a:ln>
              <a:solidFill>
                <a:schemeClr val="tx1"/>
              </a:solidFill>
              <a:prstDash val="sysDash"/>
            </a:ln>
          </c:spPr>
          <c:marker>
            <c:symbol val="diamond"/>
            <c:size val="5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'Graphs mg C respired, ppm'!$K$37:$K$50</c:f>
                <c:numCache>
                  <c:formatCode>General</c:formatCode>
                  <c:ptCount val="14"/>
                  <c:pt idx="0">
                    <c:v>6.6738294853853999</c:v>
                  </c:pt>
                  <c:pt idx="1">
                    <c:v>5.8702640485756996</c:v>
                  </c:pt>
                  <c:pt idx="2">
                    <c:v>5.6973678132977001</c:v>
                  </c:pt>
                  <c:pt idx="3">
                    <c:v>4.4988887516808003</c:v>
                  </c:pt>
                  <c:pt idx="4">
                    <c:v>7.8511145705562999</c:v>
                  </c:pt>
                  <c:pt idx="5">
                    <c:v>17.316466152192</c:v>
                  </c:pt>
                  <c:pt idx="6">
                    <c:v>17.454512310575002</c:v>
                  </c:pt>
                  <c:pt idx="7">
                    <c:v>35.774851502137999</c:v>
                  </c:pt>
                  <c:pt idx="8">
                    <c:v>165.41916454873001</c:v>
                  </c:pt>
                  <c:pt idx="9">
                    <c:v>228.75191802475001</c:v>
                  </c:pt>
                  <c:pt idx="10">
                    <c:v>231.17685870346</c:v>
                  </c:pt>
                  <c:pt idx="11">
                    <c:v>224.46255812496</c:v>
                  </c:pt>
                  <c:pt idx="12">
                    <c:v>371.81863858606999</c:v>
                  </c:pt>
                  <c:pt idx="13">
                    <c:v>336.68953057675998</c:v>
                  </c:pt>
                </c:numCache>
              </c:numRef>
            </c:plus>
            <c:minus>
              <c:numRef>
                <c:f>'Graphs mg C respired, ppm'!$K$37:$K$50</c:f>
                <c:numCache>
                  <c:formatCode>General</c:formatCode>
                  <c:ptCount val="14"/>
                  <c:pt idx="0">
                    <c:v>6.6738294853853999</c:v>
                  </c:pt>
                  <c:pt idx="1">
                    <c:v>5.8702640485756996</c:v>
                  </c:pt>
                  <c:pt idx="2">
                    <c:v>5.6973678132977001</c:v>
                  </c:pt>
                  <c:pt idx="3">
                    <c:v>4.4988887516808003</c:v>
                  </c:pt>
                  <c:pt idx="4">
                    <c:v>7.8511145705562999</c:v>
                  </c:pt>
                  <c:pt idx="5">
                    <c:v>17.316466152192</c:v>
                  </c:pt>
                  <c:pt idx="6">
                    <c:v>17.454512310575002</c:v>
                  </c:pt>
                  <c:pt idx="7">
                    <c:v>35.774851502137999</c:v>
                  </c:pt>
                  <c:pt idx="8">
                    <c:v>165.41916454873001</c:v>
                  </c:pt>
                  <c:pt idx="9">
                    <c:v>228.75191802475001</c:v>
                  </c:pt>
                  <c:pt idx="10">
                    <c:v>231.17685870346</c:v>
                  </c:pt>
                  <c:pt idx="11">
                    <c:v>224.46255812496</c:v>
                  </c:pt>
                  <c:pt idx="12">
                    <c:v>371.81863858606999</c:v>
                  </c:pt>
                  <c:pt idx="13">
                    <c:v>336.68953057675998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'Graphs mg C respired, ppm'!$C$37:$C$50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24</c:v>
                </c:pt>
                <c:pt idx="6">
                  <c:v>36</c:v>
                </c:pt>
                <c:pt idx="7">
                  <c:v>48</c:v>
                </c:pt>
                <c:pt idx="8">
                  <c:v>72</c:v>
                </c:pt>
                <c:pt idx="9">
                  <c:v>96</c:v>
                </c:pt>
                <c:pt idx="10">
                  <c:v>120</c:v>
                </c:pt>
                <c:pt idx="11">
                  <c:v>144</c:v>
                </c:pt>
                <c:pt idx="12">
                  <c:v>171</c:v>
                </c:pt>
                <c:pt idx="13">
                  <c:v>192</c:v>
                </c:pt>
              </c:numCache>
            </c:numRef>
          </c:xVal>
          <c:yVal>
            <c:numRef>
              <c:f>'Graphs mg C respired, ppm'!$G$37:$G$50</c:f>
              <c:numCache>
                <c:formatCode>General</c:formatCode>
                <c:ptCount val="14"/>
                <c:pt idx="0">
                  <c:v>521.20000000000005</c:v>
                </c:pt>
                <c:pt idx="1">
                  <c:v>512.6</c:v>
                </c:pt>
                <c:pt idx="2">
                  <c:v>515.4</c:v>
                </c:pt>
                <c:pt idx="3">
                  <c:v>516.79999999999995</c:v>
                </c:pt>
                <c:pt idx="4">
                  <c:v>523.20000000000005</c:v>
                </c:pt>
                <c:pt idx="5">
                  <c:v>546.6</c:v>
                </c:pt>
                <c:pt idx="6">
                  <c:v>616.4</c:v>
                </c:pt>
                <c:pt idx="7">
                  <c:v>781.8</c:v>
                </c:pt>
                <c:pt idx="8">
                  <c:v>1421</c:v>
                </c:pt>
                <c:pt idx="9">
                  <c:v>1457.2</c:v>
                </c:pt>
                <c:pt idx="10">
                  <c:v>1360.8</c:v>
                </c:pt>
                <c:pt idx="11">
                  <c:v>1179.8</c:v>
                </c:pt>
                <c:pt idx="12">
                  <c:v>1395</c:v>
                </c:pt>
                <c:pt idx="13">
                  <c:v>1288.2</c:v>
                </c:pt>
              </c:numCache>
            </c:numRef>
          </c:yVal>
          <c:smooth val="1"/>
        </c:ser>
        <c:ser>
          <c:idx val="1"/>
          <c:order val="1"/>
          <c:tx>
            <c:v>150 mb</c:v>
          </c:tx>
          <c:spPr>
            <a:ln>
              <a:solidFill>
                <a:schemeClr val="tx1"/>
              </a:solidFill>
            </a:ln>
          </c:spPr>
          <c:marker>
            <c:symbol val="circle"/>
            <c:size val="4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'Graphs mg C respired, ppm'!$K$51:$K$64</c:f>
                <c:numCache>
                  <c:formatCode>General</c:formatCode>
                  <c:ptCount val="14"/>
                  <c:pt idx="0">
                    <c:v>9.6591925128346006</c:v>
                  </c:pt>
                  <c:pt idx="1">
                    <c:v>8.8294960218576009</c:v>
                  </c:pt>
                  <c:pt idx="2">
                    <c:v>7.5206382707852999</c:v>
                  </c:pt>
                  <c:pt idx="3">
                    <c:v>28.349603171826001</c:v>
                  </c:pt>
                  <c:pt idx="4">
                    <c:v>19.056232576247002</c:v>
                  </c:pt>
                  <c:pt idx="5">
                    <c:v>34.209063126604001</c:v>
                  </c:pt>
                  <c:pt idx="6">
                    <c:v>30.669854906731999</c:v>
                  </c:pt>
                  <c:pt idx="7">
                    <c:v>71.255876950607004</c:v>
                  </c:pt>
                  <c:pt idx="8">
                    <c:v>170.63516636379001</c:v>
                  </c:pt>
                  <c:pt idx="9">
                    <c:v>138.46840794925001</c:v>
                  </c:pt>
                  <c:pt idx="10">
                    <c:v>142.04140241492999</c:v>
                  </c:pt>
                  <c:pt idx="11">
                    <c:v>114.67519348142</c:v>
                  </c:pt>
                  <c:pt idx="12">
                    <c:v>166.24397733452</c:v>
                  </c:pt>
                  <c:pt idx="13">
                    <c:v>158.89512264384001</c:v>
                  </c:pt>
                </c:numCache>
              </c:numRef>
            </c:plus>
            <c:minus>
              <c:numRef>
                <c:f>'Graphs mg C respired, ppm'!$K$51:$K$64</c:f>
                <c:numCache>
                  <c:formatCode>General</c:formatCode>
                  <c:ptCount val="14"/>
                  <c:pt idx="0">
                    <c:v>9.6591925128346006</c:v>
                  </c:pt>
                  <c:pt idx="1">
                    <c:v>8.8294960218576009</c:v>
                  </c:pt>
                  <c:pt idx="2">
                    <c:v>7.5206382707852999</c:v>
                  </c:pt>
                  <c:pt idx="3">
                    <c:v>28.349603171826001</c:v>
                  </c:pt>
                  <c:pt idx="4">
                    <c:v>19.056232576247002</c:v>
                  </c:pt>
                  <c:pt idx="5">
                    <c:v>34.209063126604001</c:v>
                  </c:pt>
                  <c:pt idx="6">
                    <c:v>30.669854906731999</c:v>
                  </c:pt>
                  <c:pt idx="7">
                    <c:v>71.255876950607004</c:v>
                  </c:pt>
                  <c:pt idx="8">
                    <c:v>170.63516636379001</c:v>
                  </c:pt>
                  <c:pt idx="9">
                    <c:v>138.46840794925001</c:v>
                  </c:pt>
                  <c:pt idx="10">
                    <c:v>142.04140241492999</c:v>
                  </c:pt>
                  <c:pt idx="11">
                    <c:v>114.67519348142</c:v>
                  </c:pt>
                  <c:pt idx="12">
                    <c:v>166.24397733452</c:v>
                  </c:pt>
                  <c:pt idx="13">
                    <c:v>158.89512264384001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'Graphs mg C respired, ppm'!$C$3:$C$16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24</c:v>
                </c:pt>
                <c:pt idx="6">
                  <c:v>36</c:v>
                </c:pt>
                <c:pt idx="7">
                  <c:v>48</c:v>
                </c:pt>
                <c:pt idx="8">
                  <c:v>72</c:v>
                </c:pt>
                <c:pt idx="9">
                  <c:v>96</c:v>
                </c:pt>
                <c:pt idx="10">
                  <c:v>120</c:v>
                </c:pt>
                <c:pt idx="11">
                  <c:v>144</c:v>
                </c:pt>
                <c:pt idx="12">
                  <c:v>171</c:v>
                </c:pt>
                <c:pt idx="13">
                  <c:v>192</c:v>
                </c:pt>
              </c:numCache>
            </c:numRef>
          </c:xVal>
          <c:yVal>
            <c:numRef>
              <c:f>'Graphs mg C respired, ppm'!$G$51:$G$64</c:f>
              <c:numCache>
                <c:formatCode>General</c:formatCode>
                <c:ptCount val="14"/>
                <c:pt idx="0">
                  <c:v>507</c:v>
                </c:pt>
                <c:pt idx="1">
                  <c:v>504.6</c:v>
                </c:pt>
                <c:pt idx="2">
                  <c:v>503.4</c:v>
                </c:pt>
                <c:pt idx="3">
                  <c:v>551</c:v>
                </c:pt>
                <c:pt idx="4">
                  <c:v>552.20000000000005</c:v>
                </c:pt>
                <c:pt idx="5">
                  <c:v>596.6</c:v>
                </c:pt>
                <c:pt idx="6">
                  <c:v>640.79999999999995</c:v>
                </c:pt>
                <c:pt idx="7">
                  <c:v>807</c:v>
                </c:pt>
                <c:pt idx="8">
                  <c:v>1800.6</c:v>
                </c:pt>
                <c:pt idx="9">
                  <c:v>1999</c:v>
                </c:pt>
                <c:pt idx="10">
                  <c:v>2417.6</c:v>
                </c:pt>
                <c:pt idx="11">
                  <c:v>1997</c:v>
                </c:pt>
                <c:pt idx="12">
                  <c:v>2066.4</c:v>
                </c:pt>
                <c:pt idx="13">
                  <c:v>1799.4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834112"/>
        <c:axId val="98744576"/>
      </c:scatterChart>
      <c:valAx>
        <c:axId val="97834112"/>
        <c:scaling>
          <c:orientation val="minMax"/>
          <c:max val="2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(hours)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98744576"/>
        <c:crosses val="autoZero"/>
        <c:crossBetween val="midCat"/>
      </c:valAx>
      <c:valAx>
        <c:axId val="9874457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 </a:t>
                </a:r>
                <a:r>
                  <a:rPr lang="en-US" b="0" dirty="0" smtClean="0"/>
                  <a:t>Concentration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CO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</a:t>
                </a:r>
                <a:r>
                  <a:rPr lang="en-US" b="0" dirty="0"/>
                  <a:t>(ppm)</a:t>
                </a:r>
              </a:p>
            </c:rich>
          </c:tx>
          <c:layout>
            <c:manualLayout>
              <c:xMode val="edge"/>
              <c:yMode val="edge"/>
              <c:x val="1.8220835603096784E-3"/>
              <c:y val="0.206595880060446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97834112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/>
              <a:t>a) </a:t>
            </a:r>
            <a:r>
              <a:rPr lang="en-US" sz="1200" i="1"/>
              <a:t>Streptomyces cellulosae</a:t>
            </a:r>
          </a:p>
        </c:rich>
      </c:tx>
      <c:layout>
        <c:manualLayout>
          <c:xMode val="edge"/>
          <c:yMode val="edge"/>
          <c:x val="0.27735038068672513"/>
          <c:y val="4.2449603518677978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9244458885272991"/>
          <c:y val="0.14767131031697964"/>
          <c:w val="0.75839567579378875"/>
          <c:h val="0.71470510801534426"/>
        </c:manualLayout>
      </c:layout>
      <c:scatterChart>
        <c:scatterStyle val="smoothMarker"/>
        <c:varyColors val="0"/>
        <c:ser>
          <c:idx val="0"/>
          <c:order val="0"/>
          <c:tx>
            <c:v>15 mb</c:v>
          </c:tx>
          <c:spPr>
            <a:ln>
              <a:solidFill>
                <a:schemeClr val="tx1"/>
              </a:solidFill>
              <a:prstDash val="sysDash"/>
            </a:ln>
          </c:spPr>
          <c:marker>
            <c:symbol val="diamond"/>
            <c:size val="5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'Graphs mg C respired, ppm'!$J$3:$J$16</c:f>
                <c:numCache>
                  <c:formatCode>General</c:formatCode>
                  <c:ptCount val="14"/>
                  <c:pt idx="0">
                    <c:v>3.79620649E-5</c:v>
                  </c:pt>
                  <c:pt idx="1">
                    <c:v>7.8156539699999997E-5</c:v>
                  </c:pt>
                  <c:pt idx="2">
                    <c:v>2.9144582599999999E-5</c:v>
                  </c:pt>
                  <c:pt idx="3">
                    <c:v>4.5780649199999997E-5</c:v>
                  </c:pt>
                  <c:pt idx="4">
                    <c:v>6.5228554000000002E-5</c:v>
                  </c:pt>
                  <c:pt idx="5">
                    <c:v>9.9531091700000003E-5</c:v>
                  </c:pt>
                  <c:pt idx="6">
                    <c:v>2.5300589109999999E-4</c:v>
                  </c:pt>
                  <c:pt idx="7">
                    <c:v>2.8531553760000001E-4</c:v>
                  </c:pt>
                  <c:pt idx="8">
                    <c:v>2.5561103870000001E-4</c:v>
                  </c:pt>
                  <c:pt idx="9">
                    <c:v>1.5666987609999999E-4</c:v>
                  </c:pt>
                  <c:pt idx="10">
                    <c:v>4.84794198E-5</c:v>
                  </c:pt>
                  <c:pt idx="11">
                    <c:v>9.3011528600000002E-5</c:v>
                  </c:pt>
                  <c:pt idx="12">
                    <c:v>2.218068074E-4</c:v>
                  </c:pt>
                  <c:pt idx="13">
                    <c:v>2.7186735820000001E-4</c:v>
                  </c:pt>
                </c:numCache>
              </c:numRef>
            </c:plus>
            <c:minus>
              <c:numRef>
                <c:f>'Graphs mg C respired, ppm'!$J$3:$J$16</c:f>
                <c:numCache>
                  <c:formatCode>General</c:formatCode>
                  <c:ptCount val="14"/>
                  <c:pt idx="0">
                    <c:v>3.79620649E-5</c:v>
                  </c:pt>
                  <c:pt idx="1">
                    <c:v>7.8156539699999997E-5</c:v>
                  </c:pt>
                  <c:pt idx="2">
                    <c:v>2.9144582599999999E-5</c:v>
                  </c:pt>
                  <c:pt idx="3">
                    <c:v>4.5780649199999997E-5</c:v>
                  </c:pt>
                  <c:pt idx="4">
                    <c:v>6.5228554000000002E-5</c:v>
                  </c:pt>
                  <c:pt idx="5">
                    <c:v>9.9531091700000003E-5</c:v>
                  </c:pt>
                  <c:pt idx="6">
                    <c:v>2.5300589109999999E-4</c:v>
                  </c:pt>
                  <c:pt idx="7">
                    <c:v>2.8531553760000001E-4</c:v>
                  </c:pt>
                  <c:pt idx="8">
                    <c:v>2.5561103870000001E-4</c:v>
                  </c:pt>
                  <c:pt idx="9">
                    <c:v>1.5666987609999999E-4</c:v>
                  </c:pt>
                  <c:pt idx="10">
                    <c:v>4.84794198E-5</c:v>
                  </c:pt>
                  <c:pt idx="11">
                    <c:v>9.3011528600000002E-5</c:v>
                  </c:pt>
                  <c:pt idx="12">
                    <c:v>2.218068074E-4</c:v>
                  </c:pt>
                  <c:pt idx="13">
                    <c:v>2.7186735820000001E-4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'Graphs mg C respired, ppm'!$C$3:$C$16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24</c:v>
                </c:pt>
                <c:pt idx="6">
                  <c:v>36</c:v>
                </c:pt>
                <c:pt idx="7">
                  <c:v>48</c:v>
                </c:pt>
                <c:pt idx="8">
                  <c:v>72</c:v>
                </c:pt>
                <c:pt idx="9">
                  <c:v>96</c:v>
                </c:pt>
                <c:pt idx="10">
                  <c:v>120</c:v>
                </c:pt>
                <c:pt idx="11">
                  <c:v>144</c:v>
                </c:pt>
                <c:pt idx="12">
                  <c:v>171</c:v>
                </c:pt>
                <c:pt idx="13">
                  <c:v>192</c:v>
                </c:pt>
              </c:numCache>
            </c:numRef>
          </c:xVal>
          <c:yVal>
            <c:numRef>
              <c:f>'Graphs mg C respired, ppm'!$F$3:$F$16</c:f>
              <c:numCache>
                <c:formatCode>General</c:formatCode>
                <c:ptCount val="14"/>
                <c:pt idx="0">
                  <c:v>4.1376132000000001E-3</c:v>
                </c:pt>
                <c:pt idx="1">
                  <c:v>4.1078674000000004E-3</c:v>
                </c:pt>
                <c:pt idx="2">
                  <c:v>4.2134642000000002E-3</c:v>
                </c:pt>
                <c:pt idx="3">
                  <c:v>4.1197656000000003E-3</c:v>
                </c:pt>
                <c:pt idx="4">
                  <c:v>4.1852058000000003E-3</c:v>
                </c:pt>
                <c:pt idx="5">
                  <c:v>4.4781999999999999E-3</c:v>
                </c:pt>
                <c:pt idx="6">
                  <c:v>5.0433663999999998E-3</c:v>
                </c:pt>
                <c:pt idx="7">
                  <c:v>5.4687286000000002E-3</c:v>
                </c:pt>
                <c:pt idx="8">
                  <c:v>5.1757347999999998E-3</c:v>
                </c:pt>
                <c:pt idx="9">
                  <c:v>4.8009398E-3</c:v>
                </c:pt>
                <c:pt idx="10">
                  <c:v>4.7072412000000001E-3</c:v>
                </c:pt>
                <c:pt idx="11">
                  <c:v>4.6715463999999996E-3</c:v>
                </c:pt>
                <c:pt idx="12">
                  <c:v>4.9199224000000003E-3</c:v>
                </c:pt>
                <c:pt idx="13">
                  <c:v>5.2084543999999997E-3</c:v>
                </c:pt>
              </c:numCache>
            </c:numRef>
          </c:yVal>
          <c:smooth val="1"/>
        </c:ser>
        <c:ser>
          <c:idx val="1"/>
          <c:order val="1"/>
          <c:tx>
            <c:v>150 mb</c:v>
          </c:tx>
          <c:spPr>
            <a:ln>
              <a:solidFill>
                <a:schemeClr val="tx1"/>
              </a:solidFill>
            </a:ln>
          </c:spPr>
          <c:marker>
            <c:symbol val="circle"/>
            <c:size val="4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'Graphs mg C respired, ppm'!$J$17:$J$30</c:f>
                <c:numCache>
                  <c:formatCode>General</c:formatCode>
                  <c:ptCount val="14"/>
                  <c:pt idx="0">
                    <c:v>1.3705985830000001E-4</c:v>
                  </c:pt>
                  <c:pt idx="1">
                    <c:v>2.258144315E-4</c:v>
                  </c:pt>
                  <c:pt idx="2">
                    <c:v>1.558098523E-4</c:v>
                  </c:pt>
                  <c:pt idx="3">
                    <c:v>1.257477875E-4</c:v>
                  </c:pt>
                  <c:pt idx="4">
                    <c:v>2.5985300639999999E-4</c:v>
                  </c:pt>
                  <c:pt idx="5">
                    <c:v>2.8244033680000001E-4</c:v>
                  </c:pt>
                  <c:pt idx="6">
                    <c:v>3.4856329190000002E-4</c:v>
                  </c:pt>
                  <c:pt idx="7">
                    <c:v>6.0420644580000003E-4</c:v>
                  </c:pt>
                  <c:pt idx="8">
                    <c:v>1.3778133023E-3</c:v>
                  </c:pt>
                  <c:pt idx="9">
                    <c:v>8.5159476849999997E-4</c:v>
                  </c:pt>
                  <c:pt idx="10">
                    <c:v>7.4344813460000005E-4</c:v>
                  </c:pt>
                  <c:pt idx="11">
                    <c:v>7.2263826989999998E-4</c:v>
                  </c:pt>
                  <c:pt idx="12">
                    <c:v>5.764405484E-4</c:v>
                  </c:pt>
                  <c:pt idx="13">
                    <c:v>5.6874313110000002E-4</c:v>
                  </c:pt>
                </c:numCache>
              </c:numRef>
            </c:plus>
            <c:minus>
              <c:numRef>
                <c:f>'Graphs mg C respired, ppm'!$J$17:$J$30</c:f>
                <c:numCache>
                  <c:formatCode>General</c:formatCode>
                  <c:ptCount val="14"/>
                  <c:pt idx="0">
                    <c:v>1.3705985830000001E-4</c:v>
                  </c:pt>
                  <c:pt idx="1">
                    <c:v>2.258144315E-4</c:v>
                  </c:pt>
                  <c:pt idx="2">
                    <c:v>1.558098523E-4</c:v>
                  </c:pt>
                  <c:pt idx="3">
                    <c:v>1.257477875E-4</c:v>
                  </c:pt>
                  <c:pt idx="4">
                    <c:v>2.5985300639999999E-4</c:v>
                  </c:pt>
                  <c:pt idx="5">
                    <c:v>2.8244033680000001E-4</c:v>
                  </c:pt>
                  <c:pt idx="6">
                    <c:v>3.4856329190000002E-4</c:v>
                  </c:pt>
                  <c:pt idx="7">
                    <c:v>6.0420644580000003E-4</c:v>
                  </c:pt>
                  <c:pt idx="8">
                    <c:v>1.3778133023E-3</c:v>
                  </c:pt>
                  <c:pt idx="9">
                    <c:v>8.5159476849999997E-4</c:v>
                  </c:pt>
                  <c:pt idx="10">
                    <c:v>7.4344813460000005E-4</c:v>
                  </c:pt>
                  <c:pt idx="11">
                    <c:v>7.2263826989999998E-4</c:v>
                  </c:pt>
                  <c:pt idx="12">
                    <c:v>5.764405484E-4</c:v>
                  </c:pt>
                  <c:pt idx="13">
                    <c:v>5.6874313110000002E-4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'Graphs mg C respired, ppm'!$C$3:$C$16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24</c:v>
                </c:pt>
                <c:pt idx="6">
                  <c:v>36</c:v>
                </c:pt>
                <c:pt idx="7">
                  <c:v>48</c:v>
                </c:pt>
                <c:pt idx="8">
                  <c:v>72</c:v>
                </c:pt>
                <c:pt idx="9">
                  <c:v>96</c:v>
                </c:pt>
                <c:pt idx="10">
                  <c:v>120</c:v>
                </c:pt>
                <c:pt idx="11">
                  <c:v>144</c:v>
                </c:pt>
                <c:pt idx="12">
                  <c:v>171</c:v>
                </c:pt>
                <c:pt idx="13">
                  <c:v>192</c:v>
                </c:pt>
              </c:numCache>
            </c:numRef>
          </c:xVal>
          <c:yVal>
            <c:numRef>
              <c:f>'Graphs mg C respired, ppm'!$F$17:$F$30</c:f>
              <c:numCache>
                <c:formatCode>General</c:formatCode>
                <c:ptCount val="14"/>
                <c:pt idx="0">
                  <c:v>4.1346385999999997E-3</c:v>
                </c:pt>
                <c:pt idx="1">
                  <c:v>4.3874760000000004E-3</c:v>
                </c:pt>
                <c:pt idx="2">
                  <c:v>4.4395308E-3</c:v>
                </c:pt>
                <c:pt idx="3">
                  <c:v>4.4752254000000003E-3</c:v>
                </c:pt>
                <c:pt idx="4">
                  <c:v>4.6239534000000002E-3</c:v>
                </c:pt>
                <c:pt idx="5">
                  <c:v>4.8544820000000002E-3</c:v>
                </c:pt>
                <c:pt idx="6">
                  <c:v>4.8767912000000002E-3</c:v>
                </c:pt>
                <c:pt idx="7">
                  <c:v>5.8464978000000003E-3</c:v>
                </c:pt>
                <c:pt idx="8">
                  <c:v>7.4572220000000003E-3</c:v>
                </c:pt>
                <c:pt idx="9">
                  <c:v>6.2495505999999998E-3</c:v>
                </c:pt>
                <c:pt idx="10">
                  <c:v>6.1811356000000001E-3</c:v>
                </c:pt>
                <c:pt idx="11">
                  <c:v>6.6838364000000004E-3</c:v>
                </c:pt>
                <c:pt idx="12">
                  <c:v>6.0368695999999996E-3</c:v>
                </c:pt>
                <c:pt idx="13">
                  <c:v>5.6576131999999998E-3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982720"/>
        <c:axId val="51984640"/>
      </c:scatterChart>
      <c:valAx>
        <c:axId val="51982720"/>
        <c:scaling>
          <c:orientation val="minMax"/>
          <c:max val="2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Time(hours)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51984640"/>
        <c:crosses val="autoZero"/>
        <c:crossBetween val="midCat"/>
      </c:valAx>
      <c:valAx>
        <c:axId val="51984640"/>
        <c:scaling>
          <c:orientation val="minMax"/>
          <c:max val="2.0000000000000004E-2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 C respired (mg)</a:t>
                </a:r>
              </a:p>
            </c:rich>
          </c:tx>
          <c:layout>
            <c:manualLayout>
              <c:xMode val="edge"/>
              <c:yMode val="edge"/>
              <c:x val="6.0150375939849628E-3"/>
              <c:y val="0.3884142416980485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51982720"/>
        <c:crossesAt val="0"/>
        <c:crossBetween val="midCat"/>
        <c:majorUnit val="2.0000000000000005E-3"/>
      </c:valAx>
    </c:plotArea>
    <c:legend>
      <c:legendPos val="t"/>
      <c:layout>
        <c:manualLayout>
          <c:xMode val="edge"/>
          <c:yMode val="edge"/>
          <c:x val="0.26529778271903964"/>
          <c:y val="0.12859765921507799"/>
          <c:w val="0.54504511658841159"/>
          <c:h val="7.4621520100087907E-2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dirty="0"/>
              <a:t>c) </a:t>
            </a:r>
            <a:r>
              <a:rPr lang="en-US" sz="1200" i="1" dirty="0" err="1"/>
              <a:t>Trichoderma</a:t>
            </a:r>
            <a:r>
              <a:rPr lang="en-US" sz="1200" i="1" dirty="0"/>
              <a:t> </a:t>
            </a:r>
            <a:r>
              <a:rPr lang="en-US" sz="1200" i="1" dirty="0" err="1"/>
              <a:t>reesei</a:t>
            </a:r>
            <a:endParaRPr lang="en-US" sz="1200" i="1" dirty="0"/>
          </a:p>
        </c:rich>
      </c:tx>
      <c:layout>
        <c:manualLayout>
          <c:xMode val="edge"/>
          <c:yMode val="edge"/>
          <c:x val="0.31635620253931029"/>
          <c:y val="2.3602084950648777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9244458885272991"/>
          <c:y val="0.14767131031697964"/>
          <c:w val="0.75839567579378875"/>
          <c:h val="0.71470510801534426"/>
        </c:manualLayout>
      </c:layout>
      <c:scatterChart>
        <c:scatterStyle val="smoothMarker"/>
        <c:varyColors val="0"/>
        <c:ser>
          <c:idx val="0"/>
          <c:order val="0"/>
          <c:tx>
            <c:v>15 mb</c:v>
          </c:tx>
          <c:spPr>
            <a:ln>
              <a:solidFill>
                <a:schemeClr val="tx1"/>
              </a:solidFill>
              <a:prstDash val="sysDash"/>
            </a:ln>
          </c:spPr>
          <c:marker>
            <c:symbol val="diamond"/>
            <c:size val="5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'Graphs mg C respired, ppm'!$K$3:$K$16</c:f>
                <c:numCache>
                  <c:formatCode>General</c:formatCode>
                  <c:ptCount val="14"/>
                  <c:pt idx="0">
                    <c:v>4.9629116300000001E-5</c:v>
                  </c:pt>
                  <c:pt idx="1">
                    <c:v>4.3653642799999999E-5</c:v>
                  </c:pt>
                  <c:pt idx="2">
                    <c:v>4.2367970199999999E-5</c:v>
                  </c:pt>
                  <c:pt idx="3">
                    <c:v>3.3455510499999997E-5</c:v>
                  </c:pt>
                  <c:pt idx="4">
                    <c:v>5.8383929599999997E-5</c:v>
                  </c:pt>
                  <c:pt idx="5">
                    <c:v>1.2877218140000001E-4</c:v>
                  </c:pt>
                  <c:pt idx="6">
                    <c:v>1.2979865659999999E-4</c:v>
                  </c:pt>
                  <c:pt idx="7">
                    <c:v>2.6603611419999997E-4</c:v>
                  </c:pt>
                  <c:pt idx="8">
                    <c:v>1.2301230753E-3</c:v>
                  </c:pt>
                  <c:pt idx="9">
                    <c:v>1.7010907601E-3</c:v>
                  </c:pt>
                  <c:pt idx="10">
                    <c:v>1.7191236682999999E-3</c:v>
                  </c:pt>
                  <c:pt idx="11">
                    <c:v>1.6691933513E-3</c:v>
                  </c:pt>
                  <c:pt idx="12">
                    <c:v>2.7649921688E-3</c:v>
                  </c:pt>
                  <c:pt idx="13">
                    <c:v>2.5037580841E-3</c:v>
                  </c:pt>
                </c:numCache>
              </c:numRef>
            </c:plus>
            <c:minus>
              <c:numRef>
                <c:f>'Graphs mg C respired, ppm'!$K$3:$K$16</c:f>
                <c:numCache>
                  <c:formatCode>General</c:formatCode>
                  <c:ptCount val="14"/>
                  <c:pt idx="0">
                    <c:v>4.9629116300000001E-5</c:v>
                  </c:pt>
                  <c:pt idx="1">
                    <c:v>4.3653642799999999E-5</c:v>
                  </c:pt>
                  <c:pt idx="2">
                    <c:v>4.2367970199999999E-5</c:v>
                  </c:pt>
                  <c:pt idx="3">
                    <c:v>3.3455510499999997E-5</c:v>
                  </c:pt>
                  <c:pt idx="4">
                    <c:v>5.8383929599999997E-5</c:v>
                  </c:pt>
                  <c:pt idx="5">
                    <c:v>1.2877218140000001E-4</c:v>
                  </c:pt>
                  <c:pt idx="6">
                    <c:v>1.2979865659999999E-4</c:v>
                  </c:pt>
                  <c:pt idx="7">
                    <c:v>2.6603611419999997E-4</c:v>
                  </c:pt>
                  <c:pt idx="8">
                    <c:v>1.2301230753E-3</c:v>
                  </c:pt>
                  <c:pt idx="9">
                    <c:v>1.7010907601E-3</c:v>
                  </c:pt>
                  <c:pt idx="10">
                    <c:v>1.7191236682999999E-3</c:v>
                  </c:pt>
                  <c:pt idx="11">
                    <c:v>1.6691933513E-3</c:v>
                  </c:pt>
                  <c:pt idx="12">
                    <c:v>2.7649921688E-3</c:v>
                  </c:pt>
                  <c:pt idx="13">
                    <c:v>2.5037580841E-3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'Graphs mg C respired, ppm'!$C$3:$C$16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24</c:v>
                </c:pt>
                <c:pt idx="6">
                  <c:v>36</c:v>
                </c:pt>
                <c:pt idx="7">
                  <c:v>48</c:v>
                </c:pt>
                <c:pt idx="8">
                  <c:v>72</c:v>
                </c:pt>
                <c:pt idx="9">
                  <c:v>96</c:v>
                </c:pt>
                <c:pt idx="10">
                  <c:v>120</c:v>
                </c:pt>
                <c:pt idx="11">
                  <c:v>144</c:v>
                </c:pt>
                <c:pt idx="12">
                  <c:v>171</c:v>
                </c:pt>
                <c:pt idx="13">
                  <c:v>192</c:v>
                </c:pt>
              </c:numCache>
            </c:numRef>
          </c:xVal>
          <c:yVal>
            <c:numRef>
              <c:f>'Graphs mg C respired, ppm'!$G$3:$G$16</c:f>
              <c:numCache>
                <c:formatCode>General</c:formatCode>
                <c:ptCount val="14"/>
                <c:pt idx="0">
                  <c:v>3.8758517999999999E-3</c:v>
                </c:pt>
                <c:pt idx="1">
                  <c:v>3.8118986E-3</c:v>
                </c:pt>
                <c:pt idx="2">
                  <c:v>3.8327204000000001E-3</c:v>
                </c:pt>
                <c:pt idx="3">
                  <c:v>3.8431314000000002E-3</c:v>
                </c:pt>
                <c:pt idx="4">
                  <c:v>3.8907246000000001E-3</c:v>
                </c:pt>
                <c:pt idx="5">
                  <c:v>4.0647362000000003E-3</c:v>
                </c:pt>
                <c:pt idx="6">
                  <c:v>4.5837969999999997E-3</c:v>
                </c:pt>
                <c:pt idx="7">
                  <c:v>5.8137776000000002E-3</c:v>
                </c:pt>
                <c:pt idx="8">
                  <c:v>1.0567124400000001E-2</c:v>
                </c:pt>
                <c:pt idx="9">
                  <c:v>1.0836322000000001E-2</c:v>
                </c:pt>
                <c:pt idx="10">
                  <c:v>1.01194532E-2</c:v>
                </c:pt>
                <c:pt idx="11">
                  <c:v>8.7734648000000002E-3</c:v>
                </c:pt>
                <c:pt idx="12">
                  <c:v>1.0373778E-2</c:v>
                </c:pt>
                <c:pt idx="13">
                  <c:v>9.5795706000000001E-3</c:v>
                </c:pt>
              </c:numCache>
            </c:numRef>
          </c:yVal>
          <c:smooth val="1"/>
        </c:ser>
        <c:ser>
          <c:idx val="1"/>
          <c:order val="1"/>
          <c:tx>
            <c:v>150 mb</c:v>
          </c:tx>
          <c:spPr>
            <a:ln>
              <a:solidFill>
                <a:schemeClr val="tx1"/>
              </a:solidFill>
            </a:ln>
          </c:spPr>
          <c:marker>
            <c:symbol val="circle"/>
            <c:size val="4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'Graphs mg C respired, ppm'!$K$17:$K$30</c:f>
                <c:numCache>
                  <c:formatCode>General</c:formatCode>
                  <c:ptCount val="14"/>
                  <c:pt idx="0">
                    <c:v>7.1829653400000006E-5</c:v>
                  </c:pt>
                  <c:pt idx="1">
                    <c:v>6.5659658099999994E-5</c:v>
                  </c:pt>
                  <c:pt idx="2">
                    <c:v>5.5926459300000003E-5</c:v>
                  </c:pt>
                  <c:pt idx="3">
                    <c:v>2.1081909199999999E-4</c:v>
                  </c:pt>
                  <c:pt idx="4">
                    <c:v>1.417098154E-4</c:v>
                  </c:pt>
                  <c:pt idx="5">
                    <c:v>2.5439236869999999E-4</c:v>
                  </c:pt>
                  <c:pt idx="6">
                    <c:v>2.2807328140000001E-4</c:v>
                  </c:pt>
                  <c:pt idx="7">
                    <c:v>5.2988721299999995E-4</c:v>
                  </c:pt>
                  <c:pt idx="8">
                    <c:v>1.2689112811E-3</c:v>
                  </c:pt>
                  <c:pt idx="9">
                    <c:v>1.0297064689E-3</c:v>
                  </c:pt>
                  <c:pt idx="10">
                    <c:v>1.0562767032000001E-3</c:v>
                  </c:pt>
                  <c:pt idx="11">
                    <c:v>8.5277062699999997E-4</c:v>
                  </c:pt>
                  <c:pt idx="12">
                    <c:v>1.2362566891E-3</c:v>
                  </c:pt>
                  <c:pt idx="13">
                    <c:v>1.1816076004E-3</c:v>
                  </c:pt>
                </c:numCache>
              </c:numRef>
            </c:plus>
            <c:minus>
              <c:numRef>
                <c:f>'Graphs mg C respired, ppm'!$K$17:$K$30</c:f>
                <c:numCache>
                  <c:formatCode>General</c:formatCode>
                  <c:ptCount val="14"/>
                  <c:pt idx="0">
                    <c:v>7.1829653400000006E-5</c:v>
                  </c:pt>
                  <c:pt idx="1">
                    <c:v>6.5659658099999994E-5</c:v>
                  </c:pt>
                  <c:pt idx="2">
                    <c:v>5.5926459300000003E-5</c:v>
                  </c:pt>
                  <c:pt idx="3">
                    <c:v>2.1081909199999999E-4</c:v>
                  </c:pt>
                  <c:pt idx="4">
                    <c:v>1.417098154E-4</c:v>
                  </c:pt>
                  <c:pt idx="5">
                    <c:v>2.5439236869999999E-4</c:v>
                  </c:pt>
                  <c:pt idx="6">
                    <c:v>2.2807328140000001E-4</c:v>
                  </c:pt>
                  <c:pt idx="7">
                    <c:v>5.2988721299999995E-4</c:v>
                  </c:pt>
                  <c:pt idx="8">
                    <c:v>1.2689112811E-3</c:v>
                  </c:pt>
                  <c:pt idx="9">
                    <c:v>1.0297064689E-3</c:v>
                  </c:pt>
                  <c:pt idx="10">
                    <c:v>1.0562767032000001E-3</c:v>
                  </c:pt>
                  <c:pt idx="11">
                    <c:v>8.5277062699999997E-4</c:v>
                  </c:pt>
                  <c:pt idx="12">
                    <c:v>1.2362566891E-3</c:v>
                  </c:pt>
                  <c:pt idx="13">
                    <c:v>1.1816076004E-3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'Graphs mg C respired, ppm'!$C$3:$C$16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24</c:v>
                </c:pt>
                <c:pt idx="6">
                  <c:v>36</c:v>
                </c:pt>
                <c:pt idx="7">
                  <c:v>48</c:v>
                </c:pt>
                <c:pt idx="8">
                  <c:v>72</c:v>
                </c:pt>
                <c:pt idx="9">
                  <c:v>96</c:v>
                </c:pt>
                <c:pt idx="10">
                  <c:v>120</c:v>
                </c:pt>
                <c:pt idx="11">
                  <c:v>144</c:v>
                </c:pt>
                <c:pt idx="12">
                  <c:v>171</c:v>
                </c:pt>
                <c:pt idx="13">
                  <c:v>192</c:v>
                </c:pt>
              </c:numCache>
            </c:numRef>
          </c:xVal>
          <c:yVal>
            <c:numRef>
              <c:f>'Graphs mg C respired, ppm'!$G$17:$G$30</c:f>
              <c:numCache>
                <c:formatCode>General</c:formatCode>
                <c:ptCount val="14"/>
                <c:pt idx="0">
                  <c:v>3.7702550000000001E-3</c:v>
                </c:pt>
                <c:pt idx="1">
                  <c:v>3.7524073999999998E-3</c:v>
                </c:pt>
                <c:pt idx="2">
                  <c:v>3.7434838E-3</c:v>
                </c:pt>
                <c:pt idx="3">
                  <c:v>4.0974564000000003E-3</c:v>
                </c:pt>
                <c:pt idx="4">
                  <c:v>4.1063799999999998E-3</c:v>
                </c:pt>
                <c:pt idx="5">
                  <c:v>4.4365560000000004E-3</c:v>
                </c:pt>
                <c:pt idx="6">
                  <c:v>4.7652450000000004E-3</c:v>
                </c:pt>
                <c:pt idx="7">
                  <c:v>6.0011748E-3</c:v>
                </c:pt>
                <c:pt idx="8">
                  <c:v>1.3389982E-2</c:v>
                </c:pt>
                <c:pt idx="9">
                  <c:v>1.4865363600000001E-2</c:v>
                </c:pt>
                <c:pt idx="10">
                  <c:v>1.7978240600000001E-2</c:v>
                </c:pt>
                <c:pt idx="11">
                  <c:v>1.4850490799999999E-2</c:v>
                </c:pt>
                <c:pt idx="12">
                  <c:v>1.5366576999999999E-2</c:v>
                </c:pt>
                <c:pt idx="13">
                  <c:v>1.33810582E-2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114560"/>
        <c:axId val="52116480"/>
      </c:scatterChart>
      <c:valAx>
        <c:axId val="52114560"/>
        <c:scaling>
          <c:orientation val="minMax"/>
          <c:max val="2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Time</a:t>
                </a:r>
                <a:r>
                  <a:rPr lang="en-US" baseline="0" dirty="0" smtClean="0"/>
                  <a:t> (hours)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52116480"/>
        <c:crosses val="autoZero"/>
        <c:crossBetween val="midCat"/>
      </c:valAx>
      <c:valAx>
        <c:axId val="521164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 C respired (mg)</a:t>
                </a:r>
              </a:p>
            </c:rich>
          </c:tx>
          <c:layout>
            <c:manualLayout>
              <c:xMode val="edge"/>
              <c:yMode val="edge"/>
              <c:x val="6.0150375939849628E-3"/>
              <c:y val="0.3884142416980485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52114560"/>
        <c:crossesAt val="0"/>
        <c:crossBetween val="midCat"/>
      </c:valAx>
    </c:plotArea>
    <c:legend>
      <c:legendPos val="t"/>
      <c:layout>
        <c:manualLayout>
          <c:xMode val="edge"/>
          <c:yMode val="edge"/>
          <c:x val="0.23848970761875665"/>
          <c:y val="0.11267605633802817"/>
          <c:w val="0.56671366289871106"/>
          <c:h val="7.3555506265942108E-2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/>
              <a:t>b) </a:t>
            </a:r>
            <a:r>
              <a:rPr lang="en-US" sz="1200" i="1"/>
              <a:t>Cellvibrio japonicus</a:t>
            </a:r>
          </a:p>
        </c:rich>
      </c:tx>
      <c:layout>
        <c:manualLayout>
          <c:xMode val="edge"/>
          <c:yMode val="edge"/>
          <c:x val="0.18031724864928839"/>
          <c:y val="0.10749412902334576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9244458885272991"/>
          <c:y val="0.18275901367592209"/>
          <c:w val="0.75839567579378875"/>
          <c:h val="0.68400331537505188"/>
        </c:manualLayout>
      </c:layout>
      <c:scatterChart>
        <c:scatterStyle val="smoothMarker"/>
        <c:varyColors val="0"/>
        <c:ser>
          <c:idx val="0"/>
          <c:order val="0"/>
          <c:tx>
            <c:v>15 mb </c:v>
          </c:tx>
          <c:spPr>
            <a:ln>
              <a:solidFill>
                <a:schemeClr val="tx1"/>
              </a:solidFill>
              <a:prstDash val="sysDash"/>
            </a:ln>
          </c:spPr>
          <c:marker>
            <c:symbol val="diamond"/>
            <c:size val="5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'Graphs mg C respired, ppm'!$H$3:$H$16</c:f>
                <c:numCache>
                  <c:formatCode>General</c:formatCode>
                  <c:ptCount val="14"/>
                  <c:pt idx="0">
                    <c:v>1.6218512020000001E-4</c:v>
                  </c:pt>
                  <c:pt idx="1">
                    <c:v>2.8055049140000003E-4</c:v>
                  </c:pt>
                  <c:pt idx="2">
                    <c:v>2.495750981E-4</c:v>
                  </c:pt>
                  <c:pt idx="3">
                    <c:v>2.5779332399999998E-4</c:v>
                  </c:pt>
                  <c:pt idx="4">
                    <c:v>2.390614303E-4</c:v>
                  </c:pt>
                  <c:pt idx="5">
                    <c:v>1.8520065120000001E-4</c:v>
                  </c:pt>
                  <c:pt idx="6">
                    <c:v>2.205316528E-4</c:v>
                  </c:pt>
                  <c:pt idx="7">
                    <c:v>2.8048542039999999E-4</c:v>
                  </c:pt>
                  <c:pt idx="8">
                    <c:v>2.131796014E-4</c:v>
                  </c:pt>
                  <c:pt idx="9">
                    <c:v>1.4032146879999999E-4</c:v>
                  </c:pt>
                  <c:pt idx="10">
                    <c:v>7.8078599199999995E-5</c:v>
                  </c:pt>
                  <c:pt idx="11">
                    <c:v>8.6479938600000006E-5</c:v>
                  </c:pt>
                  <c:pt idx="12">
                    <c:v>1.3585222850000001E-4</c:v>
                  </c:pt>
                  <c:pt idx="13">
                    <c:v>8.0147662499999999E-5</c:v>
                  </c:pt>
                </c:numCache>
              </c:numRef>
            </c:plus>
            <c:minus>
              <c:numRef>
                <c:f>'Graphs mg C respired, ppm'!$H$3:$H$16</c:f>
                <c:numCache>
                  <c:formatCode>General</c:formatCode>
                  <c:ptCount val="14"/>
                  <c:pt idx="0">
                    <c:v>1.6218512020000001E-4</c:v>
                  </c:pt>
                  <c:pt idx="1">
                    <c:v>2.8055049140000003E-4</c:v>
                  </c:pt>
                  <c:pt idx="2">
                    <c:v>2.495750981E-4</c:v>
                  </c:pt>
                  <c:pt idx="3">
                    <c:v>2.5779332399999998E-4</c:v>
                  </c:pt>
                  <c:pt idx="4">
                    <c:v>2.390614303E-4</c:v>
                  </c:pt>
                  <c:pt idx="5">
                    <c:v>1.8520065120000001E-4</c:v>
                  </c:pt>
                  <c:pt idx="6">
                    <c:v>2.205316528E-4</c:v>
                  </c:pt>
                  <c:pt idx="7">
                    <c:v>2.8048542039999999E-4</c:v>
                  </c:pt>
                  <c:pt idx="8">
                    <c:v>2.131796014E-4</c:v>
                  </c:pt>
                  <c:pt idx="9">
                    <c:v>1.4032146879999999E-4</c:v>
                  </c:pt>
                  <c:pt idx="10">
                    <c:v>7.8078599199999995E-5</c:v>
                  </c:pt>
                  <c:pt idx="11">
                    <c:v>8.6479938600000006E-5</c:v>
                  </c:pt>
                  <c:pt idx="12">
                    <c:v>1.3585222850000001E-4</c:v>
                  </c:pt>
                  <c:pt idx="13">
                    <c:v>8.0147662499999999E-5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'Graphs mg C respired, ppm'!$C$3:$C$16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24</c:v>
                </c:pt>
                <c:pt idx="6">
                  <c:v>36</c:v>
                </c:pt>
                <c:pt idx="7">
                  <c:v>48</c:v>
                </c:pt>
                <c:pt idx="8">
                  <c:v>72</c:v>
                </c:pt>
                <c:pt idx="9">
                  <c:v>96</c:v>
                </c:pt>
                <c:pt idx="10">
                  <c:v>120</c:v>
                </c:pt>
                <c:pt idx="11">
                  <c:v>144</c:v>
                </c:pt>
                <c:pt idx="12">
                  <c:v>171</c:v>
                </c:pt>
                <c:pt idx="13">
                  <c:v>192</c:v>
                </c:pt>
              </c:numCache>
            </c:numRef>
          </c:xVal>
          <c:yVal>
            <c:numRef>
              <c:f>'Graphs mg C respired, ppm'!$D$3:$D$16</c:f>
              <c:numCache>
                <c:formatCode>General</c:formatCode>
                <c:ptCount val="14"/>
                <c:pt idx="0">
                  <c:v>4.7027793999999999E-3</c:v>
                </c:pt>
                <c:pt idx="1">
                  <c:v>5.1162432000000004E-3</c:v>
                </c:pt>
                <c:pt idx="2">
                  <c:v>4.9868500000000001E-3</c:v>
                </c:pt>
                <c:pt idx="3">
                  <c:v>5.0091587999999999E-3</c:v>
                </c:pt>
                <c:pt idx="4">
                  <c:v>5.2902549999999998E-3</c:v>
                </c:pt>
                <c:pt idx="5">
                  <c:v>5.2709206000000003E-3</c:v>
                </c:pt>
                <c:pt idx="6">
                  <c:v>5.3646188000000001E-3</c:v>
                </c:pt>
                <c:pt idx="7">
                  <c:v>5.6204311999999996E-3</c:v>
                </c:pt>
                <c:pt idx="8">
                  <c:v>5.3765172E-3</c:v>
                </c:pt>
                <c:pt idx="9">
                  <c:v>4.9035622000000003E-3</c:v>
                </c:pt>
                <c:pt idx="10">
                  <c:v>4.8797657999999997E-3</c:v>
                </c:pt>
                <c:pt idx="11">
                  <c:v>4.63139E-3</c:v>
                </c:pt>
                <c:pt idx="12">
                  <c:v>4.8098636000000004E-3</c:v>
                </c:pt>
                <c:pt idx="13">
                  <c:v>4.6135424000000001E-3</c:v>
                </c:pt>
              </c:numCache>
            </c:numRef>
          </c:yVal>
          <c:smooth val="1"/>
        </c:ser>
        <c:ser>
          <c:idx val="1"/>
          <c:order val="1"/>
          <c:tx>
            <c:v>150 mb</c:v>
          </c:tx>
          <c:spPr>
            <a:ln>
              <a:solidFill>
                <a:schemeClr val="tx1"/>
              </a:solidFill>
            </a:ln>
          </c:spPr>
          <c:marker>
            <c:symbol val="circle"/>
            <c:size val="4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'Graphs mg C respired, ppm'!$H$17:$H$30</c:f>
                <c:numCache>
                  <c:formatCode>General</c:formatCode>
                  <c:ptCount val="14"/>
                  <c:pt idx="0">
                    <c:v>2.0804110200000001E-4</c:v>
                  </c:pt>
                  <c:pt idx="1">
                    <c:v>3.188610657E-4</c:v>
                  </c:pt>
                  <c:pt idx="2">
                    <c:v>4.203138855E-4</c:v>
                  </c:pt>
                  <c:pt idx="3">
                    <c:v>2.3208253869999999E-4</c:v>
                  </c:pt>
                  <c:pt idx="4">
                    <c:v>1.3759142380000001E-4</c:v>
                  </c:pt>
                  <c:pt idx="5">
                    <c:v>1.78433253E-4</c:v>
                  </c:pt>
                  <c:pt idx="6">
                    <c:v>2.143825695E-4</c:v>
                  </c:pt>
                  <c:pt idx="7">
                    <c:v>4.5910606549999999E-4</c:v>
                  </c:pt>
                  <c:pt idx="8">
                    <c:v>1.1144566239E-3</c:v>
                  </c:pt>
                  <c:pt idx="9">
                    <c:v>7.9138601780000001E-4</c:v>
                  </c:pt>
                  <c:pt idx="10">
                    <c:v>5.2421824459999999E-4</c:v>
                  </c:pt>
                  <c:pt idx="11">
                    <c:v>1.3632538084E-3</c:v>
                  </c:pt>
                  <c:pt idx="12">
                    <c:v>2.4014260680999999E-3</c:v>
                  </c:pt>
                  <c:pt idx="13">
                    <c:v>3.1671901360000001E-4</c:v>
                  </c:pt>
                </c:numCache>
              </c:numRef>
            </c:plus>
            <c:minus>
              <c:numRef>
                <c:f>'Graphs mg C respired, ppm'!$H$17:$H$30</c:f>
                <c:numCache>
                  <c:formatCode>General</c:formatCode>
                  <c:ptCount val="14"/>
                  <c:pt idx="0">
                    <c:v>2.0804110200000001E-4</c:v>
                  </c:pt>
                  <c:pt idx="1">
                    <c:v>3.188610657E-4</c:v>
                  </c:pt>
                  <c:pt idx="2">
                    <c:v>4.203138855E-4</c:v>
                  </c:pt>
                  <c:pt idx="3">
                    <c:v>2.3208253869999999E-4</c:v>
                  </c:pt>
                  <c:pt idx="4">
                    <c:v>1.3759142380000001E-4</c:v>
                  </c:pt>
                  <c:pt idx="5">
                    <c:v>1.78433253E-4</c:v>
                  </c:pt>
                  <c:pt idx="6">
                    <c:v>2.143825695E-4</c:v>
                  </c:pt>
                  <c:pt idx="7">
                    <c:v>4.5910606549999999E-4</c:v>
                  </c:pt>
                  <c:pt idx="8">
                    <c:v>1.1144566239E-3</c:v>
                  </c:pt>
                  <c:pt idx="9">
                    <c:v>7.9138601780000001E-4</c:v>
                  </c:pt>
                  <c:pt idx="10">
                    <c:v>5.2421824459999999E-4</c:v>
                  </c:pt>
                  <c:pt idx="11">
                    <c:v>1.3632538084E-3</c:v>
                  </c:pt>
                  <c:pt idx="12">
                    <c:v>2.4014260680999999E-3</c:v>
                  </c:pt>
                  <c:pt idx="13">
                    <c:v>3.1671901360000001E-4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'Graphs mg C respired, ppm'!$C$3:$C$16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24</c:v>
                </c:pt>
                <c:pt idx="6">
                  <c:v>36</c:v>
                </c:pt>
                <c:pt idx="7">
                  <c:v>48</c:v>
                </c:pt>
                <c:pt idx="8">
                  <c:v>72</c:v>
                </c:pt>
                <c:pt idx="9">
                  <c:v>96</c:v>
                </c:pt>
                <c:pt idx="10">
                  <c:v>120</c:v>
                </c:pt>
                <c:pt idx="11">
                  <c:v>144</c:v>
                </c:pt>
                <c:pt idx="12">
                  <c:v>171</c:v>
                </c:pt>
                <c:pt idx="13">
                  <c:v>192</c:v>
                </c:pt>
              </c:numCache>
            </c:numRef>
          </c:xVal>
          <c:yVal>
            <c:numRef>
              <c:f>'Graphs mg C respired, ppm'!$D$17:$D$30</c:f>
              <c:numCache>
                <c:formatCode>General</c:formatCode>
                <c:ptCount val="14"/>
                <c:pt idx="0">
                  <c:v>5.1787090000000001E-3</c:v>
                </c:pt>
                <c:pt idx="1">
                  <c:v>5.6472021999999997E-3</c:v>
                </c:pt>
                <c:pt idx="2">
                  <c:v>5.1474761999999999E-3</c:v>
                </c:pt>
                <c:pt idx="3">
                  <c:v>5.5252451999999999E-3</c:v>
                </c:pt>
                <c:pt idx="4">
                  <c:v>5.3259500000000003E-3</c:v>
                </c:pt>
                <c:pt idx="5">
                  <c:v>5.4449320000000004E-3</c:v>
                </c:pt>
                <c:pt idx="6">
                  <c:v>5.3318990000000002E-3</c:v>
                </c:pt>
                <c:pt idx="7">
                  <c:v>6.587163E-3</c:v>
                </c:pt>
                <c:pt idx="8">
                  <c:v>7.5196878E-3</c:v>
                </c:pt>
                <c:pt idx="9">
                  <c:v>6.5306464000000003E-3</c:v>
                </c:pt>
                <c:pt idx="10">
                  <c:v>6.4904897999999997E-3</c:v>
                </c:pt>
                <c:pt idx="11">
                  <c:v>7.3352649999999997E-3</c:v>
                </c:pt>
                <c:pt idx="12">
                  <c:v>8.1101379999999994E-3</c:v>
                </c:pt>
                <c:pt idx="13">
                  <c:v>5.831625E-3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439488"/>
        <c:axId val="53458048"/>
      </c:scatterChart>
      <c:valAx>
        <c:axId val="53439488"/>
        <c:scaling>
          <c:orientation val="minMax"/>
          <c:max val="2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 sz="1000" dirty="0" smtClean="0"/>
                  <a:t>Time</a:t>
                </a:r>
                <a:r>
                  <a:rPr lang="en-US" sz="1000" baseline="0" dirty="0" smtClean="0"/>
                  <a:t> (hours)</a:t>
                </a:r>
                <a:endParaRPr lang="en-US" sz="1000" dirty="0"/>
              </a:p>
            </c:rich>
          </c:tx>
          <c:layout>
            <c:manualLayout>
              <c:xMode val="edge"/>
              <c:yMode val="edge"/>
              <c:x val="0.40915105400919832"/>
              <c:y val="0.9296062992125984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53458048"/>
        <c:crosses val="autoZero"/>
        <c:crossBetween val="midCat"/>
      </c:valAx>
      <c:valAx>
        <c:axId val="53458048"/>
        <c:scaling>
          <c:orientation val="minMax"/>
          <c:max val="2.0000000000000004E-2"/>
        </c:scaling>
        <c:delete val="0"/>
        <c:axPos val="l"/>
        <c:numFmt formatCode="#,##0.000" sourceLinked="0"/>
        <c:majorTickMark val="out"/>
        <c:minorTickMark val="none"/>
        <c:tickLblPos val="none"/>
        <c:spPr>
          <a:effectLst/>
        </c:spPr>
        <c:txPr>
          <a:bodyPr/>
          <a:lstStyle/>
          <a:p>
            <a:pPr>
              <a:defRPr sz="800"/>
            </a:pPr>
            <a:endParaRPr lang="en-US"/>
          </a:p>
        </c:txPr>
        <c:crossAx val="53439488"/>
        <c:crossesAt val="0"/>
        <c:crossBetween val="midCat"/>
        <c:majorUnit val="4.000000000000001E-3"/>
        <c:minorUnit val="2.0000000000000006E-4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/>
              <a:t>a) </a:t>
            </a:r>
            <a:r>
              <a:rPr lang="en-US" sz="1200" i="1"/>
              <a:t>Streptomyces cellulosae</a:t>
            </a:r>
          </a:p>
        </c:rich>
      </c:tx>
      <c:layout>
        <c:manualLayout>
          <c:xMode val="edge"/>
          <c:yMode val="edge"/>
          <c:x val="0.17649569680064325"/>
          <c:y val="4.7212479785903094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9244458885272991"/>
          <c:y val="0.12861978596309109"/>
          <c:w val="0.75839567579378875"/>
          <c:h val="0.74328246931507591"/>
        </c:manualLayout>
      </c:layout>
      <c:scatterChart>
        <c:scatterStyle val="smoothMarker"/>
        <c:varyColors val="0"/>
        <c:ser>
          <c:idx val="0"/>
          <c:order val="0"/>
          <c:tx>
            <c:v>15 mb</c:v>
          </c:tx>
          <c:spPr>
            <a:ln>
              <a:solidFill>
                <a:schemeClr val="tx1"/>
              </a:solidFill>
              <a:prstDash val="sysDash"/>
            </a:ln>
          </c:spPr>
          <c:marker>
            <c:symbol val="diamond"/>
            <c:size val="5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'Graphs mg C respired, ppm'!$J$3:$J$16</c:f>
                <c:numCache>
                  <c:formatCode>General</c:formatCode>
                  <c:ptCount val="14"/>
                  <c:pt idx="0">
                    <c:v>3.79620649E-5</c:v>
                  </c:pt>
                  <c:pt idx="1">
                    <c:v>7.8156539699999997E-5</c:v>
                  </c:pt>
                  <c:pt idx="2">
                    <c:v>2.9144582599999999E-5</c:v>
                  </c:pt>
                  <c:pt idx="3">
                    <c:v>4.5780649199999997E-5</c:v>
                  </c:pt>
                  <c:pt idx="4">
                    <c:v>6.5228554000000002E-5</c:v>
                  </c:pt>
                  <c:pt idx="5">
                    <c:v>9.9531091700000003E-5</c:v>
                  </c:pt>
                  <c:pt idx="6">
                    <c:v>2.5300589109999999E-4</c:v>
                  </c:pt>
                  <c:pt idx="7">
                    <c:v>2.8531553760000001E-4</c:v>
                  </c:pt>
                  <c:pt idx="8">
                    <c:v>2.5561103870000001E-4</c:v>
                  </c:pt>
                  <c:pt idx="9">
                    <c:v>1.5666987609999999E-4</c:v>
                  </c:pt>
                  <c:pt idx="10">
                    <c:v>4.84794198E-5</c:v>
                  </c:pt>
                  <c:pt idx="11">
                    <c:v>9.3011528600000002E-5</c:v>
                  </c:pt>
                  <c:pt idx="12">
                    <c:v>2.218068074E-4</c:v>
                  </c:pt>
                  <c:pt idx="13">
                    <c:v>2.7186735820000001E-4</c:v>
                  </c:pt>
                </c:numCache>
              </c:numRef>
            </c:plus>
            <c:minus>
              <c:numRef>
                <c:f>'Graphs mg C respired, ppm'!$J$3:$J$16</c:f>
                <c:numCache>
                  <c:formatCode>General</c:formatCode>
                  <c:ptCount val="14"/>
                  <c:pt idx="0">
                    <c:v>3.79620649E-5</c:v>
                  </c:pt>
                  <c:pt idx="1">
                    <c:v>7.8156539699999997E-5</c:v>
                  </c:pt>
                  <c:pt idx="2">
                    <c:v>2.9144582599999999E-5</c:v>
                  </c:pt>
                  <c:pt idx="3">
                    <c:v>4.5780649199999997E-5</c:v>
                  </c:pt>
                  <c:pt idx="4">
                    <c:v>6.5228554000000002E-5</c:v>
                  </c:pt>
                  <c:pt idx="5">
                    <c:v>9.9531091700000003E-5</c:v>
                  </c:pt>
                  <c:pt idx="6">
                    <c:v>2.5300589109999999E-4</c:v>
                  </c:pt>
                  <c:pt idx="7">
                    <c:v>2.8531553760000001E-4</c:v>
                  </c:pt>
                  <c:pt idx="8">
                    <c:v>2.5561103870000001E-4</c:v>
                  </c:pt>
                  <c:pt idx="9">
                    <c:v>1.5666987609999999E-4</c:v>
                  </c:pt>
                  <c:pt idx="10">
                    <c:v>4.84794198E-5</c:v>
                  </c:pt>
                  <c:pt idx="11">
                    <c:v>9.3011528600000002E-5</c:v>
                  </c:pt>
                  <c:pt idx="12">
                    <c:v>2.218068074E-4</c:v>
                  </c:pt>
                  <c:pt idx="13">
                    <c:v>2.7186735820000001E-4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'Graphs mg C respired, ppm'!$C$3:$C$16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24</c:v>
                </c:pt>
                <c:pt idx="6">
                  <c:v>36</c:v>
                </c:pt>
                <c:pt idx="7">
                  <c:v>48</c:v>
                </c:pt>
                <c:pt idx="8">
                  <c:v>72</c:v>
                </c:pt>
                <c:pt idx="9">
                  <c:v>96</c:v>
                </c:pt>
                <c:pt idx="10">
                  <c:v>120</c:v>
                </c:pt>
                <c:pt idx="11">
                  <c:v>144</c:v>
                </c:pt>
                <c:pt idx="12">
                  <c:v>171</c:v>
                </c:pt>
                <c:pt idx="13">
                  <c:v>192</c:v>
                </c:pt>
              </c:numCache>
            </c:numRef>
          </c:xVal>
          <c:yVal>
            <c:numRef>
              <c:f>'Graphs mg C respired, ppm'!$F$3:$F$16</c:f>
              <c:numCache>
                <c:formatCode>General</c:formatCode>
                <c:ptCount val="14"/>
                <c:pt idx="0">
                  <c:v>4.1376132000000001E-3</c:v>
                </c:pt>
                <c:pt idx="1">
                  <c:v>4.1078674000000004E-3</c:v>
                </c:pt>
                <c:pt idx="2">
                  <c:v>4.2134642000000002E-3</c:v>
                </c:pt>
                <c:pt idx="3">
                  <c:v>4.1197656000000003E-3</c:v>
                </c:pt>
                <c:pt idx="4">
                  <c:v>4.1852058000000003E-3</c:v>
                </c:pt>
                <c:pt idx="5">
                  <c:v>4.4781999999999999E-3</c:v>
                </c:pt>
                <c:pt idx="6">
                  <c:v>5.0433663999999998E-3</c:v>
                </c:pt>
                <c:pt idx="7">
                  <c:v>5.4687286000000002E-3</c:v>
                </c:pt>
                <c:pt idx="8">
                  <c:v>5.1757347999999998E-3</c:v>
                </c:pt>
                <c:pt idx="9">
                  <c:v>4.8009398E-3</c:v>
                </c:pt>
                <c:pt idx="10">
                  <c:v>4.7072412000000001E-3</c:v>
                </c:pt>
                <c:pt idx="11">
                  <c:v>4.6715463999999996E-3</c:v>
                </c:pt>
                <c:pt idx="12">
                  <c:v>4.9199224000000003E-3</c:v>
                </c:pt>
                <c:pt idx="13">
                  <c:v>5.2084543999999997E-3</c:v>
                </c:pt>
              </c:numCache>
            </c:numRef>
          </c:yVal>
          <c:smooth val="1"/>
        </c:ser>
        <c:ser>
          <c:idx val="1"/>
          <c:order val="1"/>
          <c:tx>
            <c:v>150 mb</c:v>
          </c:tx>
          <c:spPr>
            <a:ln>
              <a:solidFill>
                <a:schemeClr val="tx1"/>
              </a:solidFill>
            </a:ln>
          </c:spPr>
          <c:marker>
            <c:symbol val="circle"/>
            <c:size val="4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'Graphs mg C respired, ppm'!$J$17:$J$30</c:f>
                <c:numCache>
                  <c:formatCode>General</c:formatCode>
                  <c:ptCount val="14"/>
                  <c:pt idx="0">
                    <c:v>1.3705985830000001E-4</c:v>
                  </c:pt>
                  <c:pt idx="1">
                    <c:v>2.258144315E-4</c:v>
                  </c:pt>
                  <c:pt idx="2">
                    <c:v>1.558098523E-4</c:v>
                  </c:pt>
                  <c:pt idx="3">
                    <c:v>1.257477875E-4</c:v>
                  </c:pt>
                  <c:pt idx="4">
                    <c:v>2.5985300639999999E-4</c:v>
                  </c:pt>
                  <c:pt idx="5">
                    <c:v>2.8244033680000001E-4</c:v>
                  </c:pt>
                  <c:pt idx="6">
                    <c:v>3.4856329190000002E-4</c:v>
                  </c:pt>
                  <c:pt idx="7">
                    <c:v>6.0420644580000003E-4</c:v>
                  </c:pt>
                  <c:pt idx="8">
                    <c:v>1.3778133023E-3</c:v>
                  </c:pt>
                  <c:pt idx="9">
                    <c:v>8.5159476849999997E-4</c:v>
                  </c:pt>
                  <c:pt idx="10">
                    <c:v>7.4344813460000005E-4</c:v>
                  </c:pt>
                  <c:pt idx="11">
                    <c:v>7.2263826989999998E-4</c:v>
                  </c:pt>
                  <c:pt idx="12">
                    <c:v>5.764405484E-4</c:v>
                  </c:pt>
                  <c:pt idx="13">
                    <c:v>5.6874313110000002E-4</c:v>
                  </c:pt>
                </c:numCache>
              </c:numRef>
            </c:plus>
            <c:minus>
              <c:numRef>
                <c:f>'Graphs mg C respired, ppm'!$J$17:$J$30</c:f>
                <c:numCache>
                  <c:formatCode>General</c:formatCode>
                  <c:ptCount val="14"/>
                  <c:pt idx="0">
                    <c:v>1.3705985830000001E-4</c:v>
                  </c:pt>
                  <c:pt idx="1">
                    <c:v>2.258144315E-4</c:v>
                  </c:pt>
                  <c:pt idx="2">
                    <c:v>1.558098523E-4</c:v>
                  </c:pt>
                  <c:pt idx="3">
                    <c:v>1.257477875E-4</c:v>
                  </c:pt>
                  <c:pt idx="4">
                    <c:v>2.5985300639999999E-4</c:v>
                  </c:pt>
                  <c:pt idx="5">
                    <c:v>2.8244033680000001E-4</c:v>
                  </c:pt>
                  <c:pt idx="6">
                    <c:v>3.4856329190000002E-4</c:v>
                  </c:pt>
                  <c:pt idx="7">
                    <c:v>6.0420644580000003E-4</c:v>
                  </c:pt>
                  <c:pt idx="8">
                    <c:v>1.3778133023E-3</c:v>
                  </c:pt>
                  <c:pt idx="9">
                    <c:v>8.5159476849999997E-4</c:v>
                  </c:pt>
                  <c:pt idx="10">
                    <c:v>7.4344813460000005E-4</c:v>
                  </c:pt>
                  <c:pt idx="11">
                    <c:v>7.2263826989999998E-4</c:v>
                  </c:pt>
                  <c:pt idx="12">
                    <c:v>5.764405484E-4</c:v>
                  </c:pt>
                  <c:pt idx="13">
                    <c:v>5.6874313110000002E-4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'Graphs mg C respired, ppm'!$C$3:$C$16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24</c:v>
                </c:pt>
                <c:pt idx="6">
                  <c:v>36</c:v>
                </c:pt>
                <c:pt idx="7">
                  <c:v>48</c:v>
                </c:pt>
                <c:pt idx="8">
                  <c:v>72</c:v>
                </c:pt>
                <c:pt idx="9">
                  <c:v>96</c:v>
                </c:pt>
                <c:pt idx="10">
                  <c:v>120</c:v>
                </c:pt>
                <c:pt idx="11">
                  <c:v>144</c:v>
                </c:pt>
                <c:pt idx="12">
                  <c:v>171</c:v>
                </c:pt>
                <c:pt idx="13">
                  <c:v>192</c:v>
                </c:pt>
              </c:numCache>
            </c:numRef>
          </c:xVal>
          <c:yVal>
            <c:numRef>
              <c:f>'Graphs mg C respired, ppm'!$F$17:$F$30</c:f>
              <c:numCache>
                <c:formatCode>General</c:formatCode>
                <c:ptCount val="14"/>
                <c:pt idx="0">
                  <c:v>4.1346385999999997E-3</c:v>
                </c:pt>
                <c:pt idx="1">
                  <c:v>4.3874760000000004E-3</c:v>
                </c:pt>
                <c:pt idx="2">
                  <c:v>4.4395308E-3</c:v>
                </c:pt>
                <c:pt idx="3">
                  <c:v>4.4752254000000003E-3</c:v>
                </c:pt>
                <c:pt idx="4">
                  <c:v>4.6239534000000002E-3</c:v>
                </c:pt>
                <c:pt idx="5">
                  <c:v>4.8544820000000002E-3</c:v>
                </c:pt>
                <c:pt idx="6">
                  <c:v>4.8767912000000002E-3</c:v>
                </c:pt>
                <c:pt idx="7">
                  <c:v>5.8464978000000003E-3</c:v>
                </c:pt>
                <c:pt idx="8">
                  <c:v>7.4572220000000003E-3</c:v>
                </c:pt>
                <c:pt idx="9">
                  <c:v>6.2495505999999998E-3</c:v>
                </c:pt>
                <c:pt idx="10">
                  <c:v>6.1811356000000001E-3</c:v>
                </c:pt>
                <c:pt idx="11">
                  <c:v>6.6838364000000004E-3</c:v>
                </c:pt>
                <c:pt idx="12">
                  <c:v>6.0368695999999996E-3</c:v>
                </c:pt>
                <c:pt idx="13">
                  <c:v>5.6576131999999998E-3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640064"/>
        <c:axId val="55641984"/>
      </c:scatterChart>
      <c:valAx>
        <c:axId val="55640064"/>
        <c:scaling>
          <c:orientation val="minMax"/>
          <c:max val="2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Time(hours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55641984"/>
        <c:crosses val="autoZero"/>
        <c:crossBetween val="midCat"/>
      </c:valAx>
      <c:valAx>
        <c:axId val="55641984"/>
        <c:scaling>
          <c:orientation val="minMax"/>
          <c:max val="2.0000000000000004E-2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 C respired (mg)</a:t>
                </a:r>
              </a:p>
            </c:rich>
          </c:tx>
          <c:layout>
            <c:manualLayout>
              <c:xMode val="edge"/>
              <c:yMode val="edge"/>
              <c:x val="0"/>
              <c:y val="0.28363078183176471"/>
            </c:manualLayout>
          </c:layout>
          <c:overlay val="0"/>
        </c:title>
        <c:numFmt formatCode="#,##0.00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55640064"/>
        <c:crossesAt val="0"/>
        <c:crossBetween val="midCat"/>
        <c:majorUnit val="4.000000000000001E-3"/>
      </c:valAx>
    </c:plotArea>
    <c:legend>
      <c:legendPos val="t"/>
      <c:layout>
        <c:manualLayout>
          <c:xMode val="edge"/>
          <c:yMode val="edge"/>
          <c:x val="0.2242630295449958"/>
          <c:y val="0.15241204055120355"/>
          <c:w val="0.60190095196497873"/>
          <c:h val="8.6126679007641607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dirty="0"/>
              <a:t>c) </a:t>
            </a:r>
            <a:r>
              <a:rPr lang="en-US" sz="1200" i="1" dirty="0" err="1"/>
              <a:t>Trichoderma</a:t>
            </a:r>
            <a:r>
              <a:rPr lang="en-US" sz="1200" i="1" dirty="0"/>
              <a:t> </a:t>
            </a:r>
            <a:r>
              <a:rPr lang="en-US" sz="1200" i="1" dirty="0" err="1"/>
              <a:t>reesei</a:t>
            </a:r>
            <a:endParaRPr lang="en-US" sz="1200" i="1" dirty="0"/>
          </a:p>
        </c:rich>
      </c:tx>
      <c:layout>
        <c:manualLayout>
          <c:xMode val="edge"/>
          <c:yMode val="edge"/>
          <c:x val="0.18090659378466231"/>
          <c:y val="2.8296920631399949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844423205542115"/>
          <c:y val="0.11480758567150937"/>
          <c:w val="0.76276501608743641"/>
          <c:h val="0.72878969354182843"/>
        </c:manualLayout>
      </c:layout>
      <c:scatterChart>
        <c:scatterStyle val="smoothMarker"/>
        <c:varyColors val="0"/>
        <c:ser>
          <c:idx val="0"/>
          <c:order val="0"/>
          <c:tx>
            <c:v>15 mb</c:v>
          </c:tx>
          <c:spPr>
            <a:ln>
              <a:solidFill>
                <a:schemeClr val="tx1"/>
              </a:solidFill>
              <a:prstDash val="sysDash"/>
            </a:ln>
          </c:spPr>
          <c:marker>
            <c:symbol val="diamond"/>
            <c:size val="5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'Graphs mg C respired, ppm'!$K$3:$K$16</c:f>
                <c:numCache>
                  <c:formatCode>General</c:formatCode>
                  <c:ptCount val="14"/>
                  <c:pt idx="0">
                    <c:v>4.9629116300000001E-5</c:v>
                  </c:pt>
                  <c:pt idx="1">
                    <c:v>4.3653642799999999E-5</c:v>
                  </c:pt>
                  <c:pt idx="2">
                    <c:v>4.2367970199999999E-5</c:v>
                  </c:pt>
                  <c:pt idx="3">
                    <c:v>3.3455510499999997E-5</c:v>
                  </c:pt>
                  <c:pt idx="4">
                    <c:v>5.8383929599999997E-5</c:v>
                  </c:pt>
                  <c:pt idx="5">
                    <c:v>1.2877218140000001E-4</c:v>
                  </c:pt>
                  <c:pt idx="6">
                    <c:v>1.2979865659999999E-4</c:v>
                  </c:pt>
                  <c:pt idx="7">
                    <c:v>2.6603611419999997E-4</c:v>
                  </c:pt>
                  <c:pt idx="8">
                    <c:v>1.2301230753E-3</c:v>
                  </c:pt>
                  <c:pt idx="9">
                    <c:v>1.7010907601E-3</c:v>
                  </c:pt>
                  <c:pt idx="10">
                    <c:v>1.7191236682999999E-3</c:v>
                  </c:pt>
                  <c:pt idx="11">
                    <c:v>1.6691933513E-3</c:v>
                  </c:pt>
                  <c:pt idx="12">
                    <c:v>2.7649921688E-3</c:v>
                  </c:pt>
                  <c:pt idx="13">
                    <c:v>2.5037580841E-3</c:v>
                  </c:pt>
                </c:numCache>
              </c:numRef>
            </c:plus>
            <c:minus>
              <c:numRef>
                <c:f>'Graphs mg C respired, ppm'!$K$3:$K$16</c:f>
                <c:numCache>
                  <c:formatCode>General</c:formatCode>
                  <c:ptCount val="14"/>
                  <c:pt idx="0">
                    <c:v>4.9629116300000001E-5</c:v>
                  </c:pt>
                  <c:pt idx="1">
                    <c:v>4.3653642799999999E-5</c:v>
                  </c:pt>
                  <c:pt idx="2">
                    <c:v>4.2367970199999999E-5</c:v>
                  </c:pt>
                  <c:pt idx="3">
                    <c:v>3.3455510499999997E-5</c:v>
                  </c:pt>
                  <c:pt idx="4">
                    <c:v>5.8383929599999997E-5</c:v>
                  </c:pt>
                  <c:pt idx="5">
                    <c:v>1.2877218140000001E-4</c:v>
                  </c:pt>
                  <c:pt idx="6">
                    <c:v>1.2979865659999999E-4</c:v>
                  </c:pt>
                  <c:pt idx="7">
                    <c:v>2.6603611419999997E-4</c:v>
                  </c:pt>
                  <c:pt idx="8">
                    <c:v>1.2301230753E-3</c:v>
                  </c:pt>
                  <c:pt idx="9">
                    <c:v>1.7010907601E-3</c:v>
                  </c:pt>
                  <c:pt idx="10">
                    <c:v>1.7191236682999999E-3</c:v>
                  </c:pt>
                  <c:pt idx="11">
                    <c:v>1.6691933513E-3</c:v>
                  </c:pt>
                  <c:pt idx="12">
                    <c:v>2.7649921688E-3</c:v>
                  </c:pt>
                  <c:pt idx="13">
                    <c:v>2.5037580841E-3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'Graphs mg C respired, ppm'!$C$3:$C$16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24</c:v>
                </c:pt>
                <c:pt idx="6">
                  <c:v>36</c:v>
                </c:pt>
                <c:pt idx="7">
                  <c:v>48</c:v>
                </c:pt>
                <c:pt idx="8">
                  <c:v>72</c:v>
                </c:pt>
                <c:pt idx="9">
                  <c:v>96</c:v>
                </c:pt>
                <c:pt idx="10">
                  <c:v>120</c:v>
                </c:pt>
                <c:pt idx="11">
                  <c:v>144</c:v>
                </c:pt>
                <c:pt idx="12">
                  <c:v>171</c:v>
                </c:pt>
                <c:pt idx="13">
                  <c:v>192</c:v>
                </c:pt>
              </c:numCache>
            </c:numRef>
          </c:xVal>
          <c:yVal>
            <c:numRef>
              <c:f>'Graphs mg C respired, ppm'!$G$3:$G$16</c:f>
              <c:numCache>
                <c:formatCode>General</c:formatCode>
                <c:ptCount val="14"/>
                <c:pt idx="0">
                  <c:v>3.8758517999999999E-3</c:v>
                </c:pt>
                <c:pt idx="1">
                  <c:v>3.8118986E-3</c:v>
                </c:pt>
                <c:pt idx="2">
                  <c:v>3.8327204000000001E-3</c:v>
                </c:pt>
                <c:pt idx="3">
                  <c:v>3.8431314000000002E-3</c:v>
                </c:pt>
                <c:pt idx="4">
                  <c:v>3.8907246000000001E-3</c:v>
                </c:pt>
                <c:pt idx="5">
                  <c:v>4.0647362000000003E-3</c:v>
                </c:pt>
                <c:pt idx="6">
                  <c:v>4.5837969999999997E-3</c:v>
                </c:pt>
                <c:pt idx="7">
                  <c:v>5.8137776000000002E-3</c:v>
                </c:pt>
                <c:pt idx="8">
                  <c:v>1.0567124400000001E-2</c:v>
                </c:pt>
                <c:pt idx="9">
                  <c:v>1.0836322000000001E-2</c:v>
                </c:pt>
                <c:pt idx="10">
                  <c:v>1.01194532E-2</c:v>
                </c:pt>
                <c:pt idx="11">
                  <c:v>8.7734648000000002E-3</c:v>
                </c:pt>
                <c:pt idx="12">
                  <c:v>1.0373778E-2</c:v>
                </c:pt>
                <c:pt idx="13">
                  <c:v>9.5795706000000001E-3</c:v>
                </c:pt>
              </c:numCache>
            </c:numRef>
          </c:yVal>
          <c:smooth val="1"/>
        </c:ser>
        <c:ser>
          <c:idx val="1"/>
          <c:order val="1"/>
          <c:tx>
            <c:v>150 mb</c:v>
          </c:tx>
          <c:spPr>
            <a:ln>
              <a:solidFill>
                <a:schemeClr val="tx1"/>
              </a:solidFill>
            </a:ln>
          </c:spPr>
          <c:marker>
            <c:symbol val="circle"/>
            <c:size val="4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'Graphs mg C respired, ppm'!$K$17:$K$30</c:f>
                <c:numCache>
                  <c:formatCode>General</c:formatCode>
                  <c:ptCount val="14"/>
                  <c:pt idx="0">
                    <c:v>7.1829653400000006E-5</c:v>
                  </c:pt>
                  <c:pt idx="1">
                    <c:v>6.5659658099999994E-5</c:v>
                  </c:pt>
                  <c:pt idx="2">
                    <c:v>5.5926459300000003E-5</c:v>
                  </c:pt>
                  <c:pt idx="3">
                    <c:v>2.1081909199999999E-4</c:v>
                  </c:pt>
                  <c:pt idx="4">
                    <c:v>1.417098154E-4</c:v>
                  </c:pt>
                  <c:pt idx="5">
                    <c:v>2.5439236869999999E-4</c:v>
                  </c:pt>
                  <c:pt idx="6">
                    <c:v>2.2807328140000001E-4</c:v>
                  </c:pt>
                  <c:pt idx="7">
                    <c:v>5.2988721299999995E-4</c:v>
                  </c:pt>
                  <c:pt idx="8">
                    <c:v>1.2689112811E-3</c:v>
                  </c:pt>
                  <c:pt idx="9">
                    <c:v>1.0297064689E-3</c:v>
                  </c:pt>
                  <c:pt idx="10">
                    <c:v>1.0562767032000001E-3</c:v>
                  </c:pt>
                  <c:pt idx="11">
                    <c:v>8.5277062699999997E-4</c:v>
                  </c:pt>
                  <c:pt idx="12">
                    <c:v>1.2362566891E-3</c:v>
                  </c:pt>
                  <c:pt idx="13">
                    <c:v>1.1816076004E-3</c:v>
                  </c:pt>
                </c:numCache>
              </c:numRef>
            </c:plus>
            <c:minus>
              <c:numRef>
                <c:f>'Graphs mg C respired, ppm'!$K$17:$K$30</c:f>
                <c:numCache>
                  <c:formatCode>General</c:formatCode>
                  <c:ptCount val="14"/>
                  <c:pt idx="0">
                    <c:v>7.1829653400000006E-5</c:v>
                  </c:pt>
                  <c:pt idx="1">
                    <c:v>6.5659658099999994E-5</c:v>
                  </c:pt>
                  <c:pt idx="2">
                    <c:v>5.5926459300000003E-5</c:v>
                  </c:pt>
                  <c:pt idx="3">
                    <c:v>2.1081909199999999E-4</c:v>
                  </c:pt>
                  <c:pt idx="4">
                    <c:v>1.417098154E-4</c:v>
                  </c:pt>
                  <c:pt idx="5">
                    <c:v>2.5439236869999999E-4</c:v>
                  </c:pt>
                  <c:pt idx="6">
                    <c:v>2.2807328140000001E-4</c:v>
                  </c:pt>
                  <c:pt idx="7">
                    <c:v>5.2988721299999995E-4</c:v>
                  </c:pt>
                  <c:pt idx="8">
                    <c:v>1.2689112811E-3</c:v>
                  </c:pt>
                  <c:pt idx="9">
                    <c:v>1.0297064689E-3</c:v>
                  </c:pt>
                  <c:pt idx="10">
                    <c:v>1.0562767032000001E-3</c:v>
                  </c:pt>
                  <c:pt idx="11">
                    <c:v>8.5277062699999997E-4</c:v>
                  </c:pt>
                  <c:pt idx="12">
                    <c:v>1.2362566891E-3</c:v>
                  </c:pt>
                  <c:pt idx="13">
                    <c:v>1.1816076004E-3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'Graphs mg C respired, ppm'!$C$3:$C$16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24</c:v>
                </c:pt>
                <c:pt idx="6">
                  <c:v>36</c:v>
                </c:pt>
                <c:pt idx="7">
                  <c:v>48</c:v>
                </c:pt>
                <c:pt idx="8">
                  <c:v>72</c:v>
                </c:pt>
                <c:pt idx="9">
                  <c:v>96</c:v>
                </c:pt>
                <c:pt idx="10">
                  <c:v>120</c:v>
                </c:pt>
                <c:pt idx="11">
                  <c:v>144</c:v>
                </c:pt>
                <c:pt idx="12">
                  <c:v>171</c:v>
                </c:pt>
                <c:pt idx="13">
                  <c:v>192</c:v>
                </c:pt>
              </c:numCache>
            </c:numRef>
          </c:xVal>
          <c:yVal>
            <c:numRef>
              <c:f>'Graphs mg C respired, ppm'!$G$17:$G$30</c:f>
              <c:numCache>
                <c:formatCode>General</c:formatCode>
                <c:ptCount val="14"/>
                <c:pt idx="0">
                  <c:v>3.7702550000000001E-3</c:v>
                </c:pt>
                <c:pt idx="1">
                  <c:v>3.7524073999999998E-3</c:v>
                </c:pt>
                <c:pt idx="2">
                  <c:v>3.7434838E-3</c:v>
                </c:pt>
                <c:pt idx="3">
                  <c:v>4.0974564000000003E-3</c:v>
                </c:pt>
                <c:pt idx="4">
                  <c:v>4.1063799999999998E-3</c:v>
                </c:pt>
                <c:pt idx="5">
                  <c:v>4.4365560000000004E-3</c:v>
                </c:pt>
                <c:pt idx="6">
                  <c:v>4.7652450000000004E-3</c:v>
                </c:pt>
                <c:pt idx="7">
                  <c:v>6.0011748E-3</c:v>
                </c:pt>
                <c:pt idx="8">
                  <c:v>1.3389982E-2</c:v>
                </c:pt>
                <c:pt idx="9">
                  <c:v>1.4865363600000001E-2</c:v>
                </c:pt>
                <c:pt idx="10">
                  <c:v>1.7978240600000001E-2</c:v>
                </c:pt>
                <c:pt idx="11">
                  <c:v>1.4850490799999999E-2</c:v>
                </c:pt>
                <c:pt idx="12">
                  <c:v>1.5366576999999999E-2</c:v>
                </c:pt>
                <c:pt idx="13">
                  <c:v>1.33810582E-2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755520"/>
        <c:axId val="55757440"/>
      </c:scatterChart>
      <c:valAx>
        <c:axId val="55755520"/>
        <c:scaling>
          <c:orientation val="minMax"/>
          <c:max val="2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Time</a:t>
                </a:r>
                <a:r>
                  <a:rPr lang="en-US" baseline="0" dirty="0" smtClean="0"/>
                  <a:t> (hours)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55757440"/>
        <c:crosses val="autoZero"/>
        <c:crossBetween val="midCat"/>
      </c:valAx>
      <c:valAx>
        <c:axId val="55757440"/>
        <c:scaling>
          <c:orientation val="minMax"/>
        </c:scaling>
        <c:delete val="0"/>
        <c:axPos val="l"/>
        <c:numFmt formatCode="#,##0.000" sourceLinked="0"/>
        <c:majorTickMark val="out"/>
        <c:minorTickMark val="none"/>
        <c:tickLblPos val="none"/>
        <c:txPr>
          <a:bodyPr/>
          <a:lstStyle/>
          <a:p>
            <a:pPr>
              <a:defRPr sz="800"/>
            </a:pPr>
            <a:endParaRPr lang="en-US"/>
          </a:p>
        </c:txPr>
        <c:crossAx val="55755520"/>
        <c:crossesAt val="0"/>
        <c:crossBetween val="midCat"/>
        <c:majorUnit val="4.000000000000001E-3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/>
              <a:t>a) </a:t>
            </a:r>
            <a:r>
              <a:rPr lang="en-US" sz="1200" i="1"/>
              <a:t>Streptomyces cellulosae</a:t>
            </a:r>
          </a:p>
        </c:rich>
      </c:tx>
      <c:layout>
        <c:manualLayout>
          <c:xMode val="edge"/>
          <c:yMode val="edge"/>
          <c:x val="3.232734709423148E-3"/>
          <c:y val="7.3836793128131727E-3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9244458885272991"/>
          <c:y val="0.14767131031697964"/>
          <c:w val="0.75839567579378875"/>
          <c:h val="0.71470510801534426"/>
        </c:manualLayout>
      </c:layout>
      <c:scatterChart>
        <c:scatterStyle val="smoothMarker"/>
        <c:varyColors val="0"/>
        <c:ser>
          <c:idx val="0"/>
          <c:order val="0"/>
          <c:tx>
            <c:v>15 mb</c:v>
          </c:tx>
          <c:spPr>
            <a:ln>
              <a:solidFill>
                <a:schemeClr val="tx1"/>
              </a:solidFill>
              <a:prstDash val="sysDash"/>
            </a:ln>
          </c:spPr>
          <c:marker>
            <c:symbol val="diamond"/>
            <c:size val="5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'Graphs mg C respired, ppm'!$J$37:$J$50</c:f>
                <c:numCache>
                  <c:formatCode>General</c:formatCode>
                  <c:ptCount val="14"/>
                  <c:pt idx="0">
                    <c:v>5.1048996072400996</c:v>
                  </c:pt>
                  <c:pt idx="1">
                    <c:v>10.509995242624999</c:v>
                  </c:pt>
                  <c:pt idx="2">
                    <c:v>3.9191835884530999</c:v>
                  </c:pt>
                  <c:pt idx="3">
                    <c:v>6.1562975886486004</c:v>
                  </c:pt>
                  <c:pt idx="4">
                    <c:v>8.7715449038353004</c:v>
                  </c:pt>
                  <c:pt idx="5">
                    <c:v>13.384319183283001</c:v>
                  </c:pt>
                  <c:pt idx="6">
                    <c:v>34.022639521354002</c:v>
                  </c:pt>
                  <c:pt idx="7">
                    <c:v>38.367434107587002</c:v>
                  </c:pt>
                  <c:pt idx="8">
                    <c:v>34.372954484593997</c:v>
                  </c:pt>
                  <c:pt idx="9">
                    <c:v>21.067985190805999</c:v>
                  </c:pt>
                  <c:pt idx="10">
                    <c:v>6.5192024052026003</c:v>
                  </c:pt>
                  <c:pt idx="11">
                    <c:v>12.507597691003999</c:v>
                  </c:pt>
                  <c:pt idx="12">
                    <c:v>29.827168823070998</c:v>
                  </c:pt>
                  <c:pt idx="13">
                    <c:v>36.558993421592</c:v>
                  </c:pt>
                </c:numCache>
              </c:numRef>
            </c:plus>
            <c:minus>
              <c:numRef>
                <c:f>'Graphs mg C respired, ppm'!$J$37:$J$50</c:f>
                <c:numCache>
                  <c:formatCode>General</c:formatCode>
                  <c:ptCount val="14"/>
                  <c:pt idx="0">
                    <c:v>5.1048996072400996</c:v>
                  </c:pt>
                  <c:pt idx="1">
                    <c:v>10.509995242624999</c:v>
                  </c:pt>
                  <c:pt idx="2">
                    <c:v>3.9191835884530999</c:v>
                  </c:pt>
                  <c:pt idx="3">
                    <c:v>6.1562975886486004</c:v>
                  </c:pt>
                  <c:pt idx="4">
                    <c:v>8.7715449038353004</c:v>
                  </c:pt>
                  <c:pt idx="5">
                    <c:v>13.384319183283001</c:v>
                  </c:pt>
                  <c:pt idx="6">
                    <c:v>34.022639521354002</c:v>
                  </c:pt>
                  <c:pt idx="7">
                    <c:v>38.367434107587002</c:v>
                  </c:pt>
                  <c:pt idx="8">
                    <c:v>34.372954484593997</c:v>
                  </c:pt>
                  <c:pt idx="9">
                    <c:v>21.067985190805999</c:v>
                  </c:pt>
                  <c:pt idx="10">
                    <c:v>6.5192024052026003</c:v>
                  </c:pt>
                  <c:pt idx="11">
                    <c:v>12.507597691003999</c:v>
                  </c:pt>
                  <c:pt idx="12">
                    <c:v>29.827168823070998</c:v>
                  </c:pt>
                  <c:pt idx="13">
                    <c:v>36.558993421592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'Graphs mg C respired, ppm'!$C$37:$C$50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24</c:v>
                </c:pt>
                <c:pt idx="6">
                  <c:v>36</c:v>
                </c:pt>
                <c:pt idx="7">
                  <c:v>48</c:v>
                </c:pt>
                <c:pt idx="8">
                  <c:v>72</c:v>
                </c:pt>
                <c:pt idx="9">
                  <c:v>96</c:v>
                </c:pt>
                <c:pt idx="10">
                  <c:v>120</c:v>
                </c:pt>
                <c:pt idx="11">
                  <c:v>144</c:v>
                </c:pt>
                <c:pt idx="12">
                  <c:v>171</c:v>
                </c:pt>
                <c:pt idx="13">
                  <c:v>192</c:v>
                </c:pt>
              </c:numCache>
            </c:numRef>
          </c:xVal>
          <c:yVal>
            <c:numRef>
              <c:f>'Graphs mg C respired, ppm'!$F$37:$F$50</c:f>
              <c:numCache>
                <c:formatCode>General</c:formatCode>
                <c:ptCount val="14"/>
                <c:pt idx="0">
                  <c:v>556.4</c:v>
                </c:pt>
                <c:pt idx="1">
                  <c:v>552.4</c:v>
                </c:pt>
                <c:pt idx="2">
                  <c:v>566.6</c:v>
                </c:pt>
                <c:pt idx="3">
                  <c:v>554</c:v>
                </c:pt>
                <c:pt idx="4">
                  <c:v>562.79999999999995</c:v>
                </c:pt>
                <c:pt idx="5">
                  <c:v>602.20000000000005</c:v>
                </c:pt>
                <c:pt idx="6">
                  <c:v>678.2</c:v>
                </c:pt>
                <c:pt idx="7">
                  <c:v>735.4</c:v>
                </c:pt>
                <c:pt idx="8">
                  <c:v>696</c:v>
                </c:pt>
                <c:pt idx="9">
                  <c:v>645.6</c:v>
                </c:pt>
                <c:pt idx="10">
                  <c:v>633</c:v>
                </c:pt>
                <c:pt idx="11">
                  <c:v>628.20000000000005</c:v>
                </c:pt>
                <c:pt idx="12">
                  <c:v>661.6</c:v>
                </c:pt>
                <c:pt idx="13">
                  <c:v>700.4</c:v>
                </c:pt>
              </c:numCache>
            </c:numRef>
          </c:yVal>
          <c:smooth val="1"/>
        </c:ser>
        <c:ser>
          <c:idx val="1"/>
          <c:order val="1"/>
          <c:tx>
            <c:v>150 mb</c:v>
          </c:tx>
          <c:spPr>
            <a:ln>
              <a:solidFill>
                <a:schemeClr val="tx1"/>
              </a:solidFill>
            </a:ln>
          </c:spPr>
          <c:marker>
            <c:symbol val="circle"/>
            <c:size val="4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'Graphs mg C respired, ppm'!$J$51:$J$64</c:f>
                <c:numCache>
                  <c:formatCode>General</c:formatCode>
                  <c:ptCount val="14"/>
                  <c:pt idx="0">
                    <c:v>18.430952227163999</c:v>
                  </c:pt>
                  <c:pt idx="1">
                    <c:v>30.366099519035998</c:v>
                  </c:pt>
                  <c:pt idx="2">
                    <c:v>20.952326839756999</c:v>
                  </c:pt>
                  <c:pt idx="3">
                    <c:v>16.909760495051</c:v>
                  </c:pt>
                  <c:pt idx="4">
                    <c:v>34.943382778432003</c:v>
                  </c:pt>
                  <c:pt idx="5">
                    <c:v>37.980784615381999</c:v>
                  </c:pt>
                  <c:pt idx="6">
                    <c:v>46.872593271547998</c:v>
                  </c:pt>
                  <c:pt idx="7">
                    <c:v>81.249861538344007</c:v>
                  </c:pt>
                  <c:pt idx="8">
                    <c:v>185.27962651084999</c:v>
                  </c:pt>
                  <c:pt idx="9">
                    <c:v>114.51707296294001</c:v>
                  </c:pt>
                  <c:pt idx="10">
                    <c:v>99.974196670940998</c:v>
                  </c:pt>
                  <c:pt idx="11">
                    <c:v>97.175820037703005</c:v>
                  </c:pt>
                  <c:pt idx="12">
                    <c:v>77.516062851515002</c:v>
                  </c:pt>
                  <c:pt idx="13">
                    <c:v>76.480978027218995</c:v>
                  </c:pt>
                </c:numCache>
              </c:numRef>
            </c:plus>
            <c:minus>
              <c:numRef>
                <c:f>'Graphs mg C respired, ppm'!$J$51:$J$64</c:f>
                <c:numCache>
                  <c:formatCode>General</c:formatCode>
                  <c:ptCount val="14"/>
                  <c:pt idx="0">
                    <c:v>18.430952227163999</c:v>
                  </c:pt>
                  <c:pt idx="1">
                    <c:v>30.366099519035998</c:v>
                  </c:pt>
                  <c:pt idx="2">
                    <c:v>20.952326839756999</c:v>
                  </c:pt>
                  <c:pt idx="3">
                    <c:v>16.909760495051</c:v>
                  </c:pt>
                  <c:pt idx="4">
                    <c:v>34.943382778432003</c:v>
                  </c:pt>
                  <c:pt idx="5">
                    <c:v>37.980784615381999</c:v>
                  </c:pt>
                  <c:pt idx="6">
                    <c:v>46.872593271547998</c:v>
                  </c:pt>
                  <c:pt idx="7">
                    <c:v>81.249861538344007</c:v>
                  </c:pt>
                  <c:pt idx="8">
                    <c:v>185.27962651084999</c:v>
                  </c:pt>
                  <c:pt idx="9">
                    <c:v>114.51707296294001</c:v>
                  </c:pt>
                  <c:pt idx="10">
                    <c:v>99.974196670940998</c:v>
                  </c:pt>
                  <c:pt idx="11">
                    <c:v>97.175820037703005</c:v>
                  </c:pt>
                  <c:pt idx="12">
                    <c:v>77.516062851515002</c:v>
                  </c:pt>
                  <c:pt idx="13">
                    <c:v>76.480978027218995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'Graphs mg C respired, ppm'!$C$3:$C$16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24</c:v>
                </c:pt>
                <c:pt idx="6">
                  <c:v>36</c:v>
                </c:pt>
                <c:pt idx="7">
                  <c:v>48</c:v>
                </c:pt>
                <c:pt idx="8">
                  <c:v>72</c:v>
                </c:pt>
                <c:pt idx="9">
                  <c:v>96</c:v>
                </c:pt>
                <c:pt idx="10">
                  <c:v>120</c:v>
                </c:pt>
                <c:pt idx="11">
                  <c:v>144</c:v>
                </c:pt>
                <c:pt idx="12">
                  <c:v>171</c:v>
                </c:pt>
                <c:pt idx="13">
                  <c:v>192</c:v>
                </c:pt>
              </c:numCache>
            </c:numRef>
          </c:xVal>
          <c:yVal>
            <c:numRef>
              <c:f>'Graphs mg C respired, ppm'!$F$51:$F$64</c:f>
              <c:numCache>
                <c:formatCode>General</c:formatCode>
                <c:ptCount val="14"/>
                <c:pt idx="0">
                  <c:v>556</c:v>
                </c:pt>
                <c:pt idx="1">
                  <c:v>590</c:v>
                </c:pt>
                <c:pt idx="2">
                  <c:v>597</c:v>
                </c:pt>
                <c:pt idx="3">
                  <c:v>601.79999999999995</c:v>
                </c:pt>
                <c:pt idx="4">
                  <c:v>621.79999999999995</c:v>
                </c:pt>
                <c:pt idx="5">
                  <c:v>652.79999999999995</c:v>
                </c:pt>
                <c:pt idx="6">
                  <c:v>655.8</c:v>
                </c:pt>
                <c:pt idx="7">
                  <c:v>786.2</c:v>
                </c:pt>
                <c:pt idx="8">
                  <c:v>1002.8</c:v>
                </c:pt>
                <c:pt idx="9">
                  <c:v>840.4</c:v>
                </c:pt>
                <c:pt idx="10">
                  <c:v>831.2</c:v>
                </c:pt>
                <c:pt idx="11">
                  <c:v>898.8</c:v>
                </c:pt>
                <c:pt idx="12">
                  <c:v>811.8</c:v>
                </c:pt>
                <c:pt idx="13">
                  <c:v>760.8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172608"/>
        <c:axId val="65174528"/>
      </c:scatterChart>
      <c:valAx>
        <c:axId val="65172608"/>
        <c:scaling>
          <c:orientation val="minMax"/>
          <c:max val="2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(hours)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65174528"/>
        <c:crosses val="autoZero"/>
        <c:crossBetween val="midCat"/>
      </c:valAx>
      <c:valAx>
        <c:axId val="65174528"/>
        <c:scaling>
          <c:orientation val="minMax"/>
          <c:max val="14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 CO</a:t>
                </a:r>
                <a:r>
                  <a:rPr lang="en-US" baseline="-25000"/>
                  <a:t>2</a:t>
                </a:r>
                <a:r>
                  <a:rPr lang="en-US"/>
                  <a:t> (ppm)</a:t>
                </a:r>
              </a:p>
            </c:rich>
          </c:tx>
          <c:layout>
            <c:manualLayout>
              <c:xMode val="edge"/>
              <c:yMode val="edge"/>
              <c:x val="6.0150375939849628E-3"/>
              <c:y val="0.3884142416980485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65172608"/>
        <c:crossesAt val="0"/>
        <c:crossBetween val="midCat"/>
        <c:majorUnit val="200"/>
      </c:valAx>
    </c:plotArea>
    <c:legend>
      <c:legendPos val="r"/>
      <c:layout>
        <c:manualLayout>
          <c:xMode val="edge"/>
          <c:yMode val="edge"/>
          <c:x val="0.70629739105955602"/>
          <c:y val="4.0819613457408727E-2"/>
          <c:w val="0.24648607032240921"/>
          <c:h val="0.1483726226529376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/>
              <a:t>b) </a:t>
            </a:r>
            <a:r>
              <a:rPr lang="en-US" sz="1200" i="1"/>
              <a:t>Cellvirbrio</a:t>
            </a:r>
            <a:r>
              <a:rPr lang="en-US" sz="1200" i="1" baseline="0"/>
              <a:t> japonicus</a:t>
            </a:r>
            <a:endParaRPr lang="en-US" sz="1200" i="1"/>
          </a:p>
        </c:rich>
      </c:tx>
      <c:layout>
        <c:manualLayout>
          <c:xMode val="edge"/>
          <c:yMode val="edge"/>
          <c:x val="2.3409755168616542E-2"/>
          <c:y val="2.3194136962484308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9244458885272991"/>
          <c:y val="0.14767131031697964"/>
          <c:w val="0.75839567579378875"/>
          <c:h val="0.71470510801534426"/>
        </c:manualLayout>
      </c:layout>
      <c:scatterChart>
        <c:scatterStyle val="smoothMarker"/>
        <c:varyColors val="0"/>
        <c:ser>
          <c:idx val="0"/>
          <c:order val="0"/>
          <c:tx>
            <c:v>15 mb</c:v>
          </c:tx>
          <c:spPr>
            <a:ln>
              <a:solidFill>
                <a:schemeClr val="tx1"/>
              </a:solidFill>
              <a:prstDash val="sysDash"/>
            </a:ln>
          </c:spPr>
          <c:marker>
            <c:symbol val="diamond"/>
            <c:size val="5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'Graphs mg C respired, ppm'!$H$37:$H$50</c:f>
                <c:numCache>
                  <c:formatCode>General</c:formatCode>
                  <c:ptCount val="14"/>
                  <c:pt idx="0">
                    <c:v>21.809630900131999</c:v>
                  </c:pt>
                  <c:pt idx="1">
                    <c:v>37.726648406663003</c:v>
                  </c:pt>
                  <c:pt idx="2">
                    <c:v>33.561287222036</c:v>
                  </c:pt>
                  <c:pt idx="3">
                    <c:v>34.666410255461997</c:v>
                  </c:pt>
                  <c:pt idx="4">
                    <c:v>32.147472684489998</c:v>
                  </c:pt>
                  <c:pt idx="5">
                    <c:v>24.904618045656001</c:v>
                  </c:pt>
                  <c:pt idx="6">
                    <c:v>29.655690853528</c:v>
                  </c:pt>
                  <c:pt idx="7">
                    <c:v>37.717900259691</c:v>
                  </c:pt>
                  <c:pt idx="8">
                    <c:v>28.667054260945999</c:v>
                  </c:pt>
                  <c:pt idx="9">
                    <c:v>18.869552193945001</c:v>
                  </c:pt>
                  <c:pt idx="10">
                    <c:v>10.499523798725001</c:v>
                  </c:pt>
                  <c:pt idx="11">
                    <c:v>11.629273408085</c:v>
                  </c:pt>
                  <c:pt idx="12">
                    <c:v>18.268552214119001</c:v>
                  </c:pt>
                  <c:pt idx="13">
                    <c:v>10.777754868245999</c:v>
                  </c:pt>
                </c:numCache>
              </c:numRef>
            </c:plus>
            <c:minus>
              <c:numRef>
                <c:f>'Graphs mg C respired, ppm'!$H$37:$H$50</c:f>
                <c:numCache>
                  <c:formatCode>General</c:formatCode>
                  <c:ptCount val="14"/>
                  <c:pt idx="0">
                    <c:v>21.809630900131999</c:v>
                  </c:pt>
                  <c:pt idx="1">
                    <c:v>37.726648406663003</c:v>
                  </c:pt>
                  <c:pt idx="2">
                    <c:v>33.561287222036</c:v>
                  </c:pt>
                  <c:pt idx="3">
                    <c:v>34.666410255461997</c:v>
                  </c:pt>
                  <c:pt idx="4">
                    <c:v>32.147472684489998</c:v>
                  </c:pt>
                  <c:pt idx="5">
                    <c:v>24.904618045656001</c:v>
                  </c:pt>
                  <c:pt idx="6">
                    <c:v>29.655690853528</c:v>
                  </c:pt>
                  <c:pt idx="7">
                    <c:v>37.717900259691</c:v>
                  </c:pt>
                  <c:pt idx="8">
                    <c:v>28.667054260945999</c:v>
                  </c:pt>
                  <c:pt idx="9">
                    <c:v>18.869552193945001</c:v>
                  </c:pt>
                  <c:pt idx="10">
                    <c:v>10.499523798725001</c:v>
                  </c:pt>
                  <c:pt idx="11">
                    <c:v>11.629273408085</c:v>
                  </c:pt>
                  <c:pt idx="12">
                    <c:v>18.268552214119001</c:v>
                  </c:pt>
                  <c:pt idx="13">
                    <c:v>10.777754868245999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'Graphs mg C respired, ppm'!$C$37:$C$50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24</c:v>
                </c:pt>
                <c:pt idx="6">
                  <c:v>36</c:v>
                </c:pt>
                <c:pt idx="7">
                  <c:v>48</c:v>
                </c:pt>
                <c:pt idx="8">
                  <c:v>72</c:v>
                </c:pt>
                <c:pt idx="9">
                  <c:v>96</c:v>
                </c:pt>
                <c:pt idx="10">
                  <c:v>120</c:v>
                </c:pt>
                <c:pt idx="11">
                  <c:v>144</c:v>
                </c:pt>
                <c:pt idx="12">
                  <c:v>171</c:v>
                </c:pt>
                <c:pt idx="13">
                  <c:v>192</c:v>
                </c:pt>
              </c:numCache>
            </c:numRef>
          </c:xVal>
          <c:yVal>
            <c:numRef>
              <c:f>'Graphs mg C respired, ppm'!$D$37:$D$50</c:f>
              <c:numCache>
                <c:formatCode>General</c:formatCode>
                <c:ptCount val="14"/>
                <c:pt idx="0">
                  <c:v>632.4</c:v>
                </c:pt>
                <c:pt idx="1">
                  <c:v>688</c:v>
                </c:pt>
                <c:pt idx="2">
                  <c:v>670.6</c:v>
                </c:pt>
                <c:pt idx="3">
                  <c:v>673.6</c:v>
                </c:pt>
                <c:pt idx="4">
                  <c:v>711.4</c:v>
                </c:pt>
                <c:pt idx="5">
                  <c:v>708.8</c:v>
                </c:pt>
                <c:pt idx="6">
                  <c:v>721.4</c:v>
                </c:pt>
                <c:pt idx="7">
                  <c:v>755.8</c:v>
                </c:pt>
                <c:pt idx="8">
                  <c:v>723</c:v>
                </c:pt>
                <c:pt idx="9">
                  <c:v>659.4</c:v>
                </c:pt>
                <c:pt idx="10">
                  <c:v>656.2</c:v>
                </c:pt>
                <c:pt idx="11">
                  <c:v>622.79999999999995</c:v>
                </c:pt>
                <c:pt idx="12">
                  <c:v>646.79999999999995</c:v>
                </c:pt>
                <c:pt idx="13">
                  <c:v>620.4</c:v>
                </c:pt>
              </c:numCache>
            </c:numRef>
          </c:yVal>
          <c:smooth val="1"/>
        </c:ser>
        <c:ser>
          <c:idx val="1"/>
          <c:order val="1"/>
          <c:tx>
            <c:v>150 mb</c:v>
          </c:tx>
          <c:spPr>
            <a:ln>
              <a:solidFill>
                <a:schemeClr val="tx1"/>
              </a:solidFill>
            </a:ln>
          </c:spPr>
          <c:marker>
            <c:symbol val="circle"/>
            <c:size val="4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'Graphs mg C respired, ppm'!$H$51:$H$64</c:f>
                <c:numCache>
                  <c:formatCode>General</c:formatCode>
                  <c:ptCount val="14"/>
                  <c:pt idx="0">
                    <c:v>27.976061195242998</c:v>
                  </c:pt>
                  <c:pt idx="1">
                    <c:v>42.878432807182001</c:v>
                  </c:pt>
                  <c:pt idx="2">
                    <c:v>56.521146485187003</c:v>
                  </c:pt>
                  <c:pt idx="3">
                    <c:v>31.208973068654</c:v>
                  </c:pt>
                  <c:pt idx="4">
                    <c:v>18.502432272541999</c:v>
                  </c:pt>
                  <c:pt idx="5">
                    <c:v>23.994582721939999</c:v>
                  </c:pt>
                  <c:pt idx="6">
                    <c:v>28.828805039405001</c:v>
                  </c:pt>
                  <c:pt idx="7">
                    <c:v>61.737670833941003</c:v>
                  </c:pt>
                  <c:pt idx="8">
                    <c:v>149.86507264869999</c:v>
                  </c:pt>
                  <c:pt idx="9">
                    <c:v>106.42058071632999</c:v>
                  </c:pt>
                  <c:pt idx="10">
                    <c:v>70.493545803854005</c:v>
                  </c:pt>
                  <c:pt idx="11">
                    <c:v>183.32173902732001</c:v>
                  </c:pt>
                  <c:pt idx="12">
                    <c:v>322.92856795273002</c:v>
                  </c:pt>
                  <c:pt idx="13">
                    <c:v>42.590374499409997</c:v>
                  </c:pt>
                </c:numCache>
              </c:numRef>
            </c:plus>
            <c:minus>
              <c:numRef>
                <c:f>'Graphs mg C respired, ppm'!$H$51:$H$64</c:f>
                <c:numCache>
                  <c:formatCode>General</c:formatCode>
                  <c:ptCount val="14"/>
                  <c:pt idx="0">
                    <c:v>27.976061195242998</c:v>
                  </c:pt>
                  <c:pt idx="1">
                    <c:v>42.878432807182001</c:v>
                  </c:pt>
                  <c:pt idx="2">
                    <c:v>56.521146485187003</c:v>
                  </c:pt>
                  <c:pt idx="3">
                    <c:v>31.208973068654</c:v>
                  </c:pt>
                  <c:pt idx="4">
                    <c:v>18.502432272541999</c:v>
                  </c:pt>
                  <c:pt idx="5">
                    <c:v>23.994582721939999</c:v>
                  </c:pt>
                  <c:pt idx="6">
                    <c:v>28.828805039405001</c:v>
                  </c:pt>
                  <c:pt idx="7">
                    <c:v>61.737670833941003</c:v>
                  </c:pt>
                  <c:pt idx="8">
                    <c:v>149.86507264869999</c:v>
                  </c:pt>
                  <c:pt idx="9">
                    <c:v>106.42058071632999</c:v>
                  </c:pt>
                  <c:pt idx="10">
                    <c:v>70.493545803854005</c:v>
                  </c:pt>
                  <c:pt idx="11">
                    <c:v>183.32173902732001</c:v>
                  </c:pt>
                  <c:pt idx="12">
                    <c:v>322.92856795273002</c:v>
                  </c:pt>
                  <c:pt idx="13">
                    <c:v>42.590374499409997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'Graphs mg C respired, ppm'!$C$3:$C$16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24</c:v>
                </c:pt>
                <c:pt idx="6">
                  <c:v>36</c:v>
                </c:pt>
                <c:pt idx="7">
                  <c:v>48</c:v>
                </c:pt>
                <c:pt idx="8">
                  <c:v>72</c:v>
                </c:pt>
                <c:pt idx="9">
                  <c:v>96</c:v>
                </c:pt>
                <c:pt idx="10">
                  <c:v>120</c:v>
                </c:pt>
                <c:pt idx="11">
                  <c:v>144</c:v>
                </c:pt>
                <c:pt idx="12">
                  <c:v>171</c:v>
                </c:pt>
                <c:pt idx="13">
                  <c:v>192</c:v>
                </c:pt>
              </c:numCache>
            </c:numRef>
          </c:xVal>
          <c:yVal>
            <c:numRef>
              <c:f>'Graphs mg C respired, ppm'!$D$51:$D$64</c:f>
              <c:numCache>
                <c:formatCode>General</c:formatCode>
                <c:ptCount val="14"/>
                <c:pt idx="0">
                  <c:v>696.4</c:v>
                </c:pt>
                <c:pt idx="1">
                  <c:v>759.4</c:v>
                </c:pt>
                <c:pt idx="2">
                  <c:v>692.2</c:v>
                </c:pt>
                <c:pt idx="3">
                  <c:v>743</c:v>
                </c:pt>
                <c:pt idx="4">
                  <c:v>716.2</c:v>
                </c:pt>
                <c:pt idx="5">
                  <c:v>732.2</c:v>
                </c:pt>
                <c:pt idx="6">
                  <c:v>717</c:v>
                </c:pt>
                <c:pt idx="7">
                  <c:v>885.8</c:v>
                </c:pt>
                <c:pt idx="8">
                  <c:v>1011.2</c:v>
                </c:pt>
                <c:pt idx="9">
                  <c:v>878.2</c:v>
                </c:pt>
                <c:pt idx="10">
                  <c:v>872.8</c:v>
                </c:pt>
                <c:pt idx="11">
                  <c:v>986.4</c:v>
                </c:pt>
                <c:pt idx="12">
                  <c:v>1090.5999999999999</c:v>
                </c:pt>
                <c:pt idx="13">
                  <c:v>784.2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05152"/>
        <c:axId val="65507328"/>
      </c:scatterChart>
      <c:valAx>
        <c:axId val="65505152"/>
        <c:scaling>
          <c:orientation val="minMax"/>
          <c:max val="2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(hours)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65507328"/>
        <c:crosses val="autoZero"/>
        <c:crossBetween val="midCat"/>
      </c:valAx>
      <c:valAx>
        <c:axId val="6550732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 CO</a:t>
                </a:r>
                <a:r>
                  <a:rPr lang="en-US" baseline="-25000"/>
                  <a:t>2</a:t>
                </a:r>
                <a:r>
                  <a:rPr lang="en-US"/>
                  <a:t> (ppm)</a:t>
                </a:r>
              </a:p>
            </c:rich>
          </c:tx>
          <c:layout>
            <c:manualLayout>
              <c:xMode val="edge"/>
              <c:yMode val="edge"/>
              <c:x val="6.0150375939849628E-3"/>
              <c:y val="0.3884142416980485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65505152"/>
        <c:crossesAt val="0"/>
        <c:crossBetween val="midCat"/>
      </c:valAx>
    </c:plotArea>
    <c:legend>
      <c:legendPos val="r"/>
      <c:layout>
        <c:manualLayout>
          <c:xMode val="edge"/>
          <c:yMode val="edge"/>
          <c:x val="0.731533984119493"/>
          <c:y val="4.0819994901775666E-2"/>
          <c:w val="0.24648607032240921"/>
          <c:h val="0.1483726226529376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/>
              <a:t>c) </a:t>
            </a:r>
            <a:r>
              <a:rPr lang="en-US" sz="1200" i="1"/>
              <a:t>Trichoderma reesei</a:t>
            </a:r>
          </a:p>
        </c:rich>
      </c:tx>
      <c:layout>
        <c:manualLayout>
          <c:xMode val="edge"/>
          <c:yMode val="edge"/>
          <c:x val="2.3502533881378032E-2"/>
          <c:y val="2.319414618627217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9244458885272991"/>
          <c:y val="0.14767131031697964"/>
          <c:w val="0.75839567579378875"/>
          <c:h val="0.71470510801534426"/>
        </c:manualLayout>
      </c:layout>
      <c:scatterChart>
        <c:scatterStyle val="smoothMarker"/>
        <c:varyColors val="0"/>
        <c:ser>
          <c:idx val="0"/>
          <c:order val="0"/>
          <c:tx>
            <c:v>15 mb</c:v>
          </c:tx>
          <c:spPr>
            <a:ln>
              <a:solidFill>
                <a:schemeClr val="tx1"/>
              </a:solidFill>
              <a:prstDash val="sysDash"/>
            </a:ln>
          </c:spPr>
          <c:marker>
            <c:symbol val="diamond"/>
            <c:size val="5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'Graphs mg C respired, ppm'!$K$37:$K$50</c:f>
                <c:numCache>
                  <c:formatCode>General</c:formatCode>
                  <c:ptCount val="14"/>
                  <c:pt idx="0">
                    <c:v>6.6738294853853999</c:v>
                  </c:pt>
                  <c:pt idx="1">
                    <c:v>5.8702640485756996</c:v>
                  </c:pt>
                  <c:pt idx="2">
                    <c:v>5.6973678132977001</c:v>
                  </c:pt>
                  <c:pt idx="3">
                    <c:v>4.4988887516808003</c:v>
                  </c:pt>
                  <c:pt idx="4">
                    <c:v>7.8511145705562999</c:v>
                  </c:pt>
                  <c:pt idx="5">
                    <c:v>17.316466152192</c:v>
                  </c:pt>
                  <c:pt idx="6">
                    <c:v>17.454512310575002</c:v>
                  </c:pt>
                  <c:pt idx="7">
                    <c:v>35.774851502137999</c:v>
                  </c:pt>
                  <c:pt idx="8">
                    <c:v>165.41916454873001</c:v>
                  </c:pt>
                  <c:pt idx="9">
                    <c:v>228.75191802475001</c:v>
                  </c:pt>
                  <c:pt idx="10">
                    <c:v>231.17685870346</c:v>
                  </c:pt>
                  <c:pt idx="11">
                    <c:v>224.46255812496</c:v>
                  </c:pt>
                  <c:pt idx="12">
                    <c:v>371.81863858606999</c:v>
                  </c:pt>
                  <c:pt idx="13">
                    <c:v>336.68953057675998</c:v>
                  </c:pt>
                </c:numCache>
              </c:numRef>
            </c:plus>
            <c:minus>
              <c:numRef>
                <c:f>'Graphs mg C respired, ppm'!$K$37:$K$50</c:f>
                <c:numCache>
                  <c:formatCode>General</c:formatCode>
                  <c:ptCount val="14"/>
                  <c:pt idx="0">
                    <c:v>6.6738294853853999</c:v>
                  </c:pt>
                  <c:pt idx="1">
                    <c:v>5.8702640485756996</c:v>
                  </c:pt>
                  <c:pt idx="2">
                    <c:v>5.6973678132977001</c:v>
                  </c:pt>
                  <c:pt idx="3">
                    <c:v>4.4988887516808003</c:v>
                  </c:pt>
                  <c:pt idx="4">
                    <c:v>7.8511145705562999</c:v>
                  </c:pt>
                  <c:pt idx="5">
                    <c:v>17.316466152192</c:v>
                  </c:pt>
                  <c:pt idx="6">
                    <c:v>17.454512310575002</c:v>
                  </c:pt>
                  <c:pt idx="7">
                    <c:v>35.774851502137999</c:v>
                  </c:pt>
                  <c:pt idx="8">
                    <c:v>165.41916454873001</c:v>
                  </c:pt>
                  <c:pt idx="9">
                    <c:v>228.75191802475001</c:v>
                  </c:pt>
                  <c:pt idx="10">
                    <c:v>231.17685870346</c:v>
                  </c:pt>
                  <c:pt idx="11">
                    <c:v>224.46255812496</c:v>
                  </c:pt>
                  <c:pt idx="12">
                    <c:v>371.81863858606999</c:v>
                  </c:pt>
                  <c:pt idx="13">
                    <c:v>336.68953057675998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'Graphs mg C respired, ppm'!$C$37:$C$50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24</c:v>
                </c:pt>
                <c:pt idx="6">
                  <c:v>36</c:v>
                </c:pt>
                <c:pt idx="7">
                  <c:v>48</c:v>
                </c:pt>
                <c:pt idx="8">
                  <c:v>72</c:v>
                </c:pt>
                <c:pt idx="9">
                  <c:v>96</c:v>
                </c:pt>
                <c:pt idx="10">
                  <c:v>120</c:v>
                </c:pt>
                <c:pt idx="11">
                  <c:v>144</c:v>
                </c:pt>
                <c:pt idx="12">
                  <c:v>171</c:v>
                </c:pt>
                <c:pt idx="13">
                  <c:v>192</c:v>
                </c:pt>
              </c:numCache>
            </c:numRef>
          </c:xVal>
          <c:yVal>
            <c:numRef>
              <c:f>'Graphs mg C respired, ppm'!$G$37:$G$50</c:f>
              <c:numCache>
                <c:formatCode>General</c:formatCode>
                <c:ptCount val="14"/>
                <c:pt idx="0">
                  <c:v>521.20000000000005</c:v>
                </c:pt>
                <c:pt idx="1">
                  <c:v>512.6</c:v>
                </c:pt>
                <c:pt idx="2">
                  <c:v>515.4</c:v>
                </c:pt>
                <c:pt idx="3">
                  <c:v>516.79999999999995</c:v>
                </c:pt>
                <c:pt idx="4">
                  <c:v>523.20000000000005</c:v>
                </c:pt>
                <c:pt idx="5">
                  <c:v>546.6</c:v>
                </c:pt>
                <c:pt idx="6">
                  <c:v>616.4</c:v>
                </c:pt>
                <c:pt idx="7">
                  <c:v>781.8</c:v>
                </c:pt>
                <c:pt idx="8">
                  <c:v>1421</c:v>
                </c:pt>
                <c:pt idx="9">
                  <c:v>1457.2</c:v>
                </c:pt>
                <c:pt idx="10">
                  <c:v>1360.8</c:v>
                </c:pt>
                <c:pt idx="11">
                  <c:v>1179.8</c:v>
                </c:pt>
                <c:pt idx="12">
                  <c:v>1395</c:v>
                </c:pt>
                <c:pt idx="13">
                  <c:v>1288.2</c:v>
                </c:pt>
              </c:numCache>
            </c:numRef>
          </c:yVal>
          <c:smooth val="1"/>
        </c:ser>
        <c:ser>
          <c:idx val="1"/>
          <c:order val="1"/>
          <c:tx>
            <c:v>150 mb</c:v>
          </c:tx>
          <c:spPr>
            <a:ln>
              <a:solidFill>
                <a:schemeClr val="tx1"/>
              </a:solidFill>
            </a:ln>
          </c:spPr>
          <c:marker>
            <c:symbol val="circle"/>
            <c:size val="4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'Graphs mg C respired, ppm'!$K$51:$K$64</c:f>
                <c:numCache>
                  <c:formatCode>General</c:formatCode>
                  <c:ptCount val="14"/>
                  <c:pt idx="0">
                    <c:v>9.6591925128346006</c:v>
                  </c:pt>
                  <c:pt idx="1">
                    <c:v>8.8294960218576009</c:v>
                  </c:pt>
                  <c:pt idx="2">
                    <c:v>7.5206382707852999</c:v>
                  </c:pt>
                  <c:pt idx="3">
                    <c:v>28.349603171826001</c:v>
                  </c:pt>
                  <c:pt idx="4">
                    <c:v>19.056232576247002</c:v>
                  </c:pt>
                  <c:pt idx="5">
                    <c:v>34.209063126604001</c:v>
                  </c:pt>
                  <c:pt idx="6">
                    <c:v>30.669854906731999</c:v>
                  </c:pt>
                  <c:pt idx="7">
                    <c:v>71.255876950607004</c:v>
                  </c:pt>
                  <c:pt idx="8">
                    <c:v>170.63516636379001</c:v>
                  </c:pt>
                  <c:pt idx="9">
                    <c:v>138.46840794925001</c:v>
                  </c:pt>
                  <c:pt idx="10">
                    <c:v>142.04140241492999</c:v>
                  </c:pt>
                  <c:pt idx="11">
                    <c:v>114.67519348142</c:v>
                  </c:pt>
                  <c:pt idx="12">
                    <c:v>166.24397733452</c:v>
                  </c:pt>
                  <c:pt idx="13">
                    <c:v>158.89512264384001</c:v>
                  </c:pt>
                </c:numCache>
              </c:numRef>
            </c:plus>
            <c:minus>
              <c:numRef>
                <c:f>'Graphs mg C respired, ppm'!$K$51:$K$64</c:f>
                <c:numCache>
                  <c:formatCode>General</c:formatCode>
                  <c:ptCount val="14"/>
                  <c:pt idx="0">
                    <c:v>9.6591925128346006</c:v>
                  </c:pt>
                  <c:pt idx="1">
                    <c:v>8.8294960218576009</c:v>
                  </c:pt>
                  <c:pt idx="2">
                    <c:v>7.5206382707852999</c:v>
                  </c:pt>
                  <c:pt idx="3">
                    <c:v>28.349603171826001</c:v>
                  </c:pt>
                  <c:pt idx="4">
                    <c:v>19.056232576247002</c:v>
                  </c:pt>
                  <c:pt idx="5">
                    <c:v>34.209063126604001</c:v>
                  </c:pt>
                  <c:pt idx="6">
                    <c:v>30.669854906731999</c:v>
                  </c:pt>
                  <c:pt idx="7">
                    <c:v>71.255876950607004</c:v>
                  </c:pt>
                  <c:pt idx="8">
                    <c:v>170.63516636379001</c:v>
                  </c:pt>
                  <c:pt idx="9">
                    <c:v>138.46840794925001</c:v>
                  </c:pt>
                  <c:pt idx="10">
                    <c:v>142.04140241492999</c:v>
                  </c:pt>
                  <c:pt idx="11">
                    <c:v>114.67519348142</c:v>
                  </c:pt>
                  <c:pt idx="12">
                    <c:v>166.24397733452</c:v>
                  </c:pt>
                  <c:pt idx="13">
                    <c:v>158.89512264384001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'Graphs mg C respired, ppm'!$C$3:$C$16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24</c:v>
                </c:pt>
                <c:pt idx="6">
                  <c:v>36</c:v>
                </c:pt>
                <c:pt idx="7">
                  <c:v>48</c:v>
                </c:pt>
                <c:pt idx="8">
                  <c:v>72</c:v>
                </c:pt>
                <c:pt idx="9">
                  <c:v>96</c:v>
                </c:pt>
                <c:pt idx="10">
                  <c:v>120</c:v>
                </c:pt>
                <c:pt idx="11">
                  <c:v>144</c:v>
                </c:pt>
                <c:pt idx="12">
                  <c:v>171</c:v>
                </c:pt>
                <c:pt idx="13">
                  <c:v>192</c:v>
                </c:pt>
              </c:numCache>
            </c:numRef>
          </c:xVal>
          <c:yVal>
            <c:numRef>
              <c:f>'Graphs mg C respired, ppm'!$G$51:$G$64</c:f>
              <c:numCache>
                <c:formatCode>General</c:formatCode>
                <c:ptCount val="14"/>
                <c:pt idx="0">
                  <c:v>507</c:v>
                </c:pt>
                <c:pt idx="1">
                  <c:v>504.6</c:v>
                </c:pt>
                <c:pt idx="2">
                  <c:v>503.4</c:v>
                </c:pt>
                <c:pt idx="3">
                  <c:v>551</c:v>
                </c:pt>
                <c:pt idx="4">
                  <c:v>552.20000000000005</c:v>
                </c:pt>
                <c:pt idx="5">
                  <c:v>596.6</c:v>
                </c:pt>
                <c:pt idx="6">
                  <c:v>640.79999999999995</c:v>
                </c:pt>
                <c:pt idx="7">
                  <c:v>807</c:v>
                </c:pt>
                <c:pt idx="8">
                  <c:v>1800.6</c:v>
                </c:pt>
                <c:pt idx="9">
                  <c:v>1999</c:v>
                </c:pt>
                <c:pt idx="10">
                  <c:v>2417.6</c:v>
                </c:pt>
                <c:pt idx="11">
                  <c:v>1997</c:v>
                </c:pt>
                <c:pt idx="12">
                  <c:v>2066.4</c:v>
                </c:pt>
                <c:pt idx="13">
                  <c:v>1799.4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26400"/>
        <c:axId val="65544960"/>
      </c:scatterChart>
      <c:valAx>
        <c:axId val="65526400"/>
        <c:scaling>
          <c:orientation val="minMax"/>
          <c:max val="2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(hours)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65544960"/>
        <c:crosses val="autoZero"/>
        <c:crossBetween val="midCat"/>
      </c:valAx>
      <c:valAx>
        <c:axId val="6554496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 CO</a:t>
                </a:r>
                <a:r>
                  <a:rPr lang="en-US" baseline="-25000"/>
                  <a:t>2</a:t>
                </a:r>
                <a:r>
                  <a:rPr lang="en-US"/>
                  <a:t> (ppm)</a:t>
                </a:r>
              </a:p>
            </c:rich>
          </c:tx>
          <c:layout>
            <c:manualLayout>
              <c:xMode val="edge"/>
              <c:yMode val="edge"/>
              <c:x val="6.0150375939849628E-3"/>
              <c:y val="0.3884142416980485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65526400"/>
        <c:crossesAt val="0"/>
        <c:crossBetween val="midCat"/>
      </c:valAx>
    </c:plotArea>
    <c:legend>
      <c:legendPos val="r"/>
      <c:layout>
        <c:manualLayout>
          <c:xMode val="edge"/>
          <c:yMode val="edge"/>
          <c:x val="0.74395384539196752"/>
          <c:y val="3.0718603356398626E-2"/>
          <c:w val="0.24648607032240921"/>
          <c:h val="0.1483726226529376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E8A10-EF31-4D03-8272-53AC7F619152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0F876-AA82-4AE9-9B59-F413F4E1A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63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have no idea why </a:t>
            </a:r>
            <a:r>
              <a:rPr lang="en-US" dirty="0" err="1" smtClean="0"/>
              <a:t>df</a:t>
            </a:r>
            <a:r>
              <a:rPr lang="en-US" dirty="0" smtClean="0"/>
              <a:t> = 1 for time when there are 13 different sampling times recorded.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0F876-AA82-4AE9-9B59-F413F4E1AD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90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included time as non-numerical</a:t>
            </a:r>
            <a:r>
              <a:rPr lang="en-US" baseline="0" dirty="0" smtClean="0"/>
              <a:t> to get these results. It changed the significance of “core” as a main effect. I only did this because the </a:t>
            </a:r>
            <a:r>
              <a:rPr lang="en-US" baseline="0" dirty="0" err="1" smtClean="0"/>
              <a:t>df</a:t>
            </a:r>
            <a:r>
              <a:rPr lang="en-US" baseline="0" dirty="0" smtClean="0"/>
              <a:t> was so off for time when it was included as numerical….I have to </a:t>
            </a:r>
            <a:r>
              <a:rPr lang="en-US" baseline="0" smtClean="0"/>
              <a:t>look further.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0F876-AA82-4AE9-9B59-F413F4E1AD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9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AD8C-ABEE-4570-9643-C89A3B794AB2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75A-A967-4E73-8276-28D45AB9B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AD8C-ABEE-4570-9643-C89A3B794AB2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75A-A967-4E73-8276-28D45AB9B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5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AD8C-ABEE-4570-9643-C89A3B794AB2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75A-A967-4E73-8276-28D45AB9B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0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AD8C-ABEE-4570-9643-C89A3B794AB2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75A-A967-4E73-8276-28D45AB9B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8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AD8C-ABEE-4570-9643-C89A3B794AB2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75A-A967-4E73-8276-28D45AB9B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6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AD8C-ABEE-4570-9643-C89A3B794AB2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75A-A967-4E73-8276-28D45AB9B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3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AD8C-ABEE-4570-9643-C89A3B794AB2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75A-A967-4E73-8276-28D45AB9B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6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AD8C-ABEE-4570-9643-C89A3B794AB2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75A-A967-4E73-8276-28D45AB9B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9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AD8C-ABEE-4570-9643-C89A3B794AB2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75A-A967-4E73-8276-28D45AB9B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AD8C-ABEE-4570-9643-C89A3B794AB2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75A-A967-4E73-8276-28D45AB9B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5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AD8C-ABEE-4570-9643-C89A3B794AB2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75A-A967-4E73-8276-28D45AB9B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BAD8C-ABEE-4570-9643-C89A3B794AB2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575A-A967-4E73-8276-28D45AB9B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9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05200" y="1094240"/>
            <a:ext cx="2249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Mg C respired</a:t>
            </a:r>
            <a:endParaRPr lang="en-US" sz="28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" y="1905000"/>
            <a:ext cx="8915401" cy="2743200"/>
            <a:chOff x="-204787" y="2095500"/>
            <a:chExt cx="9553575" cy="2704563"/>
          </a:xfrm>
        </p:grpSpPr>
        <p:graphicFrame>
          <p:nvGraphicFramePr>
            <p:cNvPr id="11" name="Chart 1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00497974"/>
                </p:ext>
              </p:extLst>
            </p:nvPr>
          </p:nvGraphicFramePr>
          <p:xfrm>
            <a:off x="3143047" y="2095500"/>
            <a:ext cx="3114675" cy="270456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2" name="Chart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25535663"/>
                </p:ext>
              </p:extLst>
            </p:nvPr>
          </p:nvGraphicFramePr>
          <p:xfrm>
            <a:off x="-204787" y="2133600"/>
            <a:ext cx="3238500" cy="26289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3" name="Chart 1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93534305"/>
                </p:ext>
              </p:extLst>
            </p:nvPr>
          </p:nvGraphicFramePr>
          <p:xfrm>
            <a:off x="6234113" y="2095500"/>
            <a:ext cx="3114675" cy="2667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89514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203" y="2446095"/>
            <a:ext cx="2872581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139" y="2452273"/>
            <a:ext cx="2864410" cy="2165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4" y="2452273"/>
            <a:ext cx="2949575" cy="2229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77990" y="838200"/>
            <a:ext cx="3031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C  mineralization</a:t>
            </a:r>
          </a:p>
          <a:p>
            <a:pPr algn="ctr"/>
            <a:r>
              <a:rPr lang="en-US" sz="2400" dirty="0" smtClean="0"/>
              <a:t> (</a:t>
            </a:r>
            <a:r>
              <a:rPr lang="el-GR" sz="2400" dirty="0" smtClean="0"/>
              <a:t>μ</a:t>
            </a:r>
            <a:r>
              <a:rPr lang="en-US" sz="2400" dirty="0" err="1" smtClean="0"/>
              <a:t>mol</a:t>
            </a:r>
            <a:r>
              <a:rPr lang="en-US" sz="2400" dirty="0" smtClean="0"/>
              <a:t>/g C/</a:t>
            </a:r>
            <a:r>
              <a:rPr lang="en-US" sz="2400" dirty="0" err="1" smtClean="0"/>
              <a:t>hr</a:t>
            </a:r>
            <a:r>
              <a:rPr lang="en-US" sz="2400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44818" y="304800"/>
            <a:ext cx="121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cumulative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36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44384" y="1152996"/>
            <a:ext cx="6326187" cy="5707063"/>
            <a:chOff x="1143000" y="609600"/>
            <a:chExt cx="6326187" cy="5707063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609600"/>
              <a:ext cx="6326187" cy="5707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2590800" y="652846"/>
              <a:ext cx="22098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632830" y="410668"/>
            <a:ext cx="31201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C  mineralization</a:t>
            </a:r>
          </a:p>
          <a:p>
            <a:pPr algn="ctr"/>
            <a:r>
              <a:rPr lang="en-US" dirty="0" smtClean="0"/>
              <a:t>For all inoculants (</a:t>
            </a:r>
            <a:r>
              <a:rPr lang="el-GR" dirty="0" smtClean="0"/>
              <a:t>μ</a:t>
            </a:r>
            <a:r>
              <a:rPr lang="en-US" dirty="0" err="1" smtClean="0"/>
              <a:t>mol</a:t>
            </a:r>
            <a:r>
              <a:rPr lang="en-US" dirty="0" smtClean="0"/>
              <a:t>/g C/</a:t>
            </a:r>
            <a:r>
              <a:rPr lang="en-US" dirty="0" err="1" smtClean="0"/>
              <a:t>hr</a:t>
            </a:r>
            <a:r>
              <a:rPr lang="en-US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2932" y="103658"/>
            <a:ext cx="121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cumulative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63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8301" y="206514"/>
            <a:ext cx="3804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Respiration Rate </a:t>
            </a:r>
            <a:endParaRPr lang="en-US" sz="3200" dirty="0"/>
          </a:p>
          <a:p>
            <a:pPr algn="ctr"/>
            <a:r>
              <a:rPr lang="en-US" sz="2000" dirty="0" smtClean="0"/>
              <a:t>(</a:t>
            </a:r>
            <a:r>
              <a:rPr lang="el-GR" sz="2000" dirty="0" smtClean="0"/>
              <a:t>Δ</a:t>
            </a:r>
            <a:r>
              <a:rPr lang="en-US" sz="2000" dirty="0" smtClean="0"/>
              <a:t>CO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hr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5181600"/>
            <a:ext cx="266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(from previous time point)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5954"/>
            <a:ext cx="3200400" cy="241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115954"/>
            <a:ext cx="3051014" cy="230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414" y="2090237"/>
            <a:ext cx="2912151" cy="2201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569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821" y="2443892"/>
            <a:ext cx="3001978" cy="226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3009242" cy="2275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937" y="2396954"/>
            <a:ext cx="3064063" cy="231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05334" y="990600"/>
            <a:ext cx="3804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Respiration Rate </a:t>
            </a:r>
            <a:endParaRPr lang="en-US" sz="3200" dirty="0"/>
          </a:p>
          <a:p>
            <a:pPr algn="ctr"/>
            <a:r>
              <a:rPr lang="en-US" sz="2000" dirty="0" smtClean="0"/>
              <a:t>(</a:t>
            </a:r>
            <a:r>
              <a:rPr lang="el-GR" sz="2000" dirty="0" smtClean="0"/>
              <a:t>Δ</a:t>
            </a:r>
            <a:r>
              <a:rPr lang="en-US" sz="2000" dirty="0" smtClean="0"/>
              <a:t>CO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hr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0" y="641177"/>
            <a:ext cx="121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cumulative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62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06550" y="2863056"/>
          <a:ext cx="5930900" cy="2000250"/>
        </p:xfrm>
        <a:graphic>
          <a:graphicData uri="http://schemas.openxmlformats.org/drawingml/2006/table">
            <a:tbl>
              <a:tblPr/>
              <a:tblGrid>
                <a:gridCol w="3187700"/>
                <a:gridCol w="685800"/>
                <a:gridCol w="685800"/>
                <a:gridCol w="685800"/>
                <a:gridCol w="685800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Main Effects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Soil Core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387705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0.1449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Incubation Time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13864489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245.50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&lt;.0001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Pore Water Fraction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2705357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47.90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&lt;.0001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Inoculant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18411323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108.67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&lt;.0001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Inoculant × Pore Water Fraction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1447450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&lt;.0001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Inoculant × Incubation 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20679997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122.06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&lt;.0001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Pore Water Fraction × Incubation 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1974760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34.97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&lt;.0001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Inoculant × Pore Water Fraction × Incubation 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1974760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34.97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&lt;.0001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df = degrees of freedom; SS = sum of squares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503061"/>
              </p:ext>
            </p:extLst>
          </p:nvPr>
        </p:nvGraphicFramePr>
        <p:xfrm>
          <a:off x="1600200" y="5257800"/>
          <a:ext cx="5943600" cy="558165"/>
        </p:xfrm>
        <a:graphic>
          <a:graphicData uri="http://schemas.openxmlformats.org/drawingml/2006/table">
            <a:tbl>
              <a:tblPr/>
              <a:tblGrid>
                <a:gridCol w="5943600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Table 1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 Analysis of Variance for main effects and interactions of CO2 concentrations across incubation of pore water fractions pulled at different tensions (-15 and -150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mb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pressure) from soil cores (n = 5), inoculated with pure cultures of select soil microorganisms.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00400" y="1371600"/>
            <a:ext cx="260718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Model Results</a:t>
            </a:r>
          </a:p>
          <a:p>
            <a:pPr algn="ctr"/>
            <a:r>
              <a:rPr lang="en-US" sz="2000" dirty="0" smtClean="0"/>
              <a:t>(CO2)</a:t>
            </a:r>
          </a:p>
        </p:txBody>
      </p:sp>
    </p:spTree>
    <p:extLst>
      <p:ext uri="{BB962C8B-B14F-4D97-AF65-F5344CB8AC3E}">
        <p14:creationId xmlns:p14="http://schemas.microsoft.com/office/powerpoint/2010/main" val="606289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06550" y="2663031"/>
          <a:ext cx="5930900" cy="2400300"/>
        </p:xfrm>
        <a:graphic>
          <a:graphicData uri="http://schemas.openxmlformats.org/drawingml/2006/table">
            <a:tbl>
              <a:tblPr/>
              <a:tblGrid>
                <a:gridCol w="3187700"/>
                <a:gridCol w="685800"/>
                <a:gridCol w="685800"/>
                <a:gridCol w="685800"/>
                <a:gridCol w="685800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Main Effects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Soil Core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0.00002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Incubation Time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0.00098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34.16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&lt;.0001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Pore Water Fraction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0.00014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67.59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&lt;.0001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Inoculant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0.00101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153.32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&lt;.0001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Inoculant × Pore Water Fraction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0.00008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&lt;.0001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Inoculant × Incubation 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0.00153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&lt;.0001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Pore Water Fraction × Incubation 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0.00015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53.36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&lt;.0001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Inoculant × Pore Water Fraction × Incubation 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0.00014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df = degrees of freedom; SS = sum of squares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707779"/>
              </p:ext>
            </p:extLst>
          </p:nvPr>
        </p:nvGraphicFramePr>
        <p:xfrm>
          <a:off x="1600200" y="2133600"/>
          <a:ext cx="6019800" cy="558165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Table 1.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Standard least squares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for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main effects and interactions of C respired across incubation of pore water fractions pulled at different tensions (-15 and -150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mb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pressure) from soil cores (n = 5), inoculated with pure cultures of select soil microorganisms.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24200" y="466229"/>
            <a:ext cx="260718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Model Results</a:t>
            </a:r>
          </a:p>
          <a:p>
            <a:pPr algn="ctr"/>
            <a:r>
              <a:rPr lang="en-US" sz="2000" dirty="0" smtClean="0"/>
              <a:t>(C respired)</a:t>
            </a:r>
          </a:p>
        </p:txBody>
      </p:sp>
    </p:spTree>
    <p:extLst>
      <p:ext uri="{BB962C8B-B14F-4D97-AF65-F5344CB8AC3E}">
        <p14:creationId xmlns:p14="http://schemas.microsoft.com/office/powerpoint/2010/main" val="286201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304800"/>
            <a:ext cx="2249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Mg C respired</a:t>
            </a:r>
            <a:endParaRPr lang="en-US" sz="2800" b="1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7513146"/>
              </p:ext>
            </p:extLst>
          </p:nvPr>
        </p:nvGraphicFramePr>
        <p:xfrm>
          <a:off x="2667000" y="1752600"/>
          <a:ext cx="2906616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4157502"/>
              </p:ext>
            </p:extLst>
          </p:nvPr>
        </p:nvGraphicFramePr>
        <p:xfrm>
          <a:off x="152400" y="1943644"/>
          <a:ext cx="3022170" cy="2666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781162"/>
              </p:ext>
            </p:extLst>
          </p:nvPr>
        </p:nvGraphicFramePr>
        <p:xfrm>
          <a:off x="5105400" y="1981200"/>
          <a:ext cx="2906616" cy="270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0615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1012"/>
            <a:ext cx="3614811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39174" y="1074002"/>
            <a:ext cx="3719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Mg C respired</a:t>
            </a:r>
            <a:endParaRPr lang="en-US" sz="48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28987"/>
            <a:ext cx="4102100" cy="3231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174" y="3328987"/>
            <a:ext cx="4195115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013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11" y="533400"/>
            <a:ext cx="3352800" cy="263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90132"/>
            <a:ext cx="3651422" cy="286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566286"/>
            <a:ext cx="3200400" cy="271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76800" y="1435664"/>
            <a:ext cx="3719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Mg C respired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226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543693"/>
              </p:ext>
            </p:extLst>
          </p:nvPr>
        </p:nvGraphicFramePr>
        <p:xfrm>
          <a:off x="33337" y="2171700"/>
          <a:ext cx="3019425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3805826"/>
              </p:ext>
            </p:extLst>
          </p:nvPr>
        </p:nvGraphicFramePr>
        <p:xfrm>
          <a:off x="3062287" y="2171699"/>
          <a:ext cx="3019425" cy="2514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2884551"/>
              </p:ext>
            </p:extLst>
          </p:nvPr>
        </p:nvGraphicFramePr>
        <p:xfrm>
          <a:off x="6081712" y="2171701"/>
          <a:ext cx="302895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4600" y="914400"/>
            <a:ext cx="4163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CO</a:t>
            </a:r>
            <a:r>
              <a:rPr lang="en-US" sz="4000" b="1" baseline="-25000" dirty="0" smtClean="0"/>
              <a:t>2</a:t>
            </a:r>
            <a:r>
              <a:rPr lang="en-US" sz="4000" b="1" dirty="0" smtClean="0"/>
              <a:t> concentration </a:t>
            </a:r>
          </a:p>
        </p:txBody>
      </p:sp>
    </p:spTree>
    <p:extLst>
      <p:ext uri="{BB962C8B-B14F-4D97-AF65-F5344CB8AC3E}">
        <p14:creationId xmlns:p14="http://schemas.microsoft.com/office/powerpoint/2010/main" val="403995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5856026"/>
              </p:ext>
            </p:extLst>
          </p:nvPr>
        </p:nvGraphicFramePr>
        <p:xfrm>
          <a:off x="-23327" y="0"/>
          <a:ext cx="3019425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287595"/>
              </p:ext>
            </p:extLst>
          </p:nvPr>
        </p:nvGraphicFramePr>
        <p:xfrm>
          <a:off x="-7776" y="2209800"/>
          <a:ext cx="3019425" cy="2514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2609685"/>
              </p:ext>
            </p:extLst>
          </p:nvPr>
        </p:nvGraphicFramePr>
        <p:xfrm>
          <a:off x="0" y="4369837"/>
          <a:ext cx="302895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10200" y="152400"/>
            <a:ext cx="4163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CO</a:t>
            </a:r>
            <a:r>
              <a:rPr lang="en-US" sz="4000" b="1" baseline="-25000" dirty="0" smtClean="0"/>
              <a:t>2</a:t>
            </a:r>
            <a:r>
              <a:rPr lang="en-US" sz="4000" b="1" dirty="0" smtClean="0"/>
              <a:t> concentration </a:t>
            </a:r>
          </a:p>
        </p:txBody>
      </p:sp>
    </p:spTree>
    <p:extLst>
      <p:ext uri="{BB962C8B-B14F-4D97-AF65-F5344CB8AC3E}">
        <p14:creationId xmlns:p14="http://schemas.microsoft.com/office/powerpoint/2010/main" val="47519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38" y="35011"/>
            <a:ext cx="5154612" cy="2906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824" y="914400"/>
            <a:ext cx="4989283" cy="290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4" y="3743230"/>
            <a:ext cx="4782065" cy="2724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91000" y="5029200"/>
            <a:ext cx="416351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CO</a:t>
            </a:r>
            <a:r>
              <a:rPr lang="en-US" sz="4000" b="1" baseline="-25000" dirty="0" smtClean="0"/>
              <a:t>2</a:t>
            </a:r>
            <a:r>
              <a:rPr lang="en-US" sz="4000" b="1" dirty="0" smtClean="0"/>
              <a:t> concentration </a:t>
            </a:r>
          </a:p>
          <a:p>
            <a:pPr algn="ctr"/>
            <a:r>
              <a:rPr lang="en-US" dirty="0" smtClean="0"/>
              <a:t>(including controls)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8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8" y="1229236"/>
            <a:ext cx="8458202" cy="517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77919" y="76200"/>
            <a:ext cx="5732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CO</a:t>
            </a:r>
            <a:r>
              <a:rPr lang="en-US" sz="4000" b="1" baseline="-25000" dirty="0" smtClean="0"/>
              <a:t>2</a:t>
            </a:r>
            <a:r>
              <a:rPr lang="en-US" sz="4000" b="1" dirty="0" smtClean="0"/>
              <a:t> concentration </a:t>
            </a:r>
            <a:r>
              <a:rPr lang="en-US" sz="2000" b="1" dirty="0" smtClean="0"/>
              <a:t>(all inoculants)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83788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26764"/>
            <a:ext cx="3048000" cy="2304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04606"/>
            <a:ext cx="3153509" cy="2384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560" y="2304606"/>
            <a:ext cx="3030510" cy="2291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77989" y="838200"/>
            <a:ext cx="3031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C  mineralization</a:t>
            </a:r>
          </a:p>
          <a:p>
            <a:pPr algn="ctr"/>
            <a:r>
              <a:rPr lang="en-US" sz="2400" dirty="0" smtClean="0"/>
              <a:t>(</a:t>
            </a:r>
            <a:r>
              <a:rPr lang="el-GR" sz="2400" dirty="0" smtClean="0"/>
              <a:t>μ</a:t>
            </a:r>
            <a:r>
              <a:rPr lang="en-US" sz="2400" dirty="0" err="1" smtClean="0"/>
              <a:t>mol</a:t>
            </a:r>
            <a:r>
              <a:rPr lang="en-US" sz="2400" dirty="0" smtClean="0"/>
              <a:t>/g C/</a:t>
            </a:r>
            <a:r>
              <a:rPr lang="en-US" sz="2400" dirty="0" err="1" smtClean="0"/>
              <a:t>hr</a:t>
            </a:r>
            <a:r>
              <a:rPr lang="en-US" sz="2400" dirty="0" smtClean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4818" y="304800"/>
            <a:ext cx="121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cumulative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06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571</Words>
  <Application>Microsoft Office PowerPoint</Application>
  <PresentationFormat>On-screen Show (4:3)</PresentationFormat>
  <Paragraphs>158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peyton</cp:lastModifiedBy>
  <cp:revision>26</cp:revision>
  <dcterms:created xsi:type="dcterms:W3CDTF">2015-02-26T16:59:23Z</dcterms:created>
  <dcterms:modified xsi:type="dcterms:W3CDTF">2015-08-27T23:16:37Z</dcterms:modified>
</cp:coreProperties>
</file>