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8" r:id="rId6"/>
    <p:sldId id="267" r:id="rId7"/>
    <p:sldId id="261" r:id="rId8"/>
    <p:sldId id="262" r:id="rId9"/>
    <p:sldId id="257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5"/>
    <p:restoredTop sz="92473"/>
  </p:normalViewPr>
  <p:slideViewPr>
    <p:cSldViewPr snapToGrid="0" snapToObjects="1">
      <p:cViewPr varScale="1">
        <p:scale>
          <a:sx n="93" d="100"/>
          <a:sy n="93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02E20-42D0-C048-A4BC-548E141EA842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3D326-E19B-964C-927D-5E19CFAE4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6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79% proportion of variance is</a:t>
            </a:r>
            <a:r>
              <a:rPr kumimoji="1" lang="en-US" altLang="zh-CN" baseline="0" dirty="0" smtClean="0"/>
              <a:t> attributed to </a:t>
            </a:r>
            <a:r>
              <a:rPr kumimoji="1" lang="en-US" altLang="zh-CN" dirty="0" smtClean="0"/>
              <a:t>Pc1,</a:t>
            </a:r>
            <a:r>
              <a:rPr kumimoji="1" lang="en-US" altLang="zh-CN" baseline="0" dirty="0" smtClean="0"/>
              <a:t> and 21% proportion of variance is attributed to pc2. so we keep the first two to less loss of information.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D326-E19B-964C-927D-5E19CFAE43C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23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Then</a:t>
            </a:r>
            <a:r>
              <a:rPr kumimoji="1" lang="en-US" altLang="zh-CN" baseline="0" dirty="0" smtClean="0"/>
              <a:t> we use this plot to prove our result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D326-E19B-964C-927D-5E19CFAE43C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08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D326-E19B-964C-927D-5E19CFAE43C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35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40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52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31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81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87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57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4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0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4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5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6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0F72-2B71-B44C-BED2-D3D1AD53F33D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C889-D3BB-1549-AE9E-CE5EB2A88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0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3564" y="457200"/>
            <a:ext cx="10626436" cy="1177636"/>
          </a:xfrm>
        </p:spPr>
        <p:txBody>
          <a:bodyPr>
            <a:noAutofit/>
          </a:bodyPr>
          <a:lstStyle/>
          <a:p>
            <a:r>
              <a:rPr kumimoji="1" lang="en-US" altLang="zh-CN" sz="4400" dirty="0" smtClean="0"/>
              <a:t>Principle Component Analysis</a:t>
            </a:r>
            <a:r>
              <a:rPr kumimoji="1" lang="zh-CN" altLang="en-US" sz="4400" dirty="0" smtClean="0"/>
              <a:t>－－</a:t>
            </a:r>
            <a:r>
              <a:rPr kumimoji="1" lang="en-US" altLang="zh-CN" sz="4400" dirty="0" smtClean="0"/>
              <a:t>Jian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Sun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49176" y="1479600"/>
            <a:ext cx="5251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/>
              <a:t>Definition</a:t>
            </a:r>
            <a:endParaRPr kumimoji="1" lang="zh-CN" altLang="en-US" sz="4400" dirty="0"/>
          </a:p>
        </p:txBody>
      </p:sp>
      <p:sp>
        <p:nvSpPr>
          <p:cNvPr id="2" name="文本框 1"/>
          <p:cNvSpPr txBox="1"/>
          <p:nvPr/>
        </p:nvSpPr>
        <p:spPr>
          <a:xfrm>
            <a:off x="1149176" y="2863248"/>
            <a:ext cx="90815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A principal component analysis is concerned with explaining the variance-covariance structure of a set of variables through a few linear combinations of these variables. </a:t>
            </a:r>
          </a:p>
          <a:p>
            <a:r>
              <a:rPr kumimoji="1" lang="en-US" altLang="zh-CN" sz="2800" dirty="0" smtClean="0"/>
              <a:t>Its general objectives are 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pPr marL="514350" indent="-514350">
              <a:buAutoNum type="arabicParenBoth"/>
            </a:pPr>
            <a:r>
              <a:rPr kumimoji="1" lang="en-US" altLang="zh-CN" sz="2800" dirty="0" smtClean="0"/>
              <a:t>data reduction; </a:t>
            </a:r>
          </a:p>
          <a:p>
            <a:pPr marL="514350" indent="-514350">
              <a:buAutoNum type="arabicParenBoth"/>
            </a:pPr>
            <a:r>
              <a:rPr kumimoji="1" lang="en-US" altLang="zh-CN" sz="2800" dirty="0" smtClean="0"/>
              <a:t>interpretation</a:t>
            </a:r>
            <a:r>
              <a:rPr kumimoji="1" lang="en-US" altLang="zh-CN" sz="2800" dirty="0" smtClean="0"/>
              <a:t>.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367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PCA disadvantages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Principal component analysis is an unsupervised learning technique( do not use class information).</a:t>
            </a:r>
          </a:p>
          <a:p>
            <a:r>
              <a:rPr kumimoji="1" lang="en-US" altLang="zh-CN" dirty="0" smtClean="0"/>
              <a:t>In details, when we analyzed the data, we did not separate the data according to their degree or the courses they chose.</a:t>
            </a:r>
          </a:p>
          <a:p>
            <a:r>
              <a:rPr kumimoji="1" lang="en-US" altLang="zh-CN" dirty="0" smtClean="0"/>
              <a:t>I think these two variables will lead to a different result if we separate the data following them.</a:t>
            </a:r>
          </a:p>
          <a:p>
            <a:r>
              <a:rPr kumimoji="1" lang="en-US" altLang="zh-CN" dirty="0" smtClean="0"/>
              <a:t>So to do a more precise analysis, we did classification in the next </a:t>
            </a:r>
            <a:r>
              <a:rPr kumimoji="1" lang="en-US" altLang="zh-CN" dirty="0" smtClean="0"/>
              <a:t>part.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6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Step1: Variance-Covariance Matrix 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According to the result of linear regression, we keep the following predict variable:</a:t>
            </a:r>
          </a:p>
          <a:p>
            <a:r>
              <a:rPr kumimoji="1" lang="en-US" altLang="zh-CN" dirty="0" smtClean="0"/>
              <a:t>1 Graduate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GPA; 2 the time of staying in English speaking country; 3 work experience; 4 the number of interview</a:t>
            </a:r>
            <a:endParaRPr kumimoji="1" lang="en-US" altLang="zh-CN" dirty="0"/>
          </a:p>
          <a:p>
            <a:r>
              <a:rPr kumimoji="1" lang="en-US" altLang="zh-CN" dirty="0" smtClean="0"/>
              <a:t>The we get variance-covariance matrix S from these variables,</a:t>
            </a:r>
          </a:p>
          <a:p>
            <a:r>
              <a:rPr kumimoji="1" lang="de-DE" altLang="zh-CN" dirty="0"/>
              <a:t>&gt; CND          </a:t>
            </a:r>
            <a:r>
              <a:rPr kumimoji="1" lang="de-DE" altLang="zh-CN" dirty="0" smtClean="0"/>
              <a:t>    </a:t>
            </a:r>
            <a:r>
              <a:rPr kumimoji="1" lang="de-DE" altLang="zh-CN" dirty="0" err="1" smtClean="0"/>
              <a:t>FP.G.gpa</a:t>
            </a:r>
            <a:r>
              <a:rPr kumimoji="1" lang="de-DE" altLang="zh-CN" dirty="0" smtClean="0"/>
              <a:t>             FP.T.ESC                FP.X                   FP.I</a:t>
            </a:r>
          </a:p>
          <a:p>
            <a:r>
              <a:rPr kumimoji="1" lang="de-DE" altLang="zh-CN" dirty="0" err="1" smtClean="0"/>
              <a:t>FP.G.gpa</a:t>
            </a:r>
            <a:r>
              <a:rPr kumimoji="1" lang="de-DE" altLang="zh-CN" dirty="0" smtClean="0"/>
              <a:t>   0.0350976778   -</a:t>
            </a:r>
            <a:r>
              <a:rPr kumimoji="1" lang="de-DE" altLang="zh-CN" dirty="0"/>
              <a:t>0.0008436139  </a:t>
            </a:r>
            <a:r>
              <a:rPr kumimoji="1" lang="de-DE" altLang="zh-CN" dirty="0" smtClean="0"/>
              <a:t>  0.1968251    0.003896952</a:t>
            </a:r>
          </a:p>
          <a:p>
            <a:r>
              <a:rPr kumimoji="1" lang="de-DE" altLang="zh-CN" dirty="0" smtClean="0"/>
              <a:t>FP.T.ESC   -0.0008436139    </a:t>
            </a:r>
            <a:r>
              <a:rPr kumimoji="1" lang="de-DE" altLang="zh-CN" dirty="0"/>
              <a:t>5.1692670537 </a:t>
            </a:r>
            <a:r>
              <a:rPr kumimoji="1" lang="de-DE" altLang="zh-CN" dirty="0" smtClean="0"/>
              <a:t>   2.3007983   </a:t>
            </a:r>
            <a:r>
              <a:rPr kumimoji="1" lang="de-DE" altLang="zh-CN" dirty="0"/>
              <a:t>-</a:t>
            </a:r>
            <a:r>
              <a:rPr kumimoji="1" lang="de-DE" altLang="zh-CN" dirty="0" smtClean="0"/>
              <a:t>0.681966618</a:t>
            </a:r>
          </a:p>
          <a:p>
            <a:r>
              <a:rPr kumimoji="1" lang="de-DE" altLang="zh-CN" dirty="0" smtClean="0"/>
              <a:t>FP.X           0.1968251089    </a:t>
            </a:r>
            <a:r>
              <a:rPr kumimoji="1" lang="de-DE" altLang="zh-CN" dirty="0"/>
              <a:t>2.3007982583 </a:t>
            </a:r>
            <a:r>
              <a:rPr kumimoji="1" lang="de-DE" altLang="zh-CN" dirty="0" smtClean="0"/>
              <a:t>   26.3867925  3.265965167</a:t>
            </a:r>
          </a:p>
          <a:p>
            <a:r>
              <a:rPr kumimoji="1" lang="de-DE" altLang="zh-CN" dirty="0" smtClean="0"/>
              <a:t>FP.I            0.0038969521   </a:t>
            </a:r>
            <a:r>
              <a:rPr kumimoji="1" lang="de-DE" altLang="zh-CN" dirty="0"/>
              <a:t>-0.6819666183  </a:t>
            </a:r>
            <a:r>
              <a:rPr kumimoji="1" lang="de-DE" altLang="zh-CN" dirty="0" smtClean="0"/>
              <a:t>  3.2659652    47.091436865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Step2: Eigenvalues and Eigenvectors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3376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Then the eigenvalues and eigenvectors of the S are:</a:t>
            </a:r>
          </a:p>
          <a:p>
            <a:r>
              <a:rPr kumimoji="1" lang="en-US" altLang="zh-CN" dirty="0"/>
              <a:t>&gt; </a:t>
            </a:r>
            <a:r>
              <a:rPr kumimoji="1" lang="en-US" altLang="zh-CN" dirty="0" err="1"/>
              <a:t>eigen</a:t>
            </a:r>
            <a:r>
              <a:rPr kumimoji="1" lang="en-US" altLang="zh-CN" dirty="0"/>
              <a:t>(CND)#get their eigenvalues and </a:t>
            </a:r>
            <a:r>
              <a:rPr kumimoji="1" lang="en-US" altLang="zh-CN" dirty="0" smtClean="0"/>
              <a:t>eigenvectors</a:t>
            </a:r>
          </a:p>
          <a:p>
            <a:r>
              <a:rPr kumimoji="1" lang="en-US" altLang="zh-CN" dirty="0"/>
              <a:t>$values[1] 47.59690531 26.15463183  4.89750755  </a:t>
            </a:r>
            <a:r>
              <a:rPr kumimoji="1" lang="en-US" altLang="zh-CN" dirty="0" smtClean="0"/>
              <a:t>0.03354936</a:t>
            </a:r>
          </a:p>
          <a:p>
            <a:r>
              <a:rPr kumimoji="1" lang="en-US" altLang="zh-CN" dirty="0" smtClean="0"/>
              <a:t>$</a:t>
            </a:r>
            <a:r>
              <a:rPr kumimoji="1" lang="en-US" altLang="zh-CN" dirty="0"/>
              <a:t>vectors          </a:t>
            </a:r>
            <a:r>
              <a:rPr kumimoji="1" lang="de-DE" altLang="zh-CN" dirty="0" smtClean="0"/>
              <a:t>[,</a:t>
            </a:r>
            <a:r>
              <a:rPr kumimoji="1" lang="de-DE" altLang="zh-CN" dirty="0"/>
              <a:t>1]                     [,2]                     [,3]                    [,4]</a:t>
            </a:r>
          </a:p>
          <a:p>
            <a:r>
              <a:rPr kumimoji="1" lang="de-DE" altLang="zh-CN" dirty="0"/>
              <a:t>[1,]       -0.0007075636   0.007376197   0.004608463   0.9999619258</a:t>
            </a:r>
          </a:p>
          <a:p>
            <a:r>
              <a:rPr kumimoji="1" lang="de-DE" altLang="zh-CN" dirty="0"/>
              <a:t>[2,]        0.0076790095   0.112557423  -0.993608456   0.0037543383</a:t>
            </a:r>
          </a:p>
          <a:p>
            <a:r>
              <a:rPr kumimoji="1" lang="de-DE" altLang="zh-CN" dirty="0"/>
              <a:t>[3,]       -0.1513760066  0.982296648    0.110076410  -0.0078603045</a:t>
            </a:r>
          </a:p>
          <a:p>
            <a:r>
              <a:rPr kumimoji="1" lang="de-DE" altLang="zh-CN" dirty="0"/>
              <a:t>[4,]       -0.9884461729 -0.149565083  -0.024580111   0.0005171293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kumimoji="1" lang="en-US" altLang="zh-CN" dirty="0" smtClean="0"/>
              <a:t>Step 3: </a:t>
            </a:r>
            <a:r>
              <a:rPr kumimoji="1" lang="en-US" altLang="zh-CN" dirty="0" err="1" smtClean="0"/>
              <a:t>prcomp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By using </a:t>
            </a:r>
            <a:r>
              <a:rPr kumimoji="1" lang="en-US" altLang="zh-CN" dirty="0" err="1" smtClean="0"/>
              <a:t>prcomp</a:t>
            </a:r>
            <a:r>
              <a:rPr kumimoji="1" lang="en-US" altLang="zh-CN" dirty="0" smtClean="0"/>
              <a:t>() in R, we get two principal component.</a:t>
            </a:r>
          </a:p>
          <a:p>
            <a:r>
              <a:rPr kumimoji="1" lang="de-DE" altLang="zh-CN" dirty="0"/>
              <a:t>&gt; </a:t>
            </a:r>
            <a:r>
              <a:rPr kumimoji="1" lang="de-DE" altLang="zh-CN" dirty="0" smtClean="0"/>
              <a:t>PCA=</a:t>
            </a:r>
            <a:r>
              <a:rPr kumimoji="1" lang="de-DE" altLang="zh-CN" dirty="0" err="1" smtClean="0"/>
              <a:t>prcomp</a:t>
            </a:r>
            <a:r>
              <a:rPr kumimoji="1" lang="de-DE" altLang="zh-CN" dirty="0"/>
              <a:t>(CND, </a:t>
            </a:r>
            <a:r>
              <a:rPr kumimoji="1" lang="de-DE" altLang="zh-CN" dirty="0" err="1"/>
              <a:t>retx</a:t>
            </a:r>
            <a:r>
              <a:rPr kumimoji="1" lang="de-DE" altLang="zh-CN" dirty="0"/>
              <a:t> = TRUE, </a:t>
            </a:r>
            <a:r>
              <a:rPr kumimoji="1" lang="de-DE" altLang="zh-CN" dirty="0" err="1"/>
              <a:t>scale</a:t>
            </a:r>
            <a:r>
              <a:rPr kumimoji="1" lang="de-DE" altLang="zh-CN" dirty="0"/>
              <a:t>. = </a:t>
            </a:r>
            <a:r>
              <a:rPr kumimoji="1" lang="de-DE" altLang="zh-CN" dirty="0" smtClean="0"/>
              <a:t>FALSE)</a:t>
            </a:r>
          </a:p>
          <a:p>
            <a:r>
              <a:rPr kumimoji="1" lang="de-DE" altLang="zh-CN" dirty="0" smtClean="0"/>
              <a:t>&gt; </a:t>
            </a:r>
            <a:r>
              <a:rPr kumimoji="1" lang="de-DE" altLang="zh-CN" dirty="0" err="1"/>
              <a:t>summary</a:t>
            </a:r>
            <a:r>
              <a:rPr kumimoji="1" lang="de-DE" altLang="zh-CN" dirty="0"/>
              <a:t>(PCA</a:t>
            </a:r>
            <a:r>
              <a:rPr kumimoji="1" lang="de-DE" altLang="zh-CN" dirty="0" smtClean="0"/>
              <a:t>)</a:t>
            </a:r>
          </a:p>
          <a:p>
            <a:r>
              <a:rPr kumimoji="1" lang="de-DE" altLang="zh-CN" dirty="0" err="1"/>
              <a:t>Importance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of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components</a:t>
            </a:r>
            <a:r>
              <a:rPr kumimoji="1" lang="de-DE" altLang="zh-CN" dirty="0"/>
              <a:t>:              </a:t>
            </a:r>
            <a:r>
              <a:rPr kumimoji="1" lang="de-DE" altLang="zh-CN" dirty="0" smtClean="0"/>
              <a:t>PC1        </a:t>
            </a:r>
            <a:r>
              <a:rPr kumimoji="1" lang="de-DE" altLang="zh-CN" dirty="0"/>
              <a:t>PC2   </a:t>
            </a:r>
            <a:r>
              <a:rPr kumimoji="1" lang="de-DE" altLang="zh-CN" dirty="0" smtClean="0"/>
              <a:t>   </a:t>
            </a:r>
            <a:r>
              <a:rPr kumimoji="1" lang="de-DE" altLang="zh-CN" dirty="0"/>
              <a:t>PC3       </a:t>
            </a:r>
            <a:r>
              <a:rPr kumimoji="1" lang="de-DE" altLang="zh-CN" dirty="0" smtClean="0"/>
              <a:t>PC4</a:t>
            </a:r>
          </a:p>
          <a:p>
            <a:r>
              <a:rPr kumimoji="1" lang="de-DE" altLang="zh-CN" dirty="0" smtClean="0"/>
              <a:t>Standard </a:t>
            </a:r>
            <a:r>
              <a:rPr kumimoji="1" lang="de-DE" altLang="zh-CN" dirty="0" err="1"/>
              <a:t>deviation</a:t>
            </a:r>
            <a:r>
              <a:rPr kumimoji="1" lang="de-DE" altLang="zh-CN" dirty="0"/>
              <a:t>    </a:t>
            </a:r>
            <a:r>
              <a:rPr kumimoji="1" lang="de-DE" altLang="zh-CN" dirty="0" smtClean="0"/>
              <a:t>                        23.39     12.00    2.08      3.516e-17</a:t>
            </a:r>
          </a:p>
          <a:p>
            <a:r>
              <a:rPr kumimoji="1" lang="de-DE" altLang="zh-CN" dirty="0" smtClean="0"/>
              <a:t>Proportion </a:t>
            </a:r>
            <a:r>
              <a:rPr kumimoji="1" lang="de-DE" altLang="zh-CN" dirty="0" err="1"/>
              <a:t>of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Variance</a:t>
            </a:r>
            <a:r>
              <a:rPr kumimoji="1" lang="de-DE" altLang="zh-CN" dirty="0"/>
              <a:t> </a:t>
            </a:r>
            <a:r>
              <a:rPr kumimoji="1" lang="de-DE" altLang="zh-CN" dirty="0" smtClean="0"/>
              <a:t>                     0.787     0.207   0.006    0.00</a:t>
            </a:r>
          </a:p>
          <a:p>
            <a:r>
              <a:rPr kumimoji="1" lang="de-DE" altLang="zh-CN" dirty="0" err="1" smtClean="0"/>
              <a:t>Cumulative</a:t>
            </a:r>
            <a:r>
              <a:rPr kumimoji="1" lang="de-DE" altLang="zh-CN" dirty="0" smtClean="0"/>
              <a:t> </a:t>
            </a:r>
            <a:r>
              <a:rPr kumimoji="1" lang="de-DE" altLang="zh-CN" dirty="0"/>
              <a:t>Proportion   </a:t>
            </a:r>
            <a:r>
              <a:rPr kumimoji="1" lang="de-DE" altLang="zh-CN" dirty="0" smtClean="0"/>
              <a:t>                   0.787     0.99      1.00     1.00</a:t>
            </a:r>
          </a:p>
          <a:p>
            <a:r>
              <a:rPr kumimoji="1" lang="de-DE" altLang="zh-CN" dirty="0" smtClean="0"/>
              <a:t>The </a:t>
            </a:r>
            <a:r>
              <a:rPr kumimoji="1" lang="de-DE" altLang="zh-CN" dirty="0" err="1" smtClean="0"/>
              <a:t>proportion</a:t>
            </a:r>
            <a:r>
              <a:rPr kumimoji="1" lang="de-DE" altLang="zh-CN" dirty="0" smtClean="0"/>
              <a:t> </a:t>
            </a:r>
            <a:r>
              <a:rPr kumimoji="1" lang="de-DE" altLang="zh-CN" dirty="0" err="1" smtClean="0"/>
              <a:t>of</a:t>
            </a:r>
            <a:r>
              <a:rPr kumimoji="1" lang="de-DE" altLang="zh-CN" dirty="0" smtClean="0"/>
              <a:t> </a:t>
            </a:r>
            <a:r>
              <a:rPr kumimoji="1" lang="zh-CN" altLang="en-US" dirty="0" smtClean="0"/>
              <a:t>入</a:t>
            </a:r>
            <a:r>
              <a:rPr kumimoji="1" lang="en-US" altLang="zh-CN" dirty="0" smtClean="0"/>
              <a:t>1 is 78.7%, the proportion of </a:t>
            </a:r>
            <a:r>
              <a:rPr kumimoji="1" lang="zh-CN" altLang="en-US" dirty="0" smtClean="0"/>
              <a:t>入</a:t>
            </a:r>
            <a:r>
              <a:rPr kumimoji="1" lang="en-US" altLang="zh-CN" dirty="0" smtClean="0"/>
              <a:t>2 is 20.7%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68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40501" y="1837501"/>
            <a:ext cx="523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Then </a:t>
            </a:r>
            <a:r>
              <a:rPr kumimoji="1" lang="en-US" altLang="zh-CN" sz="2800" dirty="0"/>
              <a:t>we use </a:t>
            </a:r>
            <a:r>
              <a:rPr kumimoji="1" lang="en-US" altLang="zh-CN" sz="2800" dirty="0" err="1" smtClean="0"/>
              <a:t>screeplot</a:t>
            </a:r>
            <a:r>
              <a:rPr kumimoji="1" lang="en-US" altLang="zh-CN" sz="2800" dirty="0" smtClean="0"/>
              <a:t>() to check our result.</a:t>
            </a:r>
          </a:p>
          <a:p>
            <a:r>
              <a:rPr kumimoji="1" lang="en-US" altLang="zh-CN" sz="2800" dirty="0" smtClean="0"/>
              <a:t>Usually, we will keep the PC where has a clear bent.</a:t>
            </a:r>
          </a:p>
          <a:p>
            <a:r>
              <a:rPr kumimoji="1" lang="en-US" altLang="zh-CN" sz="2800" dirty="0" smtClean="0"/>
              <a:t>From the plot, there is a clear bent in PC2. So we decide to use the first two principal components</a:t>
            </a:r>
            <a:endParaRPr kumimoji="1"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3" y="1837501"/>
            <a:ext cx="6258318" cy="3827029"/>
          </a:xfrm>
        </p:spPr>
      </p:pic>
      <p:sp>
        <p:nvSpPr>
          <p:cNvPr id="3" name="文本框 2"/>
          <p:cNvSpPr txBox="1"/>
          <p:nvPr/>
        </p:nvSpPr>
        <p:spPr>
          <a:xfrm>
            <a:off x="282183" y="371062"/>
            <a:ext cx="8669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/>
              <a:t>Using Scree plot() to choose PC again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42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0" y="250825"/>
            <a:ext cx="6908800" cy="677223"/>
          </a:xfrm>
        </p:spPr>
        <p:txBody>
          <a:bodyPr>
            <a:noAutofit/>
          </a:bodyPr>
          <a:lstStyle/>
          <a:p>
            <a:r>
              <a:rPr kumimoji="1" lang="en-US" altLang="zh-CN" dirty="0" smtClean="0">
                <a:latin typeface="+mn-lt"/>
              </a:rPr>
              <a:t>The </a:t>
            </a:r>
            <a:r>
              <a:rPr kumimoji="1" lang="en-US" altLang="zh-CN" dirty="0" err="1">
                <a:latin typeface="+mn-lt"/>
              </a:rPr>
              <a:t>B</a:t>
            </a:r>
            <a:r>
              <a:rPr kumimoji="1" lang="en-US" altLang="zh-CN" dirty="0" err="1" smtClean="0">
                <a:latin typeface="+mn-lt"/>
              </a:rPr>
              <a:t>iplot</a:t>
            </a:r>
            <a:r>
              <a:rPr kumimoji="1" lang="en-US" altLang="zh-CN" dirty="0" smtClean="0">
                <a:latin typeface="+mn-lt"/>
              </a:rPr>
              <a:t> for PC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00" y="1066800"/>
            <a:ext cx="7175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The result of </a:t>
            </a:r>
            <a:r>
              <a:rPr kumimoji="1" lang="en-US" altLang="zh-CN" sz="2800" dirty="0"/>
              <a:t>9</a:t>
            </a:r>
            <a:r>
              <a:rPr kumimoji="1" lang="en-US" altLang="zh-CN" sz="2800" baseline="30000" dirty="0" smtClean="0"/>
              <a:t>th</a:t>
            </a:r>
            <a:r>
              <a:rPr kumimoji="1" lang="en-US" altLang="zh-CN" sz="2800" dirty="0" smtClean="0"/>
              <a:t> ,33th, </a:t>
            </a:r>
            <a:r>
              <a:rPr kumimoji="1" lang="en-US" altLang="zh-CN" sz="2800" dirty="0" smtClean="0"/>
              <a:t>53</a:t>
            </a:r>
            <a:r>
              <a:rPr kumimoji="1" lang="en-US" altLang="zh-CN" sz="2800" baseline="30000" dirty="0" smtClean="0"/>
              <a:t>th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smtClean="0"/>
              <a:t>sample stays so many years in English speaking country;</a:t>
            </a:r>
          </a:p>
          <a:p>
            <a:r>
              <a:rPr kumimoji="1" lang="en-US" altLang="zh-CN" sz="2800" dirty="0" smtClean="0"/>
              <a:t>The result of 2</a:t>
            </a:r>
            <a:r>
              <a:rPr kumimoji="1" lang="en-US" altLang="zh-CN" sz="2800" baseline="30000" dirty="0" smtClean="0"/>
              <a:t>th</a:t>
            </a:r>
            <a:r>
              <a:rPr kumimoji="1" lang="en-US" altLang="zh-CN" sz="2800" dirty="0" smtClean="0"/>
              <a:t> sample has more working experience than other samples;</a:t>
            </a:r>
          </a:p>
          <a:p>
            <a:r>
              <a:rPr kumimoji="1" lang="en-US" altLang="zh-CN" sz="2800" dirty="0" smtClean="0"/>
              <a:t>The result of 17</a:t>
            </a:r>
            <a:r>
              <a:rPr kumimoji="1" lang="en-US" altLang="zh-CN" sz="2800" baseline="30000" dirty="0" smtClean="0"/>
              <a:t>th</a:t>
            </a:r>
            <a:r>
              <a:rPr kumimoji="1" lang="en-US" altLang="zh-CN" sz="2800" dirty="0" smtClean="0"/>
              <a:t>,19</a:t>
            </a:r>
            <a:r>
              <a:rPr kumimoji="1" lang="en-US" altLang="zh-CN" sz="2800" baseline="30000" dirty="0" smtClean="0"/>
              <a:t>th</a:t>
            </a:r>
            <a:r>
              <a:rPr kumimoji="1" lang="en-US" altLang="zh-CN" sz="2800" dirty="0" smtClean="0"/>
              <a:t> 50</a:t>
            </a:r>
            <a:r>
              <a:rPr kumimoji="1" lang="en-US" altLang="zh-CN" sz="2800" baseline="30000" dirty="0" smtClean="0"/>
              <a:t>th</a:t>
            </a:r>
            <a:r>
              <a:rPr kumimoji="1" lang="en-US" altLang="zh-CN" sz="2800" dirty="0" smtClean="0"/>
              <a:t> sample are influenced by working experience, years and age;</a:t>
            </a:r>
          </a:p>
          <a:p>
            <a:r>
              <a:rPr kumimoji="1" lang="en-US" altLang="zh-CN" sz="2800" dirty="0" smtClean="0"/>
              <a:t>The results of 36</a:t>
            </a:r>
            <a:r>
              <a:rPr kumimoji="1" lang="en-US" altLang="zh-CN" sz="2800" baseline="30000" dirty="0" smtClean="0"/>
              <a:t>th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is influenced by the numbers of interview.</a:t>
            </a:r>
            <a:endParaRPr kumimoji="1"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9451"/>
            <a:ext cx="5016500" cy="5484632"/>
          </a:xfrm>
        </p:spPr>
      </p:pic>
    </p:spTree>
    <p:extLst>
      <p:ext uri="{BB962C8B-B14F-4D97-AF65-F5344CB8AC3E}">
        <p14:creationId xmlns:p14="http://schemas.microsoft.com/office/powerpoint/2010/main" val="79540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4: </a:t>
            </a:r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etail </a:t>
            </a:r>
            <a:r>
              <a:rPr kumimoji="1" lang="en-US" altLang="zh-CN" dirty="0" smtClean="0"/>
              <a:t>equation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According to the cumulative proportion: we keep the first two principal: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PC1: </a:t>
            </a:r>
          </a:p>
          <a:p>
            <a:r>
              <a:rPr kumimoji="1" lang="en-US" altLang="zh-CN" dirty="0" smtClean="0"/>
              <a:t>Y1=</a:t>
            </a:r>
            <a:r>
              <a:rPr kumimoji="1" lang="is-IS" altLang="zh-CN" dirty="0"/>
              <a:t>-</a:t>
            </a:r>
            <a:r>
              <a:rPr kumimoji="1" lang="is-IS" altLang="zh-CN" dirty="0" smtClean="0"/>
              <a:t>0.00071*G_GPA </a:t>
            </a:r>
            <a:r>
              <a:rPr kumimoji="1" lang="is-IS" altLang="zh-CN" dirty="0" smtClean="0"/>
              <a:t>+ </a:t>
            </a:r>
            <a:r>
              <a:rPr kumimoji="1" lang="is-IS" altLang="zh-CN" dirty="0" smtClean="0"/>
              <a:t>0.0077*TESC </a:t>
            </a:r>
            <a:r>
              <a:rPr kumimoji="1" lang="is-IS" altLang="zh-CN" dirty="0" smtClean="0"/>
              <a:t>- </a:t>
            </a:r>
            <a:r>
              <a:rPr kumimoji="1" lang="is-IS" altLang="zh-CN" dirty="0" smtClean="0"/>
              <a:t>0.15*X </a:t>
            </a:r>
            <a:r>
              <a:rPr kumimoji="1" lang="is-IS" altLang="zh-CN" dirty="0" smtClean="0"/>
              <a:t>- </a:t>
            </a:r>
            <a:r>
              <a:rPr kumimoji="1" lang="is-IS" altLang="zh-CN" dirty="0" smtClean="0"/>
              <a:t>0.988*I</a:t>
            </a:r>
            <a:endParaRPr kumimoji="1" lang="is-IS" altLang="zh-CN" dirty="0" smtClean="0"/>
          </a:p>
          <a:p>
            <a:endParaRPr kumimoji="1" lang="fi-FI" altLang="zh-CN" dirty="0"/>
          </a:p>
          <a:p>
            <a:r>
              <a:rPr kumimoji="1" lang="fi-FI" altLang="zh-CN" dirty="0" smtClean="0"/>
              <a:t>PC2:</a:t>
            </a:r>
          </a:p>
          <a:p>
            <a:r>
              <a:rPr kumimoji="1" lang="fi-FI" altLang="zh-CN" dirty="0" smtClean="0"/>
              <a:t>Y2=</a:t>
            </a:r>
            <a:r>
              <a:rPr kumimoji="1" lang="pl-PL" altLang="zh-CN" dirty="0" smtClean="0"/>
              <a:t>0.0074*G_GPA + 0.113*TESC + 0.982*X - 0.1496*I</a:t>
            </a:r>
            <a:endParaRPr kumimoji="1" lang="pl-PL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317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kumimoji="1" lang="en-US" altLang="zh-CN" dirty="0" smtClean="0"/>
              <a:t>Explanation of PCA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4988243"/>
          </a:xfrm>
        </p:spPr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he practical mean of the PC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PC1:  the degree of melting. The more years you stay in English speaking country, the more you know about western world. It has positive influence on your job offers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PC2: comprehensive ability. A person who is awesome at study, English and working experience will have more chance to get an offer.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77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We deduct our dataset to 2 dimension by using principal component analysis. </a:t>
            </a:r>
          </a:p>
          <a:p>
            <a:r>
              <a:rPr kumimoji="1" lang="en-US" altLang="zh-CN" dirty="0" smtClean="0"/>
              <a:t>They are PC1 represents </a:t>
            </a:r>
            <a:r>
              <a:rPr kumimoji="1" lang="en-US" altLang="zh-CN" dirty="0"/>
              <a:t>the degree of </a:t>
            </a:r>
            <a:r>
              <a:rPr kumimoji="1" lang="en-US" altLang="zh-CN" dirty="0" smtClean="0"/>
              <a:t>melting; PC2 represents comprehensive ability.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PC1: </a:t>
            </a:r>
            <a:r>
              <a:rPr kumimoji="1" lang="en-US" altLang="zh-CN" dirty="0" smtClean="0"/>
              <a:t>                  </a:t>
            </a:r>
            <a:r>
              <a:rPr kumimoji="1" lang="en-US" altLang="zh-CN" dirty="0" smtClean="0"/>
              <a:t>Y1</a:t>
            </a:r>
            <a:r>
              <a:rPr kumimoji="1" lang="en-US" altLang="zh-CN" dirty="0"/>
              <a:t>=</a:t>
            </a:r>
            <a:r>
              <a:rPr kumimoji="1" lang="is-IS" altLang="zh-CN" dirty="0"/>
              <a:t>-</a:t>
            </a:r>
            <a:r>
              <a:rPr kumimoji="1" lang="is-IS" altLang="zh-CN" dirty="0" smtClean="0"/>
              <a:t>0.00071*G_GPA </a:t>
            </a:r>
            <a:r>
              <a:rPr kumimoji="1" lang="is-IS" altLang="zh-CN" dirty="0"/>
              <a:t>+ </a:t>
            </a:r>
            <a:r>
              <a:rPr kumimoji="1" lang="is-IS" altLang="zh-CN" dirty="0" smtClean="0"/>
              <a:t>0.0077*TESC </a:t>
            </a:r>
            <a:r>
              <a:rPr kumimoji="1" lang="is-IS" altLang="zh-CN" dirty="0"/>
              <a:t>- </a:t>
            </a:r>
            <a:r>
              <a:rPr kumimoji="1" lang="is-IS" altLang="zh-CN" dirty="0" smtClean="0"/>
              <a:t>0.15*X </a:t>
            </a:r>
            <a:r>
              <a:rPr kumimoji="1" lang="is-IS" altLang="zh-CN" dirty="0"/>
              <a:t>- </a:t>
            </a:r>
            <a:r>
              <a:rPr kumimoji="1" lang="is-IS" altLang="zh-CN" dirty="0" smtClean="0"/>
              <a:t>0.988*I</a:t>
            </a:r>
            <a:endParaRPr kumimoji="1" lang="is-IS" altLang="zh-CN" dirty="0"/>
          </a:p>
          <a:p>
            <a:endParaRPr kumimoji="1" lang="fi-FI" altLang="zh-CN" dirty="0" smtClean="0"/>
          </a:p>
          <a:p>
            <a:r>
              <a:rPr kumimoji="1" lang="fi-FI" altLang="zh-CN" dirty="0" smtClean="0"/>
              <a:t>PC2:                   </a:t>
            </a:r>
            <a:r>
              <a:rPr kumimoji="1" lang="fi-FI" altLang="zh-CN" dirty="0" smtClean="0"/>
              <a:t>Y2=</a:t>
            </a:r>
            <a:r>
              <a:rPr kumimoji="1" lang="pl-PL" altLang="zh-CN" dirty="0" smtClean="0"/>
              <a:t>0.0074*G_GPA </a:t>
            </a:r>
            <a:r>
              <a:rPr kumimoji="1" lang="pl-PL" altLang="zh-CN" dirty="0"/>
              <a:t>+ </a:t>
            </a:r>
            <a:r>
              <a:rPr kumimoji="1" lang="pl-PL" altLang="zh-CN" dirty="0" smtClean="0"/>
              <a:t>0.113*TESC </a:t>
            </a:r>
            <a:r>
              <a:rPr kumimoji="1" lang="pl-PL" altLang="zh-CN" dirty="0"/>
              <a:t>+ </a:t>
            </a:r>
            <a:r>
              <a:rPr kumimoji="1" lang="pl-PL" altLang="zh-CN" dirty="0" smtClean="0"/>
              <a:t>0.982*X </a:t>
            </a:r>
            <a:r>
              <a:rPr kumimoji="1" lang="pl-PL" altLang="zh-CN" dirty="0"/>
              <a:t>- </a:t>
            </a:r>
            <a:r>
              <a:rPr kumimoji="1" lang="pl-PL" altLang="zh-CN" dirty="0" smtClean="0"/>
              <a:t>0.1496*I</a:t>
            </a:r>
            <a:endParaRPr kumimoji="1" lang="pl-PL" altLang="zh-CN" dirty="0"/>
          </a:p>
        </p:txBody>
      </p:sp>
    </p:spTree>
    <p:extLst>
      <p:ext uri="{BB962C8B-B14F-4D97-AF65-F5344CB8AC3E}">
        <p14:creationId xmlns:p14="http://schemas.microsoft.com/office/powerpoint/2010/main" val="145181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676</Words>
  <Application>Microsoft Macintosh PowerPoint</Application>
  <PresentationFormat>宽屏</PresentationFormat>
  <Paragraphs>75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主题</vt:lpstr>
      <vt:lpstr>PowerPoint 演示文稿</vt:lpstr>
      <vt:lpstr>Step1: Variance-Covariance Matrix S</vt:lpstr>
      <vt:lpstr>Step2: Eigenvalues and Eigenvectors</vt:lpstr>
      <vt:lpstr>Step 3: prcomp()</vt:lpstr>
      <vt:lpstr>PowerPoint 演示文稿</vt:lpstr>
      <vt:lpstr>The Biplot for PC</vt:lpstr>
      <vt:lpstr>Step 4: Detail equation</vt:lpstr>
      <vt:lpstr>Explanation of PCA</vt:lpstr>
      <vt:lpstr>Conclusion</vt:lpstr>
      <vt:lpstr>PCA 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Sun, Jian</dc:creator>
  <cp:lastModifiedBy>Sun, Jian</cp:lastModifiedBy>
  <cp:revision>44</cp:revision>
  <dcterms:created xsi:type="dcterms:W3CDTF">2016-04-12T02:15:53Z</dcterms:created>
  <dcterms:modified xsi:type="dcterms:W3CDTF">2016-04-20T21:00:47Z</dcterms:modified>
</cp:coreProperties>
</file>