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1" r:id="rId7"/>
    <p:sldId id="270" r:id="rId8"/>
    <p:sldId id="271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B3B9-DB2F-4084-A125-EBA7DB035D8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BB1C-442E-4315-85A5-65961E4E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3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New York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New York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New York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K. Rios  S. Guha  R. Conlon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3FE857-2489-4026-870C-347C5B08B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26A-D9A6-4973-8C94-DC7FB2A78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49" y="120776"/>
            <a:ext cx="12258674" cy="3696669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Machine Learning Alternatives to</a:t>
            </a:r>
            <a:br>
              <a:rPr lang="en-US" sz="6000" b="1" dirty="0"/>
            </a:br>
            <a:r>
              <a:rPr lang="en-US" sz="6000" b="1" dirty="0"/>
              <a:t>Forecasting the 10-Year Treasury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A433D-BEA6-40D4-8FDF-7CCF4DD20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Statistical Methods vs. Market Expectations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1C53AB-0DC7-4D71-B933-4227AB71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2ABA9-3557-4DFC-8231-B9C0B647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95B16-41A3-46A3-A471-CE9FE66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z="2000" smtClean="0">
                <a:latin typeface="Arial Narrow" panose="020B0606020202030204" pitchFamily="34" charset="0"/>
              </a:rPr>
              <a:t>1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8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2D8E-8C6A-458C-9398-7C68159F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en-US" b="1" dirty="0"/>
              <a:t>Advantages of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9765-9AD1-464E-BCCD-B3A0A74B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1911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latin typeface="Calibri(Body)"/>
            </a:endParaRPr>
          </a:p>
          <a:p>
            <a:pPr marL="0" indent="0">
              <a:buNone/>
            </a:pPr>
            <a:r>
              <a:rPr lang="en-US" sz="2500" dirty="0">
                <a:latin typeface="Calibri(Body)"/>
              </a:rPr>
              <a:t>	</a:t>
            </a:r>
            <a:r>
              <a:rPr lang="en-US" sz="2800" dirty="0">
                <a:latin typeface="Calibri(Body)"/>
              </a:rPr>
              <a:t>We expect ML methods to outperform the 3-year hence baseline:</a:t>
            </a:r>
            <a:br>
              <a:rPr lang="en-US" sz="2800" dirty="0">
                <a:latin typeface="Calibri(Body)"/>
              </a:rPr>
            </a:br>
            <a:br>
              <a:rPr lang="en-US" sz="2800" dirty="0">
                <a:latin typeface="Calibri(Body)"/>
              </a:rPr>
            </a:br>
            <a:endParaRPr lang="en-US" sz="2800" dirty="0">
              <a:latin typeface="Calibri(Body)"/>
            </a:endParaRPr>
          </a:p>
          <a:p>
            <a:pPr lvl="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LASSO is regularized regression which provides feature selection</a:t>
            </a:r>
          </a:p>
          <a:p>
            <a:pPr marL="871400" lvl="5" indent="0">
              <a:buClrTx/>
              <a:buNone/>
            </a:pPr>
            <a:endParaRPr lang="en-US" sz="26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  <a:p>
            <a:pPr lvl="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Regression Tree methods do not impose linear structure on the data</a:t>
            </a:r>
          </a:p>
          <a:p>
            <a:pPr marL="871400" lvl="5" indent="0">
              <a:buClrTx/>
              <a:buNone/>
            </a:pPr>
            <a:endParaRPr lang="en-US" sz="26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  <a:p>
            <a:pPr lvl="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Regression Tree methods capture interactions between predictors well</a:t>
            </a:r>
          </a:p>
          <a:p>
            <a:pPr marL="1517120" lvl="8" indent="0">
              <a:buClrTx/>
              <a:buNone/>
            </a:pPr>
            <a:endParaRPr lang="en-US" sz="1900" dirty="0">
              <a:latin typeface="Calibri(Body)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A16C94-770F-4CEA-A542-DD2398D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A6A45-EC1C-4C45-ACCA-CAEE266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63351-2063-4C03-8E9F-567B83D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z="2000" smtClean="0">
                <a:latin typeface="Arial Narrow" panose="020B0606020202030204" pitchFamily="34" charset="0"/>
              </a:rPr>
              <a:t>10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2D8E-8C6A-458C-9398-7C68159F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en-US" b="1" dirty="0"/>
              <a:t>Question and Value-Add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9765-9AD1-464E-BCCD-B3A0A74B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215"/>
            <a:ext cx="12192000" cy="433556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800" dirty="0"/>
              <a:t>Can Machine Learning (ML) methods forecast 10-year Treasury rates more 	accurately than the market’s expectation?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500" i="1" dirty="0"/>
              <a:t>Value-Add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br>
              <a:rPr lang="en-US" sz="25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  <a:p>
            <a:pPr lvl="8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Assist financial market participants in preempting interest rate movements</a:t>
            </a:r>
            <a:br>
              <a:rPr lang="en-US" sz="22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lvl="8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Determine which macroeconomic factors are most important in forecasting rates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dirty="0"/>
              <a:t>           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08B83B-A23B-48E0-ABCD-6F9DF76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A6A45-EC1C-4C45-ACCA-CAEE266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63351-2063-4C03-8E9F-567B83D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z="2000" smtClean="0">
                <a:latin typeface="Arial Narrow" panose="020B0606020202030204" pitchFamily="34" charset="0"/>
              </a:rPr>
              <a:t>2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2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2D8E-8C6A-458C-9398-7C68159F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09765-9AD1-464E-BCCD-B3A0A74B3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12192000" cy="5191125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2500" dirty="0"/>
                  <a:t>	</a:t>
                </a:r>
                <a:r>
                  <a:rPr lang="en-US" sz="2500" i="1" dirty="0"/>
                  <a:t>Baseline</a:t>
                </a:r>
                <a:r>
                  <a:rPr lang="en-US" sz="2500" dirty="0"/>
                  <a:t>:</a:t>
                </a:r>
                <a: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  <a:t> Market’s Expectation of the 10-year Treasury yield measured by 			                 10-year forward rates (</a:t>
                </a:r>
                <a:r>
                  <a:rPr lang="en-US" sz="2500" i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  <a: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  <a:t> years hence)</a:t>
                </a:r>
                <a:b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b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2500" i="1" dirty="0"/>
                  <a:t>ML models</a:t>
                </a:r>
                <a:r>
                  <a:rPr lang="en-US" sz="2500" dirty="0"/>
                  <a:t>:</a:t>
                </a:r>
                <a: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b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endParaRPr lang="en-US" sz="25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8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LASSO (feature selection)</a:t>
                </a:r>
              </a:p>
              <a:p>
                <a:pPr lvl="8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Regression Tree methods (Bagging, Boosting and Random Forests)</a:t>
                </a:r>
                <a:b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Clr>
                    <a:schemeClr val="bg2">
                      <a:lumMod val="50000"/>
                    </a:schemeClr>
                  </a:buClr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2500" i="1" dirty="0"/>
                  <a:t>Performance Metric</a:t>
                </a:r>
                <a:r>
                  <a:rPr lang="en-US" sz="2500" dirty="0"/>
                  <a:t>:</a:t>
                </a:r>
                <a:r>
                  <a:rPr lang="en-US" sz="25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b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7">
                  <a:buClr>
                    <a:schemeClr val="tx1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Root Mean Squared Error     </a:t>
                </a:r>
                <a:r>
                  <a:rPr lang="en-US" sz="2800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22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09765-9AD1-464E-BCCD-B3A0A74B3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12192000" cy="5191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A16C94-770F-4CEA-A542-DD2398D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A6A45-EC1C-4C45-ACCA-CAEE266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63351-2063-4C03-8E9F-567B83D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z="2000" smtClean="0">
                <a:latin typeface="Arial Narrow" panose="020B0606020202030204" pitchFamily="34" charset="0"/>
              </a:rPr>
              <a:t>3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1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2D8E-8C6A-458C-9398-7C68159F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9765-9AD1-464E-BCCD-B3A0A74B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1911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i="1" dirty="0"/>
              <a:t>Dependent Variable</a:t>
            </a:r>
            <a:r>
              <a:rPr lang="en-US" sz="2500" dirty="0"/>
              <a:t>:    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10-year Treasury rates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	</a:t>
            </a:r>
            <a:r>
              <a:rPr lang="en-US" sz="2500" i="1" dirty="0"/>
              <a:t>Independent Variables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		</a:t>
            </a:r>
            <a:r>
              <a:rPr lang="en-US" sz="2300" dirty="0">
                <a:solidFill>
                  <a:schemeClr val="accent2">
                    <a:lumMod val="50000"/>
                  </a:schemeClr>
                </a:solidFill>
              </a:rPr>
              <a:t>Selected Leading, Lagging and Coincident Macroeconomic indicator series</a:t>
            </a:r>
            <a:br>
              <a:rPr lang="en-US" sz="2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300" dirty="0">
                <a:solidFill>
                  <a:schemeClr val="accent2">
                    <a:lumMod val="50000"/>
                  </a:schemeClr>
                </a:solidFill>
              </a:rPr>
              <a:t>		Examples: CPI, Employment, Personal Income, Prime Loan Rate, Housing Permits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Calibri(Body)"/>
              </a:rPr>
              <a:t>	</a:t>
            </a:r>
            <a:r>
              <a:rPr lang="en-US" sz="2500" i="1" dirty="0">
                <a:latin typeface="Calibri(Body)"/>
              </a:rPr>
              <a:t>Structure</a:t>
            </a:r>
            <a:r>
              <a:rPr lang="en-US" sz="2500" dirty="0">
                <a:latin typeface="Calibri(Body)"/>
              </a:rPr>
              <a:t>:  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Time Series (June 1990 – December 2018)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latin typeface="Calibri(Body)"/>
              </a:rPr>
              <a:t>	</a:t>
            </a:r>
            <a:r>
              <a:rPr lang="en-US" sz="2500" i="1" dirty="0">
                <a:latin typeface="Calibri(Body)"/>
              </a:rPr>
              <a:t>Frequency</a:t>
            </a:r>
            <a:r>
              <a:rPr lang="en-US" sz="2500" dirty="0">
                <a:latin typeface="Calibri(Body)"/>
              </a:rPr>
              <a:t>: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Weekly (Macroeconomic data interpolated Monthly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mbria Math" panose="02040503050406030204" pitchFamily="18" charset="0"/>
              </a:rPr>
              <a:t>→ Weekly)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latin typeface="Calibri(Body)"/>
                <a:ea typeface="Cambria Math" panose="02040503050406030204" pitchFamily="18" charset="0"/>
              </a:rPr>
              <a:t>	</a:t>
            </a:r>
            <a:r>
              <a:rPr lang="en-US" sz="2500" i="1" dirty="0">
                <a:latin typeface="Calibri(Body)"/>
                <a:ea typeface="Cambria Math" panose="02040503050406030204" pitchFamily="18" charset="0"/>
              </a:rPr>
              <a:t>Source</a:t>
            </a:r>
            <a:r>
              <a:rPr lang="en-US" sz="2500" dirty="0">
                <a:latin typeface="Calibri(Body)"/>
                <a:ea typeface="Cambria Math" panose="02040503050406030204" pitchFamily="18" charset="0"/>
              </a:rPr>
              <a:t>:       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mbria Math" panose="02040503050406030204" pitchFamily="18" charset="0"/>
              </a:rPr>
              <a:t>FRED</a:t>
            </a:r>
            <a:endParaRPr lang="en-US" sz="25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A16C94-770F-4CEA-A542-DD2398D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A6A45-EC1C-4C45-ACCA-CAEE266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63351-2063-4C03-8E9F-567B83D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z="2000" smtClean="0">
                <a:latin typeface="Arial Narrow" panose="020B0606020202030204" pitchFamily="34" charset="0"/>
              </a:rPr>
              <a:t>4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2D8E-8C6A-458C-9398-7C68159F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en-US" b="1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9765-9AD1-464E-BCCD-B3A0A74B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1911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latin typeface="Calibri(Body)"/>
            </a:endParaRPr>
          </a:p>
          <a:p>
            <a:pPr marL="0" indent="0">
              <a:buNone/>
            </a:pPr>
            <a:r>
              <a:rPr lang="en-US" sz="2500" dirty="0">
                <a:latin typeface="Calibri(Body)"/>
              </a:rPr>
              <a:t>	There are several candidates for our baseline forward rate:</a:t>
            </a:r>
          </a:p>
          <a:p>
            <a:pPr marL="0" indent="0">
              <a:buNone/>
            </a:pPr>
            <a:endParaRPr lang="en-US" sz="2500" dirty="0">
              <a:latin typeface="Calibri(Body)"/>
            </a:endParaRPr>
          </a:p>
          <a:p>
            <a:pPr lvl="8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   10-year forward rate, 1 year hence</a:t>
            </a:r>
            <a:b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  <a:p>
            <a:pPr lvl="8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   10-year forward rate, 3 years hence</a:t>
            </a:r>
            <a:b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  <a:p>
            <a:pPr lvl="8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   10-year forward rate, 5 years hence</a:t>
            </a:r>
            <a:endParaRPr lang="en-US" sz="2500" dirty="0">
              <a:solidFill>
                <a:schemeClr val="accent2">
                  <a:lumMod val="50000"/>
                </a:schemeClr>
              </a:solidFill>
              <a:latin typeface="Calibri(Body)"/>
            </a:endParaRPr>
          </a:p>
          <a:p>
            <a:pPr marL="749808" lvl="4" indent="0">
              <a:buClrTx/>
              <a:buNone/>
            </a:pPr>
            <a:endParaRPr lang="en-US" sz="1900" dirty="0">
              <a:latin typeface="Calibri(Body)"/>
            </a:endParaRPr>
          </a:p>
          <a:p>
            <a:pPr marL="749808" lvl="4" indent="0">
              <a:buClrTx/>
              <a:buNone/>
            </a:pPr>
            <a:r>
              <a:rPr lang="en-US" sz="2500" dirty="0">
                <a:latin typeface="Calibri(Body)"/>
              </a:rPr>
              <a:t>The best-performing candidate rate will be used as our baseline Market Expectation moving forward.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A16C94-770F-4CEA-A542-DD2398D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A6A45-EC1C-4C45-ACCA-CAEE266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63351-2063-4C03-8E9F-567B83D8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E857-2489-4026-870C-347C5B08B2C9}" type="slidenum">
              <a:rPr lang="en-US" sz="2000" smtClean="0">
                <a:latin typeface="Arial Narrow" panose="020B0606020202030204" pitchFamily="34" charset="0"/>
              </a:rPr>
              <a:t>5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6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7061-9192-4945-9098-F8A2EE4D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3" y="364066"/>
            <a:ext cx="3584040" cy="5646208"/>
          </a:xfr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RMSE = 1.616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EE19AD0-5E12-4F52-8E07-88D58B80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72" y="938800"/>
            <a:ext cx="7220758" cy="516460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459C7-EFD3-47B2-AEDA-342CB147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3" y="6400800"/>
            <a:ext cx="279269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B16C-9D36-4791-8097-372DBB4C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100" kern="1200" cap="all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K. Rios  S. Guha  R. Conlon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E9BF-0C61-49B3-98B2-352090BD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983FE857-2489-4026-870C-347C5B08B2C9}" type="slidenum"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EC8D4-ACE2-424B-A1AA-E85E28F38691}"/>
              </a:ext>
            </a:extLst>
          </p:cNvPr>
          <p:cNvSpPr txBox="1"/>
          <p:nvPr/>
        </p:nvSpPr>
        <p:spPr>
          <a:xfrm>
            <a:off x="4479153" y="245676"/>
            <a:ext cx="718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Performance: 10-Year Forward Rate, 1 Year Hence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7E5AE9-590B-480B-9054-72EA7CD9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847726"/>
            <a:ext cx="7839075" cy="52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3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7061-9192-4945-9098-F8A2EE4D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2" y="457200"/>
            <a:ext cx="3565381" cy="5562600"/>
          </a:xfr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RMSE = 1.116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0F1704-9F46-4536-85CD-0A407C99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44" y="904875"/>
            <a:ext cx="7230710" cy="5198533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459C7-EFD3-47B2-AEDA-342CB147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3" y="6400800"/>
            <a:ext cx="279269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B16C-9D36-4791-8097-372DBB4C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100" kern="1200" cap="all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K. Rios  S. Guha  R. Conlon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E9BF-0C61-49B3-98B2-352090BD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983FE857-2489-4026-870C-347C5B08B2C9}" type="slidenum"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799EB-E61C-4FD0-AEFB-B7DF536B4D14}"/>
              </a:ext>
            </a:extLst>
          </p:cNvPr>
          <p:cNvSpPr txBox="1"/>
          <p:nvPr/>
        </p:nvSpPr>
        <p:spPr>
          <a:xfrm>
            <a:off x="4306405" y="252136"/>
            <a:ext cx="767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Performance: 10-Year Forward Rate, 3 Years Hence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56365-2966-4392-9A18-8EB53C0C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09" y="754592"/>
            <a:ext cx="7801353" cy="53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7061-9192-4945-9098-F8A2EE4D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4" y="335176"/>
            <a:ext cx="3591082" cy="5646208"/>
          </a:xfr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RMSE = 1.680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62184DC-3259-4426-882A-F141F765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44" y="857250"/>
            <a:ext cx="7132694" cy="524615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459C7-EFD3-47B2-AEDA-342CB147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3" y="6400800"/>
            <a:ext cx="2792690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B16C-9D36-4791-8097-372DBB4C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100" kern="1200" cap="all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K. Rios  S. Guha  R. Conlon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E9BF-0C61-49B3-98B2-352090BD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983FE857-2489-4026-870C-347C5B08B2C9}" type="slidenum"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30030-8124-412E-8F43-98030ECBD9C6}"/>
              </a:ext>
            </a:extLst>
          </p:cNvPr>
          <p:cNvSpPr txBox="1"/>
          <p:nvPr/>
        </p:nvSpPr>
        <p:spPr>
          <a:xfrm>
            <a:off x="4742017" y="249451"/>
            <a:ext cx="692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Performance: 10-Year Forward Rate, 5 Years Hence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DF55-2044-4BF2-88C1-DC0E79C6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754593"/>
            <a:ext cx="77152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29E7-4E00-4646-A747-E42D3959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4" y="457200"/>
            <a:ext cx="3719508" cy="5419914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100" b="1" dirty="0"/>
              <a:t>The </a:t>
            </a:r>
            <a:r>
              <a:rPr lang="en-US" sz="4100" b="1" dirty="0">
                <a:solidFill>
                  <a:srgbClr val="0070C0"/>
                </a:solidFill>
              </a:rPr>
              <a:t>3 Years Hence Forward Rate</a:t>
            </a:r>
            <a:r>
              <a:rPr lang="en-US" sz="4100" b="1" dirty="0">
                <a:solidFill>
                  <a:srgbClr val="00B0F0"/>
                </a:solidFill>
              </a:rPr>
              <a:t> </a:t>
            </a:r>
            <a:r>
              <a:rPr lang="en-US" sz="4100" b="1" dirty="0"/>
              <a:t>is the most accurate in forecasting the 10-Year Treasury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83C99A-F539-483A-BF02-5934498D3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98781"/>
              </p:ext>
            </p:extLst>
          </p:nvPr>
        </p:nvGraphicFramePr>
        <p:xfrm>
          <a:off x="710133" y="523684"/>
          <a:ext cx="6576492" cy="535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436">
                  <a:extLst>
                    <a:ext uri="{9D8B030D-6E8A-4147-A177-3AD203B41FA5}">
                      <a16:colId xmlns:a16="http://schemas.microsoft.com/office/drawing/2014/main" val="3010762072"/>
                    </a:ext>
                  </a:extLst>
                </a:gridCol>
                <a:gridCol w="2385056">
                  <a:extLst>
                    <a:ext uri="{9D8B030D-6E8A-4147-A177-3AD203B41FA5}">
                      <a16:colId xmlns:a16="http://schemas.microsoft.com/office/drawing/2014/main" val="4157062425"/>
                    </a:ext>
                  </a:extLst>
                </a:gridCol>
              </a:tblGrid>
              <a:tr h="892238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Forward Rates</a:t>
                      </a:r>
                    </a:p>
                  </a:txBody>
                  <a:tcPr marL="113771" marR="113771" marT="56885" marB="56885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RMSE</a:t>
                      </a:r>
                    </a:p>
                  </a:txBody>
                  <a:tcPr marL="113771" marR="113771" marT="56885" marB="56885"/>
                </a:tc>
                <a:extLst>
                  <a:ext uri="{0D108BD9-81ED-4DB2-BD59-A6C34878D82A}">
                    <a16:rowId xmlns:a16="http://schemas.microsoft.com/office/drawing/2014/main" val="2122761299"/>
                  </a:ext>
                </a:extLst>
              </a:tr>
              <a:tr h="89223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 Year Hence</a:t>
                      </a:r>
                    </a:p>
                  </a:txBody>
                  <a:tcPr marL="113771" marR="113771" marT="56885" marB="56885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1.616</a:t>
                      </a:r>
                    </a:p>
                  </a:txBody>
                  <a:tcPr marL="113771" marR="113771" marT="56885" marB="56885"/>
                </a:tc>
                <a:extLst>
                  <a:ext uri="{0D108BD9-81ED-4DB2-BD59-A6C34878D82A}">
                    <a16:rowId xmlns:a16="http://schemas.microsoft.com/office/drawing/2014/main" val="977907849"/>
                  </a:ext>
                </a:extLst>
              </a:tr>
              <a:tr h="89223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 Years Hence</a:t>
                      </a:r>
                    </a:p>
                  </a:txBody>
                  <a:tcPr marL="113771" marR="113771" marT="56885" marB="56885"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1.221</a:t>
                      </a:r>
                    </a:p>
                  </a:txBody>
                  <a:tcPr marL="113771" marR="113771" marT="56885" marB="56885"/>
                </a:tc>
                <a:extLst>
                  <a:ext uri="{0D108BD9-81ED-4DB2-BD59-A6C34878D82A}">
                    <a16:rowId xmlns:a16="http://schemas.microsoft.com/office/drawing/2014/main" val="618076990"/>
                  </a:ext>
                </a:extLst>
              </a:tr>
              <a:tr h="89223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3 Years Hence</a:t>
                      </a:r>
                    </a:p>
                  </a:txBody>
                  <a:tcPr marL="113771" marR="113771" marT="56885" marB="56885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1.116</a:t>
                      </a:r>
                    </a:p>
                  </a:txBody>
                  <a:tcPr marL="113771" marR="113771" marT="56885" marB="56885"/>
                </a:tc>
                <a:extLst>
                  <a:ext uri="{0D108BD9-81ED-4DB2-BD59-A6C34878D82A}">
                    <a16:rowId xmlns:a16="http://schemas.microsoft.com/office/drawing/2014/main" val="2238248903"/>
                  </a:ext>
                </a:extLst>
              </a:tr>
              <a:tr h="89223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 Years Hence</a:t>
                      </a:r>
                    </a:p>
                  </a:txBody>
                  <a:tcPr marL="113771" marR="113771" marT="56885" marB="56885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1.295</a:t>
                      </a:r>
                    </a:p>
                  </a:txBody>
                  <a:tcPr marL="113771" marR="113771" marT="56885" marB="56885"/>
                </a:tc>
                <a:extLst>
                  <a:ext uri="{0D108BD9-81ED-4DB2-BD59-A6C34878D82A}">
                    <a16:rowId xmlns:a16="http://schemas.microsoft.com/office/drawing/2014/main" val="2151976427"/>
                  </a:ext>
                </a:extLst>
              </a:tr>
              <a:tr h="89223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 Years Hence</a:t>
                      </a:r>
                    </a:p>
                  </a:txBody>
                  <a:tcPr marL="113771" marR="113771" marT="56885" marB="56885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1.680</a:t>
                      </a:r>
                    </a:p>
                  </a:txBody>
                  <a:tcPr marL="113771" marR="113771" marT="56885" marB="56885"/>
                </a:tc>
                <a:extLst>
                  <a:ext uri="{0D108BD9-81ED-4DB2-BD59-A6C34878D82A}">
                    <a16:rowId xmlns:a16="http://schemas.microsoft.com/office/drawing/2014/main" val="305888705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38D7-47A7-478B-BEBE-01F70BB0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100" dirty="0">
                <a:latin typeface="Arial Narrow" panose="020B0606020202030204" pitchFamily="34" charset="0"/>
              </a:rPr>
              <a:t>New York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C652-3CA8-4023-8D0E-0D450112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26460"/>
            <a:ext cx="4822804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sz="2100" dirty="0">
                <a:latin typeface="Arial Narrow" panose="020B0606020202030204" pitchFamily="34" charset="0"/>
              </a:rPr>
              <a:t>K. Rios  S. Guha  R. Conlon </a:t>
            </a:r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EE7E-4663-4472-B762-03CED38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983FE857-2489-4026-870C-347C5B08B2C9}" type="slidenum">
              <a:rPr lang="en-US" sz="2000">
                <a:latin typeface="Arial Narrow" panose="020B060602020203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52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227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Calibri(Body)</vt:lpstr>
      <vt:lpstr>Cambria Math</vt:lpstr>
      <vt:lpstr>Retrospect</vt:lpstr>
      <vt:lpstr>Machine Learning Alternatives to Forecasting the 10-Year Treasury</vt:lpstr>
      <vt:lpstr>Question and Value-Add</vt:lpstr>
      <vt:lpstr>Methodology</vt:lpstr>
      <vt:lpstr>Data</vt:lpstr>
      <vt:lpstr>Baseline</vt:lpstr>
      <vt:lpstr>RMSE = 1.616</vt:lpstr>
      <vt:lpstr>RMSE = 1.116</vt:lpstr>
      <vt:lpstr>RMSE = 1.680</vt:lpstr>
      <vt:lpstr>The 3 Years Hence Forward Rate is the most accurate in forecasting the 10-Year Treasury </vt:lpstr>
      <vt:lpstr>Advantages of Our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Alternatives to Forecasting the 10-Year Treasury</dc:title>
  <dc:creator>Shukrit Guha</dc:creator>
  <cp:lastModifiedBy>Ken R</cp:lastModifiedBy>
  <cp:revision>5</cp:revision>
  <dcterms:created xsi:type="dcterms:W3CDTF">2019-03-25T17:30:41Z</dcterms:created>
  <dcterms:modified xsi:type="dcterms:W3CDTF">2019-03-25T17:58:00Z</dcterms:modified>
</cp:coreProperties>
</file>