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48" userDrawn="1">
          <p15:clr>
            <a:srgbClr val="A4A3A4"/>
          </p15:clr>
        </p15:guide>
        <p15:guide id="2" pos="120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 Cong Loh" initials="JCL" lastIdx="1" clrIdx="0">
    <p:extLst>
      <p:ext uri="{19B8F6BF-5375-455C-9EA6-DF929625EA0E}">
        <p15:presenceInfo xmlns:p15="http://schemas.microsoft.com/office/powerpoint/2012/main" userId="88cba1773beb63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9FB7"/>
    <a:srgbClr val="7C283E"/>
    <a:srgbClr val="9B1C40"/>
    <a:srgbClr val="3E0D0E"/>
    <a:srgbClr val="FB85A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7952" autoAdjust="0"/>
  </p:normalViewPr>
  <p:slideViewPr>
    <p:cSldViewPr snapToGrid="0">
      <p:cViewPr>
        <p:scale>
          <a:sx n="10" d="100"/>
          <a:sy n="10" d="100"/>
        </p:scale>
        <p:origin x="3704" y="1760"/>
      </p:cViewPr>
      <p:guideLst>
        <p:guide orient="horz" pos="9048"/>
        <p:guide pos="1209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9" d="100"/>
          <a:sy n="49" d="100"/>
        </p:scale>
        <p:origin x="266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6143F-58AF-4D19-B770-69E1D2A429B3}" type="datetimeFigureOut">
              <a:rPr lang="en-SG" smtClean="0"/>
              <a:t>12/4/21</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3EE29-611D-4BD4-845A-C29834549AD7}" type="slidenum">
              <a:rPr lang="en-SG" smtClean="0"/>
              <a:t>‹#›</a:t>
            </a:fld>
            <a:endParaRPr lang="en-SG"/>
          </a:p>
        </p:txBody>
      </p:sp>
    </p:spTree>
    <p:extLst>
      <p:ext uri="{BB962C8B-B14F-4D97-AF65-F5344CB8AC3E}">
        <p14:creationId xmlns:p14="http://schemas.microsoft.com/office/powerpoint/2010/main" val="278558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713925"/>
            <a:ext cx="3264408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5128560"/>
            <a:ext cx="288036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
        <p:nvSpPr>
          <p:cNvPr id="8" name="Rectangle 7">
            <a:extLst>
              <a:ext uri="{FF2B5EF4-FFF2-40B4-BE49-F238E27FC236}">
                <a16:creationId xmlns:a16="http://schemas.microsoft.com/office/drawing/2014/main" id="{A69057AB-C60C-4973-B3A2-916EF459BCFA}"/>
              </a:ext>
            </a:extLst>
          </p:cNvPr>
          <p:cNvSpPr/>
          <p:nvPr userDrawn="1"/>
        </p:nvSpPr>
        <p:spPr>
          <a:xfrm>
            <a:off x="0" y="-125810"/>
            <a:ext cx="38404800" cy="28803600"/>
          </a:xfrm>
          <a:prstGeom prst="rect">
            <a:avLst/>
          </a:prstGeom>
          <a:gradFill flip="none" rotWithShape="1">
            <a:gsLst>
              <a:gs pos="30000">
                <a:schemeClr val="tx1">
                  <a:alpha val="2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7286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90855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533525"/>
            <a:ext cx="8281035"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533525"/>
            <a:ext cx="24363045"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249352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61423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7180906"/>
            <a:ext cx="3312414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19275751"/>
            <a:ext cx="33124140" cy="6300785"/>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CF86C-9498-4717-8AB5-811567CBC580}" type="datetimeFigureOut">
              <a:rPr lang="en-SG" smtClean="0"/>
              <a:t>12/4/21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8202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667625"/>
            <a:ext cx="1632204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667625"/>
            <a:ext cx="1632204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9CF86C-9498-4717-8AB5-811567CBC580}" type="datetimeFigureOut">
              <a:rPr lang="en-SG" smtClean="0"/>
              <a:t>12/4/21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400061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533531"/>
            <a:ext cx="3312414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7060885"/>
            <a:ext cx="16247028"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0521315"/>
            <a:ext cx="16247028"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7060885"/>
            <a:ext cx="16327042"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0521315"/>
            <a:ext cx="16327042"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CF86C-9498-4717-8AB5-811567CBC580}" type="datetimeFigureOut">
              <a:rPr lang="en-SG" smtClean="0"/>
              <a:t>12/4/21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355497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CF86C-9498-4717-8AB5-811567CBC580}" type="datetimeFigureOut">
              <a:rPr lang="en-SG" smtClean="0"/>
              <a:t>12/4/21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89493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CF86C-9498-4717-8AB5-811567CBC580}" type="datetimeFigureOut">
              <a:rPr lang="en-SG" smtClean="0"/>
              <a:t>12/4/21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2511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20240"/>
            <a:ext cx="12386548"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147191"/>
            <a:ext cx="1944243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641080"/>
            <a:ext cx="12386548"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FF9CF86C-9498-4717-8AB5-811567CBC580}" type="datetimeFigureOut">
              <a:rPr lang="en-SG" smtClean="0"/>
              <a:t>12/4/21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41381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20240"/>
            <a:ext cx="12386548"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147191"/>
            <a:ext cx="1944243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8641080"/>
            <a:ext cx="12386548"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FF9CF86C-9498-4717-8AB5-811567CBC580}" type="datetimeFigureOut">
              <a:rPr lang="en-SG" smtClean="0"/>
              <a:t>12/4/21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9847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533531"/>
            <a:ext cx="33124140" cy="5567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667625"/>
            <a:ext cx="3312414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6696676"/>
            <a:ext cx="864108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FF9CF86C-9498-4717-8AB5-811567CBC580}" type="datetimeFigureOut">
              <a:rPr lang="en-SG" smtClean="0"/>
              <a:t>12/4/21</a:t>
            </a:fld>
            <a:endParaRPr lang="en-SG"/>
          </a:p>
        </p:txBody>
      </p:sp>
      <p:sp>
        <p:nvSpPr>
          <p:cNvPr id="5" name="Footer Placeholder 4"/>
          <p:cNvSpPr>
            <a:spLocks noGrp="1"/>
          </p:cNvSpPr>
          <p:nvPr>
            <p:ph type="ftr" sz="quarter" idx="3"/>
          </p:nvPr>
        </p:nvSpPr>
        <p:spPr>
          <a:xfrm>
            <a:off x="12721590" y="26696676"/>
            <a:ext cx="1296162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7123390" y="26696676"/>
            <a:ext cx="864108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4F8D07E2-14E4-4EF2-A467-B734C5C645F9}" type="slidenum">
              <a:rPr lang="en-SG" smtClean="0"/>
              <a:t>‹#›</a:t>
            </a:fld>
            <a:endParaRPr lang="en-SG"/>
          </a:p>
        </p:txBody>
      </p:sp>
    </p:spTree>
    <p:extLst>
      <p:ext uri="{BB962C8B-B14F-4D97-AF65-F5344CB8AC3E}">
        <p14:creationId xmlns:p14="http://schemas.microsoft.com/office/powerpoint/2010/main" val="3925861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EE3C635C-A894-46B4-8BCE-B6A63ED9C924}"/>
              </a:ext>
            </a:extLst>
          </p:cNvPr>
          <p:cNvSpPr txBox="1"/>
          <p:nvPr/>
        </p:nvSpPr>
        <p:spPr>
          <a:xfrm>
            <a:off x="676586" y="6369345"/>
            <a:ext cx="10387851" cy="7571303"/>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COVID-19 data</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is obtained from </a:t>
            </a:r>
            <a:r>
              <a:rPr lang="en-US" sz="28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The Atlantic’s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The COVID Tracking Project</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It gives the daily number of positive cases for each of the 50 states, five territories and D.C., and our data spans Jan 20 and Feb 21.</a:t>
            </a:r>
          </a:p>
          <a:p>
            <a:pPr marL="457200" indent="-457200" algn="just">
              <a:spcAft>
                <a:spcPts val="600"/>
              </a:spcAft>
              <a:buFont typeface="Arial" panose="020B0604020202020204" pitchFamily="34" charset="0"/>
              <a:buChar char="•"/>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air passenger arrival data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is compiled from two datasets from the USDOT. The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DB1B</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gives a 10% sample of all itineraries by quarter, and covers Q1 to Q3 2020. The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T100</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breaks down the number of passengers flying between two airports (including layovers) by month, and covers Jan to Nov 2020. We combined the two datasets to estimate the number of passengers travelling between every pair of states per month, excluding layovers. </a:t>
            </a:r>
          </a:p>
          <a:p>
            <a:pPr marL="457200" indent="-457200" algn="just">
              <a:spcAft>
                <a:spcPts val="600"/>
              </a:spcAft>
              <a:buFont typeface="Arial" panose="020B0604020202020204" pitchFamily="34" charset="0"/>
              <a:buChar char="•"/>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policy data</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comes from the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COVID-19 US State Policy Database</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developed by the Boston University School of Public Health. It tracks the dates when each US state implemented COVID-19-related social safety net, economic, and social distancing policies.</a:t>
            </a:r>
            <a:endParaRPr lang="en-SG"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5AE4128B-489A-4B60-B38B-F46ECD335891}"/>
              </a:ext>
            </a:extLst>
          </p:cNvPr>
          <p:cNvSpPr txBox="1"/>
          <p:nvPr/>
        </p:nvSpPr>
        <p:spPr>
          <a:xfrm>
            <a:off x="1230328" y="203329"/>
            <a:ext cx="35820626" cy="2369880"/>
          </a:xfrm>
          <a:prstGeom prst="rect">
            <a:avLst/>
          </a:prstGeom>
          <a:noFill/>
        </p:spPr>
        <p:txBody>
          <a:bodyPr wrap="square" rtlCol="0">
            <a:spAutoFit/>
          </a:bodyPr>
          <a:lstStyle/>
          <a:p>
            <a:pPr algn="ctr"/>
            <a:r>
              <a:rPr lang="en-US" sz="7200" b="1"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PandAIRmic</a:t>
            </a:r>
          </a:p>
          <a:p>
            <a:pPr algn="ctr"/>
            <a:r>
              <a:rPr lang="en-US" sz="44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An analysis of the impacts of air travel on </a:t>
            </a:r>
            <a:r>
              <a:rPr lang="en-US" sz="4400"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the</a:t>
            </a:r>
            <a:r>
              <a:rPr lang="en-US" sz="44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spread of COVID-19 </a:t>
            </a:r>
          </a:p>
          <a:p>
            <a:pPr algn="ctr"/>
            <a:r>
              <a:rPr lang="en-US" sz="3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Jian Cong Loh, Joshua Neronha, Stephen Sun, Tzuhwan Seet</a:t>
            </a:r>
            <a:endParaRPr lang="en-SG" sz="40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4C04B138-B0AA-4363-A3DD-20FEEC47AF59}"/>
              </a:ext>
            </a:extLst>
          </p:cNvPr>
          <p:cNvSpPr txBox="1"/>
          <p:nvPr/>
        </p:nvSpPr>
        <p:spPr>
          <a:xfrm>
            <a:off x="4064568" y="2991552"/>
            <a:ext cx="3611886" cy="830997"/>
          </a:xfrm>
          <a:prstGeom prst="rect">
            <a:avLst/>
          </a:prstGeom>
          <a:noFill/>
        </p:spPr>
        <p:txBody>
          <a:bodyPr wrap="none" rtlCol="0">
            <a:spAutoFit/>
          </a:bodyPr>
          <a:lstStyle/>
          <a:p>
            <a:pPr algn="ct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Hypothesis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Biohazard Symbol transparent PNG - StickPNG">
            <a:extLst>
              <a:ext uri="{FF2B5EF4-FFF2-40B4-BE49-F238E27FC236}">
                <a16:creationId xmlns:a16="http://schemas.microsoft.com/office/drawing/2014/main" id="{1658400D-20AB-4E59-B1BA-7D0563D4D21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30328" y="384606"/>
            <a:ext cx="2007326" cy="2007326"/>
          </a:xfrm>
          <a:prstGeom prst="rect">
            <a:avLst/>
          </a:prstGeom>
          <a:noFill/>
        </p:spPr>
      </p:pic>
      <p:pic>
        <p:nvPicPr>
          <p:cNvPr id="1034" name="Picture 10" descr="DNA PNG">
            <a:extLst>
              <a:ext uri="{FF2B5EF4-FFF2-40B4-BE49-F238E27FC236}">
                <a16:creationId xmlns:a16="http://schemas.microsoft.com/office/drawing/2014/main" id="{B067E9B2-6766-4CD3-9A63-B2BB87F04C2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5160128" y="442856"/>
            <a:ext cx="1890826" cy="189082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D3EDF61-6FA4-4F0C-A505-0F330CE95747}"/>
              </a:ext>
            </a:extLst>
          </p:cNvPr>
          <p:cNvSpPr txBox="1"/>
          <p:nvPr/>
        </p:nvSpPr>
        <p:spPr>
          <a:xfrm>
            <a:off x="4780437" y="5544891"/>
            <a:ext cx="2180149" cy="830997"/>
          </a:xfrm>
          <a:prstGeom prst="rect">
            <a:avLst/>
          </a:prstGeom>
          <a:noFill/>
        </p:spPr>
        <p:txBody>
          <a:bodyPr wrap="square" rtlCol="0">
            <a:spAutoFit/>
          </a:bodyPr>
          <a:lstStyle/>
          <a:p>
            <a:pPr algn="ct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0FBA1A7D-CDDA-41E1-8B3E-410E7BF2A533}"/>
              </a:ext>
            </a:extLst>
          </p:cNvPr>
          <p:cNvSpPr txBox="1"/>
          <p:nvPr/>
        </p:nvSpPr>
        <p:spPr>
          <a:xfrm>
            <a:off x="3760799" y="14095322"/>
            <a:ext cx="4219425" cy="830997"/>
          </a:xfrm>
          <a:prstGeom prst="rect">
            <a:avLst/>
          </a:prstGeom>
          <a:noFill/>
        </p:spPr>
        <p:txBody>
          <a:bodyPr wrap="none" rtlCol="0">
            <a:spAutoFit/>
          </a:bodyPr>
          <a:lstStyle/>
          <a:p>
            <a:pPr algn="ct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Methodology</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C6CA834A-AB9F-4009-B849-5BBCF50EB389}"/>
              </a:ext>
            </a:extLst>
          </p:cNvPr>
          <p:cNvSpPr txBox="1"/>
          <p:nvPr/>
        </p:nvSpPr>
        <p:spPr>
          <a:xfrm>
            <a:off x="15262860" y="2991552"/>
            <a:ext cx="7879080"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Simple Linear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0B2033ED-930A-439E-8B1B-E88395017C71}"/>
              </a:ext>
            </a:extLst>
          </p:cNvPr>
          <p:cNvSpPr txBox="1"/>
          <p:nvPr/>
        </p:nvSpPr>
        <p:spPr>
          <a:xfrm>
            <a:off x="15635558" y="13081946"/>
            <a:ext cx="7133684"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Polynomial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CD832C1-35D5-4AA8-9585-C9E18883337E}"/>
              </a:ext>
            </a:extLst>
          </p:cNvPr>
          <p:cNvCxnSpPr>
            <a:cxnSpLocks/>
          </p:cNvCxnSpPr>
          <p:nvPr/>
        </p:nvCxnSpPr>
        <p:spPr>
          <a:xfrm>
            <a:off x="1230328" y="2810941"/>
            <a:ext cx="3582062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7DF0F0-029B-4C6E-8068-6F73291A682C}"/>
              </a:ext>
            </a:extLst>
          </p:cNvPr>
          <p:cNvSpPr txBox="1"/>
          <p:nvPr/>
        </p:nvSpPr>
        <p:spPr>
          <a:xfrm>
            <a:off x="676585" y="3970397"/>
            <a:ext cx="10387853" cy="1384995"/>
          </a:xfrm>
          <a:prstGeom prst="rect">
            <a:avLst/>
          </a:prstGeom>
          <a:noFill/>
        </p:spPr>
        <p:txBody>
          <a:bodyPr wrap="square" rtlCol="0">
            <a:spAutoFit/>
          </a:bodyPr>
          <a:lstStyle/>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hypothesize that the number of air passenger arrivals in a US state is positively correlated with the number of COVID-19 cases.</a:t>
            </a:r>
            <a:endParaRPr lang="en-SG"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EC79E649-01C3-4A37-A0BF-CB5147C2A3E7}"/>
              </a:ext>
            </a:extLst>
          </p:cNvPr>
          <p:cNvSpPr txBox="1"/>
          <p:nvPr/>
        </p:nvSpPr>
        <p:spPr>
          <a:xfrm>
            <a:off x="15015196" y="18301316"/>
            <a:ext cx="8374408"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Multiple Linear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C1DF6537-7DD6-4A99-A5F4-03E48C88DBBD}"/>
              </a:ext>
            </a:extLst>
          </p:cNvPr>
          <p:cNvSpPr txBox="1"/>
          <p:nvPr/>
        </p:nvSpPr>
        <p:spPr>
          <a:xfrm>
            <a:off x="16142909" y="22568452"/>
            <a:ext cx="6118983" cy="830997"/>
          </a:xfrm>
          <a:prstGeom prst="rect">
            <a:avLst/>
          </a:prstGeom>
          <a:noFill/>
        </p:spPr>
        <p:txBody>
          <a:bodyPr wrap="none" rtlCol="0">
            <a:spAutoFit/>
          </a:bodyPr>
          <a:lstStyle/>
          <a:p>
            <a:r>
              <a:rPr lang="en-US" sz="4800" b="1">
                <a:solidFill>
                  <a:schemeClr val="bg1"/>
                </a:solidFill>
                <a:latin typeface="Open Sans" panose="020B0606030504020204" pitchFamily="34" charset="0"/>
                <a:ea typeface="Open Sans" panose="020B0606030504020204" pitchFamily="34" charset="0"/>
                <a:cs typeface="Open Sans" panose="020B0606030504020204" pitchFamily="34" charset="0"/>
              </a:rPr>
              <a:t>Fixed Effects Model</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a:extLst>
              <a:ext uri="{FF2B5EF4-FFF2-40B4-BE49-F238E27FC236}">
                <a16:creationId xmlns:a16="http://schemas.microsoft.com/office/drawing/2014/main" id="{9F5ABB0B-5FF4-4A3F-9E3D-C82ECE5652F7}"/>
              </a:ext>
            </a:extLst>
          </p:cNvPr>
          <p:cNvSpPr txBox="1"/>
          <p:nvPr/>
        </p:nvSpPr>
        <p:spPr>
          <a:xfrm>
            <a:off x="29720642" y="2991552"/>
            <a:ext cx="5644494"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Map Visualization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38">
            <a:extLst>
              <a:ext uri="{FF2B5EF4-FFF2-40B4-BE49-F238E27FC236}">
                <a16:creationId xmlns:a16="http://schemas.microsoft.com/office/drawing/2014/main" id="{E11D258C-70B4-45F4-95B6-10A70127DA1A}"/>
              </a:ext>
            </a:extLst>
          </p:cNvPr>
          <p:cNvSpPr txBox="1"/>
          <p:nvPr/>
        </p:nvSpPr>
        <p:spPr>
          <a:xfrm>
            <a:off x="27348963" y="14355789"/>
            <a:ext cx="10387853" cy="332398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a:extLst>
              <a:ext uri="{FF2B5EF4-FFF2-40B4-BE49-F238E27FC236}">
                <a16:creationId xmlns:a16="http://schemas.microsoft.com/office/drawing/2014/main" id="{3D168F51-D0AE-46ED-9BB6-5C3085EEB174}"/>
              </a:ext>
            </a:extLst>
          </p:cNvPr>
          <p:cNvSpPr txBox="1"/>
          <p:nvPr/>
        </p:nvSpPr>
        <p:spPr>
          <a:xfrm>
            <a:off x="30615118" y="17736482"/>
            <a:ext cx="3855543"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Conclusions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5688038F-5519-44EB-9898-F25405AD3858}"/>
              </a:ext>
            </a:extLst>
          </p:cNvPr>
          <p:cNvSpPr txBox="1"/>
          <p:nvPr/>
        </p:nvSpPr>
        <p:spPr>
          <a:xfrm>
            <a:off x="27348963" y="19059921"/>
            <a:ext cx="10387853" cy="332398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77ECABAD-E3CF-424E-B3B2-9B8BA862B018}"/>
              </a:ext>
            </a:extLst>
          </p:cNvPr>
          <p:cNvSpPr txBox="1"/>
          <p:nvPr/>
        </p:nvSpPr>
        <p:spPr>
          <a:xfrm>
            <a:off x="26927028" y="23370508"/>
            <a:ext cx="11231723" cy="1079013"/>
          </a:xfrm>
          <a:prstGeom prst="rect">
            <a:avLst/>
          </a:prstGeom>
          <a:noFill/>
        </p:spPr>
        <p:txBody>
          <a:bodyPr wrap="square" rtlCol="0">
            <a:spAutoFit/>
          </a:bodyPr>
          <a:lstStyle/>
          <a:p>
            <a:pPr algn="ctr">
              <a:lnSpc>
                <a:spcPts val="8400"/>
              </a:lnSpc>
            </a:pP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 / Future Directions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4B9841C7-26CE-407D-B5DB-A028C67B1550}"/>
              </a:ext>
            </a:extLst>
          </p:cNvPr>
          <p:cNvSpPr txBox="1"/>
          <p:nvPr/>
        </p:nvSpPr>
        <p:spPr>
          <a:xfrm>
            <a:off x="27348963" y="25170556"/>
            <a:ext cx="10387853" cy="332398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668AE86B-5888-47EE-98AF-B24727FD0EF3}"/>
              </a:ext>
            </a:extLst>
          </p:cNvPr>
          <p:cNvSpPr txBox="1"/>
          <p:nvPr/>
        </p:nvSpPr>
        <p:spPr>
          <a:xfrm>
            <a:off x="11608904" y="4896160"/>
            <a:ext cx="15186992" cy="240065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1BA3DDFA-DB39-474F-B149-FF2854456D8F}"/>
              </a:ext>
            </a:extLst>
          </p:cNvPr>
          <p:cNvSpPr txBox="1"/>
          <p:nvPr/>
        </p:nvSpPr>
        <p:spPr>
          <a:xfrm>
            <a:off x="676585" y="14974573"/>
            <a:ext cx="10387853" cy="4555093"/>
          </a:xfrm>
          <a:prstGeom prst="rect">
            <a:avLst/>
          </a:prstGeom>
          <a:noFill/>
        </p:spPr>
        <p:txBody>
          <a:bodyPr wrap="square" rtlCol="0">
            <a:spAutoFit/>
          </a:bodyPr>
          <a:lstStyle/>
          <a:p>
            <a:pPr algn="just">
              <a:spcAft>
                <a:spcPts val="600"/>
              </a:spcAft>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match the monthly arrivals data, we aggregated the cases from the 15th of each month to the 14th of the next, given the 2-week incubation period. This gave us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294 data points</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from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49 states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(excl. DE) and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6 months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(Apr – Sep 20).</a:t>
            </a:r>
          </a:p>
          <a:p>
            <a:pPr algn="just">
              <a:spcAft>
                <a:spcPts val="600"/>
              </a:spcAft>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exploratory data analysis (see below) gave us the following insights:</a:t>
            </a:r>
          </a:p>
          <a:p>
            <a:pPr marL="457200" indent="-457200" algn="just">
              <a:buFont typeface="Arial" panose="020B0604020202020204" pitchFamily="34" charset="0"/>
              <a:buChar char="•"/>
            </a:pPr>
            <a:r>
              <a:rPr lang="en-SG"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States with large pop. had more arrivals and cases – pop. is a possible causal factor for both</a:t>
            </a:r>
          </a:p>
          <a:p>
            <a:pPr marL="457200" indent="-457200" algn="just">
              <a:buFont typeface="Arial" panose="020B0604020202020204" pitchFamily="34" charset="0"/>
              <a:buChar char="•"/>
            </a:pPr>
            <a:r>
              <a:rPr lang="en-SG"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Linear r/s in log-log plot – possible polynomial r/s</a:t>
            </a:r>
          </a:p>
          <a:p>
            <a:pPr marL="457200" indent="-457200" algn="just">
              <a:buFont typeface="Arial" panose="020B0604020202020204" pitchFamily="34" charset="0"/>
              <a:buChar char="•"/>
            </a:pPr>
            <a:r>
              <a:rPr lang="en-SG"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Cases increased over time – possible fixed time effects</a:t>
            </a:r>
          </a:p>
        </p:txBody>
      </p:sp>
      <p:pic>
        <p:nvPicPr>
          <p:cNvPr id="1040" name="Picture 16">
            <a:extLst>
              <a:ext uri="{FF2B5EF4-FFF2-40B4-BE49-F238E27FC236}">
                <a16:creationId xmlns:a16="http://schemas.microsoft.com/office/drawing/2014/main" id="{A8678848-A210-494A-8C1E-D1BB15BF22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584" y="19484295"/>
            <a:ext cx="10387854" cy="4364044"/>
          </a:xfrm>
          <a:prstGeom prst="rect">
            <a:avLst/>
          </a:prstGeom>
          <a:solidFill>
            <a:schemeClr val="bg1"/>
          </a:solidFill>
        </p:spPr>
      </p:pic>
      <p:sp>
        <p:nvSpPr>
          <p:cNvPr id="33" name="TextBox 32">
            <a:extLst>
              <a:ext uri="{FF2B5EF4-FFF2-40B4-BE49-F238E27FC236}">
                <a16:creationId xmlns:a16="http://schemas.microsoft.com/office/drawing/2014/main" id="{DD90FA3E-BF0F-4F34-9FF1-63BABB1F485D}"/>
              </a:ext>
            </a:extLst>
          </p:cNvPr>
          <p:cNvSpPr txBox="1"/>
          <p:nvPr/>
        </p:nvSpPr>
        <p:spPr>
          <a:xfrm>
            <a:off x="676585" y="23862926"/>
            <a:ext cx="10387853" cy="4909036"/>
          </a:xfrm>
          <a:prstGeom prst="rect">
            <a:avLst/>
          </a:prstGeom>
          <a:noFill/>
        </p:spPr>
        <p:txBody>
          <a:bodyPr wrap="square" rtlCol="0">
            <a:spAutoFit/>
          </a:bodyPr>
          <a:lstStyle/>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ran simple linear regression with different versions of our variables: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1A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No. of arrivals vs no. of cases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1B</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Change in arrivals vs change in cases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1C</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Per capita arrivals vs  per capita cases</a:t>
            </a:r>
          </a:p>
          <a:p>
            <a:pPr marL="457200" indent="-457200" algn="just">
              <a:spcAft>
                <a:spcPts val="600"/>
              </a:spcAf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1C(W)</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Weighted p.c. arrivals vs p.c. cases</a:t>
            </a:r>
          </a:p>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Using Model 1C(W) as the base, we ran several more complex regression models: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2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Polynomial regression</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3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Multiple linear regression (w/ policy as controls)</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4</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Fixed effects model (entity &amp; time)</a:t>
            </a:r>
            <a:endParaRPr lang="en-SG"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descr="Map&#10;&#10;Description automatically generated">
            <a:extLst>
              <a:ext uri="{FF2B5EF4-FFF2-40B4-BE49-F238E27FC236}">
                <a16:creationId xmlns:a16="http://schemas.microsoft.com/office/drawing/2014/main" id="{D597A00B-B8FE-5045-ABF8-7D8DA687BE37}"/>
              </a:ext>
            </a:extLst>
          </p:cNvPr>
          <p:cNvPicPr>
            <a:picLocks noChangeAspect="1"/>
          </p:cNvPicPr>
          <p:nvPr/>
        </p:nvPicPr>
        <p:blipFill>
          <a:blip r:embed="rId7"/>
          <a:stretch>
            <a:fillRect/>
          </a:stretch>
        </p:blipFill>
        <p:spPr>
          <a:xfrm>
            <a:off x="27604015" y="4122149"/>
            <a:ext cx="9877747" cy="9893887"/>
          </a:xfrm>
          <a:prstGeom prst="rect">
            <a:avLst/>
          </a:prstGeom>
        </p:spPr>
      </p:pic>
    </p:spTree>
    <p:extLst>
      <p:ext uri="{BB962C8B-B14F-4D97-AF65-F5344CB8AC3E}">
        <p14:creationId xmlns:p14="http://schemas.microsoft.com/office/powerpoint/2010/main" val="4219907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TotalTime>
  <Words>698</Words>
  <Application>Microsoft Macintosh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 Cong Loh</dc:creator>
  <cp:lastModifiedBy>Neronha, Joshua</cp:lastModifiedBy>
  <cp:revision>79</cp:revision>
  <dcterms:created xsi:type="dcterms:W3CDTF">2021-04-07T12:21:00Z</dcterms:created>
  <dcterms:modified xsi:type="dcterms:W3CDTF">2021-04-13T01:56:36Z</dcterms:modified>
</cp:coreProperties>
</file>