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48"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 Cong Loh" initials="JCL" lastIdx="1" clrIdx="0">
    <p:extLst>
      <p:ext uri="{19B8F6BF-5375-455C-9EA6-DF929625EA0E}">
        <p15:presenceInfo xmlns:p15="http://schemas.microsoft.com/office/powerpoint/2012/main" userId="88cba1773beb63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90C3"/>
    <a:srgbClr val="01BDDB"/>
    <a:srgbClr val="058CB9"/>
    <a:srgbClr val="883A47"/>
    <a:srgbClr val="3E0D0E"/>
    <a:srgbClr val="F59FB7"/>
    <a:srgbClr val="7C283E"/>
    <a:srgbClr val="9B1C40"/>
    <a:srgbClr val="FB85A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87952" autoAdjust="0"/>
  </p:normalViewPr>
  <p:slideViewPr>
    <p:cSldViewPr snapToGrid="0">
      <p:cViewPr>
        <p:scale>
          <a:sx n="50" d="100"/>
          <a:sy n="50" d="100"/>
        </p:scale>
        <p:origin x="-5864" y="-3276"/>
      </p:cViewPr>
      <p:guideLst>
        <p:guide orient="horz" pos="9048"/>
        <p:guide pos="1209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80"/>
    </p:cViewPr>
  </p:sorterViewPr>
  <p:notesViewPr>
    <p:cSldViewPr snapToGrid="0">
      <p:cViewPr varScale="1">
        <p:scale>
          <a:sx n="49" d="100"/>
          <a:sy n="49" d="100"/>
        </p:scale>
        <p:origin x="266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6143F-58AF-4D19-B770-69E1D2A429B3}" type="datetimeFigureOut">
              <a:rPr lang="en-SG" smtClean="0"/>
              <a:t>13/4/2021</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3EE29-611D-4BD4-845A-C29834549AD7}" type="slidenum">
              <a:rPr lang="en-SG" smtClean="0"/>
              <a:t>‹#›</a:t>
            </a:fld>
            <a:endParaRPr lang="en-SG"/>
          </a:p>
        </p:txBody>
      </p:sp>
    </p:spTree>
    <p:extLst>
      <p:ext uri="{BB962C8B-B14F-4D97-AF65-F5344CB8AC3E}">
        <p14:creationId xmlns:p14="http://schemas.microsoft.com/office/powerpoint/2010/main" val="278558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0E3EE29-611D-4BD4-845A-C29834549AD7}" type="slidenum">
              <a:rPr lang="en-SG" smtClean="0"/>
              <a:t>1</a:t>
            </a:fld>
            <a:endParaRPr lang="en-SG"/>
          </a:p>
        </p:txBody>
      </p:sp>
    </p:spTree>
    <p:extLst>
      <p:ext uri="{BB962C8B-B14F-4D97-AF65-F5344CB8AC3E}">
        <p14:creationId xmlns:p14="http://schemas.microsoft.com/office/powerpoint/2010/main" val="369528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713925"/>
            <a:ext cx="3264408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5128560"/>
            <a:ext cx="288036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13/4/2021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
        <p:nvSpPr>
          <p:cNvPr id="8" name="Rectangle 7">
            <a:extLst>
              <a:ext uri="{FF2B5EF4-FFF2-40B4-BE49-F238E27FC236}">
                <a16:creationId xmlns:a16="http://schemas.microsoft.com/office/drawing/2014/main" id="{A69057AB-C60C-4973-B3A2-916EF459BCFA}"/>
              </a:ext>
            </a:extLst>
          </p:cNvPr>
          <p:cNvSpPr/>
          <p:nvPr userDrawn="1"/>
        </p:nvSpPr>
        <p:spPr>
          <a:xfrm>
            <a:off x="0" y="-125810"/>
            <a:ext cx="38404800" cy="28803600"/>
          </a:xfrm>
          <a:prstGeom prst="rect">
            <a:avLst/>
          </a:prstGeom>
          <a:gradFill flip="none" rotWithShape="1">
            <a:gsLst>
              <a:gs pos="30000">
                <a:schemeClr val="tx1">
                  <a:alpha val="2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7286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13/4/2021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90855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533525"/>
            <a:ext cx="8281035"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533525"/>
            <a:ext cx="24363045"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13/4/2021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249352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13/4/2021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61423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7180906"/>
            <a:ext cx="3312414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19275751"/>
            <a:ext cx="33124140" cy="6300785"/>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CF86C-9498-4717-8AB5-811567CBC580}" type="datetimeFigureOut">
              <a:rPr lang="en-SG" smtClean="0"/>
              <a:t>13/4/2021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8202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667625"/>
            <a:ext cx="1632204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667625"/>
            <a:ext cx="1632204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CF86C-9498-4717-8AB5-811567CBC580}" type="datetimeFigureOut">
              <a:rPr lang="en-SG" smtClean="0"/>
              <a:t>13/4/2021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400061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533531"/>
            <a:ext cx="3312414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7060885"/>
            <a:ext cx="16247028"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0521315"/>
            <a:ext cx="16247028"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7060885"/>
            <a:ext cx="16327042"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0521315"/>
            <a:ext cx="16327042"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CF86C-9498-4717-8AB5-811567CBC580}" type="datetimeFigureOut">
              <a:rPr lang="en-SG" smtClean="0"/>
              <a:t>13/4/2021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35549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CF86C-9498-4717-8AB5-811567CBC580}" type="datetimeFigureOut">
              <a:rPr lang="en-SG" smtClean="0"/>
              <a:t>13/4/2021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89493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CF86C-9498-4717-8AB5-811567CBC580}" type="datetimeFigureOut">
              <a:rPr lang="en-SG" smtClean="0"/>
              <a:t>13/4/2021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2511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20240"/>
            <a:ext cx="12386548"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147191"/>
            <a:ext cx="1944243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641080"/>
            <a:ext cx="12386548"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FF9CF86C-9498-4717-8AB5-811567CBC580}" type="datetimeFigureOut">
              <a:rPr lang="en-SG" smtClean="0"/>
              <a:t>13/4/2021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41381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20240"/>
            <a:ext cx="12386548"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147191"/>
            <a:ext cx="1944243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8641080"/>
            <a:ext cx="12386548"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FF9CF86C-9498-4717-8AB5-811567CBC580}" type="datetimeFigureOut">
              <a:rPr lang="en-SG" smtClean="0"/>
              <a:t>13/4/2021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9847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533531"/>
            <a:ext cx="3312414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667625"/>
            <a:ext cx="3312414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6696676"/>
            <a:ext cx="864108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FF9CF86C-9498-4717-8AB5-811567CBC580}" type="datetimeFigureOut">
              <a:rPr lang="en-SG" smtClean="0"/>
              <a:t>13/4/2021</a:t>
            </a:fld>
            <a:endParaRPr lang="en-SG"/>
          </a:p>
        </p:txBody>
      </p:sp>
      <p:sp>
        <p:nvSpPr>
          <p:cNvPr id="5" name="Footer Placeholder 4"/>
          <p:cNvSpPr>
            <a:spLocks noGrp="1"/>
          </p:cNvSpPr>
          <p:nvPr>
            <p:ph type="ftr" sz="quarter" idx="3"/>
          </p:nvPr>
        </p:nvSpPr>
        <p:spPr>
          <a:xfrm>
            <a:off x="12721590" y="26696676"/>
            <a:ext cx="1296162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7123390" y="26696676"/>
            <a:ext cx="864108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4F8D07E2-14E4-4EF2-A467-B734C5C645F9}" type="slidenum">
              <a:rPr lang="en-SG" smtClean="0"/>
              <a:t>‹#›</a:t>
            </a:fld>
            <a:endParaRPr lang="en-SG"/>
          </a:p>
        </p:txBody>
      </p:sp>
    </p:spTree>
    <p:extLst>
      <p:ext uri="{BB962C8B-B14F-4D97-AF65-F5344CB8AC3E}">
        <p14:creationId xmlns:p14="http://schemas.microsoft.com/office/powerpoint/2010/main" val="3925861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EE3C635C-A894-46B4-8BCE-B6A63ED9C924}"/>
              </a:ext>
            </a:extLst>
          </p:cNvPr>
          <p:cNvSpPr txBox="1"/>
          <p:nvPr/>
        </p:nvSpPr>
        <p:spPr>
          <a:xfrm>
            <a:off x="1000868" y="6552225"/>
            <a:ext cx="9746905" cy="7201972"/>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COVID-19 data</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is obtained from </a:t>
            </a:r>
            <a:r>
              <a:rPr lang="en-US" sz="26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The Atlantic’s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The COVID Tracking Project</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It gives the daily number of positive cases for each of the 50 states, five territories and D.C., and our data spans Jan 20 and Feb 21.</a:t>
            </a:r>
          </a:p>
          <a:p>
            <a:pPr marL="457200" indent="-457200" algn="just">
              <a:spcAft>
                <a:spcPts val="1200"/>
              </a:spcAft>
              <a:buFont typeface="Arial" panose="020B0604020202020204" pitchFamily="34" charset="0"/>
              <a:buChar cha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air passenger arrival data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is compiled from two datasets from the USDOT. The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DB1B</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gives a 10% sample of all itineraries by quarter, and covers Q1 to Q3 2020. The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T100</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breaks down the number of passengers flying between two airports (including layovers) by month, and covers Jan to Nov 2020. We combined the two datasets to estimate the number of passengers travelling between every pair of states per month, excluding layovers. </a:t>
            </a:r>
          </a:p>
          <a:p>
            <a:pPr marL="457200" indent="-457200" algn="just">
              <a:spcAft>
                <a:spcPts val="1200"/>
              </a:spcAft>
              <a:buFont typeface="Arial" panose="020B0604020202020204" pitchFamily="34" charset="0"/>
              <a:buChar cha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policy data</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comes from the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COVID-19 US State Policy Database</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developed by the Boston University School of Public Health. It tracks the dates when each US state implemented COVID-19-related social safety net, economic, and social distancing policies.</a:t>
            </a:r>
            <a:endParaRPr lang="en-SG" sz="2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5AE4128B-489A-4B60-B38B-F46ECD335891}"/>
              </a:ext>
            </a:extLst>
          </p:cNvPr>
          <p:cNvSpPr txBox="1"/>
          <p:nvPr/>
        </p:nvSpPr>
        <p:spPr>
          <a:xfrm>
            <a:off x="1309842" y="203329"/>
            <a:ext cx="35820626" cy="2369880"/>
          </a:xfrm>
          <a:prstGeom prst="rect">
            <a:avLst/>
          </a:prstGeom>
          <a:noFill/>
        </p:spPr>
        <p:txBody>
          <a:bodyPr wrap="square" rtlCol="0">
            <a:spAutoFit/>
          </a:bodyPr>
          <a:lstStyle/>
          <a:p>
            <a:pPr algn="ctr"/>
            <a:r>
              <a:rPr lang="en-US" sz="7200" b="1"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PandAIRmic</a:t>
            </a:r>
          </a:p>
          <a:p>
            <a:pPr algn="ctr"/>
            <a:r>
              <a:rPr lang="en-US" sz="44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An analysis of the impacts of air travel on </a:t>
            </a:r>
            <a:r>
              <a:rPr lang="en-US" sz="4400"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the</a:t>
            </a:r>
            <a:r>
              <a:rPr lang="en-US" sz="44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spread of COVID-19 </a:t>
            </a:r>
          </a:p>
          <a:p>
            <a:pPr algn="ctr"/>
            <a:r>
              <a:rPr lang="en-US" sz="3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Jian Cong Loh, Joshua Neronha, Stephen Sun, Tzuhwan Seet</a:t>
            </a:r>
            <a:endParaRPr lang="en-SG" sz="40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4C04B138-B0AA-4363-A3DD-20FEEC47AF59}"/>
              </a:ext>
            </a:extLst>
          </p:cNvPr>
          <p:cNvSpPr txBox="1"/>
          <p:nvPr/>
        </p:nvSpPr>
        <p:spPr>
          <a:xfrm>
            <a:off x="4068377" y="3184592"/>
            <a:ext cx="3611886" cy="830997"/>
          </a:xfrm>
          <a:prstGeom prst="rect">
            <a:avLst/>
          </a:prstGeom>
          <a:noFill/>
        </p:spPr>
        <p:txBody>
          <a:bodyPr wrap="non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Hypothesis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2D3EDF61-6FA4-4F0C-A505-0F330CE95747}"/>
              </a:ext>
            </a:extLst>
          </p:cNvPr>
          <p:cNvSpPr txBox="1"/>
          <p:nvPr/>
        </p:nvSpPr>
        <p:spPr>
          <a:xfrm>
            <a:off x="4784246" y="5727771"/>
            <a:ext cx="2180149" cy="830997"/>
          </a:xfrm>
          <a:prstGeom prst="rect">
            <a:avLst/>
          </a:prstGeom>
          <a:noFill/>
        </p:spPr>
        <p:txBody>
          <a:bodyPr wrap="squar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0FBA1A7D-CDDA-41E1-8B3E-410E7BF2A533}"/>
              </a:ext>
            </a:extLst>
          </p:cNvPr>
          <p:cNvSpPr txBox="1"/>
          <p:nvPr/>
        </p:nvSpPr>
        <p:spPr>
          <a:xfrm>
            <a:off x="3764608" y="14041817"/>
            <a:ext cx="4219425" cy="830997"/>
          </a:xfrm>
          <a:prstGeom prst="rect">
            <a:avLst/>
          </a:prstGeom>
          <a:noFill/>
        </p:spPr>
        <p:txBody>
          <a:bodyPr wrap="none" rtlCol="0">
            <a:spAutoFit/>
          </a:bodyPr>
          <a:lstStyle/>
          <a:p>
            <a:pPr algn="ct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Methodology</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C6CA834A-AB9F-4009-B849-5BBCF50EB389}"/>
              </a:ext>
            </a:extLst>
          </p:cNvPr>
          <p:cNvSpPr txBox="1"/>
          <p:nvPr/>
        </p:nvSpPr>
        <p:spPr>
          <a:xfrm>
            <a:off x="15280615" y="3184592"/>
            <a:ext cx="7879080"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Simple Linear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0B2033ED-930A-439E-8B1B-E88395017C71}"/>
              </a:ext>
            </a:extLst>
          </p:cNvPr>
          <p:cNvSpPr txBox="1"/>
          <p:nvPr/>
        </p:nvSpPr>
        <p:spPr>
          <a:xfrm>
            <a:off x="15653313" y="12396356"/>
            <a:ext cx="7133684"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Polynomial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CD832C1-35D5-4AA8-9585-C9E18883337E}"/>
              </a:ext>
            </a:extLst>
          </p:cNvPr>
          <p:cNvCxnSpPr>
            <a:cxnSpLocks/>
          </p:cNvCxnSpPr>
          <p:nvPr/>
        </p:nvCxnSpPr>
        <p:spPr>
          <a:xfrm>
            <a:off x="1230328" y="2810941"/>
            <a:ext cx="3582062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7DF0F0-029B-4C6E-8068-6F73291A682C}"/>
              </a:ext>
            </a:extLst>
          </p:cNvPr>
          <p:cNvSpPr txBox="1"/>
          <p:nvPr/>
        </p:nvSpPr>
        <p:spPr>
          <a:xfrm>
            <a:off x="950657" y="4075457"/>
            <a:ext cx="9847327" cy="1292662"/>
          </a:xfrm>
          <a:prstGeom prst="rect">
            <a:avLst/>
          </a:prstGeom>
          <a:noFill/>
        </p:spPr>
        <p:txBody>
          <a:bodyPr wrap="square" rtlCol="0">
            <a:spAutoFit/>
          </a:bodyPr>
          <a:lstStyle/>
          <a:p>
            <a:pPr algn="just"/>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We hypothesize that the number of domestic air passenger arrivals in a US state is positively correlated with the number of new COVID-19 cases in that state.</a:t>
            </a:r>
            <a:endParaRPr lang="en-SG" sz="2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EC79E649-01C3-4A37-A0BF-CB5147C2A3E7}"/>
              </a:ext>
            </a:extLst>
          </p:cNvPr>
          <p:cNvSpPr txBox="1"/>
          <p:nvPr/>
        </p:nvSpPr>
        <p:spPr>
          <a:xfrm>
            <a:off x="15032951" y="19424744"/>
            <a:ext cx="8374408"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Multiple Linear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C1DF6537-7DD6-4A99-A5F4-03E48C88DBBD}"/>
              </a:ext>
            </a:extLst>
          </p:cNvPr>
          <p:cNvSpPr txBox="1"/>
          <p:nvPr/>
        </p:nvSpPr>
        <p:spPr>
          <a:xfrm>
            <a:off x="16160664" y="24212714"/>
            <a:ext cx="6118983"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Fixed Effects Model</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9F5ABB0B-5FF4-4A3F-9E3D-C82ECE5652F7}"/>
              </a:ext>
            </a:extLst>
          </p:cNvPr>
          <p:cNvSpPr txBox="1"/>
          <p:nvPr/>
        </p:nvSpPr>
        <p:spPr>
          <a:xfrm>
            <a:off x="29726626" y="3184592"/>
            <a:ext cx="5644494"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Map Visualization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a:extLst>
              <a:ext uri="{FF2B5EF4-FFF2-40B4-BE49-F238E27FC236}">
                <a16:creationId xmlns:a16="http://schemas.microsoft.com/office/drawing/2014/main" id="{3D168F51-D0AE-46ED-9BB6-5C3085EEB174}"/>
              </a:ext>
            </a:extLst>
          </p:cNvPr>
          <p:cNvSpPr txBox="1"/>
          <p:nvPr/>
        </p:nvSpPr>
        <p:spPr>
          <a:xfrm>
            <a:off x="30621102" y="15950360"/>
            <a:ext cx="3855543"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Conclusions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77ECABAD-E3CF-424E-B3B2-9B8BA862B018}"/>
              </a:ext>
            </a:extLst>
          </p:cNvPr>
          <p:cNvSpPr txBox="1"/>
          <p:nvPr/>
        </p:nvSpPr>
        <p:spPr>
          <a:xfrm>
            <a:off x="26933012" y="22323517"/>
            <a:ext cx="11231723" cy="1079013"/>
          </a:xfrm>
          <a:prstGeom prst="rect">
            <a:avLst/>
          </a:prstGeom>
          <a:noFill/>
        </p:spPr>
        <p:txBody>
          <a:bodyPr wrap="square" rtlCol="0">
            <a:spAutoFit/>
          </a:bodyPr>
          <a:lstStyle/>
          <a:p>
            <a:pPr algn="ctr">
              <a:lnSpc>
                <a:spcPts val="8400"/>
              </a:lnSpc>
            </a:pP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 / Future Directions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1BA3DDFA-DB39-474F-B149-FF2854456D8F}"/>
              </a:ext>
            </a:extLst>
          </p:cNvPr>
          <p:cNvSpPr txBox="1"/>
          <p:nvPr/>
        </p:nvSpPr>
        <p:spPr>
          <a:xfrm>
            <a:off x="961566" y="14901613"/>
            <a:ext cx="9825509" cy="4324261"/>
          </a:xfrm>
          <a:prstGeom prst="rect">
            <a:avLst/>
          </a:prstGeom>
          <a:noFill/>
        </p:spPr>
        <p:txBody>
          <a:bodyPr wrap="square" rtlCol="0">
            <a:spAutoFit/>
          </a:bodyPr>
          <a:lstStyle/>
          <a:p>
            <a:pPr algn="just">
              <a:spcAft>
                <a:spcPts val="1200"/>
              </a:spcAft>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To match the monthly arrivals data, we aggregated cases from the 15th of each month to the 14th of the next, considering the 2-week COVID-19 incubation period. This gave us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294 data points</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from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49 states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(excl. DE) and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6 months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(Apr – Sep 20).</a:t>
            </a:r>
          </a:p>
          <a:p>
            <a:pPr algn="just">
              <a:spcAft>
                <a:spcPts val="600"/>
              </a:spcAft>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exploratory data analysis (see below) gave us the following insights:</a:t>
            </a:r>
          </a:p>
          <a:p>
            <a:pPr marL="457200" indent="-457200" algn="just">
              <a:buFont typeface="Arial" panose="020B0604020202020204" pitchFamily="34" charset="0"/>
              <a:buChar char="•"/>
            </a:pPr>
            <a:r>
              <a:rPr lang="en-SG"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States with large pop. had more arrivals and cases – pop. is a possible confounding variable that affects both</a:t>
            </a:r>
          </a:p>
          <a:p>
            <a:pPr marL="457200" indent="-457200" algn="just">
              <a:buFont typeface="Arial" panose="020B0604020202020204" pitchFamily="34" charset="0"/>
              <a:buChar char="•"/>
            </a:pPr>
            <a:r>
              <a:rPr lang="en-SG"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Linear r/s in log-log plot – possible polynomial r/s</a:t>
            </a:r>
          </a:p>
          <a:p>
            <a:pPr marL="457200" indent="-457200" algn="just">
              <a:buFont typeface="Arial" panose="020B0604020202020204" pitchFamily="34" charset="0"/>
              <a:buChar char="•"/>
            </a:pPr>
            <a:r>
              <a:rPr lang="en-SG"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Cases increased over time – possible time-fixed effects</a:t>
            </a:r>
          </a:p>
        </p:txBody>
      </p:sp>
      <p:pic>
        <p:nvPicPr>
          <p:cNvPr id="1040" name="Picture 16">
            <a:extLst>
              <a:ext uri="{FF2B5EF4-FFF2-40B4-BE49-F238E27FC236}">
                <a16:creationId xmlns:a16="http://schemas.microsoft.com/office/drawing/2014/main" id="{A8678848-A210-494A-8C1E-D1BB15BF2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566" y="19459590"/>
            <a:ext cx="9825509" cy="4127798"/>
          </a:xfrm>
          <a:prstGeom prst="rect">
            <a:avLst/>
          </a:prstGeom>
          <a:solidFill>
            <a:schemeClr val="bg1"/>
          </a:solidFill>
        </p:spPr>
      </p:pic>
      <p:sp>
        <p:nvSpPr>
          <p:cNvPr id="33" name="TextBox 32">
            <a:extLst>
              <a:ext uri="{FF2B5EF4-FFF2-40B4-BE49-F238E27FC236}">
                <a16:creationId xmlns:a16="http://schemas.microsoft.com/office/drawing/2014/main" id="{DD90FA3E-BF0F-4F34-9FF1-63BABB1F485D}"/>
              </a:ext>
            </a:extLst>
          </p:cNvPr>
          <p:cNvSpPr txBox="1"/>
          <p:nvPr/>
        </p:nvSpPr>
        <p:spPr>
          <a:xfrm>
            <a:off x="989959" y="23634326"/>
            <a:ext cx="9768723" cy="4647426"/>
          </a:xfrm>
          <a:prstGeom prst="rect">
            <a:avLst/>
          </a:prstGeom>
          <a:noFill/>
        </p:spPr>
        <p:txBody>
          <a:bodyPr wrap="square" rtlCol="0">
            <a:spAutoFit/>
          </a:bodyPr>
          <a:lstStyle/>
          <a:p>
            <a:pPr algn="just"/>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We ran simple linear regression with different versions of our variables:</a:t>
            </a:r>
          </a:p>
          <a:p>
            <a:pPr marL="457200" indent="-457200" algn="just">
              <a:buFont typeface="Arial" panose="020B0604020202020204" pitchFamily="34" charset="0"/>
              <a:buChar char="•"/>
            </a:pP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1A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No. of arrivals vs no. of cases</a:t>
            </a:r>
          </a:p>
          <a:p>
            <a:pPr marL="457200" indent="-457200" algn="just">
              <a:buFont typeface="Arial" panose="020B0604020202020204" pitchFamily="34" charset="0"/>
              <a:buChar char="•"/>
            </a:pP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1B</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 Change in arrivals vs change in cases</a:t>
            </a:r>
          </a:p>
          <a:p>
            <a:pPr marL="457200" indent="-457200" algn="just">
              <a:buFont typeface="Arial" panose="020B0604020202020204" pitchFamily="34" charset="0"/>
              <a:buChar char="•"/>
            </a:pP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 Per capita (p.c.) arrivals vs  per capita cases</a:t>
            </a:r>
          </a:p>
          <a:p>
            <a:pPr marL="457200" indent="-457200" algn="just">
              <a:spcAft>
                <a:spcPts val="1200"/>
              </a:spcAft>
              <a:buFont typeface="Arial" panose="020B0604020202020204" pitchFamily="34" charset="0"/>
              <a:buChar char="•"/>
            </a:pP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1C(W)</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 Weighted p.c. arrivals vs p.c. cases</a:t>
            </a:r>
          </a:p>
          <a:p>
            <a:pPr algn="just"/>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Using Model 1C(W) as the base, we ran several more complex regression models:</a:t>
            </a:r>
          </a:p>
          <a:p>
            <a:pPr marL="457200" indent="-457200" algn="just">
              <a:buFont typeface="Arial" panose="020B0604020202020204" pitchFamily="34" charset="0"/>
              <a:buChar char="•"/>
            </a:pP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2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Polynomial regression</a:t>
            </a:r>
            <a:endPar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3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Multiple linear regression (w/ policy as controls)</a:t>
            </a:r>
            <a:endPar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4</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 Fixed effects model (entity &amp; time)</a:t>
            </a:r>
            <a:endParaRPr lang="en-SG" sz="2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016CC282-A9A4-49DE-8483-667BD4D88867}"/>
              </a:ext>
            </a:extLst>
          </p:cNvPr>
          <p:cNvGraphicFramePr>
            <a:graphicFrameLocks noGrp="1"/>
          </p:cNvGraphicFramePr>
          <p:nvPr>
            <p:extLst>
              <p:ext uri="{D42A27DB-BD31-4B8C-83A1-F6EECF244321}">
                <p14:modId xmlns:p14="http://schemas.microsoft.com/office/powerpoint/2010/main" val="2953245951"/>
              </p:ext>
            </p:extLst>
          </p:nvPr>
        </p:nvGraphicFramePr>
        <p:xfrm>
          <a:off x="20523200" y="4075457"/>
          <a:ext cx="5759340" cy="2438400"/>
        </p:xfrm>
        <a:graphic>
          <a:graphicData uri="http://schemas.openxmlformats.org/drawingml/2006/table">
            <a:tbl>
              <a:tblPr firstRow="1" bandRow="1">
                <a:tableStyleId>{5940675A-B579-460E-94D1-54222C63F5DA}</a:tableStyleId>
              </a:tblPr>
              <a:tblGrid>
                <a:gridCol w="1439835">
                  <a:extLst>
                    <a:ext uri="{9D8B030D-6E8A-4147-A177-3AD203B41FA5}">
                      <a16:colId xmlns:a16="http://schemas.microsoft.com/office/drawing/2014/main" val="2036958792"/>
                    </a:ext>
                  </a:extLst>
                </a:gridCol>
                <a:gridCol w="1439835">
                  <a:extLst>
                    <a:ext uri="{9D8B030D-6E8A-4147-A177-3AD203B41FA5}">
                      <a16:colId xmlns:a16="http://schemas.microsoft.com/office/drawing/2014/main" val="1966810120"/>
                    </a:ext>
                  </a:extLst>
                </a:gridCol>
                <a:gridCol w="1439835">
                  <a:extLst>
                    <a:ext uri="{9D8B030D-6E8A-4147-A177-3AD203B41FA5}">
                      <a16:colId xmlns:a16="http://schemas.microsoft.com/office/drawing/2014/main" val="3751278107"/>
                    </a:ext>
                  </a:extLst>
                </a:gridCol>
                <a:gridCol w="1439835">
                  <a:extLst>
                    <a:ext uri="{9D8B030D-6E8A-4147-A177-3AD203B41FA5}">
                      <a16:colId xmlns:a16="http://schemas.microsoft.com/office/drawing/2014/main" val="1379759187"/>
                    </a:ext>
                  </a:extLst>
                </a:gridCol>
              </a:tblGrid>
              <a:tr h="0">
                <a:tc>
                  <a:txBody>
                    <a:bodyPr/>
                    <a:lstStyle/>
                    <a:p>
                      <a:pPr algn="ctr"/>
                      <a:r>
                        <a:rPr lang="en-US" sz="2600" b="1" dirty="0">
                          <a:latin typeface="Open Sans" panose="020B0606030504020204" pitchFamily="34" charset="0"/>
                          <a:ea typeface="Open Sans" panose="020B0606030504020204" pitchFamily="34" charset="0"/>
                          <a:cs typeface="Open Sans" panose="020B0606030504020204" pitchFamily="34" charset="0"/>
                        </a:rPr>
                        <a:t>Model</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59FB7"/>
                    </a:solidFill>
                  </a:tcPr>
                </a:tc>
                <a:tc>
                  <a:txBody>
                    <a:bodyPr/>
                    <a:lstStyle/>
                    <a:p>
                      <a:pPr algn="ctr"/>
                      <a:r>
                        <a:rPr lang="en-US" sz="2600" b="1" dirty="0">
                          <a:latin typeface="Open Sans" panose="020B0606030504020204" pitchFamily="34" charset="0"/>
                          <a:ea typeface="Open Sans" panose="020B0606030504020204" pitchFamily="34" charset="0"/>
                          <a:cs typeface="Open Sans" panose="020B0606030504020204" pitchFamily="34" charset="0"/>
                        </a:rPr>
                        <a:t>P-Value</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59FB7"/>
                    </a:solidFill>
                  </a:tcPr>
                </a:tc>
                <a:tc>
                  <a:txBody>
                    <a:bodyPr/>
                    <a:lstStyle/>
                    <a:p>
                      <a:pPr algn="ctr"/>
                      <a:r>
                        <a:rPr lang="en-US" sz="2600" b="1" dirty="0">
                          <a:latin typeface="Open Sans" panose="020B0606030504020204" pitchFamily="34" charset="0"/>
                          <a:ea typeface="Open Sans" panose="020B0606030504020204" pitchFamily="34" charset="0"/>
                          <a:cs typeface="Open Sans" panose="020B0606030504020204" pitchFamily="34" charset="0"/>
                        </a:rPr>
                        <a:t>Coef</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59FB7"/>
                    </a:solidFill>
                  </a:tcPr>
                </a:tc>
                <a:tc>
                  <a:txBody>
                    <a:bodyPr/>
                    <a:lstStyle/>
                    <a:p>
                      <a:pPr algn="ctr"/>
                      <a:r>
                        <a:rPr lang="en-US" sz="2600" b="1" dirty="0">
                          <a:latin typeface="Open Sans" panose="020B0606030504020204" pitchFamily="34" charset="0"/>
                          <a:ea typeface="Open Sans" panose="020B0606030504020204" pitchFamily="34" charset="0"/>
                          <a:cs typeface="Open Sans" panose="020B0606030504020204" pitchFamily="34" charset="0"/>
                        </a:rPr>
                        <a:t>R</a:t>
                      </a:r>
                      <a:r>
                        <a:rPr lang="en-US" sz="2600" b="1" baseline="30000" dirty="0">
                          <a:latin typeface="Open Sans" panose="020B0606030504020204" pitchFamily="34" charset="0"/>
                          <a:ea typeface="Open Sans" panose="020B0606030504020204" pitchFamily="34" charset="0"/>
                          <a:cs typeface="Open Sans" panose="020B0606030504020204" pitchFamily="34" charset="0"/>
                        </a:rPr>
                        <a:t>2</a:t>
                      </a:r>
                      <a:endParaRPr lang="en-SG" sz="2600" b="1" baseline="300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59FB7"/>
                    </a:solidFill>
                  </a:tcPr>
                </a:tc>
                <a:extLst>
                  <a:ext uri="{0D108BD9-81ED-4DB2-BD59-A6C34878D82A}">
                    <a16:rowId xmlns:a16="http://schemas.microsoft.com/office/drawing/2014/main" val="1518271530"/>
                  </a:ext>
                </a:extLst>
              </a:tr>
              <a:tr h="296406">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1A</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0.000</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0.083</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0.611</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extLst>
                  <a:ext uri="{0D108BD9-81ED-4DB2-BD59-A6C34878D82A}">
                    <a16:rowId xmlns:a16="http://schemas.microsoft.com/office/drawing/2014/main" val="316958446"/>
                  </a:ext>
                </a:extLst>
              </a:tr>
              <a:tr h="296406">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1B</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0.208</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SG" sz="2600" dirty="0">
                          <a:latin typeface="Open Sans" panose="020B0606030504020204" pitchFamily="34" charset="0"/>
                          <a:ea typeface="Open Sans" panose="020B0606030504020204" pitchFamily="34" charset="0"/>
                          <a:cs typeface="Open Sans" panose="020B0606030504020204" pitchFamily="34" charset="0"/>
                        </a:rPr>
                        <a:t>-0.095</a:t>
                      </a:r>
                    </a:p>
                  </a:txBody>
                  <a:tcPr anchor="ctr">
                    <a:solidFill>
                      <a:schemeClr val="bg1"/>
                    </a:solidFill>
                  </a:tcPr>
                </a:tc>
                <a:tc>
                  <a:txBody>
                    <a:bodyPr/>
                    <a:lstStyle/>
                    <a:p>
                      <a:pPr algn="ctr"/>
                      <a:r>
                        <a:rPr lang="en-SG" sz="2600" dirty="0">
                          <a:latin typeface="Open Sans" panose="020B0606030504020204" pitchFamily="34" charset="0"/>
                          <a:ea typeface="Open Sans" panose="020B0606030504020204" pitchFamily="34" charset="0"/>
                          <a:cs typeface="Open Sans" panose="020B0606030504020204" pitchFamily="34" charset="0"/>
                        </a:rPr>
                        <a:t>0.005</a:t>
                      </a:r>
                    </a:p>
                  </a:txBody>
                  <a:tcPr anchor="ctr">
                    <a:solidFill>
                      <a:schemeClr val="bg1"/>
                    </a:solidFill>
                  </a:tcPr>
                </a:tc>
                <a:extLst>
                  <a:ext uri="{0D108BD9-81ED-4DB2-BD59-A6C34878D82A}">
                    <a16:rowId xmlns:a16="http://schemas.microsoft.com/office/drawing/2014/main" val="2255164271"/>
                  </a:ext>
                </a:extLst>
              </a:tr>
              <a:tr h="296406">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1C</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0.000</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0.016</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0.047</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extLst>
                  <a:ext uri="{0D108BD9-81ED-4DB2-BD59-A6C34878D82A}">
                    <a16:rowId xmlns:a16="http://schemas.microsoft.com/office/drawing/2014/main" val="1226725151"/>
                  </a:ext>
                </a:extLst>
              </a:tr>
              <a:tr h="296406">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1C(W)</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0.000</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3.96</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0.065</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extLst>
                  <a:ext uri="{0D108BD9-81ED-4DB2-BD59-A6C34878D82A}">
                    <a16:rowId xmlns:a16="http://schemas.microsoft.com/office/drawing/2014/main" val="3216021332"/>
                  </a:ext>
                </a:extLst>
              </a:tr>
            </a:tbl>
          </a:graphicData>
        </a:graphic>
      </p:graphicFrame>
      <p:sp>
        <p:nvSpPr>
          <p:cNvPr id="30" name="TextBox 29">
            <a:extLst>
              <a:ext uri="{FF2B5EF4-FFF2-40B4-BE49-F238E27FC236}">
                <a16:creationId xmlns:a16="http://schemas.microsoft.com/office/drawing/2014/main" id="{80EC688A-58AB-409A-A453-47A844AA1EF7}"/>
              </a:ext>
            </a:extLst>
          </p:cNvPr>
          <p:cNvSpPr txBox="1"/>
          <p:nvPr/>
        </p:nvSpPr>
        <p:spPr>
          <a:xfrm>
            <a:off x="11951858" y="4075457"/>
            <a:ext cx="8215742" cy="3046988"/>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120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All simple linear regression models except Model 1B showed a </a:t>
            </a:r>
            <a:r>
              <a:rPr kumimoji="0" lang="en-US" sz="26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significant positive correlation</a:t>
            </a:r>
            <a:r>
              <a:rPr kumimoji="0" lang="en-US" sz="2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between the independent and dependent variables</a:t>
            </a:r>
            <a:r>
              <a:rPr lang="en-US" sz="26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the 5% significance level.</a:t>
            </a:r>
            <a:endParaRPr kumimoji="0" lang="en-US" sz="2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just" defTabSz="457200" rtl="0" eaLnBrk="1" fontAlgn="auto" latinLnBrk="0" hangingPunct="1">
              <a:lnSpc>
                <a:spcPct val="100000"/>
              </a:lnSpc>
              <a:spcBef>
                <a:spcPts val="0"/>
              </a:spcBef>
              <a:spcAft>
                <a:spcPts val="120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While Model 1A had the highest </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R</a:t>
            </a:r>
            <a:r>
              <a:rPr lang="en-US" sz="2600"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r>
              <a:rPr kumimoji="0" lang="en-US" sz="2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this likely reflects a spurious correlation as population is a confounding factor that influences both variables.</a:t>
            </a:r>
          </a:p>
        </p:txBody>
      </p:sp>
      <p:pic>
        <p:nvPicPr>
          <p:cNvPr id="7" name="Picture 6">
            <a:extLst>
              <a:ext uri="{FF2B5EF4-FFF2-40B4-BE49-F238E27FC236}">
                <a16:creationId xmlns:a16="http://schemas.microsoft.com/office/drawing/2014/main" id="{2EA6F6EE-397D-40B2-8E8B-9C0315DF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9734" y="7227040"/>
            <a:ext cx="6146392" cy="4651005"/>
          </a:xfrm>
          <a:prstGeom prst="rect">
            <a:avLst/>
          </a:prstGeom>
          <a:solidFill>
            <a:schemeClr val="bg1"/>
          </a:solidFill>
        </p:spPr>
      </p:pic>
      <p:sp>
        <p:nvSpPr>
          <p:cNvPr id="45" name="TextBox 44">
            <a:extLst>
              <a:ext uri="{FF2B5EF4-FFF2-40B4-BE49-F238E27FC236}">
                <a16:creationId xmlns:a16="http://schemas.microsoft.com/office/drawing/2014/main" id="{44DC5021-A164-40C9-9CF1-634C053A5AB1}"/>
              </a:ext>
            </a:extLst>
          </p:cNvPr>
          <p:cNvSpPr txBox="1"/>
          <p:nvPr/>
        </p:nvSpPr>
        <p:spPr>
          <a:xfrm>
            <a:off x="18403460" y="7227040"/>
            <a:ext cx="7879080" cy="4801314"/>
          </a:xfrm>
          <a:prstGeom prst="rect">
            <a:avLst/>
          </a:prstGeom>
          <a:noFill/>
        </p:spPr>
        <p:txBody>
          <a:bodyPr wrap="square">
            <a:spAutoFit/>
          </a:bodyPr>
          <a:lstStyle/>
          <a:p>
            <a:pPr algn="just">
              <a:spcAft>
                <a:spcPts val="1200"/>
              </a:spcAft>
              <a:defRPr/>
            </a:pPr>
            <a:r>
              <a:rPr kumimoji="0" lang="en-US" sz="2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To control for population, we experimented with the percentage change (Model 1B) and per capita values (Model 1C) of both variables.</a:t>
            </a:r>
          </a:p>
          <a:p>
            <a:pPr marL="0" marR="0" lvl="0" indent="0" algn="just" defTabSz="457200" rtl="0" eaLnBrk="1" fontAlgn="auto" latinLnBrk="0" hangingPunct="1">
              <a:lnSpc>
                <a:spcPct val="100000"/>
              </a:lnSpc>
              <a:spcBef>
                <a:spcPts val="0"/>
              </a:spcBef>
              <a:spcAft>
                <a:spcPts val="120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 possible reason for Model 1B’s poor performance is that taking the percentage change of the variables violates the i.i.d. assumption.</a:t>
            </a:r>
          </a:p>
          <a:p>
            <a:pPr algn="just">
              <a:spcAft>
                <a:spcPts val="1200"/>
              </a:spcAft>
              <a:defRP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We extended Model 1C by weighing the number of arrivals by the origin states’ per capita number of cases.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1C(W)</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gave the best </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R</a:t>
            </a:r>
            <a:r>
              <a:rPr lang="en-US" sz="2600"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and serves as the base model for our subsequent analyses. </a:t>
            </a:r>
          </a:p>
        </p:txBody>
      </p:sp>
      <p:sp>
        <p:nvSpPr>
          <p:cNvPr id="46" name="TextBox 45">
            <a:extLst>
              <a:ext uri="{FF2B5EF4-FFF2-40B4-BE49-F238E27FC236}">
                <a16:creationId xmlns:a16="http://schemas.microsoft.com/office/drawing/2014/main" id="{E5C4A583-7753-47EC-BDFF-1376F0BDD1C3}"/>
              </a:ext>
            </a:extLst>
          </p:cNvPr>
          <p:cNvSpPr txBox="1"/>
          <p:nvPr/>
        </p:nvSpPr>
        <p:spPr>
          <a:xfrm>
            <a:off x="11951858" y="13340578"/>
            <a:ext cx="7133684" cy="5601533"/>
          </a:xfrm>
          <a:prstGeom prst="rect">
            <a:avLst/>
          </a:prstGeom>
          <a:noFill/>
        </p:spPr>
        <p:txBody>
          <a:bodyPr wrap="square">
            <a:spAutoFit/>
          </a:bodyPr>
          <a:lstStyle/>
          <a:p>
            <a:pPr algn="just" fontAlgn="base">
              <a:spcAft>
                <a:spcPts val="1200"/>
              </a:spcAft>
            </a:pP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We used a </a:t>
            </a:r>
            <a:r>
              <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third degree polynomial </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model, as fitting the examples to polynomial curves of increasing degrees resulted in an increase in R</a:t>
            </a:r>
            <a:r>
              <a:rPr lang="en-US" sz="2600"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but this improvement plateaus for degrees &gt; 3. </a:t>
            </a:r>
          </a:p>
          <a:p>
            <a:pPr algn="just" fontAlgn="base">
              <a:spcAft>
                <a:spcPts val="1200"/>
              </a:spcAft>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All polynomial terms have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significant correlation</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with p.c. number of cases at the 5% confidence level. </a:t>
            </a:r>
          </a:p>
          <a:p>
            <a:pPr algn="just" fontAlgn="base">
              <a:spcAft>
                <a:spcPts val="1200"/>
              </a:spcAft>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t>
            </a:r>
            <a:r>
              <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R</a:t>
            </a:r>
            <a:r>
              <a:rPr lang="en-US" sz="2600" b="1"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2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is 0.118</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which is higher than that for simple linear regression. The relationship between weighted p.c. arrivals and p.c. COVID-19 cases is therefore likely to be polynomial rather than linear. </a:t>
            </a:r>
            <a:endPar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14" name="Table 15">
            <a:extLst>
              <a:ext uri="{FF2B5EF4-FFF2-40B4-BE49-F238E27FC236}">
                <a16:creationId xmlns:a16="http://schemas.microsoft.com/office/drawing/2014/main" id="{02338224-274C-41AE-94CA-C1377ACAEEC1}"/>
              </a:ext>
            </a:extLst>
          </p:cNvPr>
          <p:cNvGraphicFramePr>
            <a:graphicFrameLocks noGrp="1"/>
          </p:cNvGraphicFramePr>
          <p:nvPr>
            <p:extLst>
              <p:ext uri="{D42A27DB-BD31-4B8C-83A1-F6EECF244321}">
                <p14:modId xmlns:p14="http://schemas.microsoft.com/office/powerpoint/2010/main" val="2573283944"/>
              </p:ext>
            </p:extLst>
          </p:nvPr>
        </p:nvGraphicFramePr>
        <p:xfrm>
          <a:off x="19832159" y="17080664"/>
          <a:ext cx="6450381" cy="1950720"/>
        </p:xfrm>
        <a:graphic>
          <a:graphicData uri="http://schemas.openxmlformats.org/drawingml/2006/table">
            <a:tbl>
              <a:tblPr firstRow="1" bandRow="1">
                <a:tableStyleId>{5940675A-B579-460E-94D1-54222C63F5DA}</a:tableStyleId>
              </a:tblPr>
              <a:tblGrid>
                <a:gridCol w="2150127">
                  <a:extLst>
                    <a:ext uri="{9D8B030D-6E8A-4147-A177-3AD203B41FA5}">
                      <a16:colId xmlns:a16="http://schemas.microsoft.com/office/drawing/2014/main" val="1759811823"/>
                    </a:ext>
                  </a:extLst>
                </a:gridCol>
                <a:gridCol w="2150127">
                  <a:extLst>
                    <a:ext uri="{9D8B030D-6E8A-4147-A177-3AD203B41FA5}">
                      <a16:colId xmlns:a16="http://schemas.microsoft.com/office/drawing/2014/main" val="396567369"/>
                    </a:ext>
                  </a:extLst>
                </a:gridCol>
                <a:gridCol w="2150127">
                  <a:extLst>
                    <a:ext uri="{9D8B030D-6E8A-4147-A177-3AD203B41FA5}">
                      <a16:colId xmlns:a16="http://schemas.microsoft.com/office/drawing/2014/main" val="3466785794"/>
                    </a:ext>
                  </a:extLst>
                </a:gridCol>
              </a:tblGrid>
              <a:tr h="0">
                <a:tc>
                  <a:txBody>
                    <a:bodyPr/>
                    <a:lstStyle/>
                    <a:p>
                      <a:pPr algn="ctr"/>
                      <a:r>
                        <a:rPr lang="en-US" sz="2600" b="1" dirty="0">
                          <a:latin typeface="Open Sans" panose="020B0606030504020204" pitchFamily="34" charset="0"/>
                          <a:ea typeface="Open Sans" panose="020B0606030504020204" pitchFamily="34" charset="0"/>
                          <a:cs typeface="Open Sans" panose="020B0606030504020204" pitchFamily="34" charset="0"/>
                        </a:rPr>
                        <a:t>Regressor</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solidFill>
                      <a:srgbClr val="F59FB7"/>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1" dirty="0">
                          <a:latin typeface="Open Sans" panose="020B0606030504020204" pitchFamily="34" charset="0"/>
                          <a:ea typeface="Open Sans" panose="020B0606030504020204" pitchFamily="34" charset="0"/>
                          <a:cs typeface="Open Sans" panose="020B0606030504020204" pitchFamily="34" charset="0"/>
                        </a:rPr>
                        <a:t>P-Value</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solidFill>
                      <a:srgbClr val="F59FB7"/>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1" dirty="0">
                          <a:latin typeface="Open Sans" panose="020B0606030504020204" pitchFamily="34" charset="0"/>
                          <a:ea typeface="Open Sans" panose="020B0606030504020204" pitchFamily="34" charset="0"/>
                          <a:cs typeface="Open Sans" panose="020B0606030504020204" pitchFamily="34" charset="0"/>
                        </a:rPr>
                        <a:t>Coef</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solidFill>
                      <a:srgbClr val="F59FB7"/>
                    </a:solidFill>
                  </a:tcPr>
                </a:tc>
                <a:extLst>
                  <a:ext uri="{0D108BD9-81ED-4DB2-BD59-A6C34878D82A}">
                    <a16:rowId xmlns:a16="http://schemas.microsoft.com/office/drawing/2014/main" val="978841433"/>
                  </a:ext>
                </a:extLst>
              </a:tr>
              <a:tr h="0">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X</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0.002</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16.9</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3229064786"/>
                  </a:ext>
                </a:extLst>
              </a:tr>
              <a:tr h="0">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dirty="0">
                          <a:latin typeface="Open Sans" panose="020B0606030504020204" pitchFamily="34" charset="0"/>
                          <a:ea typeface="Open Sans" panose="020B0606030504020204" pitchFamily="34" charset="0"/>
                          <a:cs typeface="Open Sans" panose="020B0606030504020204" pitchFamily="34" charset="0"/>
                        </a:rPr>
                        <a:t>X</a:t>
                      </a:r>
                      <a:r>
                        <a:rPr lang="en-US" sz="2600" baseline="30000" dirty="0">
                          <a:latin typeface="Open Sans" panose="020B0606030504020204" pitchFamily="34" charset="0"/>
                          <a:ea typeface="Open Sans" panose="020B0606030504020204" pitchFamily="34" charset="0"/>
                          <a:cs typeface="Open Sans" panose="020B0606030504020204" pitchFamily="34" charset="0"/>
                        </a:rPr>
                        <a:t>2</a:t>
                      </a:r>
                      <a:endParaRPr lang="en-SG" sz="2600" baseline="300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0.000</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dirty="0">
                          <a:latin typeface="Open Sans" panose="020B0606030504020204" pitchFamily="34" charset="0"/>
                          <a:ea typeface="Open Sans" panose="020B0606030504020204" pitchFamily="34" charset="0"/>
                          <a:cs typeface="Open Sans" panose="020B0606030504020204" pitchFamily="34" charset="0"/>
                        </a:rPr>
                        <a:t>-3.30 x 10</a:t>
                      </a:r>
                      <a:r>
                        <a:rPr lang="en-US" sz="2600" baseline="30000" dirty="0">
                          <a:latin typeface="Open Sans" panose="020B0606030504020204" pitchFamily="34" charset="0"/>
                          <a:ea typeface="Open Sans" panose="020B0606030504020204" pitchFamily="34" charset="0"/>
                          <a:cs typeface="Open Sans" panose="020B0606030504020204" pitchFamily="34" charset="0"/>
                        </a:rPr>
                        <a:t>4</a:t>
                      </a:r>
                      <a:endParaRPr lang="en-SG" sz="2600" baseline="300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3766731972"/>
                  </a:ext>
                </a:extLst>
              </a:tr>
              <a:tr h="0">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dirty="0">
                          <a:latin typeface="Open Sans" panose="020B0606030504020204" pitchFamily="34" charset="0"/>
                          <a:ea typeface="Open Sans" panose="020B0606030504020204" pitchFamily="34" charset="0"/>
                          <a:cs typeface="Open Sans" panose="020B0606030504020204" pitchFamily="34" charset="0"/>
                        </a:rPr>
                        <a:t>X</a:t>
                      </a:r>
                      <a:r>
                        <a:rPr lang="en-US" sz="2600" baseline="30000" dirty="0">
                          <a:latin typeface="Open Sans" panose="020B0606030504020204" pitchFamily="34" charset="0"/>
                          <a:ea typeface="Open Sans" panose="020B0606030504020204" pitchFamily="34" charset="0"/>
                          <a:cs typeface="Open Sans" panose="020B0606030504020204" pitchFamily="34" charset="0"/>
                        </a:rPr>
                        <a:t>3</a:t>
                      </a:r>
                      <a:endParaRPr lang="en-SG" sz="2600" baseline="300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0.001</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dirty="0">
                          <a:latin typeface="Open Sans" panose="020B0606030504020204" pitchFamily="34" charset="0"/>
                          <a:ea typeface="Open Sans" panose="020B0606030504020204" pitchFamily="34" charset="0"/>
                          <a:cs typeface="Open Sans" panose="020B0606030504020204" pitchFamily="34" charset="0"/>
                        </a:rPr>
                        <a:t>-1.80 x 10</a:t>
                      </a:r>
                      <a:r>
                        <a:rPr lang="en-US" sz="2600" baseline="30000" dirty="0">
                          <a:latin typeface="Open Sans" panose="020B0606030504020204" pitchFamily="34" charset="0"/>
                          <a:ea typeface="Open Sans" panose="020B0606030504020204" pitchFamily="34" charset="0"/>
                          <a:cs typeface="Open Sans" panose="020B0606030504020204" pitchFamily="34" charset="0"/>
                        </a:rPr>
                        <a:t>7</a:t>
                      </a:r>
                      <a:endParaRPr lang="en-SG" sz="2600" baseline="300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2770178215"/>
                  </a:ext>
                </a:extLst>
              </a:tr>
            </a:tbl>
          </a:graphicData>
        </a:graphic>
      </p:graphicFrame>
      <p:pic>
        <p:nvPicPr>
          <p:cNvPr id="1038" name="Picture 14">
            <a:extLst>
              <a:ext uri="{FF2B5EF4-FFF2-40B4-BE49-F238E27FC236}">
                <a16:creationId xmlns:a16="http://schemas.microsoft.com/office/drawing/2014/main" id="{9B0FFEA3-1AA4-48D8-8BF1-39C6C20BB8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32158" y="13340578"/>
            <a:ext cx="6450382" cy="3547710"/>
          </a:xfrm>
          <a:prstGeom prst="rect">
            <a:avLst/>
          </a:prstGeom>
          <a:solidFill>
            <a:schemeClr val="bg1"/>
          </a:solidFill>
        </p:spPr>
      </p:pic>
      <p:sp>
        <p:nvSpPr>
          <p:cNvPr id="48" name="TextBox 47">
            <a:extLst>
              <a:ext uri="{FF2B5EF4-FFF2-40B4-BE49-F238E27FC236}">
                <a16:creationId xmlns:a16="http://schemas.microsoft.com/office/drawing/2014/main" id="{1F58BA34-F784-4849-ADCA-BF522F5E5863}"/>
              </a:ext>
            </a:extLst>
          </p:cNvPr>
          <p:cNvSpPr txBox="1"/>
          <p:nvPr/>
        </p:nvSpPr>
        <p:spPr>
          <a:xfrm>
            <a:off x="18850614" y="20285882"/>
            <a:ext cx="7431926" cy="3447098"/>
          </a:xfrm>
          <a:prstGeom prst="rect">
            <a:avLst/>
          </a:prstGeom>
          <a:noFill/>
        </p:spPr>
        <p:txBody>
          <a:bodyPr wrap="square">
            <a:spAutoFit/>
          </a:bodyPr>
          <a:lstStyle/>
          <a:p>
            <a:pPr algn="just" rtl="0" fontAlgn="base">
              <a:spcBef>
                <a:spcPts val="0"/>
              </a:spcBef>
              <a:spcAft>
                <a:spcPts val="1200"/>
              </a:spcAft>
            </a:pP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All policy variables are </a:t>
            </a:r>
            <a:r>
              <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negatively correlated</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with weighted p.c. number of cases, with the relationship being significant at the 5% level for </a:t>
            </a:r>
            <a:r>
              <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Stay at Home </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and </a:t>
            </a:r>
            <a:r>
              <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Quarantine Mandate</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t>
            </a:r>
          </a:p>
          <a:p>
            <a:pPr algn="just">
              <a:spcAft>
                <a:spcPts val="1200"/>
              </a:spcAft>
            </a:pP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The </a:t>
            </a:r>
            <a:r>
              <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R</a:t>
            </a:r>
            <a:r>
              <a:rPr lang="en-US" sz="2600" b="1" i="0" u="none" strike="noStrike" baseline="300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2</a:t>
            </a:r>
            <a:r>
              <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is 0.211</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which is higher than that for simple linear regression. Adding states’ COVID-19-related policy to the model reduces omitted variable bias. </a:t>
            </a:r>
            <a:endParaRPr lang="en-SG" sz="2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9" name="Table 15">
            <a:extLst>
              <a:ext uri="{FF2B5EF4-FFF2-40B4-BE49-F238E27FC236}">
                <a16:creationId xmlns:a16="http://schemas.microsoft.com/office/drawing/2014/main" id="{773DB895-9D45-4830-B617-88CFEE7D46BB}"/>
              </a:ext>
            </a:extLst>
          </p:cNvPr>
          <p:cNvGraphicFramePr>
            <a:graphicFrameLocks noGrp="1"/>
          </p:cNvGraphicFramePr>
          <p:nvPr>
            <p:extLst>
              <p:ext uri="{D42A27DB-BD31-4B8C-83A1-F6EECF244321}">
                <p14:modId xmlns:p14="http://schemas.microsoft.com/office/powerpoint/2010/main" val="2977282576"/>
              </p:ext>
            </p:extLst>
          </p:nvPr>
        </p:nvGraphicFramePr>
        <p:xfrm>
          <a:off x="12167913" y="20285882"/>
          <a:ext cx="6405777" cy="3322320"/>
        </p:xfrm>
        <a:graphic>
          <a:graphicData uri="http://schemas.openxmlformats.org/drawingml/2006/table">
            <a:tbl>
              <a:tblPr firstRow="1" bandRow="1">
                <a:tableStyleId>{5940675A-B579-460E-94D1-54222C63F5DA}</a:tableStyleId>
              </a:tblPr>
              <a:tblGrid>
                <a:gridCol w="3414987">
                  <a:extLst>
                    <a:ext uri="{9D8B030D-6E8A-4147-A177-3AD203B41FA5}">
                      <a16:colId xmlns:a16="http://schemas.microsoft.com/office/drawing/2014/main" val="1759811823"/>
                    </a:ext>
                  </a:extLst>
                </a:gridCol>
                <a:gridCol w="1495395">
                  <a:extLst>
                    <a:ext uri="{9D8B030D-6E8A-4147-A177-3AD203B41FA5}">
                      <a16:colId xmlns:a16="http://schemas.microsoft.com/office/drawing/2014/main" val="396567369"/>
                    </a:ext>
                  </a:extLst>
                </a:gridCol>
                <a:gridCol w="1495395">
                  <a:extLst>
                    <a:ext uri="{9D8B030D-6E8A-4147-A177-3AD203B41FA5}">
                      <a16:colId xmlns:a16="http://schemas.microsoft.com/office/drawing/2014/main" val="3466785794"/>
                    </a:ext>
                  </a:extLst>
                </a:gridCol>
              </a:tblGrid>
              <a:tr h="0">
                <a:tc>
                  <a:txBody>
                    <a:bodyPr/>
                    <a:lstStyle/>
                    <a:p>
                      <a:pPr algn="ctr"/>
                      <a:r>
                        <a:rPr lang="en-US" sz="2600" b="1" dirty="0">
                          <a:latin typeface="Open Sans" panose="020B0606030504020204" pitchFamily="34" charset="0"/>
                          <a:ea typeface="Open Sans" panose="020B0606030504020204" pitchFamily="34" charset="0"/>
                          <a:cs typeface="Open Sans" panose="020B0606030504020204" pitchFamily="34" charset="0"/>
                        </a:rPr>
                        <a:t>Regressor</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59FB7"/>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1" dirty="0">
                          <a:latin typeface="Open Sans" panose="020B0606030504020204" pitchFamily="34" charset="0"/>
                          <a:ea typeface="Open Sans" panose="020B0606030504020204" pitchFamily="34" charset="0"/>
                          <a:cs typeface="Open Sans" panose="020B0606030504020204" pitchFamily="34" charset="0"/>
                        </a:rPr>
                        <a:t>P-Value</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59FB7"/>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1" dirty="0">
                          <a:latin typeface="Open Sans" panose="020B0606030504020204" pitchFamily="34" charset="0"/>
                          <a:ea typeface="Open Sans" panose="020B0606030504020204" pitchFamily="34" charset="0"/>
                          <a:cs typeface="Open Sans" panose="020B0606030504020204" pitchFamily="34" charset="0"/>
                        </a:rPr>
                        <a:t>Coef</a:t>
                      </a:r>
                      <a:endParaRPr lang="en-SG" sz="2600" b="1"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59FB7"/>
                    </a:solidFill>
                  </a:tcPr>
                </a:tc>
                <a:extLst>
                  <a:ext uri="{0D108BD9-81ED-4DB2-BD59-A6C34878D82A}">
                    <a16:rowId xmlns:a16="http://schemas.microsoft.com/office/drawing/2014/main" val="978841433"/>
                  </a:ext>
                </a:extLst>
              </a:tr>
              <a:tr h="0">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Weighted p.c. Arrivals</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0.033</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1.99</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extLst>
                  <a:ext uri="{0D108BD9-81ED-4DB2-BD59-A6C34878D82A}">
                    <a16:rowId xmlns:a16="http://schemas.microsoft.com/office/drawing/2014/main" val="3229064786"/>
                  </a:ext>
                </a:extLst>
              </a:tr>
              <a:tr h="0">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dirty="0">
                          <a:latin typeface="Open Sans" panose="020B0606030504020204" pitchFamily="34" charset="0"/>
                          <a:ea typeface="Open Sans" panose="020B0606030504020204" pitchFamily="34" charset="0"/>
                          <a:cs typeface="Open Sans" panose="020B0606030504020204" pitchFamily="34" charset="0"/>
                        </a:rPr>
                        <a:t>Stay at Home</a:t>
                      </a:r>
                      <a:endParaRPr lang="en-SG" sz="2600" baseline="300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0.032</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aseline="0" dirty="0">
                          <a:latin typeface="Open Sans" panose="020B0606030504020204" pitchFamily="34" charset="0"/>
                          <a:ea typeface="Open Sans" panose="020B0606030504020204" pitchFamily="34" charset="0"/>
                          <a:cs typeface="Open Sans" panose="020B0606030504020204" pitchFamily="34" charset="0"/>
                        </a:rPr>
                        <a:t>-0.001</a:t>
                      </a:r>
                      <a:endParaRPr lang="en-SG" sz="2600" baseline="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extLst>
                  <a:ext uri="{0D108BD9-81ED-4DB2-BD59-A6C34878D82A}">
                    <a16:rowId xmlns:a16="http://schemas.microsoft.com/office/drawing/2014/main" val="3766731972"/>
                  </a:ext>
                </a:extLst>
              </a:tr>
              <a:tr h="0">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dirty="0">
                          <a:latin typeface="Open Sans" panose="020B0606030504020204" pitchFamily="34" charset="0"/>
                          <a:ea typeface="Open Sans" panose="020B0606030504020204" pitchFamily="34" charset="0"/>
                          <a:cs typeface="Open Sans" panose="020B0606030504020204" pitchFamily="34" charset="0"/>
                        </a:rPr>
                        <a:t>Business Closure</a:t>
                      </a:r>
                      <a:endParaRPr lang="en-SG" sz="2600" baseline="300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0.067</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aseline="0" dirty="0">
                          <a:latin typeface="Open Sans" panose="020B0606030504020204" pitchFamily="34" charset="0"/>
                          <a:ea typeface="Open Sans" panose="020B0606030504020204" pitchFamily="34" charset="0"/>
                          <a:cs typeface="Open Sans" panose="020B0606030504020204" pitchFamily="34" charset="0"/>
                        </a:rPr>
                        <a:t>-0.001</a:t>
                      </a:r>
                      <a:endParaRPr lang="en-SG" sz="2600" baseline="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extLst>
                  <a:ext uri="{0D108BD9-81ED-4DB2-BD59-A6C34878D82A}">
                    <a16:rowId xmlns:a16="http://schemas.microsoft.com/office/drawing/2014/main" val="2770178215"/>
                  </a:ext>
                </a:extLst>
              </a:tr>
              <a:tr h="0">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aseline="0" dirty="0">
                          <a:latin typeface="Open Sans" panose="020B0606030504020204" pitchFamily="34" charset="0"/>
                          <a:ea typeface="Open Sans" panose="020B0606030504020204" pitchFamily="34" charset="0"/>
                          <a:cs typeface="Open Sans" panose="020B0606030504020204" pitchFamily="34" charset="0"/>
                        </a:rPr>
                        <a:t>Facemask Mandate</a:t>
                      </a:r>
                      <a:endParaRPr lang="en-SG" sz="2600" baseline="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0.088</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aseline="0" dirty="0">
                          <a:latin typeface="Open Sans" panose="020B0606030504020204" pitchFamily="34" charset="0"/>
                          <a:ea typeface="Open Sans" panose="020B0606030504020204" pitchFamily="34" charset="0"/>
                          <a:cs typeface="Open Sans" panose="020B0606030504020204" pitchFamily="34" charset="0"/>
                        </a:rPr>
                        <a:t>-0.001</a:t>
                      </a:r>
                      <a:endParaRPr lang="en-SG" sz="2600" baseline="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extLst>
                  <a:ext uri="{0D108BD9-81ED-4DB2-BD59-A6C34878D82A}">
                    <a16:rowId xmlns:a16="http://schemas.microsoft.com/office/drawing/2014/main" val="2934599880"/>
                  </a:ext>
                </a:extLst>
              </a:tr>
              <a:tr h="0">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aseline="0" dirty="0">
                          <a:latin typeface="Open Sans" panose="020B0606030504020204" pitchFamily="34" charset="0"/>
                          <a:ea typeface="Open Sans" panose="020B0606030504020204" pitchFamily="34" charset="0"/>
                          <a:cs typeface="Open Sans" panose="020B0606030504020204" pitchFamily="34" charset="0"/>
                        </a:rPr>
                        <a:t>Quarantine Mandate</a:t>
                      </a:r>
                      <a:endParaRPr lang="en-SG" sz="2600" baseline="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algn="ctr"/>
                      <a:r>
                        <a:rPr lang="en-US" sz="2600" dirty="0">
                          <a:latin typeface="Open Sans" panose="020B0606030504020204" pitchFamily="34" charset="0"/>
                          <a:ea typeface="Open Sans" panose="020B0606030504020204" pitchFamily="34" charset="0"/>
                          <a:cs typeface="Open Sans" panose="020B0606030504020204" pitchFamily="34" charset="0"/>
                        </a:rPr>
                        <a:t>0.000</a:t>
                      </a:r>
                      <a:endParaRPr lang="en-SG" sz="26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tc>
                  <a:txBody>
                    <a:bodyPr/>
                    <a:lstStyle/>
                    <a:p>
                      <a:pPr marL="0" marR="0" lvl="0" indent="0" algn="ctr" defTabSz="3840480" rtl="0" eaLnBrk="1" fontAlgn="auto" latinLnBrk="0" hangingPunct="1">
                        <a:lnSpc>
                          <a:spcPct val="100000"/>
                        </a:lnSpc>
                        <a:spcBef>
                          <a:spcPts val="0"/>
                        </a:spcBef>
                        <a:spcAft>
                          <a:spcPts val="0"/>
                        </a:spcAft>
                        <a:buClrTx/>
                        <a:buSzTx/>
                        <a:buFontTx/>
                        <a:buNone/>
                        <a:tabLst/>
                        <a:defRPr/>
                      </a:pPr>
                      <a:r>
                        <a:rPr lang="en-US" sz="2600" baseline="0" dirty="0">
                          <a:latin typeface="Open Sans" panose="020B0606030504020204" pitchFamily="34" charset="0"/>
                          <a:ea typeface="Open Sans" panose="020B0606030504020204" pitchFamily="34" charset="0"/>
                          <a:cs typeface="Open Sans" panose="020B0606030504020204" pitchFamily="34" charset="0"/>
                        </a:rPr>
                        <a:t>-0.002</a:t>
                      </a:r>
                      <a:endParaRPr lang="en-SG" sz="2600" baseline="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bg1"/>
                    </a:solidFill>
                  </a:tcPr>
                </a:tc>
                <a:extLst>
                  <a:ext uri="{0D108BD9-81ED-4DB2-BD59-A6C34878D82A}">
                    <a16:rowId xmlns:a16="http://schemas.microsoft.com/office/drawing/2014/main" val="544639709"/>
                  </a:ext>
                </a:extLst>
              </a:tr>
            </a:tbl>
          </a:graphicData>
        </a:graphic>
      </p:graphicFrame>
      <p:sp>
        <p:nvSpPr>
          <p:cNvPr id="54" name="TextBox 53">
            <a:extLst>
              <a:ext uri="{FF2B5EF4-FFF2-40B4-BE49-F238E27FC236}">
                <a16:creationId xmlns:a16="http://schemas.microsoft.com/office/drawing/2014/main" id="{B8B54E3D-7B0D-48F9-AC74-6E6E89169827}"/>
              </a:ext>
            </a:extLst>
          </p:cNvPr>
          <p:cNvSpPr txBox="1"/>
          <p:nvPr/>
        </p:nvSpPr>
        <p:spPr>
          <a:xfrm>
            <a:off x="12054814" y="25080876"/>
            <a:ext cx="14330682" cy="3200876"/>
          </a:xfrm>
          <a:prstGeom prst="rect">
            <a:avLst/>
          </a:prstGeom>
          <a:noFill/>
        </p:spPr>
        <p:txBody>
          <a:bodyPr wrap="square">
            <a:spAutoFit/>
          </a:bodyPr>
          <a:lstStyle/>
          <a:p>
            <a:pPr algn="just" rtl="0" fontAlgn="base">
              <a:spcBef>
                <a:spcPts val="0"/>
              </a:spcBef>
              <a:spcAft>
                <a:spcPts val="1200"/>
              </a:spcAft>
            </a:pP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 fixed effect model controls omitted variables in panel data that vary across entities/states (e.g. public health systems, political attitudes) or time (e.g. federal COVID-19 policy).</a:t>
            </a:r>
          </a:p>
          <a:p>
            <a:pPr algn="just" rtl="0" fontAlgn="base">
              <a:spcBef>
                <a:spcPts val="0"/>
              </a:spcBef>
              <a:spcAft>
                <a:spcPts val="1200"/>
              </a:spcAft>
            </a:pP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Including </a:t>
            </a:r>
            <a:r>
              <a:rPr lang="en-US" sz="2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entity-fixed effects </a:t>
            </a: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to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3 gives an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a:t>
            </a:r>
            <a:r>
              <a:rPr lang="en-US" sz="2600" b="1"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of 0.274,</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but weighted p.c. arrivals is no longer significantly correlated with p.c. cases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p-value 0.469</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Adding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time-fixed effects</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 too does not change the variables’ coefficients or p-values, but gives a lower </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a:t>
            </a:r>
            <a:r>
              <a:rPr lang="en-US" sz="2600" b="1" baseline="300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of 0.0343</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pPr algn="just" rtl="0" fontAlgn="base">
              <a:spcBef>
                <a:spcPts val="0"/>
              </a:spcBef>
              <a:spcAft>
                <a:spcPts val="1200"/>
              </a:spcAft>
            </a:pP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The results indicate that there is omitted variable bias from unobserved variables that vary across states but not time, but not from those constant across states that change with time. </a:t>
            </a:r>
          </a:p>
        </p:txBody>
      </p:sp>
      <p:sp>
        <p:nvSpPr>
          <p:cNvPr id="55" name="TextBox 54">
            <a:extLst>
              <a:ext uri="{FF2B5EF4-FFF2-40B4-BE49-F238E27FC236}">
                <a16:creationId xmlns:a16="http://schemas.microsoft.com/office/drawing/2014/main" id="{F1540D67-A5D6-4C1B-9C73-B84C088CEFA4}"/>
              </a:ext>
            </a:extLst>
          </p:cNvPr>
          <p:cNvSpPr txBox="1"/>
          <p:nvPr/>
        </p:nvSpPr>
        <p:spPr>
          <a:xfrm>
            <a:off x="27614301" y="12745378"/>
            <a:ext cx="9869145" cy="2893100"/>
          </a:xfrm>
          <a:prstGeom prst="rect">
            <a:avLst/>
          </a:prstGeom>
          <a:noFill/>
        </p:spPr>
        <p:txBody>
          <a:bodyPr wrap="square" rtlCol="0">
            <a:spAutoFit/>
          </a:bodyPr>
          <a:lstStyle/>
          <a:p>
            <a:pPr algn="just">
              <a:spcAft>
                <a:spcPts val="1200"/>
              </a:spcAft>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Given the geographical nature of the data, a map provides a useful visualization that allows us to compare across different states at one glance and more intuitively understand the relationship between arrivals and COVID-19 cases. The map supports the results of our statistical tests by showing  that there is some positive correlation between the independent and dependent variables, </a:t>
            </a:r>
            <a:r>
              <a:rPr lang="en-US" sz="2600">
                <a:solidFill>
                  <a:schemeClr val="bg1"/>
                </a:solidFill>
                <a:latin typeface="Open Sans" panose="020B0606030504020204" pitchFamily="34" charset="0"/>
                <a:ea typeface="Open Sans" panose="020B0606030504020204" pitchFamily="34" charset="0"/>
                <a:cs typeface="Open Sans" panose="020B0606030504020204" pitchFamily="34" charset="0"/>
              </a:rPr>
              <a:t>but it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is limited. </a:t>
            </a:r>
          </a:p>
        </p:txBody>
      </p:sp>
      <p:pic>
        <p:nvPicPr>
          <p:cNvPr id="24" name="Picture 23">
            <a:extLst>
              <a:ext uri="{FF2B5EF4-FFF2-40B4-BE49-F238E27FC236}">
                <a16:creationId xmlns:a16="http://schemas.microsoft.com/office/drawing/2014/main" id="{2FAA1B83-B5FA-4936-B6C3-9BAD6EC8A244}"/>
              </a:ext>
            </a:extLst>
          </p:cNvPr>
          <p:cNvPicPr>
            <a:picLocks noChangeAspect="1"/>
          </p:cNvPicPr>
          <p:nvPr/>
        </p:nvPicPr>
        <p:blipFill rotWithShape="1">
          <a:blip r:embed="rId6"/>
          <a:srcRect t="1859" b="23571"/>
          <a:stretch/>
        </p:blipFill>
        <p:spPr>
          <a:xfrm>
            <a:off x="28089388" y="4075457"/>
            <a:ext cx="8918970" cy="8607163"/>
          </a:xfrm>
          <a:prstGeom prst="rect">
            <a:avLst/>
          </a:prstGeom>
          <a:solidFill>
            <a:schemeClr val="bg1"/>
          </a:solidFill>
        </p:spPr>
      </p:pic>
      <p:sp>
        <p:nvSpPr>
          <p:cNvPr id="59" name="TextBox 58">
            <a:extLst>
              <a:ext uri="{FF2B5EF4-FFF2-40B4-BE49-F238E27FC236}">
                <a16:creationId xmlns:a16="http://schemas.microsoft.com/office/drawing/2014/main" id="{0A2CD3AE-2438-4FA0-98BA-829156778726}"/>
              </a:ext>
            </a:extLst>
          </p:cNvPr>
          <p:cNvSpPr txBox="1"/>
          <p:nvPr/>
        </p:nvSpPr>
        <p:spPr>
          <a:xfrm>
            <a:off x="27614301" y="16781934"/>
            <a:ext cx="9869145" cy="5355312"/>
          </a:xfrm>
          <a:prstGeom prst="rect">
            <a:avLst/>
          </a:prstGeom>
          <a:noFill/>
        </p:spPr>
        <p:txBody>
          <a:bodyPr wrap="square">
            <a:spAutoFit/>
          </a:bodyPr>
          <a:lstStyle/>
          <a:p>
            <a:pPr marL="457200" indent="-457200" algn="just">
              <a:spcAft>
                <a:spcPts val="1200"/>
              </a:spcAft>
              <a:buFont typeface="Arial" panose="020B0604020202020204" pitchFamily="34" charset="0"/>
              <a:buChar char="•"/>
            </a:pP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There is a statistically-significant positive correlation between air passenger arrivals and new COVID-19 cases, although the independent variable explains only a small proportion of the variance in the independent variable. </a:t>
            </a:r>
          </a:p>
          <a:p>
            <a:pPr marL="457200" indent="-457200" algn="just">
              <a:spcAft>
                <a:spcPts val="1200"/>
              </a:spcAft>
              <a:buFont typeface="Arial" panose="020B0604020202020204" pitchFamily="34" charset="0"/>
              <a:buChar char="•"/>
            </a:pPr>
            <a:r>
              <a:rPr lang="en-US" sz="2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The relationship between domestic air passenger arrivals and new COVID-19 cases is likel</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y polynomial and not linear.</a:t>
            </a:r>
          </a:p>
          <a:p>
            <a:pPr marL="457200" indent="-457200" algn="just">
              <a:spcAft>
                <a:spcPts val="1200"/>
              </a:spcAft>
              <a:buFont typeface="Arial" panose="020B0604020202020204" pitchFamily="34" charset="0"/>
              <a:buChar cha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Social distancing policies are negatively correlated with COVID-19 cases, but are not the only omitted variables that vary across states.  </a:t>
            </a:r>
          </a:p>
          <a:p>
            <a:pPr marL="457200" indent="-457200" algn="just">
              <a:spcAft>
                <a:spcPts val="1200"/>
              </a:spcAft>
              <a:buFont typeface="Arial" panose="020B0604020202020204" pitchFamily="34" charset="0"/>
              <a:buChar cha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More variables that are neither entity- nor time-fixed are needed as controls to understand the true relationship between air passenger arrivals and COVID-19 cases.</a:t>
            </a:r>
          </a:p>
        </p:txBody>
      </p:sp>
      <p:sp>
        <p:nvSpPr>
          <p:cNvPr id="62" name="TextBox 61">
            <a:extLst>
              <a:ext uri="{FF2B5EF4-FFF2-40B4-BE49-F238E27FC236}">
                <a16:creationId xmlns:a16="http://schemas.microsoft.com/office/drawing/2014/main" id="{DB0A1367-AEBD-480A-AF35-D815F0989604}"/>
              </a:ext>
            </a:extLst>
          </p:cNvPr>
          <p:cNvSpPr txBox="1"/>
          <p:nvPr/>
        </p:nvSpPr>
        <p:spPr>
          <a:xfrm>
            <a:off x="27614301" y="23480438"/>
            <a:ext cx="9869145" cy="4801314"/>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Due to its proprietary nature, data from the USDOT is available only by month or quarter, limiting the resolution of our analysis. More granular data will allow for a more precise analysis of the relationship.</a:t>
            </a:r>
          </a:p>
          <a:p>
            <a:pPr marL="457200" indent="-457200" algn="just">
              <a:spcAft>
                <a:spcPts val="1200"/>
              </a:spcAft>
              <a:buFont typeface="Arial" panose="020B0604020202020204" pitchFamily="34" charset="0"/>
              <a:buChar char="•"/>
            </a:pPr>
            <a:r>
              <a:rPr lang="en-SG"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There is likely simultaneous causality where air passenger arrivals affect COVID-19 cases, and vice versa. Instrumental variable regression can allow us to eliminate the bias.</a:t>
            </a:r>
          </a:p>
          <a:p>
            <a:pPr marL="457200" indent="-457200" algn="just">
              <a:spcAft>
                <a:spcPts val="1200"/>
              </a:spcAft>
              <a:buFont typeface="Arial" panose="020B0604020202020204" pitchFamily="34" charset="0"/>
              <a:buChar char="•"/>
            </a:pPr>
            <a:r>
              <a:rPr lang="en-SG"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As an extension, the relationship between international flight volumes and COVID-19 cases can be explored. Stricter international travel restrictions may mean that flights have a greater impact on the cross border spread of COVID-19.</a:t>
            </a:r>
          </a:p>
        </p:txBody>
      </p:sp>
      <p:sp>
        <p:nvSpPr>
          <p:cNvPr id="36" name="Rectangle: Rounded Corners 35">
            <a:extLst>
              <a:ext uri="{FF2B5EF4-FFF2-40B4-BE49-F238E27FC236}">
                <a16:creationId xmlns:a16="http://schemas.microsoft.com/office/drawing/2014/main" id="{4E917EEF-C4F6-4339-9B39-F667BB105924}"/>
              </a:ext>
            </a:extLst>
          </p:cNvPr>
          <p:cNvSpPr/>
          <p:nvPr/>
        </p:nvSpPr>
        <p:spPr>
          <a:xfrm>
            <a:off x="1230327" y="859015"/>
            <a:ext cx="5870863" cy="1058509"/>
          </a:xfrm>
          <a:prstGeom prst="roundRect">
            <a:avLst>
              <a:gd name="adj" fmla="val 24019"/>
            </a:avLst>
          </a:prstGeom>
          <a:solidFill>
            <a:srgbClr val="FFFFFF">
              <a:alpha val="50196"/>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37" name="Rectangle: Rounded Corners 36">
            <a:extLst>
              <a:ext uri="{FF2B5EF4-FFF2-40B4-BE49-F238E27FC236}">
                <a16:creationId xmlns:a16="http://schemas.microsoft.com/office/drawing/2014/main" id="{B379DA25-EB4E-40A7-B48C-7A1F211E3BB4}"/>
              </a:ext>
            </a:extLst>
          </p:cNvPr>
          <p:cNvSpPr/>
          <p:nvPr/>
        </p:nvSpPr>
        <p:spPr>
          <a:xfrm>
            <a:off x="1230327" y="859015"/>
            <a:ext cx="1792005" cy="1058509"/>
          </a:xfrm>
          <a:prstGeom prst="roundRect">
            <a:avLst>
              <a:gd name="adj" fmla="val 24019"/>
            </a:avLst>
          </a:prstGeom>
          <a:gradFill flip="none" rotWithShape="1">
            <a:gsLst>
              <a:gs pos="0">
                <a:srgbClr val="A10027"/>
              </a:gs>
              <a:gs pos="100000">
                <a:srgbClr val="530014"/>
              </a:gs>
            </a:gsLst>
            <a:lin ang="5400000" scaled="1"/>
            <a:tileRect/>
          </a:gra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SG">
              <a:ln w="3175">
                <a:solidFill>
                  <a:schemeClr val="tx1"/>
                </a:solidFill>
              </a:ln>
            </a:endParaRPr>
          </a:p>
        </p:txBody>
      </p:sp>
      <p:pic>
        <p:nvPicPr>
          <p:cNvPr id="1034" name="Picture 10" descr="DNA PNG">
            <a:extLst>
              <a:ext uri="{FF2B5EF4-FFF2-40B4-BE49-F238E27FC236}">
                <a16:creationId xmlns:a16="http://schemas.microsoft.com/office/drawing/2014/main" id="{B067E9B2-6766-4CD3-9A63-B2BB87F04C29}"/>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430848" y="1073790"/>
            <a:ext cx="628958" cy="62895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BCB5D20-CA64-4EE0-90F6-C0C7230F4660}"/>
              </a:ext>
            </a:extLst>
          </p:cNvPr>
          <p:cNvSpPr txBox="1"/>
          <p:nvPr/>
        </p:nvSpPr>
        <p:spPr>
          <a:xfrm>
            <a:off x="2142013" y="1065104"/>
            <a:ext cx="5419433" cy="646331"/>
          </a:xfrm>
          <a:prstGeom prst="rect">
            <a:avLst/>
          </a:prstGeom>
          <a:noFill/>
        </p:spPr>
        <p:txBody>
          <a:bodyPr wrap="square" rtlCol="0">
            <a:spAutoFit/>
          </a:bodyPr>
          <a:lstStyle/>
          <a:p>
            <a:pPr algn="just"/>
            <a:r>
              <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DNA                          20</a:t>
            </a:r>
            <a:endParaRPr lang="en-SG"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Rounded Corners 49">
            <a:extLst>
              <a:ext uri="{FF2B5EF4-FFF2-40B4-BE49-F238E27FC236}">
                <a16:creationId xmlns:a16="http://schemas.microsoft.com/office/drawing/2014/main" id="{FDCCEAD6-B122-4397-926E-57606E7F0EEE}"/>
              </a:ext>
            </a:extLst>
          </p:cNvPr>
          <p:cNvSpPr/>
          <p:nvPr/>
        </p:nvSpPr>
        <p:spPr>
          <a:xfrm>
            <a:off x="31134984" y="859015"/>
            <a:ext cx="5915970" cy="1058509"/>
          </a:xfrm>
          <a:prstGeom prst="roundRect">
            <a:avLst>
              <a:gd name="adj" fmla="val 24019"/>
            </a:avLst>
          </a:prstGeom>
          <a:gradFill flip="none" rotWithShape="1">
            <a:gsLst>
              <a:gs pos="0">
                <a:srgbClr val="01BDDB"/>
              </a:gs>
              <a:gs pos="100000">
                <a:srgbClr val="0190C3"/>
              </a:gs>
            </a:gsLst>
            <a:lin ang="5400000" scaled="1"/>
            <a:tileRect/>
          </a:gra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SG">
              <a:ln w="3175">
                <a:solidFill>
                  <a:schemeClr val="tx1"/>
                </a:solidFill>
              </a:ln>
            </a:endParaRPr>
          </a:p>
        </p:txBody>
      </p:sp>
      <p:sp>
        <p:nvSpPr>
          <p:cNvPr id="52" name="TextBox 51">
            <a:extLst>
              <a:ext uri="{FF2B5EF4-FFF2-40B4-BE49-F238E27FC236}">
                <a16:creationId xmlns:a16="http://schemas.microsoft.com/office/drawing/2014/main" id="{47DB9E14-64F3-4566-8332-74FE6BD5FFC7}"/>
              </a:ext>
            </a:extLst>
          </p:cNvPr>
          <p:cNvSpPr txBox="1"/>
          <p:nvPr/>
        </p:nvSpPr>
        <p:spPr>
          <a:xfrm>
            <a:off x="31927450" y="1112148"/>
            <a:ext cx="6157771" cy="646331"/>
          </a:xfrm>
          <a:prstGeom prst="rect">
            <a:avLst/>
          </a:prstGeom>
          <a:noFill/>
        </p:spPr>
        <p:txBody>
          <a:bodyPr wrap="square" rtlCol="0">
            <a:spAutoFit/>
          </a:bodyPr>
          <a:lstStyle/>
          <a:p>
            <a:pPr algn="just"/>
            <a:r>
              <a:rPr 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Cure                      100%</a:t>
            </a:r>
            <a:endParaRPr lang="en-SG"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8" name="Picture 4" descr="Free Icon | Erlenmeyer flask">
            <a:extLst>
              <a:ext uri="{FF2B5EF4-FFF2-40B4-BE49-F238E27FC236}">
                <a16:creationId xmlns:a16="http://schemas.microsoft.com/office/drawing/2014/main" id="{0B5CAD71-2150-41F3-A18D-266A0EAACF1C}"/>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1328026" y="1088557"/>
            <a:ext cx="599424" cy="59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907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862</TotalTime>
  <Words>1247</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 Cong Loh</dc:creator>
  <cp:lastModifiedBy>Jian Cong Loh</cp:lastModifiedBy>
  <cp:revision>215</cp:revision>
  <dcterms:created xsi:type="dcterms:W3CDTF">2021-04-07T12:21:00Z</dcterms:created>
  <dcterms:modified xsi:type="dcterms:W3CDTF">2021-04-13T12:05:16Z</dcterms:modified>
</cp:coreProperties>
</file>