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38404800" cy="28803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048" userDrawn="1">
          <p15:clr>
            <a:srgbClr val="A4A3A4"/>
          </p15:clr>
        </p15:guide>
        <p15:guide id="2" pos="1209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an Cong Loh" initials="JCL" lastIdx="1" clrIdx="0">
    <p:extLst>
      <p:ext uri="{19B8F6BF-5375-455C-9EA6-DF929625EA0E}">
        <p15:presenceInfo xmlns:p15="http://schemas.microsoft.com/office/powerpoint/2012/main" userId="88cba1773beb637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C283E"/>
    <a:srgbClr val="9B1C40"/>
    <a:srgbClr val="3E0D0E"/>
    <a:srgbClr val="F59FB7"/>
    <a:srgbClr val="FB85A3"/>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7952" autoAdjust="0"/>
  </p:normalViewPr>
  <p:slideViewPr>
    <p:cSldViewPr snapToGrid="0">
      <p:cViewPr varScale="1">
        <p:scale>
          <a:sx n="16" d="100"/>
          <a:sy n="16" d="100"/>
        </p:scale>
        <p:origin x="1272" y="44"/>
      </p:cViewPr>
      <p:guideLst>
        <p:guide orient="horz" pos="9048"/>
        <p:guide pos="12096"/>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49" d="100"/>
          <a:sy n="49" d="100"/>
        </p:scale>
        <p:origin x="2668" y="3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16143F-58AF-4D19-B770-69E1D2A429B3}" type="datetimeFigureOut">
              <a:rPr lang="en-SG" smtClean="0"/>
              <a:t>12/4/2021</a:t>
            </a:fld>
            <a:endParaRPr lang="en-SG"/>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E3EE29-611D-4BD4-845A-C29834549AD7}" type="slidenum">
              <a:rPr lang="en-SG" smtClean="0"/>
              <a:t>‹#›</a:t>
            </a:fld>
            <a:endParaRPr lang="en-SG"/>
          </a:p>
        </p:txBody>
      </p:sp>
    </p:spTree>
    <p:extLst>
      <p:ext uri="{BB962C8B-B14F-4D97-AF65-F5344CB8AC3E}">
        <p14:creationId xmlns:p14="http://schemas.microsoft.com/office/powerpoint/2010/main" val="2785584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4713925"/>
            <a:ext cx="32644080" cy="10027920"/>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15128560"/>
            <a:ext cx="28803600" cy="6954200"/>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9CF86C-9498-4717-8AB5-811567CBC580}" type="datetimeFigureOut">
              <a:rPr lang="en-SG" smtClean="0"/>
              <a:t>12/4/2021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F8D07E2-14E4-4EF2-A467-B734C5C645F9}" type="slidenum">
              <a:rPr lang="en-SG" smtClean="0"/>
              <a:t>‹#›</a:t>
            </a:fld>
            <a:endParaRPr lang="en-SG"/>
          </a:p>
        </p:txBody>
      </p:sp>
      <p:sp>
        <p:nvSpPr>
          <p:cNvPr id="8" name="Rectangle 7">
            <a:extLst>
              <a:ext uri="{FF2B5EF4-FFF2-40B4-BE49-F238E27FC236}">
                <a16:creationId xmlns:a16="http://schemas.microsoft.com/office/drawing/2014/main" id="{A69057AB-C60C-4973-B3A2-916EF459BCFA}"/>
              </a:ext>
            </a:extLst>
          </p:cNvPr>
          <p:cNvSpPr/>
          <p:nvPr userDrawn="1"/>
        </p:nvSpPr>
        <p:spPr>
          <a:xfrm>
            <a:off x="0" y="-125810"/>
            <a:ext cx="38404800" cy="28803600"/>
          </a:xfrm>
          <a:prstGeom prst="rect">
            <a:avLst/>
          </a:prstGeom>
          <a:gradFill flip="none" rotWithShape="1">
            <a:gsLst>
              <a:gs pos="30000">
                <a:schemeClr val="tx1">
                  <a:alpha val="25000"/>
                </a:schemeClr>
              </a:gs>
              <a:gs pos="100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572867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9CF86C-9498-4717-8AB5-811567CBC580}" type="datetimeFigureOut">
              <a:rPr lang="en-SG" smtClean="0"/>
              <a:t>12/4/2021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F8D07E2-14E4-4EF2-A467-B734C5C645F9}" type="slidenum">
              <a:rPr lang="en-SG" smtClean="0"/>
              <a:t>‹#›</a:t>
            </a:fld>
            <a:endParaRPr lang="en-SG"/>
          </a:p>
        </p:txBody>
      </p:sp>
    </p:spTree>
    <p:extLst>
      <p:ext uri="{BB962C8B-B14F-4D97-AF65-F5344CB8AC3E}">
        <p14:creationId xmlns:p14="http://schemas.microsoft.com/office/powerpoint/2010/main" val="1908556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1533525"/>
            <a:ext cx="8281035" cy="2440972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1533525"/>
            <a:ext cx="24363045" cy="24409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9CF86C-9498-4717-8AB5-811567CBC580}" type="datetimeFigureOut">
              <a:rPr lang="en-SG" smtClean="0"/>
              <a:t>12/4/2021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F8D07E2-14E4-4EF2-A467-B734C5C645F9}" type="slidenum">
              <a:rPr lang="en-SG" smtClean="0"/>
              <a:t>‹#›</a:t>
            </a:fld>
            <a:endParaRPr lang="en-SG"/>
          </a:p>
        </p:txBody>
      </p:sp>
    </p:spTree>
    <p:extLst>
      <p:ext uri="{BB962C8B-B14F-4D97-AF65-F5344CB8AC3E}">
        <p14:creationId xmlns:p14="http://schemas.microsoft.com/office/powerpoint/2010/main" val="2493522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9CF86C-9498-4717-8AB5-811567CBC580}" type="datetimeFigureOut">
              <a:rPr lang="en-SG" smtClean="0"/>
              <a:t>12/4/2021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F8D07E2-14E4-4EF2-A467-B734C5C645F9}" type="slidenum">
              <a:rPr lang="en-SG" smtClean="0"/>
              <a:t>‹#›</a:t>
            </a:fld>
            <a:endParaRPr lang="en-SG"/>
          </a:p>
        </p:txBody>
      </p:sp>
    </p:spTree>
    <p:extLst>
      <p:ext uri="{BB962C8B-B14F-4D97-AF65-F5344CB8AC3E}">
        <p14:creationId xmlns:p14="http://schemas.microsoft.com/office/powerpoint/2010/main" val="614234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7180906"/>
            <a:ext cx="33124140" cy="11981495"/>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19275751"/>
            <a:ext cx="33124140" cy="6300785"/>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9CF86C-9498-4717-8AB5-811567CBC580}" type="datetimeFigureOut">
              <a:rPr lang="en-SG" smtClean="0"/>
              <a:t>12/4/2021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F8D07E2-14E4-4EF2-A467-B734C5C645F9}" type="slidenum">
              <a:rPr lang="en-SG" smtClean="0"/>
              <a:t>‹#›</a:t>
            </a:fld>
            <a:endParaRPr lang="en-SG"/>
          </a:p>
        </p:txBody>
      </p:sp>
    </p:spTree>
    <p:extLst>
      <p:ext uri="{BB962C8B-B14F-4D97-AF65-F5344CB8AC3E}">
        <p14:creationId xmlns:p14="http://schemas.microsoft.com/office/powerpoint/2010/main" val="182029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7667625"/>
            <a:ext cx="16322040" cy="182756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7667625"/>
            <a:ext cx="16322040" cy="182756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9CF86C-9498-4717-8AB5-811567CBC580}" type="datetimeFigureOut">
              <a:rPr lang="en-SG" smtClean="0"/>
              <a:t>12/4/2021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4F8D07E2-14E4-4EF2-A467-B734C5C645F9}" type="slidenum">
              <a:rPr lang="en-SG" smtClean="0"/>
              <a:t>‹#›</a:t>
            </a:fld>
            <a:endParaRPr lang="en-SG"/>
          </a:p>
        </p:txBody>
      </p:sp>
    </p:spTree>
    <p:extLst>
      <p:ext uri="{BB962C8B-B14F-4D97-AF65-F5344CB8AC3E}">
        <p14:creationId xmlns:p14="http://schemas.microsoft.com/office/powerpoint/2010/main" val="4000611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533531"/>
            <a:ext cx="33124140" cy="556736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7060885"/>
            <a:ext cx="16247028" cy="3460430"/>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0521315"/>
            <a:ext cx="16247028" cy="154752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7060885"/>
            <a:ext cx="16327042" cy="3460430"/>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0521315"/>
            <a:ext cx="16327042" cy="154752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9CF86C-9498-4717-8AB5-811567CBC580}" type="datetimeFigureOut">
              <a:rPr lang="en-SG" smtClean="0"/>
              <a:t>12/4/2021</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4F8D07E2-14E4-4EF2-A467-B734C5C645F9}" type="slidenum">
              <a:rPr lang="en-SG" smtClean="0"/>
              <a:t>‹#›</a:t>
            </a:fld>
            <a:endParaRPr lang="en-SG"/>
          </a:p>
        </p:txBody>
      </p:sp>
    </p:spTree>
    <p:extLst>
      <p:ext uri="{BB962C8B-B14F-4D97-AF65-F5344CB8AC3E}">
        <p14:creationId xmlns:p14="http://schemas.microsoft.com/office/powerpoint/2010/main" val="3554973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9CF86C-9498-4717-8AB5-811567CBC580}" type="datetimeFigureOut">
              <a:rPr lang="en-SG" smtClean="0"/>
              <a:t>12/4/2021</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4F8D07E2-14E4-4EF2-A467-B734C5C645F9}" type="slidenum">
              <a:rPr lang="en-SG" smtClean="0"/>
              <a:t>‹#›</a:t>
            </a:fld>
            <a:endParaRPr lang="en-SG"/>
          </a:p>
        </p:txBody>
      </p:sp>
    </p:spTree>
    <p:extLst>
      <p:ext uri="{BB962C8B-B14F-4D97-AF65-F5344CB8AC3E}">
        <p14:creationId xmlns:p14="http://schemas.microsoft.com/office/powerpoint/2010/main" val="1894935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9CF86C-9498-4717-8AB5-811567CBC580}" type="datetimeFigureOut">
              <a:rPr lang="en-SG" smtClean="0"/>
              <a:t>12/4/2021</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4F8D07E2-14E4-4EF2-A467-B734C5C645F9}" type="slidenum">
              <a:rPr lang="en-SG" smtClean="0"/>
              <a:t>‹#›</a:t>
            </a:fld>
            <a:endParaRPr lang="en-SG"/>
          </a:p>
        </p:txBody>
      </p:sp>
    </p:spTree>
    <p:extLst>
      <p:ext uri="{BB962C8B-B14F-4D97-AF65-F5344CB8AC3E}">
        <p14:creationId xmlns:p14="http://schemas.microsoft.com/office/powerpoint/2010/main" val="125110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920240"/>
            <a:ext cx="12386548" cy="672084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4147191"/>
            <a:ext cx="19442430" cy="20469225"/>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8641080"/>
            <a:ext cx="12386548" cy="16008670"/>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FF9CF86C-9498-4717-8AB5-811567CBC580}" type="datetimeFigureOut">
              <a:rPr lang="en-SG" smtClean="0"/>
              <a:t>12/4/2021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4F8D07E2-14E4-4EF2-A467-B734C5C645F9}" type="slidenum">
              <a:rPr lang="en-SG" smtClean="0"/>
              <a:t>‹#›</a:t>
            </a:fld>
            <a:endParaRPr lang="en-SG"/>
          </a:p>
        </p:txBody>
      </p:sp>
    </p:spTree>
    <p:extLst>
      <p:ext uri="{BB962C8B-B14F-4D97-AF65-F5344CB8AC3E}">
        <p14:creationId xmlns:p14="http://schemas.microsoft.com/office/powerpoint/2010/main" val="413815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920240"/>
            <a:ext cx="12386548" cy="672084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4147191"/>
            <a:ext cx="19442430" cy="20469225"/>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8641080"/>
            <a:ext cx="12386548" cy="16008670"/>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FF9CF86C-9498-4717-8AB5-811567CBC580}" type="datetimeFigureOut">
              <a:rPr lang="en-SG" smtClean="0"/>
              <a:t>12/4/2021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4F8D07E2-14E4-4EF2-A467-B734C5C645F9}" type="slidenum">
              <a:rPr lang="en-SG" smtClean="0"/>
              <a:t>‹#›</a:t>
            </a:fld>
            <a:endParaRPr lang="en-SG"/>
          </a:p>
        </p:txBody>
      </p:sp>
    </p:spTree>
    <p:extLst>
      <p:ext uri="{BB962C8B-B14F-4D97-AF65-F5344CB8AC3E}">
        <p14:creationId xmlns:p14="http://schemas.microsoft.com/office/powerpoint/2010/main" val="198474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1533531"/>
            <a:ext cx="33124140" cy="55673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7667625"/>
            <a:ext cx="33124140" cy="182756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26696676"/>
            <a:ext cx="8641080" cy="1533525"/>
          </a:xfrm>
          <a:prstGeom prst="rect">
            <a:avLst/>
          </a:prstGeom>
        </p:spPr>
        <p:txBody>
          <a:bodyPr vert="horz" lIns="91440" tIns="45720" rIns="91440" bIns="45720" rtlCol="0" anchor="ctr"/>
          <a:lstStyle>
            <a:lvl1pPr algn="l">
              <a:defRPr sz="5040">
                <a:solidFill>
                  <a:schemeClr val="tx1">
                    <a:tint val="75000"/>
                  </a:schemeClr>
                </a:solidFill>
              </a:defRPr>
            </a:lvl1pPr>
          </a:lstStyle>
          <a:p>
            <a:fld id="{FF9CF86C-9498-4717-8AB5-811567CBC580}" type="datetimeFigureOut">
              <a:rPr lang="en-SG" smtClean="0"/>
              <a:t>12/4/2021</a:t>
            </a:fld>
            <a:endParaRPr lang="en-SG"/>
          </a:p>
        </p:txBody>
      </p:sp>
      <p:sp>
        <p:nvSpPr>
          <p:cNvPr id="5" name="Footer Placeholder 4"/>
          <p:cNvSpPr>
            <a:spLocks noGrp="1"/>
          </p:cNvSpPr>
          <p:nvPr>
            <p:ph type="ftr" sz="quarter" idx="3"/>
          </p:nvPr>
        </p:nvSpPr>
        <p:spPr>
          <a:xfrm>
            <a:off x="12721590" y="26696676"/>
            <a:ext cx="12961620" cy="1533525"/>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27123390" y="26696676"/>
            <a:ext cx="8641080" cy="1533525"/>
          </a:xfrm>
          <a:prstGeom prst="rect">
            <a:avLst/>
          </a:prstGeom>
        </p:spPr>
        <p:txBody>
          <a:bodyPr vert="horz" lIns="91440" tIns="45720" rIns="91440" bIns="45720" rtlCol="0" anchor="ctr"/>
          <a:lstStyle>
            <a:lvl1pPr algn="r">
              <a:defRPr sz="5040">
                <a:solidFill>
                  <a:schemeClr val="tx1">
                    <a:tint val="75000"/>
                  </a:schemeClr>
                </a:solidFill>
              </a:defRPr>
            </a:lvl1pPr>
          </a:lstStyle>
          <a:p>
            <a:fld id="{4F8D07E2-14E4-4EF2-A467-B734C5C645F9}" type="slidenum">
              <a:rPr lang="en-SG" smtClean="0"/>
              <a:t>‹#›</a:t>
            </a:fld>
            <a:endParaRPr lang="en-SG"/>
          </a:p>
        </p:txBody>
      </p:sp>
    </p:spTree>
    <p:extLst>
      <p:ext uri="{BB962C8B-B14F-4D97-AF65-F5344CB8AC3E}">
        <p14:creationId xmlns:p14="http://schemas.microsoft.com/office/powerpoint/2010/main" val="39258615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png"/><Relationship Id="rId5" Type="http://schemas.microsoft.com/office/2007/relationships/hdphoto" Target="../media/hdphoto2.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EE3C635C-A894-46B4-8BCE-B6A63ED9C924}"/>
              </a:ext>
            </a:extLst>
          </p:cNvPr>
          <p:cNvSpPr txBox="1"/>
          <p:nvPr/>
        </p:nvSpPr>
        <p:spPr>
          <a:xfrm>
            <a:off x="685186" y="6597945"/>
            <a:ext cx="10387851" cy="8002191"/>
          </a:xfrm>
          <a:prstGeom prst="rect">
            <a:avLst/>
          </a:prstGeom>
          <a:noFill/>
        </p:spPr>
        <p:txBody>
          <a:bodyPr wrap="square" rtlCol="0">
            <a:spAutoFit/>
          </a:bodyPr>
          <a:lstStyle/>
          <a:p>
            <a:pPr marL="457200" indent="-457200" algn="just">
              <a:spcAft>
                <a:spcPts val="600"/>
              </a:spcAft>
              <a:buFont typeface="Arial" panose="020B0604020202020204" pitchFamily="34" charset="0"/>
              <a:buChar char="•"/>
            </a:pP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Our </a:t>
            </a: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COVID-19 data</a:t>
            </a: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 is obtained from </a:t>
            </a:r>
            <a:r>
              <a:rPr lang="en-US" sz="2800" i="1" dirty="0">
                <a:solidFill>
                  <a:schemeClr val="bg1"/>
                </a:solidFill>
                <a:latin typeface="Open Sans" panose="020B0606030504020204" pitchFamily="34" charset="0"/>
                <a:ea typeface="Open Sans" panose="020B0606030504020204" pitchFamily="34" charset="0"/>
                <a:cs typeface="Open Sans" panose="020B0606030504020204" pitchFamily="34" charset="0"/>
              </a:rPr>
              <a:t>The Atlantic’s </a:t>
            </a: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The COVID Tracking Project</a:t>
            </a: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 It gives the daily number of positive cases for each of the 50 states, five territories and D.C., and our data spans Jan 20 and Feb 21.</a:t>
            </a:r>
          </a:p>
          <a:p>
            <a:pPr marL="457200" indent="-457200" algn="just">
              <a:spcAft>
                <a:spcPts val="600"/>
              </a:spcAft>
              <a:buFont typeface="Arial" panose="020B0604020202020204" pitchFamily="34" charset="0"/>
              <a:buChar char="•"/>
            </a:pP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Our </a:t>
            </a: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air passenger arrival data </a:t>
            </a: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is compiled from two datasets from the USDOT. The </a:t>
            </a: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DB1B</a:t>
            </a: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 gives a 10% sample of all flight itineraries by quarter, and covers the first three quarters of 2020. The </a:t>
            </a: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T100</a:t>
            </a: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 breaks down the number of passengers flying between two airports (including layovers) by month, and covers Jan to Nov 2020. We combined the two datasets to estimate the number of passengers travelling between every pair of states per month, excluding layovers. </a:t>
            </a:r>
          </a:p>
          <a:p>
            <a:pPr marL="457200" indent="-457200" algn="just">
              <a:spcAft>
                <a:spcPts val="600"/>
              </a:spcAft>
              <a:buFont typeface="Arial" panose="020B0604020202020204" pitchFamily="34" charset="0"/>
              <a:buChar char="•"/>
            </a:pP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Our </a:t>
            </a: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policy data</a:t>
            </a: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 comes from the </a:t>
            </a: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COVID-19 US State Policy Database</a:t>
            </a: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 developed by the Boston University School of Public Health. It tracks the dates when each US state implemented COVID-19-related social safety net, economic, and social distancing policies.</a:t>
            </a:r>
            <a:endParaRPr lang="en-SG" sz="2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a:extLst>
              <a:ext uri="{FF2B5EF4-FFF2-40B4-BE49-F238E27FC236}">
                <a16:creationId xmlns:a16="http://schemas.microsoft.com/office/drawing/2014/main" id="{5AE4128B-489A-4B60-B38B-F46ECD335891}"/>
              </a:ext>
            </a:extLst>
          </p:cNvPr>
          <p:cNvSpPr txBox="1"/>
          <p:nvPr/>
        </p:nvSpPr>
        <p:spPr>
          <a:xfrm>
            <a:off x="1230328" y="203329"/>
            <a:ext cx="35820626" cy="2369880"/>
          </a:xfrm>
          <a:prstGeom prst="rect">
            <a:avLst/>
          </a:prstGeom>
          <a:noFill/>
        </p:spPr>
        <p:txBody>
          <a:bodyPr wrap="square" rtlCol="0">
            <a:spAutoFit/>
          </a:bodyPr>
          <a:lstStyle/>
          <a:p>
            <a:pPr algn="ctr"/>
            <a:r>
              <a:rPr lang="en-US" sz="7200" b="1" dirty="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PandAIRmic</a:t>
            </a:r>
          </a:p>
          <a:p>
            <a:pPr algn="ctr"/>
            <a:r>
              <a:rPr lang="en-US" sz="4400" dirty="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An analysis of the impacts of air travel on </a:t>
            </a:r>
            <a:r>
              <a:rPr lang="en-US" sz="4400" dirty="0">
                <a:solidFill>
                  <a:schemeClr val="bg1"/>
                </a:solidFill>
                <a:effectLst>
                  <a:outerShdw blurRad="50800" dist="38100" dir="2700000" algn="tl" rotWithShape="0">
                    <a:prstClr val="black">
                      <a:alpha val="40000"/>
                    </a:prstClr>
                  </a:outerShdw>
                </a:effectLst>
                <a:latin typeface="Open Sans" panose="020B0606030504020204" pitchFamily="34" charset="0"/>
                <a:ea typeface="Open Sans" panose="020B0606030504020204" pitchFamily="34" charset="0"/>
                <a:cs typeface="Open Sans" panose="020B0606030504020204" pitchFamily="34" charset="0"/>
              </a:rPr>
              <a:t>the</a:t>
            </a:r>
            <a:r>
              <a:rPr lang="en-US" sz="4400" dirty="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 spread of COVID-19 </a:t>
            </a:r>
          </a:p>
          <a:p>
            <a:pPr algn="ctr"/>
            <a:r>
              <a:rPr lang="en-US" sz="3200" dirty="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Jian Cong Loh, Joshua Neronha, Stephen Sun, Tzuhwan Seet</a:t>
            </a:r>
            <a:endParaRPr lang="en-SG" sz="4000" dirty="0">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p:txBody>
      </p:sp>
      <p:sp>
        <p:nvSpPr>
          <p:cNvPr id="8" name="TextBox 7">
            <a:extLst>
              <a:ext uri="{FF2B5EF4-FFF2-40B4-BE49-F238E27FC236}">
                <a16:creationId xmlns:a16="http://schemas.microsoft.com/office/drawing/2014/main" id="{4C04B138-B0AA-4363-A3DD-20FEEC47AF59}"/>
              </a:ext>
            </a:extLst>
          </p:cNvPr>
          <p:cNvSpPr txBox="1"/>
          <p:nvPr/>
        </p:nvSpPr>
        <p:spPr>
          <a:xfrm>
            <a:off x="4073168" y="2991552"/>
            <a:ext cx="3611886" cy="830997"/>
          </a:xfrm>
          <a:prstGeom prst="rect">
            <a:avLst/>
          </a:prstGeom>
          <a:noFill/>
        </p:spPr>
        <p:txBody>
          <a:bodyPr wrap="none" rtlCol="0">
            <a:spAutoFit/>
          </a:bodyPr>
          <a:lstStyle/>
          <a:p>
            <a:r>
              <a:rPr lang="en-US" sz="4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Hypothesis</a:t>
            </a:r>
            <a:endParaRPr lang="en-SG" sz="4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030" name="Picture 6" descr="Biohazard Symbol transparent PNG - StickPNG">
            <a:extLst>
              <a:ext uri="{FF2B5EF4-FFF2-40B4-BE49-F238E27FC236}">
                <a16:creationId xmlns:a16="http://schemas.microsoft.com/office/drawing/2014/main" id="{1658400D-20AB-4E59-B1BA-7D0563D4D21B}"/>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500"/>
                    </a14:imgEffect>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230328" y="384606"/>
            <a:ext cx="2007326" cy="2007326"/>
          </a:xfrm>
          <a:prstGeom prst="rect">
            <a:avLst/>
          </a:prstGeom>
          <a:noFill/>
        </p:spPr>
      </p:pic>
      <p:pic>
        <p:nvPicPr>
          <p:cNvPr id="1034" name="Picture 10" descr="DNA PNG">
            <a:extLst>
              <a:ext uri="{FF2B5EF4-FFF2-40B4-BE49-F238E27FC236}">
                <a16:creationId xmlns:a16="http://schemas.microsoft.com/office/drawing/2014/main" id="{B067E9B2-6766-4CD3-9A63-B2BB87F04C29}"/>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1500"/>
                    </a14:imgEffect>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35160128" y="442856"/>
            <a:ext cx="1890826" cy="189082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2D3EDF61-6FA4-4F0C-A505-0F330CE95747}"/>
              </a:ext>
            </a:extLst>
          </p:cNvPr>
          <p:cNvSpPr txBox="1"/>
          <p:nvPr/>
        </p:nvSpPr>
        <p:spPr>
          <a:xfrm>
            <a:off x="4789037" y="5741310"/>
            <a:ext cx="2180149" cy="830997"/>
          </a:xfrm>
          <a:prstGeom prst="rect">
            <a:avLst/>
          </a:prstGeom>
          <a:noFill/>
        </p:spPr>
        <p:txBody>
          <a:bodyPr wrap="square" rtlCol="0">
            <a:spAutoFit/>
          </a:bodyPr>
          <a:lstStyle/>
          <a:p>
            <a:r>
              <a:rPr lang="en-US" sz="4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Data</a:t>
            </a:r>
            <a:endParaRPr lang="en-SG" sz="4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 name="TextBox 17">
            <a:extLst>
              <a:ext uri="{FF2B5EF4-FFF2-40B4-BE49-F238E27FC236}">
                <a16:creationId xmlns:a16="http://schemas.microsoft.com/office/drawing/2014/main" id="{0FBA1A7D-CDDA-41E1-8B3E-410E7BF2A533}"/>
              </a:ext>
            </a:extLst>
          </p:cNvPr>
          <p:cNvSpPr txBox="1"/>
          <p:nvPr/>
        </p:nvSpPr>
        <p:spPr>
          <a:xfrm>
            <a:off x="3769399" y="14877794"/>
            <a:ext cx="4219425" cy="830997"/>
          </a:xfrm>
          <a:prstGeom prst="rect">
            <a:avLst/>
          </a:prstGeom>
          <a:noFill/>
        </p:spPr>
        <p:txBody>
          <a:bodyPr wrap="none" rtlCol="0">
            <a:spAutoFit/>
          </a:bodyPr>
          <a:lstStyle/>
          <a:p>
            <a:r>
              <a:rPr lang="en-US" sz="4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Methodology</a:t>
            </a:r>
            <a:endParaRPr lang="en-SG" sz="4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TextBox 18">
            <a:extLst>
              <a:ext uri="{FF2B5EF4-FFF2-40B4-BE49-F238E27FC236}">
                <a16:creationId xmlns:a16="http://schemas.microsoft.com/office/drawing/2014/main" id="{C6CA834A-AB9F-4009-B849-5BBCF50EB389}"/>
              </a:ext>
            </a:extLst>
          </p:cNvPr>
          <p:cNvSpPr txBox="1"/>
          <p:nvPr/>
        </p:nvSpPr>
        <p:spPr>
          <a:xfrm>
            <a:off x="14301860" y="2991552"/>
            <a:ext cx="7879080" cy="830997"/>
          </a:xfrm>
          <a:prstGeom prst="rect">
            <a:avLst/>
          </a:prstGeom>
          <a:noFill/>
        </p:spPr>
        <p:txBody>
          <a:bodyPr wrap="none" rtlCol="0">
            <a:spAutoFit/>
          </a:bodyPr>
          <a:lstStyle/>
          <a:p>
            <a:r>
              <a:rPr lang="en-US" sz="4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Simple Linear Regression</a:t>
            </a:r>
            <a:endParaRPr lang="en-SG" sz="4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2" name="TextBox 21">
            <a:extLst>
              <a:ext uri="{FF2B5EF4-FFF2-40B4-BE49-F238E27FC236}">
                <a16:creationId xmlns:a16="http://schemas.microsoft.com/office/drawing/2014/main" id="{0B2033ED-930A-439E-8B1B-E88395017C71}"/>
              </a:ext>
            </a:extLst>
          </p:cNvPr>
          <p:cNvSpPr txBox="1"/>
          <p:nvPr/>
        </p:nvSpPr>
        <p:spPr>
          <a:xfrm>
            <a:off x="14768334" y="13081946"/>
            <a:ext cx="7133684" cy="830997"/>
          </a:xfrm>
          <a:prstGeom prst="rect">
            <a:avLst/>
          </a:prstGeom>
          <a:noFill/>
        </p:spPr>
        <p:txBody>
          <a:bodyPr wrap="none" rtlCol="0">
            <a:spAutoFit/>
          </a:bodyPr>
          <a:lstStyle/>
          <a:p>
            <a:r>
              <a:rPr lang="en-US" sz="4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Polynomial Regression</a:t>
            </a:r>
            <a:endParaRPr lang="en-SG" sz="4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 name="Straight Connector 4">
            <a:extLst>
              <a:ext uri="{FF2B5EF4-FFF2-40B4-BE49-F238E27FC236}">
                <a16:creationId xmlns:a16="http://schemas.microsoft.com/office/drawing/2014/main" id="{DCD832C1-35D5-4AA8-9585-C9E18883337E}"/>
              </a:ext>
            </a:extLst>
          </p:cNvPr>
          <p:cNvCxnSpPr>
            <a:cxnSpLocks/>
          </p:cNvCxnSpPr>
          <p:nvPr/>
        </p:nvCxnSpPr>
        <p:spPr>
          <a:xfrm>
            <a:off x="1230328" y="2810941"/>
            <a:ext cx="35820626"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67DF0F0-029B-4C6E-8068-6F73291A682C}"/>
              </a:ext>
            </a:extLst>
          </p:cNvPr>
          <p:cNvSpPr txBox="1"/>
          <p:nvPr/>
        </p:nvSpPr>
        <p:spPr>
          <a:xfrm>
            <a:off x="685185" y="3970397"/>
            <a:ext cx="10387853" cy="1384995"/>
          </a:xfrm>
          <a:prstGeom prst="rect">
            <a:avLst/>
          </a:prstGeom>
          <a:noFill/>
        </p:spPr>
        <p:txBody>
          <a:bodyPr wrap="square" rtlCol="0">
            <a:spAutoFit/>
          </a:bodyPr>
          <a:lstStyle/>
          <a:p>
            <a:pPr algn="just"/>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We hypothesize that a greater number of air passenger arrivals in a US state is positively correlated with a greater number of COVID-19 cases.</a:t>
            </a:r>
            <a:endParaRPr lang="en-SG" sz="2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4" name="TextBox 33">
            <a:extLst>
              <a:ext uri="{FF2B5EF4-FFF2-40B4-BE49-F238E27FC236}">
                <a16:creationId xmlns:a16="http://schemas.microsoft.com/office/drawing/2014/main" id="{EC79E649-01C3-4A37-A0BF-CB5147C2A3E7}"/>
              </a:ext>
            </a:extLst>
          </p:cNvPr>
          <p:cNvSpPr txBox="1"/>
          <p:nvPr/>
        </p:nvSpPr>
        <p:spPr>
          <a:xfrm>
            <a:off x="13991679" y="18301316"/>
            <a:ext cx="8374408" cy="830997"/>
          </a:xfrm>
          <a:prstGeom prst="rect">
            <a:avLst/>
          </a:prstGeom>
          <a:noFill/>
        </p:spPr>
        <p:txBody>
          <a:bodyPr wrap="none" rtlCol="0">
            <a:spAutoFit/>
          </a:bodyPr>
          <a:lstStyle/>
          <a:p>
            <a:r>
              <a:rPr lang="en-US" sz="4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Multiple Linear Regression</a:t>
            </a:r>
            <a:endParaRPr lang="en-SG" sz="4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5" name="TextBox 34">
            <a:extLst>
              <a:ext uri="{FF2B5EF4-FFF2-40B4-BE49-F238E27FC236}">
                <a16:creationId xmlns:a16="http://schemas.microsoft.com/office/drawing/2014/main" id="{C1DF6537-7DD6-4A99-A5F4-03E48C88DBBD}"/>
              </a:ext>
            </a:extLst>
          </p:cNvPr>
          <p:cNvSpPr txBox="1"/>
          <p:nvPr/>
        </p:nvSpPr>
        <p:spPr>
          <a:xfrm>
            <a:off x="15400719" y="22568452"/>
            <a:ext cx="6118983" cy="830997"/>
          </a:xfrm>
          <a:prstGeom prst="rect">
            <a:avLst/>
          </a:prstGeom>
          <a:noFill/>
        </p:spPr>
        <p:txBody>
          <a:bodyPr wrap="none" rtlCol="0">
            <a:spAutoFit/>
          </a:bodyPr>
          <a:lstStyle/>
          <a:p>
            <a:r>
              <a:rPr lang="en-US" sz="4800" b="1">
                <a:solidFill>
                  <a:schemeClr val="bg1"/>
                </a:solidFill>
                <a:latin typeface="Open Sans" panose="020B0606030504020204" pitchFamily="34" charset="0"/>
                <a:ea typeface="Open Sans" panose="020B0606030504020204" pitchFamily="34" charset="0"/>
                <a:cs typeface="Open Sans" panose="020B0606030504020204" pitchFamily="34" charset="0"/>
              </a:rPr>
              <a:t>Fixed Effects Model</a:t>
            </a:r>
            <a:endParaRPr lang="en-SG" sz="4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8" name="TextBox 37">
            <a:extLst>
              <a:ext uri="{FF2B5EF4-FFF2-40B4-BE49-F238E27FC236}">
                <a16:creationId xmlns:a16="http://schemas.microsoft.com/office/drawing/2014/main" id="{9F5ABB0B-5FF4-4A3F-9E3D-C82ECE5652F7}"/>
              </a:ext>
            </a:extLst>
          </p:cNvPr>
          <p:cNvSpPr txBox="1"/>
          <p:nvPr/>
        </p:nvSpPr>
        <p:spPr>
          <a:xfrm>
            <a:off x="29039366" y="2991552"/>
            <a:ext cx="5644494" cy="830997"/>
          </a:xfrm>
          <a:prstGeom prst="rect">
            <a:avLst/>
          </a:prstGeom>
          <a:noFill/>
        </p:spPr>
        <p:txBody>
          <a:bodyPr wrap="none" rtlCol="0">
            <a:spAutoFit/>
          </a:bodyPr>
          <a:lstStyle/>
          <a:p>
            <a:r>
              <a:rPr lang="en-US" sz="4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Map Visualization</a:t>
            </a:r>
            <a:endParaRPr lang="en-SG" sz="4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9" name="TextBox 38">
            <a:extLst>
              <a:ext uri="{FF2B5EF4-FFF2-40B4-BE49-F238E27FC236}">
                <a16:creationId xmlns:a16="http://schemas.microsoft.com/office/drawing/2014/main" id="{E11D258C-70B4-45F4-95B6-10A70127DA1A}"/>
              </a:ext>
            </a:extLst>
          </p:cNvPr>
          <p:cNvSpPr txBox="1"/>
          <p:nvPr/>
        </p:nvSpPr>
        <p:spPr>
          <a:xfrm>
            <a:off x="27348963" y="4919729"/>
            <a:ext cx="10387853" cy="3323987"/>
          </a:xfrm>
          <a:prstGeom prst="rect">
            <a:avLst/>
          </a:prstGeom>
          <a:noFill/>
        </p:spPr>
        <p:txBody>
          <a:bodyPr wrap="square" rtlCol="0">
            <a:spAutoFit/>
          </a:bodyPr>
          <a:lstStyle/>
          <a:p>
            <a:pPr algn="just"/>
            <a:r>
              <a:rPr lang="en-US" sz="3000" dirty="0">
                <a:solidFill>
                  <a:schemeClr val="bg1"/>
                </a:solidFill>
                <a:latin typeface="Open Sans" panose="020B0606030504020204" pitchFamily="34" charset="0"/>
                <a:ea typeface="Open Sans" panose="020B0606030504020204" pitchFamily="34" charset="0"/>
                <a:cs typeface="Open Sans" panose="020B0606030504020204" pitchFamily="34" charset="0"/>
              </a:rPr>
              <a:t>Recently, avocados have been specifically tied to the millennial generation, due to its increasing presence in social media and public platforms. While this connection is widely acknowledged, we wanted to see whether it could be statistically supported that </a:t>
            </a:r>
            <a:r>
              <a:rPr lang="en-US" sz="30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millenials</a:t>
            </a:r>
            <a:r>
              <a:rPr lang="en-US" sz="3000" dirty="0">
                <a:solidFill>
                  <a:schemeClr val="bg1"/>
                </a:solidFill>
                <a:latin typeface="Open Sans" panose="020B0606030504020204" pitchFamily="34" charset="0"/>
                <a:ea typeface="Open Sans" panose="020B0606030504020204" pitchFamily="34" charset="0"/>
                <a:cs typeface="Open Sans" panose="020B0606030504020204" pitchFamily="34" charset="0"/>
              </a:rPr>
              <a:t> consume more avocados, even though increased consumption may have increased prices of this unique fruit.</a:t>
            </a:r>
            <a:endParaRPr lang="en-SG" sz="30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0" name="TextBox 39">
            <a:extLst>
              <a:ext uri="{FF2B5EF4-FFF2-40B4-BE49-F238E27FC236}">
                <a16:creationId xmlns:a16="http://schemas.microsoft.com/office/drawing/2014/main" id="{3D168F51-D0AE-46ED-9BB6-5C3085EEB174}"/>
              </a:ext>
            </a:extLst>
          </p:cNvPr>
          <p:cNvSpPr txBox="1"/>
          <p:nvPr/>
        </p:nvSpPr>
        <p:spPr>
          <a:xfrm>
            <a:off x="30156659" y="12511338"/>
            <a:ext cx="3855543" cy="830997"/>
          </a:xfrm>
          <a:prstGeom prst="rect">
            <a:avLst/>
          </a:prstGeom>
          <a:noFill/>
        </p:spPr>
        <p:txBody>
          <a:bodyPr wrap="none" rtlCol="0">
            <a:spAutoFit/>
          </a:bodyPr>
          <a:lstStyle/>
          <a:p>
            <a:r>
              <a:rPr lang="en-US" sz="4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Conclusions</a:t>
            </a:r>
            <a:endParaRPr lang="en-SG" sz="4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1" name="TextBox 40">
            <a:extLst>
              <a:ext uri="{FF2B5EF4-FFF2-40B4-BE49-F238E27FC236}">
                <a16:creationId xmlns:a16="http://schemas.microsoft.com/office/drawing/2014/main" id="{5688038F-5519-44EB-9898-F25405AD3858}"/>
              </a:ext>
            </a:extLst>
          </p:cNvPr>
          <p:cNvSpPr txBox="1"/>
          <p:nvPr/>
        </p:nvSpPr>
        <p:spPr>
          <a:xfrm>
            <a:off x="27348963" y="13834777"/>
            <a:ext cx="10387853" cy="3323987"/>
          </a:xfrm>
          <a:prstGeom prst="rect">
            <a:avLst/>
          </a:prstGeom>
          <a:noFill/>
        </p:spPr>
        <p:txBody>
          <a:bodyPr wrap="square" rtlCol="0">
            <a:spAutoFit/>
          </a:bodyPr>
          <a:lstStyle/>
          <a:p>
            <a:pPr algn="just"/>
            <a:r>
              <a:rPr lang="en-US" sz="3000" dirty="0">
                <a:solidFill>
                  <a:schemeClr val="bg1"/>
                </a:solidFill>
                <a:latin typeface="Open Sans" panose="020B0606030504020204" pitchFamily="34" charset="0"/>
                <a:ea typeface="Open Sans" panose="020B0606030504020204" pitchFamily="34" charset="0"/>
                <a:cs typeface="Open Sans" panose="020B0606030504020204" pitchFamily="34" charset="0"/>
              </a:rPr>
              <a:t>Recently, avocados have been specifically tied to the millennial generation, due to its increasing presence in social media and public platforms. While this connection is widely acknowledged, we wanted to see whether it could be statistically supported that </a:t>
            </a:r>
            <a:r>
              <a:rPr lang="en-US" sz="30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millenials</a:t>
            </a:r>
            <a:r>
              <a:rPr lang="en-US" sz="3000" dirty="0">
                <a:solidFill>
                  <a:schemeClr val="bg1"/>
                </a:solidFill>
                <a:latin typeface="Open Sans" panose="020B0606030504020204" pitchFamily="34" charset="0"/>
                <a:ea typeface="Open Sans" panose="020B0606030504020204" pitchFamily="34" charset="0"/>
                <a:cs typeface="Open Sans" panose="020B0606030504020204" pitchFamily="34" charset="0"/>
              </a:rPr>
              <a:t> consume more avocados, even though increased consumption may have increased prices of this unique fruit.</a:t>
            </a:r>
            <a:endParaRPr lang="en-SG" sz="30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2" name="TextBox 41">
            <a:extLst>
              <a:ext uri="{FF2B5EF4-FFF2-40B4-BE49-F238E27FC236}">
                <a16:creationId xmlns:a16="http://schemas.microsoft.com/office/drawing/2014/main" id="{77ECABAD-E3CF-424E-B3B2-9B8BA862B018}"/>
              </a:ext>
            </a:extLst>
          </p:cNvPr>
          <p:cNvSpPr txBox="1"/>
          <p:nvPr/>
        </p:nvSpPr>
        <p:spPr>
          <a:xfrm>
            <a:off x="26927028" y="19195836"/>
            <a:ext cx="11231723" cy="1079013"/>
          </a:xfrm>
          <a:prstGeom prst="rect">
            <a:avLst/>
          </a:prstGeom>
          <a:noFill/>
        </p:spPr>
        <p:txBody>
          <a:bodyPr wrap="square" rtlCol="0">
            <a:spAutoFit/>
          </a:bodyPr>
          <a:lstStyle/>
          <a:p>
            <a:pPr algn="ctr">
              <a:lnSpc>
                <a:spcPts val="8400"/>
              </a:lnSpc>
            </a:pPr>
            <a:r>
              <a:rPr lang="en-US" sz="4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Limitations / Future Directions</a:t>
            </a:r>
            <a:endParaRPr lang="en-SG" sz="4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3" name="TextBox 42">
            <a:extLst>
              <a:ext uri="{FF2B5EF4-FFF2-40B4-BE49-F238E27FC236}">
                <a16:creationId xmlns:a16="http://schemas.microsoft.com/office/drawing/2014/main" id="{4B9841C7-26CE-407D-B5DB-A028C67B1550}"/>
              </a:ext>
            </a:extLst>
          </p:cNvPr>
          <p:cNvSpPr txBox="1"/>
          <p:nvPr/>
        </p:nvSpPr>
        <p:spPr>
          <a:xfrm>
            <a:off x="27348963" y="20995884"/>
            <a:ext cx="10387853" cy="3323987"/>
          </a:xfrm>
          <a:prstGeom prst="rect">
            <a:avLst/>
          </a:prstGeom>
          <a:noFill/>
        </p:spPr>
        <p:txBody>
          <a:bodyPr wrap="square" rtlCol="0">
            <a:spAutoFit/>
          </a:bodyPr>
          <a:lstStyle/>
          <a:p>
            <a:pPr algn="just"/>
            <a:r>
              <a:rPr lang="en-US" sz="3000" dirty="0">
                <a:solidFill>
                  <a:schemeClr val="bg1"/>
                </a:solidFill>
                <a:latin typeface="Open Sans" panose="020B0606030504020204" pitchFamily="34" charset="0"/>
                <a:ea typeface="Open Sans" panose="020B0606030504020204" pitchFamily="34" charset="0"/>
                <a:cs typeface="Open Sans" panose="020B0606030504020204" pitchFamily="34" charset="0"/>
              </a:rPr>
              <a:t>Recently, avocados have been specifically tied to the millennial generation, due to its increasing presence in social media and public platforms. While this connection is widely acknowledged, we wanted to see whether it could be statistically supported that </a:t>
            </a:r>
            <a:r>
              <a:rPr lang="en-US" sz="30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millenials</a:t>
            </a:r>
            <a:r>
              <a:rPr lang="en-US" sz="3000" dirty="0">
                <a:solidFill>
                  <a:schemeClr val="bg1"/>
                </a:solidFill>
                <a:latin typeface="Open Sans" panose="020B0606030504020204" pitchFamily="34" charset="0"/>
                <a:ea typeface="Open Sans" panose="020B0606030504020204" pitchFamily="34" charset="0"/>
                <a:cs typeface="Open Sans" panose="020B0606030504020204" pitchFamily="34" charset="0"/>
              </a:rPr>
              <a:t> consume more avocados, even though increased consumption may have increased prices of this unique fruit.</a:t>
            </a:r>
            <a:endParaRPr lang="en-SG" sz="30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4" name="TextBox 43">
            <a:extLst>
              <a:ext uri="{FF2B5EF4-FFF2-40B4-BE49-F238E27FC236}">
                <a16:creationId xmlns:a16="http://schemas.microsoft.com/office/drawing/2014/main" id="{668AE86B-5888-47EE-98AF-B24727FD0EF3}"/>
              </a:ext>
            </a:extLst>
          </p:cNvPr>
          <p:cNvSpPr txBox="1"/>
          <p:nvPr/>
        </p:nvSpPr>
        <p:spPr>
          <a:xfrm>
            <a:off x="11608904" y="4896160"/>
            <a:ext cx="15186992" cy="2400657"/>
          </a:xfrm>
          <a:prstGeom prst="rect">
            <a:avLst/>
          </a:prstGeom>
          <a:noFill/>
        </p:spPr>
        <p:txBody>
          <a:bodyPr wrap="square" rtlCol="0">
            <a:spAutoFit/>
          </a:bodyPr>
          <a:lstStyle/>
          <a:p>
            <a:pPr algn="just"/>
            <a:r>
              <a:rPr lang="en-US" sz="3000" dirty="0">
                <a:solidFill>
                  <a:schemeClr val="bg1"/>
                </a:solidFill>
                <a:latin typeface="Open Sans" panose="020B0606030504020204" pitchFamily="34" charset="0"/>
                <a:ea typeface="Open Sans" panose="020B0606030504020204" pitchFamily="34" charset="0"/>
                <a:cs typeface="Open Sans" panose="020B0606030504020204" pitchFamily="34" charset="0"/>
              </a:rPr>
              <a:t>Recently, avocados have been specifically tied to the millennial generation, due to its increasing presence in social media and public platforms. While this connection is widely acknowledged, we wanted to see whether it could be statistically supported that </a:t>
            </a:r>
            <a:r>
              <a:rPr lang="en-US" sz="30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millenials</a:t>
            </a:r>
            <a:r>
              <a:rPr lang="en-US" sz="3000" dirty="0">
                <a:solidFill>
                  <a:schemeClr val="bg1"/>
                </a:solidFill>
                <a:latin typeface="Open Sans" panose="020B0606030504020204" pitchFamily="34" charset="0"/>
                <a:ea typeface="Open Sans" panose="020B0606030504020204" pitchFamily="34" charset="0"/>
                <a:cs typeface="Open Sans" panose="020B0606030504020204" pitchFamily="34" charset="0"/>
              </a:rPr>
              <a:t> consume more avocados, even though increased consumption may have increased prices of this unique fruit.</a:t>
            </a:r>
            <a:endParaRPr lang="en-SG" sz="30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1" name="TextBox 30">
            <a:extLst>
              <a:ext uri="{FF2B5EF4-FFF2-40B4-BE49-F238E27FC236}">
                <a16:creationId xmlns:a16="http://schemas.microsoft.com/office/drawing/2014/main" id="{1BA3DDFA-DB39-474F-B149-FF2854456D8F}"/>
              </a:ext>
            </a:extLst>
          </p:cNvPr>
          <p:cNvSpPr txBox="1"/>
          <p:nvPr/>
        </p:nvSpPr>
        <p:spPr>
          <a:xfrm>
            <a:off x="685185" y="15708791"/>
            <a:ext cx="10387853" cy="3108543"/>
          </a:xfrm>
          <a:prstGeom prst="rect">
            <a:avLst/>
          </a:prstGeom>
          <a:noFill/>
        </p:spPr>
        <p:txBody>
          <a:bodyPr wrap="square" rtlCol="0">
            <a:spAutoFit/>
          </a:bodyPr>
          <a:lstStyle/>
          <a:p>
            <a:pPr algn="just"/>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Our exploratory data analysis (see below) gave us the following insights:</a:t>
            </a:r>
          </a:p>
          <a:p>
            <a:pPr marL="457200" indent="-457200" algn="just">
              <a:buFont typeface="Arial" panose="020B0604020202020204" pitchFamily="34" charset="0"/>
              <a:buChar char="•"/>
            </a:pPr>
            <a:r>
              <a:rPr lang="en-SG"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States with large pop. had more arrivals and cases – pop. is a possible causal factor for both</a:t>
            </a:r>
          </a:p>
          <a:p>
            <a:pPr marL="457200" indent="-457200" algn="just">
              <a:buFont typeface="Arial" panose="020B0604020202020204" pitchFamily="34" charset="0"/>
              <a:buChar char="•"/>
            </a:pPr>
            <a:r>
              <a:rPr lang="en-SG"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Linear r/s in log-log plot – possible polynomial r/s</a:t>
            </a:r>
          </a:p>
          <a:p>
            <a:pPr marL="457200" indent="-457200" algn="just">
              <a:buFont typeface="Arial" panose="020B0604020202020204" pitchFamily="34" charset="0"/>
              <a:buChar char="•"/>
            </a:pPr>
            <a:r>
              <a:rPr lang="en-SG"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Both variables increased over time – possible fixed time effects</a:t>
            </a:r>
          </a:p>
        </p:txBody>
      </p:sp>
      <p:pic>
        <p:nvPicPr>
          <p:cNvPr id="1040" name="Picture 16">
            <a:extLst>
              <a:ext uri="{FF2B5EF4-FFF2-40B4-BE49-F238E27FC236}">
                <a16:creationId xmlns:a16="http://schemas.microsoft.com/office/drawing/2014/main" id="{A8678848-A210-494A-8C1E-D1BB15BF22C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184" y="18912534"/>
            <a:ext cx="10387854" cy="4364044"/>
          </a:xfrm>
          <a:prstGeom prst="rect">
            <a:avLst/>
          </a:prstGeom>
          <a:solidFill>
            <a:schemeClr val="bg1"/>
          </a:solidFill>
        </p:spPr>
      </p:pic>
      <p:sp>
        <p:nvSpPr>
          <p:cNvPr id="33" name="TextBox 32">
            <a:extLst>
              <a:ext uri="{FF2B5EF4-FFF2-40B4-BE49-F238E27FC236}">
                <a16:creationId xmlns:a16="http://schemas.microsoft.com/office/drawing/2014/main" id="{DD90FA3E-BF0F-4F34-9FF1-63BABB1F485D}"/>
              </a:ext>
            </a:extLst>
          </p:cNvPr>
          <p:cNvSpPr txBox="1"/>
          <p:nvPr/>
        </p:nvSpPr>
        <p:spPr>
          <a:xfrm>
            <a:off x="685185" y="23344116"/>
            <a:ext cx="10387853" cy="5339923"/>
          </a:xfrm>
          <a:prstGeom prst="rect">
            <a:avLst/>
          </a:prstGeom>
          <a:noFill/>
        </p:spPr>
        <p:txBody>
          <a:bodyPr wrap="square" rtlCol="0">
            <a:spAutoFit/>
          </a:bodyPr>
          <a:lstStyle/>
          <a:p>
            <a:pPr algn="just"/>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We ran simple linear regression with different versions of our variables:</a:t>
            </a:r>
          </a:p>
          <a:p>
            <a:pPr marL="457200" indent="-457200" algn="just">
              <a:buFont typeface="Arial" panose="020B0604020202020204" pitchFamily="34" charset="0"/>
              <a:buChar char="•"/>
            </a:pP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Model 1A </a:t>
            </a: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 No. of arrivals vs no. of cases</a:t>
            </a:r>
          </a:p>
          <a:p>
            <a:pPr marL="457200" indent="-457200" algn="just">
              <a:buFont typeface="Arial" panose="020B0604020202020204" pitchFamily="34" charset="0"/>
              <a:buChar char="•"/>
            </a:pP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Model 1B</a:t>
            </a: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 – Change in arrivals vs change in cases</a:t>
            </a:r>
          </a:p>
          <a:p>
            <a:pPr marL="457200" indent="-457200" algn="just">
              <a:buFont typeface="Arial" panose="020B0604020202020204" pitchFamily="34" charset="0"/>
              <a:buChar char="•"/>
            </a:pP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Model 1C</a:t>
            </a: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 – Per capita arrivals vs  per capita cases</a:t>
            </a:r>
          </a:p>
          <a:p>
            <a:pPr marL="457200" indent="-457200" algn="just">
              <a:spcAft>
                <a:spcPts val="600"/>
              </a:spcAft>
              <a:buFont typeface="Arial" panose="020B0604020202020204" pitchFamily="34" charset="0"/>
              <a:buChar char="•"/>
            </a:pP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Model 1C(W)</a:t>
            </a: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 – Weighted p.c. arrivals vs p.c. cases</a:t>
            </a:r>
          </a:p>
          <a:p>
            <a:pPr algn="just"/>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Using Model 1C(W) as the base, we ran several more complex regression models:</a:t>
            </a:r>
          </a:p>
          <a:p>
            <a:pPr marL="457200" indent="-457200" algn="just">
              <a:buFont typeface="Arial" panose="020B0604020202020204" pitchFamily="34" charset="0"/>
              <a:buChar char="•"/>
            </a:pP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Model 2 </a:t>
            </a: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 Polynomial regression</a:t>
            </a:r>
            <a:endPar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457200" indent="-457200" algn="just">
              <a:buFont typeface="Arial" panose="020B0604020202020204" pitchFamily="34" charset="0"/>
              <a:buChar char="•"/>
            </a:pP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Model 3 </a:t>
            </a: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 Multiple linear regression (w/ policy as controls)</a:t>
            </a:r>
            <a:endPar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457200" indent="-457200" algn="just">
              <a:buFont typeface="Arial" panose="020B0604020202020204" pitchFamily="34" charset="0"/>
              <a:buChar char="•"/>
            </a:pP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Model 4</a:t>
            </a: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 – Fixed effects model</a:t>
            </a:r>
            <a:endPar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457200" indent="-457200" algn="just">
              <a:buFont typeface="Arial" panose="020B0604020202020204" pitchFamily="34" charset="0"/>
              <a:buChar char="•"/>
            </a:pPr>
            <a:endParaRPr lang="en-SG" sz="2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199078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439</TotalTime>
  <Words>646</Words>
  <Application>Microsoft Office PowerPoint</Application>
  <PresentationFormat>Custom</PresentationFormat>
  <Paragraphs>34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Open Sans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Jian Cong Loh</dc:creator>
  <cp:lastModifiedBy>Jian Cong Loh</cp:lastModifiedBy>
  <cp:revision>65</cp:revision>
  <dcterms:created xsi:type="dcterms:W3CDTF">2021-04-07T12:21:00Z</dcterms:created>
  <dcterms:modified xsi:type="dcterms:W3CDTF">2021-04-12T03:09:49Z</dcterms:modified>
</cp:coreProperties>
</file>