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5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E3E5E8"/>
          </a:solidFill>
        </a:fill>
      </a:tcStyle>
    </a:band2H>
    <a:firstCol>
      <a:tcTxStyle b="on"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3"/>
            </a:schemeClr>
          </a:solidFill>
        </a:fill>
      </a:tcStyle>
    </a:firstCol>
    <a:lastRow>
      <a:tcTxStyle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3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 hasCustomPrompt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–王大明</a:t>
            </a:r>
          </a:p>
        </p:txBody>
      </p:sp>
      <p:sp>
        <p:nvSpPr>
          <p:cNvPr id="94" name="「在此輸入名言語錄。」"/>
          <p:cNvSpPr txBox="1"/>
          <p:nvPr>
            <p:ph type="body" sz="quarter" idx="14" hasCustomPrompt="1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「在此輸入名言語錄。」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大標題文字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 hasCustomPrompt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大標題文字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 hasCustomPrompt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大標題文字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影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评论和@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0375" y="1526540"/>
            <a:ext cx="3724910" cy="7316470"/>
          </a:xfrm>
          <a:prstGeom prst="rect">
            <a:avLst/>
          </a:prstGeom>
        </p:spPr>
      </p:pic>
      <p:pic>
        <p:nvPicPr>
          <p:cNvPr id="2" name="苹果手机.jpg" descr="苹果手机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945" y="1661795"/>
            <a:ext cx="4025265" cy="7058660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pic>
        <p:nvPicPr>
          <p:cNvPr id="32" name="图片 31" descr="消息页—落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" y="1430655"/>
            <a:ext cx="3601085" cy="7317740"/>
          </a:xfrm>
          <a:prstGeom prst="rect">
            <a:avLst/>
          </a:prstGeom>
        </p:spPr>
      </p:pic>
      <p:pic>
        <p:nvPicPr>
          <p:cNvPr id="4" name="苹果手机.jpg" descr="苹果手机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" y="1553845"/>
            <a:ext cx="4025265" cy="7096760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grpSp>
        <p:nvGrpSpPr>
          <p:cNvPr id="37" name="组合 36"/>
          <p:cNvGrpSpPr/>
          <p:nvPr/>
        </p:nvGrpSpPr>
        <p:grpSpPr>
          <a:xfrm>
            <a:off x="8925560" y="4320540"/>
            <a:ext cx="892175" cy="2565400"/>
            <a:chOff x="14056" y="6804"/>
            <a:chExt cx="1405" cy="4040"/>
          </a:xfrm>
        </p:grpSpPr>
        <p:cxnSp>
          <p:nvCxnSpPr>
            <p:cNvPr id="34" name="肘形连接符 33"/>
            <p:cNvCxnSpPr>
              <a:endCxn id="13" idx="1"/>
            </p:cNvCxnSpPr>
            <p:nvPr/>
          </p:nvCxnSpPr>
          <p:spPr>
            <a:xfrm rot="16200000">
              <a:off x="12985" y="8368"/>
              <a:ext cx="4040" cy="913"/>
            </a:xfrm>
            <a:prstGeom prst="bentConnector2">
              <a:avLst/>
            </a:prstGeom>
            <a:noFill/>
            <a:ln w="12700" cap="flat" cmpd="sng">
              <a:solidFill>
                <a:srgbClr val="929292"/>
              </a:solidFill>
              <a:prstDash val="solid"/>
              <a:miter lim="8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14056" y="10840"/>
              <a:ext cx="475" cy="5"/>
            </a:xfrm>
            <a:prstGeom prst="line">
              <a:avLst/>
            </a:prstGeom>
            <a:noFill/>
            <a:ln w="12700" cap="flat">
              <a:solidFill>
                <a:srgbClr val="929292"/>
              </a:solidFill>
              <a:prstDash val="solid"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</p:grpSp>
      <p:sp>
        <p:nvSpPr>
          <p:cNvPr id="16" name="圓形"/>
          <p:cNvSpPr/>
          <p:nvPr/>
        </p:nvSpPr>
        <p:spPr>
          <a:xfrm>
            <a:off x="9674860" y="4248150"/>
            <a:ext cx="143510" cy="143510"/>
          </a:xfrm>
          <a:prstGeom prst="ellipse">
            <a:avLst/>
          </a:prstGeom>
          <a:solidFill>
            <a:schemeClr val="accent4">
              <a:hueOff val="-1081314"/>
              <a:satOff val="4338"/>
              <a:lumOff val="-8928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cxnSp>
        <p:nvCxnSpPr>
          <p:cNvPr id="22" name="肘形连接符 21"/>
          <p:cNvCxnSpPr>
            <a:stCxn id="125" idx="0"/>
          </p:cNvCxnSpPr>
          <p:nvPr/>
        </p:nvCxnSpPr>
        <p:spPr>
          <a:xfrm rot="16200000">
            <a:off x="3397885" y="1958340"/>
            <a:ext cx="542290" cy="579120"/>
          </a:xfrm>
          <a:prstGeom prst="bentConnector2">
            <a:avLst/>
          </a:prstGeom>
          <a:noFill/>
          <a:ln w="12700" cap="flat">
            <a:solidFill>
              <a:srgbClr val="929292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graphicFrame>
        <p:nvGraphicFramePr>
          <p:cNvPr id="122" name="表格"/>
          <p:cNvGraphicFramePr/>
          <p:nvPr/>
        </p:nvGraphicFramePr>
        <p:xfrm>
          <a:off x="3952875" y="1526540"/>
          <a:ext cx="4972685" cy="70262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1445"/>
                <a:gridCol w="3571240"/>
              </a:tblGrid>
              <a:tr h="8794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400">
                          <a:latin typeface="Calibri" panose="020F0502020204030204" charset="0"/>
                          <a:cs typeface="Calibri" panose="020F0502020204030204" charset="0"/>
                          <a:sym typeface="Helvetica Neue"/>
                        </a:rPr>
                        <a:t>Mute button</a:t>
                      </a:r>
                      <a:endParaRPr lang="en-US" sz="2400">
                        <a:latin typeface="Calibri" panose="020F0502020204030204" charset="0"/>
                        <a:cs typeface="Calibri" panose="020F0502020204030204" charset="0"/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277495" indent="-277495" algn="l" defTabSz="914400">
                        <a:buSzPct val="145000"/>
                        <a:buChar char="•"/>
                        <a:defRPr>
                          <a:sym typeface="Helvetica Neue"/>
                        </a:defRPr>
                      </a:pPr>
                      <a:r>
                        <a:rPr lang="en-US" sz="2400">
                          <a:latin typeface="Calibri" panose="020F0502020204030204" charset="0"/>
                          <a:cs typeface="Calibri" panose="020F0502020204030204" charset="0"/>
                        </a:rPr>
                        <a:t>Turn off all  message sounds and reminders</a:t>
                      </a:r>
                      <a:endParaRPr lang="en-US" sz="2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10839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400">
                          <a:latin typeface="Calibri" panose="020F0502020204030204" charset="0"/>
                          <a:cs typeface="Calibri" panose="020F0502020204030204" charset="0"/>
                          <a:sym typeface="Helvetica Neue"/>
                        </a:rPr>
                        <a:t>Chat</a:t>
                      </a:r>
                      <a:endParaRPr lang="en-US" sz="2400">
                        <a:latin typeface="Calibri" panose="020F0502020204030204" charset="0"/>
                        <a:cs typeface="Calibri" panose="020F0502020204030204" charset="0"/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277495" indent="-277495" algn="l" defTabSz="914400">
                        <a:buSzPct val="145000"/>
                        <a:buChar char="•"/>
                        <a:defRPr>
                          <a:sym typeface="Helvetica Neue"/>
                        </a:defRPr>
                      </a:pPr>
                      <a:r>
                        <a:rPr lang="en-US" sz="2400">
                          <a:latin typeface="Calibri" panose="020F0502020204030204" charset="0"/>
                          <a:cs typeface="Calibri" panose="020F0502020204030204" charset="0"/>
                        </a:rPr>
                        <a:t>Enter the Chat page</a:t>
                      </a:r>
                      <a:endParaRPr lang="en-US" sz="2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1319530">
                <a:tc>
                  <a:txBody>
                    <a:bodyPr/>
                    <a:lstStyle/>
                    <a:p>
                      <a:pPr defTabSz="914400">
                        <a:buNone/>
                        <a:defRPr sz="1800"/>
                      </a:pPr>
                      <a:r>
                        <a:rPr lang="en-US" altLang="zh-CN" sz="2400">
                          <a:latin typeface="Calibri" panose="020F0502020204030204" charset="0"/>
                          <a:cs typeface="Calibri" panose="020F0502020204030204" charset="0"/>
                          <a:sym typeface="Helvetica Neue"/>
                        </a:rPr>
                        <a:t>Comment and mention</a:t>
                      </a:r>
                      <a:endParaRPr lang="en-US" sz="2400">
                        <a:latin typeface="Calibri" panose="020F0502020204030204" charset="0"/>
                        <a:cs typeface="Calibri" panose="020F0502020204030204" charset="0"/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277495" indent="-277495" algn="l" defTabSz="914400">
                        <a:buSzPct val="145000"/>
                        <a:buChar char="•"/>
                        <a:defRPr>
                          <a:sym typeface="Helvetica Neue"/>
                        </a:defRPr>
                      </a:pPr>
                      <a:r>
                        <a:rPr lang="en-US" sz="2400">
                          <a:latin typeface="Calibri" panose="020F0502020204030204" charset="0"/>
                          <a:cs typeface="Calibri" panose="020F0502020204030204" charset="0"/>
                        </a:rPr>
                        <a:t>Check who comments on your food reviews and who mention you</a:t>
                      </a:r>
                      <a:endParaRPr lang="en-US" sz="2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</a:tr>
              <a:tr h="1247775">
                <a:tc>
                  <a:txBody>
                    <a:bodyPr/>
                    <a:p>
                      <a:pPr defTabSz="914400">
                        <a:buNone/>
                        <a:defRPr sz="1800"/>
                      </a:pPr>
                      <a:r>
                        <a:rPr lang="en-US" sz="2400">
                          <a:latin typeface="Calibri" panose="020F0502020204030204" charset="0"/>
                          <a:cs typeface="Calibri" panose="020F0502020204030204" charset="0"/>
                          <a:sym typeface="Helvetica Neue"/>
                        </a:rPr>
                        <a:t>Like and store</a:t>
                      </a:r>
                      <a:endParaRPr lang="en-US" altLang="zh-CN" sz="2400">
                        <a:latin typeface="Calibri" panose="020F0502020204030204" charset="0"/>
                        <a:cs typeface="Calibri" panose="020F0502020204030204" charset="0"/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p>
                      <a:pPr marL="227965" lvl="1" indent="-217170" algn="l" defTabSz="914400">
                        <a:buSzPct val="145000"/>
                        <a:buChar char="•"/>
                        <a:defRPr sz="1400">
                          <a:solidFill>
                            <a:srgbClr val="5E5E5E"/>
                          </a:solidFill>
                          <a:sym typeface="Helvetica Neue"/>
                        </a:defRPr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Check who likes and store your food reviews </a:t>
                      </a:r>
                      <a:endParaRPr lang="en-US" altLang="en-US" sz="2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</a:tr>
              <a:tr h="1247775">
                <a:tc>
                  <a:txBody>
                    <a:bodyPr/>
                    <a:p>
                      <a:pPr defTabSz="914400">
                        <a:buNone/>
                        <a:defRPr sz="1800"/>
                      </a:pPr>
                      <a:r>
                        <a:rPr lang="en-US" altLang="zh-CN" sz="2400">
                          <a:latin typeface="Calibri" panose="020F0502020204030204" charset="0"/>
                          <a:cs typeface="Calibri" panose="020F0502020204030204" charset="0"/>
                          <a:sym typeface="Helvetica Neue"/>
                        </a:rPr>
                        <a:t>User avatar and name</a:t>
                      </a:r>
                      <a:endParaRPr lang="en-US" altLang="zh-CN" sz="2400">
                        <a:latin typeface="Calibri" panose="020F0502020204030204" charset="0"/>
                        <a:cs typeface="Calibri" panose="020F0502020204030204" charset="0"/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p>
                      <a:pPr marL="227965" lvl="1" indent="-217170" algn="l" defTabSz="914400">
                        <a:buSzPct val="145000"/>
                        <a:buChar char="•"/>
                        <a:defRPr sz="1400">
                          <a:solidFill>
                            <a:srgbClr val="5E5E5E"/>
                          </a:solidFill>
                          <a:sym typeface="Helvetica Neue"/>
                        </a:defRPr>
                      </a:pPr>
                      <a:r>
                        <a:rPr lang="en-US" altLang="en-US"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Click to see the user's profile</a:t>
                      </a:r>
                      <a:endParaRPr lang="en-US" altLang="en-US" sz="2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</a:tr>
              <a:tr h="1247775">
                <a:tc>
                  <a:txBody>
                    <a:bodyPr/>
                    <a:p>
                      <a:pPr defTabSz="914400">
                        <a:buNone/>
                        <a:defRPr sz="1800"/>
                      </a:pPr>
                      <a:r>
                        <a:rPr lang="en-US" altLang="zh-CN" sz="2400">
                          <a:latin typeface="Calibri" panose="020F0502020204030204" charset="0"/>
                          <a:cs typeface="Calibri" panose="020F0502020204030204" charset="0"/>
                          <a:sym typeface="Helvetica Neue"/>
                        </a:rPr>
                        <a:t>Image</a:t>
                      </a:r>
                      <a:endParaRPr lang="en-US" altLang="zh-CN" sz="2400">
                        <a:latin typeface="Calibri" panose="020F0502020204030204" charset="0"/>
                        <a:cs typeface="Calibri" panose="020F0502020204030204" charset="0"/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p>
                      <a:pPr marL="227965" lvl="1" indent="-217170" algn="l" defTabSz="914400">
                        <a:buSzPct val="145000"/>
                        <a:buChar char="•"/>
                        <a:defRPr sz="1400">
                          <a:solidFill>
                            <a:srgbClr val="5E5E5E"/>
                          </a:solidFill>
                          <a:sym typeface="Helvetica Neue"/>
                        </a:defRPr>
                      </a:pPr>
                      <a:r>
                        <a:rPr lang="en-US" altLang="en-US"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image of your posts</a:t>
                      </a:r>
                      <a:endParaRPr lang="en-US" altLang="en-US" sz="2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cxnSp>
        <p:nvCxnSpPr>
          <p:cNvPr id="18" name="肘形连接符 17"/>
          <p:cNvCxnSpPr>
            <a:stCxn id="127" idx="3"/>
          </p:cNvCxnSpPr>
          <p:nvPr/>
        </p:nvCxnSpPr>
        <p:spPr>
          <a:xfrm flipV="1">
            <a:off x="3338195" y="2964815"/>
            <a:ext cx="620395" cy="411480"/>
          </a:xfrm>
          <a:prstGeom prst="bentConnector3">
            <a:avLst>
              <a:gd name="adj1" fmla="val 50051"/>
            </a:avLst>
          </a:prstGeom>
          <a:noFill/>
          <a:ln w="12700" cap="flat">
            <a:solidFill>
              <a:srgbClr val="929292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23" name="5. Personal homepage - Landing"/>
          <p:cNvSpPr txBox="1"/>
          <p:nvPr/>
        </p:nvSpPr>
        <p:spPr>
          <a:xfrm>
            <a:off x="4736027" y="190940"/>
            <a:ext cx="2946400" cy="5321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Message Page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圓形"/>
          <p:cNvSpPr/>
          <p:nvPr/>
        </p:nvSpPr>
        <p:spPr>
          <a:xfrm>
            <a:off x="3307715" y="2519045"/>
            <a:ext cx="143510" cy="143510"/>
          </a:xfrm>
          <a:prstGeom prst="ellipse">
            <a:avLst/>
          </a:prstGeom>
          <a:solidFill>
            <a:schemeClr val="accent4">
              <a:hueOff val="-1081314"/>
              <a:satOff val="4338"/>
              <a:lumOff val="-8929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矩形"/>
          <p:cNvSpPr/>
          <p:nvPr/>
        </p:nvSpPr>
        <p:spPr>
          <a:xfrm>
            <a:off x="596265" y="3128645"/>
            <a:ext cx="2741930" cy="494665"/>
          </a:xfrm>
          <a:prstGeom prst="rect">
            <a:avLst/>
          </a:prstGeom>
          <a:ln w="12700">
            <a:solidFill>
              <a:schemeClr val="accent4">
                <a:hueOff val="-1081314"/>
                <a:satOff val="4338"/>
                <a:lumOff val="-892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圓形"/>
          <p:cNvSpPr/>
          <p:nvPr/>
        </p:nvSpPr>
        <p:spPr>
          <a:xfrm>
            <a:off x="3282950" y="3296920"/>
            <a:ext cx="127000" cy="143510"/>
          </a:xfrm>
          <a:prstGeom prst="ellipse">
            <a:avLst/>
          </a:prstGeom>
          <a:solidFill>
            <a:schemeClr val="accent4">
              <a:hueOff val="-1081314"/>
              <a:satOff val="4338"/>
              <a:lumOff val="-8929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矩形"/>
          <p:cNvSpPr/>
          <p:nvPr/>
        </p:nvSpPr>
        <p:spPr>
          <a:xfrm>
            <a:off x="937260" y="3746500"/>
            <a:ext cx="658495" cy="250190"/>
          </a:xfrm>
          <a:prstGeom prst="rect">
            <a:avLst/>
          </a:prstGeom>
          <a:ln w="12700">
            <a:solidFill>
              <a:schemeClr val="accent4">
                <a:hueOff val="-1081314"/>
                <a:satOff val="4338"/>
                <a:lumOff val="-892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cxnSp>
        <p:nvCxnSpPr>
          <p:cNvPr id="3" name="肘形连接符 2"/>
          <p:cNvCxnSpPr>
            <a:stCxn id="133" idx="6"/>
          </p:cNvCxnSpPr>
          <p:nvPr/>
        </p:nvCxnSpPr>
        <p:spPr>
          <a:xfrm>
            <a:off x="1701165" y="3884295"/>
            <a:ext cx="2223770" cy="1524635"/>
          </a:xfrm>
          <a:prstGeom prst="bentConnector3">
            <a:avLst>
              <a:gd name="adj1" fmla="val 18846"/>
            </a:avLst>
          </a:prstGeom>
          <a:noFill/>
          <a:ln w="12700" cap="flat">
            <a:solidFill>
              <a:srgbClr val="929292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33" name="圓形"/>
          <p:cNvSpPr/>
          <p:nvPr/>
        </p:nvSpPr>
        <p:spPr>
          <a:xfrm>
            <a:off x="1557655" y="3812540"/>
            <a:ext cx="143510" cy="143510"/>
          </a:xfrm>
          <a:prstGeom prst="ellipse">
            <a:avLst/>
          </a:prstGeom>
          <a:solidFill>
            <a:schemeClr val="accent4">
              <a:hueOff val="-1081314"/>
              <a:satOff val="4338"/>
              <a:lumOff val="-8929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" name="矩形"/>
          <p:cNvSpPr/>
          <p:nvPr/>
        </p:nvSpPr>
        <p:spPr>
          <a:xfrm>
            <a:off x="9818370" y="4088765"/>
            <a:ext cx="496570" cy="462915"/>
          </a:xfrm>
          <a:prstGeom prst="rect">
            <a:avLst/>
          </a:prstGeom>
          <a:ln w="12700">
            <a:solidFill>
              <a:schemeClr val="accent4">
                <a:hueOff val="-1081314"/>
                <a:satOff val="4338"/>
                <a:lumOff val="-8928"/>
              </a:schemeClr>
            </a:solidFill>
            <a:miter lim="400000"/>
          </a:ln>
        </p:spPr>
        <p:txBody>
          <a:bodyPr lIns="50800" tIns="50800" rIns="50800" bIns="50800" anchor="ctr"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" name="矩形"/>
          <p:cNvSpPr/>
          <p:nvPr/>
        </p:nvSpPr>
        <p:spPr>
          <a:xfrm>
            <a:off x="10314940" y="4149725"/>
            <a:ext cx="547370" cy="243840"/>
          </a:xfrm>
          <a:prstGeom prst="rect">
            <a:avLst/>
          </a:prstGeom>
          <a:ln w="12700">
            <a:solidFill>
              <a:schemeClr val="accent4">
                <a:hueOff val="-1081314"/>
                <a:satOff val="4338"/>
                <a:lumOff val="-8928"/>
              </a:schemeClr>
            </a:solidFill>
            <a:miter lim="400000"/>
          </a:ln>
        </p:spPr>
        <p:txBody>
          <a:bodyPr lIns="50800" tIns="50800" rIns="50800" bIns="50800" anchor="ctr"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" name="矩形"/>
          <p:cNvSpPr/>
          <p:nvPr/>
        </p:nvSpPr>
        <p:spPr>
          <a:xfrm>
            <a:off x="2962910" y="3996690"/>
            <a:ext cx="447040" cy="1910715"/>
          </a:xfrm>
          <a:prstGeom prst="rect">
            <a:avLst/>
          </a:prstGeom>
          <a:ln w="12700">
            <a:solidFill>
              <a:schemeClr val="accent4">
                <a:hueOff val="-1081314"/>
                <a:satOff val="4338"/>
                <a:lumOff val="-8928"/>
              </a:schemeClr>
            </a:solidFill>
            <a:miter lim="400000"/>
          </a:ln>
        </p:spPr>
        <p:txBody>
          <a:bodyPr lIns="50800" tIns="50800" rIns="50800" bIns="50800" anchor="ctr"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cxnSp>
        <p:nvCxnSpPr>
          <p:cNvPr id="20" name="肘形连接符 19"/>
          <p:cNvCxnSpPr>
            <a:stCxn id="19" idx="2"/>
          </p:cNvCxnSpPr>
          <p:nvPr/>
        </p:nvCxnSpPr>
        <p:spPr>
          <a:xfrm rot="5400000" flipV="1">
            <a:off x="2430145" y="6663690"/>
            <a:ext cx="2257425" cy="744855"/>
          </a:xfrm>
          <a:prstGeom prst="bentConnector3">
            <a:avLst>
              <a:gd name="adj1" fmla="val 99887"/>
            </a:avLst>
          </a:prstGeom>
          <a:noFill/>
          <a:ln w="12700" cap="flat">
            <a:solidFill>
              <a:srgbClr val="929292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21" name="圓形"/>
          <p:cNvSpPr/>
          <p:nvPr/>
        </p:nvSpPr>
        <p:spPr>
          <a:xfrm>
            <a:off x="3115310" y="5907405"/>
            <a:ext cx="141605" cy="143510"/>
          </a:xfrm>
          <a:prstGeom prst="ellipse">
            <a:avLst/>
          </a:prstGeom>
          <a:solidFill>
            <a:schemeClr val="accent4">
              <a:hueOff val="-1081314"/>
              <a:satOff val="4338"/>
              <a:lumOff val="-8928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cxnSp>
        <p:nvCxnSpPr>
          <p:cNvPr id="26" name="肘形连接符 25"/>
          <p:cNvCxnSpPr>
            <a:endCxn id="27" idx="1"/>
          </p:cNvCxnSpPr>
          <p:nvPr/>
        </p:nvCxnSpPr>
        <p:spPr>
          <a:xfrm>
            <a:off x="8945880" y="3044825"/>
            <a:ext cx="822960" cy="426085"/>
          </a:xfrm>
          <a:prstGeom prst="bentConnector3">
            <a:avLst>
              <a:gd name="adj1" fmla="val 50077"/>
            </a:avLst>
          </a:prstGeom>
          <a:noFill/>
          <a:ln w="12700" cap="flat">
            <a:solidFill>
              <a:srgbClr val="929292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27" name="矩形"/>
          <p:cNvSpPr/>
          <p:nvPr/>
        </p:nvSpPr>
        <p:spPr>
          <a:xfrm>
            <a:off x="9768840" y="3128645"/>
            <a:ext cx="2902585" cy="684530"/>
          </a:xfrm>
          <a:prstGeom prst="rect">
            <a:avLst/>
          </a:prstGeom>
          <a:ln w="12700">
            <a:solidFill>
              <a:schemeClr val="accent4">
                <a:hueOff val="-1081314"/>
                <a:satOff val="4338"/>
                <a:lumOff val="-8928"/>
              </a:schemeClr>
            </a:solidFill>
            <a:miter lim="400000"/>
          </a:ln>
        </p:spPr>
        <p:txBody>
          <a:bodyPr lIns="50800" tIns="50800" rIns="50800" bIns="50800" anchor="ctr"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" name="圓形"/>
          <p:cNvSpPr/>
          <p:nvPr/>
        </p:nvSpPr>
        <p:spPr>
          <a:xfrm>
            <a:off x="9641840" y="3399155"/>
            <a:ext cx="127000" cy="143510"/>
          </a:xfrm>
          <a:prstGeom prst="ellipse">
            <a:avLst/>
          </a:prstGeom>
          <a:solidFill>
            <a:schemeClr val="accent4">
              <a:hueOff val="-1081314"/>
              <a:satOff val="4338"/>
              <a:lumOff val="-8928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" name="矩形"/>
          <p:cNvSpPr/>
          <p:nvPr/>
        </p:nvSpPr>
        <p:spPr>
          <a:xfrm>
            <a:off x="11541125" y="3884295"/>
            <a:ext cx="620395" cy="223520"/>
          </a:xfrm>
          <a:prstGeom prst="rect">
            <a:avLst/>
          </a:prstGeom>
          <a:ln w="12700">
            <a:solidFill>
              <a:schemeClr val="accent4">
                <a:hueOff val="-1081314"/>
                <a:satOff val="4338"/>
                <a:lumOff val="-8927"/>
              </a:schemeClr>
            </a:solidFill>
            <a:miter lim="400000"/>
          </a:ln>
        </p:spPr>
        <p:txBody>
          <a:bodyPr lIns="50800" tIns="50800" rIns="50800" bIns="50800" anchor="ctr"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cxnSp>
        <p:nvCxnSpPr>
          <p:cNvPr id="30" name="肘形连接符 29"/>
          <p:cNvCxnSpPr>
            <a:endCxn id="29" idx="1"/>
          </p:cNvCxnSpPr>
          <p:nvPr/>
        </p:nvCxnSpPr>
        <p:spPr>
          <a:xfrm flipV="1">
            <a:off x="8911590" y="3996055"/>
            <a:ext cx="2629535" cy="6350"/>
          </a:xfrm>
          <a:prstGeom prst="bentConnector3">
            <a:avLst>
              <a:gd name="adj1" fmla="val 50012"/>
            </a:avLst>
          </a:prstGeom>
          <a:noFill/>
          <a:ln w="12700" cap="flat">
            <a:solidFill>
              <a:srgbClr val="929292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33" name="圓形"/>
          <p:cNvSpPr/>
          <p:nvPr/>
        </p:nvSpPr>
        <p:spPr>
          <a:xfrm>
            <a:off x="11425555" y="3936365"/>
            <a:ext cx="127000" cy="143510"/>
          </a:xfrm>
          <a:prstGeom prst="ellipse">
            <a:avLst/>
          </a:prstGeom>
          <a:solidFill>
            <a:schemeClr val="accent4">
              <a:hueOff val="-1081314"/>
              <a:satOff val="4338"/>
              <a:lumOff val="-8928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" name="5. Personal homepage - Landing"/>
          <p:cNvSpPr txBox="1"/>
          <p:nvPr/>
        </p:nvSpPr>
        <p:spPr>
          <a:xfrm>
            <a:off x="1036200" y="935478"/>
            <a:ext cx="2027555" cy="44005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Like and Store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5. Personal homepage - Landing"/>
          <p:cNvSpPr txBox="1"/>
          <p:nvPr/>
        </p:nvSpPr>
        <p:spPr>
          <a:xfrm>
            <a:off x="9668390" y="929128"/>
            <a:ext cx="3114675" cy="44005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Comment and Mention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聊天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9995" y="2209165"/>
            <a:ext cx="3801110" cy="7278370"/>
          </a:xfrm>
          <a:prstGeom prst="rect">
            <a:avLst/>
          </a:prstGeom>
        </p:spPr>
      </p:pic>
      <p:pic>
        <p:nvPicPr>
          <p:cNvPr id="9" name="苹果手机.jpg" descr="苹果手机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30" y="2332355"/>
            <a:ext cx="3999230" cy="7060565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pic>
        <p:nvPicPr>
          <p:cNvPr id="4" name="图片 3" descr="找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320" y="2199640"/>
            <a:ext cx="3782060" cy="7297420"/>
          </a:xfrm>
          <a:prstGeom prst="rect">
            <a:avLst/>
          </a:prstGeom>
        </p:spPr>
      </p:pic>
      <p:pic>
        <p:nvPicPr>
          <p:cNvPr id="7" name="苹果手机.jpg" descr="苹果手机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30" y="2301240"/>
            <a:ext cx="4018280" cy="7098665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pic>
        <p:nvPicPr>
          <p:cNvPr id="32" name="图片 31" descr="C:\Users\hncsg\Desktop\COMM 5940 Business Models and Innovation\COMM5940\Foodbulous\2nd milestone\私信.png私信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0015" y="731520"/>
            <a:ext cx="4824730" cy="9192895"/>
          </a:xfrm>
          <a:prstGeom prst="rect">
            <a:avLst/>
          </a:prstGeom>
        </p:spPr>
      </p:pic>
      <p:pic>
        <p:nvPicPr>
          <p:cNvPr id="3" name="苹果手机.jpg" descr="苹果手机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85" y="880110"/>
            <a:ext cx="4994275" cy="8925560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sp>
        <p:nvSpPr>
          <p:cNvPr id="123" name="5. Personal homepage - Landing"/>
          <p:cNvSpPr txBox="1"/>
          <p:nvPr/>
        </p:nvSpPr>
        <p:spPr>
          <a:xfrm>
            <a:off x="4736027" y="190940"/>
            <a:ext cx="2946400" cy="5321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Message Page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肘形连接符 25"/>
          <p:cNvCxnSpPr>
            <a:endCxn id="4" idx="0"/>
          </p:cNvCxnSpPr>
          <p:nvPr/>
        </p:nvCxnSpPr>
        <p:spPr>
          <a:xfrm flipV="1">
            <a:off x="4335780" y="2199640"/>
            <a:ext cx="2528570" cy="235585"/>
          </a:xfrm>
          <a:prstGeom prst="bentConnector4">
            <a:avLst>
              <a:gd name="adj1" fmla="val 20919"/>
              <a:gd name="adj2" fmla="val 201078"/>
            </a:avLst>
          </a:prstGeom>
          <a:noFill/>
          <a:ln w="12700" cap="flat">
            <a:solidFill>
              <a:srgbClr val="929292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27" name="矩形"/>
          <p:cNvSpPr/>
          <p:nvPr/>
        </p:nvSpPr>
        <p:spPr>
          <a:xfrm>
            <a:off x="681990" y="2709545"/>
            <a:ext cx="3663950" cy="684530"/>
          </a:xfrm>
          <a:prstGeom prst="rect">
            <a:avLst/>
          </a:prstGeom>
          <a:ln w="12700">
            <a:solidFill>
              <a:schemeClr val="accent4">
                <a:hueOff val="-1081314"/>
                <a:satOff val="4338"/>
                <a:lumOff val="-8927"/>
              </a:schemeClr>
            </a:solidFill>
            <a:miter lim="400000"/>
          </a:ln>
        </p:spPr>
        <p:txBody>
          <a:bodyPr lIns="50800" tIns="50800" rIns="50800" bIns="50800" anchor="ctr"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sp>
        <p:nvSpPr>
          <p:cNvPr id="28" name="圓形"/>
          <p:cNvSpPr/>
          <p:nvPr/>
        </p:nvSpPr>
        <p:spPr>
          <a:xfrm>
            <a:off x="6803390" y="2179955"/>
            <a:ext cx="127000" cy="143510"/>
          </a:xfrm>
          <a:prstGeom prst="ellipse">
            <a:avLst/>
          </a:prstGeom>
          <a:solidFill>
            <a:schemeClr val="accent4">
              <a:hueOff val="-1081314"/>
              <a:satOff val="4338"/>
              <a:lumOff val="-8927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cxnSp>
        <p:nvCxnSpPr>
          <p:cNvPr id="30" name="肘形连接符 29"/>
          <p:cNvCxnSpPr>
            <a:endCxn id="2" idx="0"/>
          </p:cNvCxnSpPr>
          <p:nvPr/>
        </p:nvCxnSpPr>
        <p:spPr>
          <a:xfrm flipV="1">
            <a:off x="4377690" y="2209165"/>
            <a:ext cx="6372860" cy="897890"/>
          </a:xfrm>
          <a:prstGeom prst="bentConnector4">
            <a:avLst>
              <a:gd name="adj1" fmla="val 14467"/>
              <a:gd name="adj2" fmla="val 202899"/>
            </a:avLst>
          </a:prstGeom>
          <a:noFill/>
          <a:ln w="12700" cap="flat">
            <a:solidFill>
              <a:srgbClr val="929292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33" name="圓形"/>
          <p:cNvSpPr/>
          <p:nvPr/>
        </p:nvSpPr>
        <p:spPr>
          <a:xfrm>
            <a:off x="10701655" y="2183765"/>
            <a:ext cx="127000" cy="143510"/>
          </a:xfrm>
          <a:prstGeom prst="ellipse">
            <a:avLst/>
          </a:prstGeom>
          <a:solidFill>
            <a:schemeClr val="accent4">
              <a:hueOff val="-1081314"/>
              <a:satOff val="4338"/>
              <a:lumOff val="-8927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sp>
        <p:nvSpPr>
          <p:cNvPr id="38" name="5. Personal homepage - Landing"/>
          <p:cNvSpPr txBox="1"/>
          <p:nvPr/>
        </p:nvSpPr>
        <p:spPr>
          <a:xfrm>
            <a:off x="1753750" y="268728"/>
            <a:ext cx="1468755" cy="44005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Chat Page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5. Personal homepage - Landing"/>
          <p:cNvSpPr txBox="1"/>
          <p:nvPr/>
        </p:nvSpPr>
        <p:spPr>
          <a:xfrm>
            <a:off x="6252090" y="1519678"/>
            <a:ext cx="1298575" cy="44005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Contacts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. Personal homepage - Landing"/>
          <p:cNvSpPr txBox="1"/>
          <p:nvPr/>
        </p:nvSpPr>
        <p:spPr>
          <a:xfrm>
            <a:off x="9996685" y="1494278"/>
            <a:ext cx="1950085" cy="44005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Start Chatting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肘形连接符 7"/>
          <p:cNvCxnSpPr>
            <a:endCxn id="33" idx="2"/>
          </p:cNvCxnSpPr>
          <p:nvPr/>
        </p:nvCxnSpPr>
        <p:spPr>
          <a:xfrm flipV="1">
            <a:off x="8196580" y="2255520"/>
            <a:ext cx="2505075" cy="1868805"/>
          </a:xfrm>
          <a:prstGeom prst="bentConnector3">
            <a:avLst>
              <a:gd name="adj1" fmla="val 22636"/>
            </a:avLst>
          </a:prstGeom>
          <a:noFill/>
          <a:ln w="12700" cap="flat">
            <a:solidFill>
              <a:srgbClr val="929292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WPS 演示</Application>
  <PresentationFormat/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宋体</vt:lpstr>
      <vt:lpstr>Wingdings</vt:lpstr>
      <vt:lpstr>Helvetica Neue</vt:lpstr>
      <vt:lpstr>Helvetica Neue Medium</vt:lpstr>
      <vt:lpstr>Helvetica Neue Light</vt:lpstr>
      <vt:lpstr>Helvetica Neue Thin</vt:lpstr>
      <vt:lpstr>Helvetica Light</vt:lpstr>
      <vt:lpstr>Calibri</vt:lpstr>
      <vt:lpstr>微软雅黑</vt:lpstr>
      <vt:lpstr>Arial Unicode MS</vt:lpstr>
      <vt:lpstr>UmePlus Gothic</vt:lpstr>
      <vt:lpstr>Helvetica Neue Medium</vt:lpstr>
      <vt:lpstr>White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hncsg</cp:lastModifiedBy>
  <cp:revision>5</cp:revision>
  <dcterms:created xsi:type="dcterms:W3CDTF">2019-03-16T10:10:00Z</dcterms:created>
  <dcterms:modified xsi:type="dcterms:W3CDTF">2019-03-16T15:53:31Z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2052-10.8.2.6666</vt:lpwstr>
  </property>
</Properties>
</file>