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76" r:id="rId3"/>
    <p:sldId id="339" r:id="rId4"/>
    <p:sldId id="379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80" r:id="rId15"/>
    <p:sldId id="353" r:id="rId16"/>
    <p:sldId id="381" r:id="rId17"/>
    <p:sldId id="383" r:id="rId18"/>
    <p:sldId id="384" r:id="rId19"/>
    <p:sldId id="416" r:id="rId20"/>
    <p:sldId id="390" r:id="rId21"/>
    <p:sldId id="391" r:id="rId22"/>
    <p:sldId id="396" r:id="rId23"/>
    <p:sldId id="395" r:id="rId24"/>
    <p:sldId id="424" r:id="rId25"/>
    <p:sldId id="417" r:id="rId26"/>
    <p:sldId id="425" r:id="rId27"/>
    <p:sldId id="418" r:id="rId28"/>
    <p:sldId id="426" r:id="rId29"/>
    <p:sldId id="419" r:id="rId30"/>
    <p:sldId id="427" r:id="rId31"/>
    <p:sldId id="420" r:id="rId32"/>
    <p:sldId id="428" r:id="rId33"/>
    <p:sldId id="421" r:id="rId34"/>
    <p:sldId id="429" r:id="rId35"/>
    <p:sldId id="422" r:id="rId36"/>
    <p:sldId id="394" r:id="rId37"/>
    <p:sldId id="411" r:id="rId38"/>
    <p:sldId id="412" r:id="rId39"/>
    <p:sldId id="398" r:id="rId40"/>
    <p:sldId id="399" r:id="rId41"/>
    <p:sldId id="410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3" r:id="rId53"/>
    <p:sldId id="423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0"/>
    <p:restoredTop sz="94701"/>
  </p:normalViewPr>
  <p:slideViewPr>
    <p:cSldViewPr snapToGrid="0" snapToObjects="1">
      <p:cViewPr varScale="1">
        <p:scale>
          <a:sx n="82" d="100"/>
          <a:sy n="82" d="100"/>
        </p:scale>
        <p:origin x="168" y="8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6A14C-831B-3E47-B389-FC61AC6C4105}" type="datetimeFigureOut">
              <a:rPr lang="en-US" smtClean="0"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F70A5-CAFC-7A48-9EF8-48F01022B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C4C6-3DAE-AD44-A839-2A8F38F4A083}" type="datetimeFigureOut">
              <a:rPr lang="en-US" smtClean="0"/>
              <a:t>10/10/17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A2EBA-0651-C349-9D20-9511307DD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233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3541-4E6A-F540-9F53-CBD4F627AA7B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9620-B74E-004C-B9BF-DF53704958DE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48A-8455-C244-8B04-8B291C8897C7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00A-0EC9-7B4F-8251-87D46CDFC4EF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C4A4-D7C9-844F-ADE2-4A6B6106B144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D3BD-2BBE-D44A-BC16-70001231EFB4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0246-9FF1-FC42-8234-9190DD86509A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94D-FD29-9846-B5A1-C58AB91C419B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E2CB-7885-3140-AC38-2A856A7CBA13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640F-C7CC-3646-B4FB-03CEF93D0F34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98CD-1C0F-3A49-9855-42427081952E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1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26EA-57D1-B641-933A-5B3828FDA764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129B-1065-CF48-BC17-FABE13E4D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youtube.com/watch?v=a1zDuOPkMS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eam_Processors,_Inc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sca2010.inria.fr/media/slides/ISCA_Needle_A_0610.ppt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Samira </a:t>
            </a:r>
            <a:r>
              <a:rPr lang="en-US" b="1" dirty="0" smtClean="0">
                <a:solidFill>
                  <a:srgbClr val="C00000"/>
                </a:solidFill>
              </a:rPr>
              <a:t>Khan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603240"/>
            <a:ext cx="9143999" cy="140384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500" b="1" i="1" dirty="0">
                <a:solidFill>
                  <a:schemeClr val="tx1"/>
                </a:solidFill>
              </a:rPr>
              <a:t>HOW TO DO </a:t>
            </a:r>
          </a:p>
          <a:p>
            <a:pPr algn="ctr">
              <a:lnSpc>
                <a:spcPct val="80000"/>
              </a:lnSpc>
            </a:pPr>
            <a:r>
              <a:rPr lang="en-US" sz="4500" b="1" i="1" dirty="0">
                <a:solidFill>
                  <a:srgbClr val="C00000"/>
                </a:solidFill>
              </a:rPr>
              <a:t>GREAT RESEARCH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95" y="3218666"/>
            <a:ext cx="188834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063228"/>
            <a:ext cx="611505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  <a:cs typeface="ＭＳ Ｐゴシック" pitchFamily="-110" charset="-128"/>
              </a:rPr>
              <a:t>Reward</a:t>
            </a:r>
          </a:p>
          <a:p>
            <a:pPr>
              <a:defRPr/>
            </a:pPr>
            <a:endParaRPr lang="en-US" sz="2700" dirty="0">
              <a:solidFill>
                <a:srgbClr val="BAE600"/>
              </a:solidFill>
              <a:latin typeface="Arial" pitchFamily="34" charset="0"/>
              <a:ea typeface="ＭＳ Ｐゴシック" pitchFamily="-110" charset="-128"/>
            </a:endParaRPr>
          </a:p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</a:rPr>
              <a:t>If you are wildly successful, what difference will it make?</a:t>
            </a:r>
            <a:endParaRPr lang="en-US" sz="2700" dirty="0">
              <a:solidFill>
                <a:srgbClr val="BAE600"/>
              </a:solidFill>
              <a:latin typeface="Arial" pitchFamily="34" charset="0"/>
            </a:endParaRPr>
          </a:p>
        </p:txBody>
      </p:sp>
      <p:graphicFrame>
        <p:nvGraphicFramePr>
          <p:cNvPr id="129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243241"/>
              </p:ext>
            </p:extLst>
          </p:nvPr>
        </p:nvGraphicFramePr>
        <p:xfrm>
          <a:off x="1143001" y="4063603"/>
          <a:ext cx="2755106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7" name="Equation" r:id="rId3" imgW="1205245" imgH="394404" progId="Equation.3">
                  <p:embed/>
                </p:oleObj>
              </mc:Choice>
              <mc:Fallback>
                <p:oleObj name="Equation" r:id="rId3" imgW="1205245" imgH="39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4063603"/>
                        <a:ext cx="2755106" cy="10798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063228"/>
            <a:ext cx="611505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  <a:cs typeface="ＭＳ Ｐゴシック" pitchFamily="-110" charset="-128"/>
              </a:rPr>
              <a:t>Effort</a:t>
            </a:r>
          </a:p>
          <a:p>
            <a:pPr>
              <a:defRPr/>
            </a:pPr>
            <a:endParaRPr lang="en-US" sz="2700" dirty="0">
              <a:solidFill>
                <a:srgbClr val="BAE600"/>
              </a:solidFill>
              <a:latin typeface="Arial" pitchFamily="34" charset="0"/>
              <a:ea typeface="ＭＳ Ｐゴシック" pitchFamily="-110" charset="-128"/>
            </a:endParaRPr>
          </a:p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</a:rPr>
              <a:t>Learn as much as possible with as little work as possible</a:t>
            </a:r>
            <a:endParaRPr lang="en-US" sz="2700" dirty="0">
              <a:solidFill>
                <a:srgbClr val="BAE600"/>
              </a:solidFill>
              <a:latin typeface="Arial" pitchFamily="34" charset="0"/>
            </a:endParaRPr>
          </a:p>
        </p:txBody>
      </p:sp>
      <p:graphicFrame>
        <p:nvGraphicFramePr>
          <p:cNvPr id="130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52713"/>
              </p:ext>
            </p:extLst>
          </p:nvPr>
        </p:nvGraphicFramePr>
        <p:xfrm>
          <a:off x="1143001" y="4063603"/>
          <a:ext cx="2755106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1" name="Equation" r:id="rId3" imgW="1205245" imgH="394404" progId="Equation.3">
                  <p:embed/>
                </p:oleObj>
              </mc:Choice>
              <mc:Fallback>
                <p:oleObj name="Equation" r:id="rId3" imgW="1205245" imgH="39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4063603"/>
                        <a:ext cx="2755106" cy="107989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063228"/>
            <a:ext cx="6115050" cy="2169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  <a:cs typeface="ＭＳ Ｐゴシック" pitchFamily="-110" charset="-128"/>
              </a:rPr>
              <a:t>Effort</a:t>
            </a:r>
          </a:p>
          <a:p>
            <a:pPr>
              <a:defRPr/>
            </a:pPr>
            <a:endParaRPr lang="en-US" sz="2700" dirty="0">
              <a:solidFill>
                <a:srgbClr val="BAE600"/>
              </a:solidFill>
              <a:latin typeface="Arial" pitchFamily="34" charset="0"/>
              <a:ea typeface="ＭＳ Ｐゴシック" pitchFamily="-110" charset="-128"/>
            </a:endParaRPr>
          </a:p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</a:rPr>
              <a:t>Do the minimum analysis and experimentation necessary to make a point</a:t>
            </a:r>
            <a:endParaRPr lang="en-US" sz="2700" dirty="0">
              <a:solidFill>
                <a:srgbClr val="BAE600"/>
              </a:solidFill>
              <a:latin typeface="Arial" pitchFamily="34" charset="0"/>
            </a:endParaRPr>
          </a:p>
        </p:txBody>
      </p:sp>
      <p:graphicFrame>
        <p:nvGraphicFramePr>
          <p:cNvPr id="131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81915"/>
              </p:ext>
            </p:extLst>
          </p:nvPr>
        </p:nvGraphicFramePr>
        <p:xfrm>
          <a:off x="1143001" y="4063603"/>
          <a:ext cx="2755106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5" name="Equation" r:id="rId3" imgW="1205245" imgH="394404" progId="Equation.3">
                  <p:embed/>
                </p:oleObj>
              </mc:Choice>
              <mc:Fallback>
                <p:oleObj name="Equation" r:id="rId3" imgW="1205245" imgH="39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4063603"/>
                        <a:ext cx="2755106" cy="107989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063229"/>
            <a:ext cx="4343400" cy="2169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  <a:cs typeface="ＭＳ Ｐゴシック" pitchFamily="-110" charset="-128"/>
              </a:rPr>
              <a:t>Research is a </a:t>
            </a:r>
          </a:p>
          <a:p>
            <a:pPr>
              <a:defRPr/>
            </a:pPr>
            <a:r>
              <a:rPr lang="en-US" sz="2700" i="1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  <a:cs typeface="ＭＳ Ｐゴシック" pitchFamily="-110" charset="-128"/>
              </a:rPr>
              <a:t>hunt for insight</a:t>
            </a:r>
          </a:p>
          <a:p>
            <a:pPr>
              <a:defRPr/>
            </a:pPr>
            <a:endParaRPr lang="en-US" sz="2700" i="1" dirty="0">
              <a:solidFill>
                <a:srgbClr val="BAE600"/>
              </a:solidFill>
              <a:latin typeface="Arial" pitchFamily="34" charset="0"/>
              <a:ea typeface="ＭＳ Ｐゴシック" pitchFamily="-110" charset="-128"/>
            </a:endParaRPr>
          </a:p>
          <a:p>
            <a:pPr>
              <a:defRPr/>
            </a:pPr>
            <a:r>
              <a:rPr lang="en-US" sz="2700" dirty="0">
                <a:solidFill>
                  <a:srgbClr val="BAE600"/>
                </a:solidFill>
                <a:latin typeface="Arial" pitchFamily="34" charset="0"/>
                <a:ea typeface="ＭＳ Ｐゴシック" pitchFamily="-110" charset="-128"/>
              </a:rPr>
              <a:t>Need to get off the beaten path to find new insights</a:t>
            </a:r>
            <a:endParaRPr lang="en-US" sz="2700" dirty="0">
              <a:solidFill>
                <a:srgbClr val="BAE600"/>
              </a:solidFill>
              <a:latin typeface="Arial" pitchFamily="34" charset="0"/>
            </a:endParaRPr>
          </a:p>
        </p:txBody>
      </p:sp>
      <p:pic>
        <p:nvPicPr>
          <p:cNvPr id="272386" name="Picture 2" descr="http://sabalolodge.com/blog/wp-content/uploads/2009/11/Resplendent_Quetz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69" y="171450"/>
            <a:ext cx="1807369" cy="47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06" y="1371600"/>
            <a:ext cx="3901678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/>
          </p:nvPr>
        </p:nvSpPr>
        <p:spPr>
          <a:xfrm>
            <a:off x="1485900" y="-78392"/>
            <a:ext cx="6172200" cy="857250"/>
          </a:xfrm>
        </p:spPr>
        <p:txBody>
          <a:bodyPr/>
          <a:lstStyle/>
          <a:p>
            <a:r>
              <a:rPr lang="en-US" b="1" dirty="0" smtClean="0"/>
              <a:t>RICHARD HAMMING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60" y="742950"/>
            <a:ext cx="2039540" cy="287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43150" y="3749278"/>
            <a:ext cx="46291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50" b="1" i="1" dirty="0">
                <a:solidFill>
                  <a:srgbClr val="FF0000"/>
                </a:solidFill>
                <a:latin typeface="+mn-lt"/>
              </a:rPr>
              <a:t>“The purpose of computing is insight, not numbers”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/>
          </p:nvPr>
        </p:nvSpPr>
        <p:spPr>
          <a:xfrm>
            <a:off x="1485900" y="-78392"/>
            <a:ext cx="6172200" cy="857250"/>
          </a:xfrm>
        </p:spPr>
        <p:txBody>
          <a:bodyPr/>
          <a:lstStyle/>
          <a:p>
            <a:r>
              <a:rPr lang="en-US" b="1" dirty="0" smtClean="0"/>
              <a:t>RICHARD HAMMING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25" y="1110753"/>
            <a:ext cx="2039540" cy="287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983" y="596972"/>
            <a:ext cx="86836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sz="2800" dirty="0"/>
              <a:t>Best known for </a:t>
            </a:r>
            <a:r>
              <a:rPr lang="en-US" sz="2800" dirty="0">
                <a:solidFill>
                  <a:srgbClr val="FF0000"/>
                </a:solidFill>
              </a:rPr>
              <a:t>Hamming Code</a:t>
            </a:r>
            <a:endParaRPr lang="en-US" sz="2800" dirty="0">
              <a:solidFill>
                <a:srgbClr val="FF0000"/>
              </a:solidFill>
            </a:endParaRP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Won </a:t>
            </a:r>
            <a:r>
              <a:rPr lang="en-US" sz="2800" dirty="0">
                <a:solidFill>
                  <a:srgbClr val="FF0000"/>
                </a:solidFill>
              </a:rPr>
              <a:t>Turing Award </a:t>
            </a:r>
            <a:r>
              <a:rPr lang="en-US" sz="2800" dirty="0"/>
              <a:t>in 1968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Was part of the </a:t>
            </a:r>
            <a:r>
              <a:rPr lang="en-US" sz="2800" dirty="0">
                <a:solidFill>
                  <a:srgbClr val="FF0000"/>
                </a:solidFill>
              </a:rPr>
              <a:t>Manhattan Project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Worked in </a:t>
            </a:r>
            <a:r>
              <a:rPr lang="en-US" sz="2800" dirty="0">
                <a:solidFill>
                  <a:srgbClr val="FF0000"/>
                </a:solidFill>
              </a:rPr>
              <a:t>Bell Labs </a:t>
            </a:r>
            <a:r>
              <a:rPr lang="en-US" sz="2800" dirty="0"/>
              <a:t>for 30 years</a:t>
            </a:r>
          </a:p>
          <a:p>
            <a:pPr marL="257175" indent="-257175">
              <a:buFont typeface="Arial" charset="0"/>
              <a:buChar char="•"/>
            </a:pPr>
            <a:endParaRPr lang="en-US" sz="2800" dirty="0"/>
          </a:p>
          <a:p>
            <a:pPr marL="257175" indent="-257175">
              <a:buFont typeface="Arial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You and Your </a:t>
            </a:r>
            <a:r>
              <a:rPr lang="en-US" sz="2800" dirty="0" smtClean="0">
                <a:solidFill>
                  <a:srgbClr val="FF0000"/>
                </a:solidFill>
              </a:rPr>
              <a:t>Research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400" dirty="0" smtClean="0"/>
              <a:t>Mainly </a:t>
            </a:r>
            <a:r>
              <a:rPr lang="en-US" sz="2400" dirty="0"/>
              <a:t>his advice to other </a:t>
            </a:r>
            <a:r>
              <a:rPr lang="en-US" sz="2400" dirty="0" smtClean="0"/>
              <a:t>researchers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400" dirty="0" smtClean="0"/>
              <a:t>Had </a:t>
            </a:r>
            <a:r>
              <a:rPr lang="en-US" sz="2400" dirty="0"/>
              <a:t>given the talk many times during his life </a:t>
            </a:r>
            <a:r>
              <a:rPr lang="en-US" sz="2400" dirty="0" smtClean="0"/>
              <a:t>time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video is available if you are interested </a:t>
            </a:r>
          </a:p>
          <a:p>
            <a:pPr marL="1143000" lvl="2" indent="-342900">
              <a:buFont typeface="Arial" charset="0"/>
              <a:buChar char="•"/>
            </a:pPr>
            <a:r>
              <a:rPr lang="en-US" sz="2400" dirty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://www.youtube.com/watch?v=a1zDuOPkMSw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5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142202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Why do so </a:t>
            </a:r>
            <a:r>
              <a:rPr lang="en-US" b="1" i="1" dirty="0">
                <a:solidFill>
                  <a:srgbClr val="FF0000"/>
                </a:solidFill>
              </a:rPr>
              <a:t>few scientists </a:t>
            </a:r>
            <a:r>
              <a:rPr lang="en-US" b="1" i="1" dirty="0"/>
              <a:t>make </a:t>
            </a: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significant </a:t>
            </a:r>
            <a:r>
              <a:rPr lang="en-US" b="1" i="1" dirty="0">
                <a:solidFill>
                  <a:srgbClr val="FF0000"/>
                </a:solidFill>
              </a:rPr>
              <a:t>contributions </a:t>
            </a:r>
            <a:r>
              <a:rPr lang="en-US" b="1" i="1" dirty="0"/>
              <a:t>and </a:t>
            </a: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so </a:t>
            </a:r>
            <a:r>
              <a:rPr lang="en-US" b="1" i="1" dirty="0">
                <a:solidFill>
                  <a:srgbClr val="FF0000"/>
                </a:solidFill>
              </a:rPr>
              <a:t>many</a:t>
            </a:r>
            <a:r>
              <a:rPr lang="en-US" b="1" i="1" dirty="0"/>
              <a:t> are </a:t>
            </a:r>
            <a:r>
              <a:rPr lang="en-US" b="1" i="1" dirty="0">
                <a:solidFill>
                  <a:srgbClr val="FF0000"/>
                </a:solidFill>
              </a:rPr>
              <a:t>forgotten</a:t>
            </a:r>
            <a:r>
              <a:rPr lang="en-US" b="1" i="1" dirty="0"/>
              <a:t> in the long run?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dirty="0" smtClean="0"/>
              <a:t>How to do </a:t>
            </a:r>
            <a:r>
              <a:rPr lang="en-US" b="1" i="1" dirty="0" smtClean="0">
                <a:solidFill>
                  <a:srgbClr val="FF0000"/>
                </a:solidFill>
              </a:rPr>
              <a:t>Outstanding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(Nobel Prize Quality)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Hamming wanted to answer this question</a:t>
            </a:r>
          </a:p>
          <a:p>
            <a:r>
              <a:rPr lang="en-US" dirty="0" smtClean="0"/>
              <a:t>Luckily he knew a number of famous people</a:t>
            </a:r>
          </a:p>
          <a:p>
            <a:pPr lvl="1"/>
            <a:r>
              <a:rPr lang="en-US" dirty="0" smtClean="0"/>
              <a:t>He and Shannon shared an office</a:t>
            </a:r>
          </a:p>
          <a:p>
            <a:r>
              <a:rPr lang="en-US" dirty="0" smtClean="0"/>
              <a:t>He tried to compile the characteristics </a:t>
            </a:r>
          </a:p>
          <a:p>
            <a:endParaRPr lang="en-US" dirty="0"/>
          </a:p>
          <a:p>
            <a:r>
              <a:rPr lang="en-US" dirty="0" smtClean="0"/>
              <a:t>So what are the components?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6835" y="97071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rgbClr val="C00000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IMPORTANCE OF THE PROBLEM</a:t>
            </a:r>
            <a:endParaRPr lang="en-US" sz="3300" dirty="0">
              <a:solidFill>
                <a:srgbClr val="C00000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6835" y="1569994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LUCK?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6835" y="213828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BEING SMART?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69206" y="2721772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COURAGE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9206" y="91625"/>
            <a:ext cx="5495544" cy="775171"/>
          </a:xfrm>
          <a:prstGeom prst="roundRect">
            <a:avLst>
              <a:gd name="adj" fmla="val 9524"/>
            </a:avLst>
          </a:prstGeom>
          <a:solidFill>
            <a:srgbClr val="C0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>
                <a:solidFill>
                  <a:schemeClr val="bg1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HOW TO DO GREAT RESEARCH</a:t>
            </a:r>
            <a:endParaRPr lang="en-US" sz="3300" dirty="0">
              <a:solidFill>
                <a:schemeClr val="bg1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6835" y="3321055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HARD WORK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6835" y="3920338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EMOTIONAL COMMITMENT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69206" y="4519579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COMMUNICATION SKILL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</a:t>
            </a:r>
            <a:r>
              <a:rPr lang="en-US" dirty="0" smtClean="0"/>
              <a:t>advices on doing </a:t>
            </a:r>
            <a:r>
              <a:rPr lang="en-US" b="1" i="1" dirty="0">
                <a:solidFill>
                  <a:srgbClr val="FF0000"/>
                </a:solidFill>
              </a:rPr>
              <a:t>g</a:t>
            </a:r>
            <a:r>
              <a:rPr lang="en-US" b="1" i="1" dirty="0" smtClean="0">
                <a:solidFill>
                  <a:srgbClr val="FF0000"/>
                </a:solidFill>
              </a:rPr>
              <a:t>reat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esearch</a:t>
            </a:r>
          </a:p>
          <a:p>
            <a:pPr lvl="1"/>
            <a:r>
              <a:rPr lang="en-US" i="1" dirty="0"/>
              <a:t>Maximizing Impact </a:t>
            </a:r>
            <a:r>
              <a:rPr lang="en-US" dirty="0"/>
              <a:t>by Bill </a:t>
            </a:r>
            <a:r>
              <a:rPr lang="en-US" dirty="0" smtClean="0"/>
              <a:t>Dally</a:t>
            </a:r>
          </a:p>
          <a:p>
            <a:pPr lvl="1"/>
            <a:r>
              <a:rPr lang="en-US" i="1" dirty="0" smtClean="0"/>
              <a:t>You </a:t>
            </a:r>
            <a:r>
              <a:rPr lang="en-US" i="1" dirty="0"/>
              <a:t>and Your </a:t>
            </a:r>
            <a:r>
              <a:rPr lang="en-US" i="1" dirty="0" smtClean="0"/>
              <a:t>Research </a:t>
            </a:r>
            <a:r>
              <a:rPr lang="en-US" dirty="0" smtClean="0"/>
              <a:t>by Richard Hamming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i="1" dirty="0"/>
              <a:t>The Structure of Scientific Revolutions </a:t>
            </a:r>
            <a:r>
              <a:rPr lang="en-US" dirty="0"/>
              <a:t>by Thomas Kuhn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56238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Importance of the Problem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79" y="2104736"/>
            <a:ext cx="8958021" cy="29363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Hamming used to have lunch with physicists</a:t>
            </a:r>
          </a:p>
          <a:p>
            <a:pPr lvl="1"/>
            <a:r>
              <a:rPr lang="en-US" dirty="0" smtClean="0"/>
              <a:t>but they got Nobel prize and </a:t>
            </a:r>
            <a:r>
              <a:rPr lang="en-US" dirty="0" smtClean="0"/>
              <a:t>left</a:t>
            </a:r>
            <a:r>
              <a:rPr lang="en-US" dirty="0" smtClean="0"/>
              <a:t>, </a:t>
            </a:r>
            <a:r>
              <a:rPr lang="en-US" dirty="0" smtClean="0"/>
              <a:t>Hamming </a:t>
            </a:r>
            <a:r>
              <a:rPr lang="en-US" dirty="0" smtClean="0"/>
              <a:t>started having lunch with chemists</a:t>
            </a:r>
          </a:p>
          <a:p>
            <a:pPr lvl="1"/>
            <a:endParaRPr lang="en-US" dirty="0"/>
          </a:p>
          <a:p>
            <a:r>
              <a:rPr lang="en-US" dirty="0"/>
              <a:t>He asked them these questions</a:t>
            </a:r>
          </a:p>
          <a:p>
            <a:pPr lvl="1"/>
            <a:r>
              <a:rPr lang="en-US" dirty="0"/>
              <a:t>“What are the </a:t>
            </a:r>
            <a:r>
              <a:rPr lang="en-US" b="1" i="1" dirty="0">
                <a:solidFill>
                  <a:srgbClr val="FF0000"/>
                </a:solidFill>
              </a:rPr>
              <a:t>important problems </a:t>
            </a:r>
            <a:r>
              <a:rPr lang="en-US" dirty="0"/>
              <a:t>of your field?” </a:t>
            </a:r>
          </a:p>
          <a:p>
            <a:pPr lvl="1"/>
            <a:r>
              <a:rPr lang="en-US" dirty="0"/>
              <a:t>“What important problems </a:t>
            </a:r>
            <a:r>
              <a:rPr lang="en-US" b="1" i="1" dirty="0">
                <a:solidFill>
                  <a:srgbClr val="FF0000"/>
                </a:solidFill>
              </a:rPr>
              <a:t>are you working on</a:t>
            </a:r>
            <a:r>
              <a:rPr lang="en-US" dirty="0"/>
              <a:t>?” </a:t>
            </a:r>
          </a:p>
          <a:p>
            <a:pPr lvl="1"/>
            <a:r>
              <a:rPr lang="en-US" dirty="0"/>
              <a:t>“If what you are doing is not important, and if you </a:t>
            </a:r>
            <a:r>
              <a:rPr lang="en-US" dirty="0" smtClean="0"/>
              <a:t>don't </a:t>
            </a:r>
            <a:r>
              <a:rPr lang="en-US" dirty="0"/>
              <a:t>think it is going to lead to something important, </a:t>
            </a:r>
            <a:r>
              <a:rPr lang="en-US" b="1" i="1" dirty="0">
                <a:solidFill>
                  <a:srgbClr val="FF0000"/>
                </a:solidFill>
              </a:rPr>
              <a:t>why are you working on it</a:t>
            </a:r>
            <a:r>
              <a:rPr lang="en-US" dirty="0"/>
              <a:t>?”</a:t>
            </a:r>
          </a:p>
          <a:p>
            <a:endParaRPr lang="en-US" dirty="0" smtClean="0"/>
          </a:p>
          <a:p>
            <a:r>
              <a:rPr lang="en-US" dirty="0" smtClean="0"/>
              <a:t>He was not welcomed in the </a:t>
            </a:r>
            <a:r>
              <a:rPr lang="en-US" dirty="0" smtClean="0"/>
              <a:t>table; </a:t>
            </a:r>
            <a:r>
              <a:rPr lang="en-US" dirty="0" smtClean="0"/>
              <a:t>none of them did anything in the future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ther than </a:t>
            </a:r>
            <a:r>
              <a:rPr lang="en-US" b="1" i="1" dirty="0" smtClean="0">
                <a:solidFill>
                  <a:srgbClr val="FF0000"/>
                </a:solidFill>
              </a:rPr>
              <a:t>one person </a:t>
            </a:r>
            <a:r>
              <a:rPr lang="en-US" dirty="0" smtClean="0"/>
              <a:t>who gave some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6" t="15568" r="12723" b="11620"/>
          <a:stretch/>
        </p:blipFill>
        <p:spPr>
          <a:xfrm>
            <a:off x="271865" y="416683"/>
            <a:ext cx="1693932" cy="1688053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2306664" y="666665"/>
            <a:ext cx="3316637" cy="1053741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What imp problem are you working on?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5362415" y="666665"/>
            <a:ext cx="3781586" cy="1053741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What are the imp problems in your field?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8" y="2331527"/>
            <a:ext cx="9035512" cy="2709580"/>
          </a:xfrm>
        </p:spPr>
        <p:txBody>
          <a:bodyPr>
            <a:normAutofit/>
          </a:bodyPr>
          <a:lstStyle/>
          <a:p>
            <a:r>
              <a:rPr lang="en-US" dirty="0"/>
              <a:t>If you </a:t>
            </a:r>
            <a:r>
              <a:rPr lang="en-US" b="1" i="1" dirty="0">
                <a:solidFill>
                  <a:srgbClr val="FF0000"/>
                </a:solidFill>
              </a:rPr>
              <a:t>do not work on an important problem</a:t>
            </a:r>
            <a:r>
              <a:rPr lang="en-US" dirty="0"/>
              <a:t>, it's unlikely you'll do important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r>
              <a:rPr lang="en-US" dirty="0" smtClean="0"/>
              <a:t>Sign of an </a:t>
            </a:r>
            <a:r>
              <a:rPr lang="en-US" dirty="0"/>
              <a:t>average </a:t>
            </a:r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spends time working on problems </a:t>
            </a:r>
            <a:r>
              <a:rPr lang="en-US" dirty="0"/>
              <a:t>which he believes </a:t>
            </a:r>
            <a:r>
              <a:rPr lang="en-US" b="1" i="1" dirty="0">
                <a:solidFill>
                  <a:srgbClr val="FF0000"/>
                </a:solidFill>
              </a:rPr>
              <a:t>will not be important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doesn't </a:t>
            </a:r>
            <a:r>
              <a:rPr lang="en-US" dirty="0"/>
              <a:t>believe that </a:t>
            </a:r>
            <a:r>
              <a:rPr lang="en-US" dirty="0" smtClean="0"/>
              <a:t>they</a:t>
            </a:r>
            <a:r>
              <a:rPr lang="en-US" dirty="0" smtClean="0"/>
              <a:t> </a:t>
            </a:r>
            <a:r>
              <a:rPr lang="en-US" b="1" i="1" dirty="0">
                <a:solidFill>
                  <a:srgbClr val="FF0000"/>
                </a:solidFill>
              </a:rPr>
              <a:t>will lead to important </a:t>
            </a:r>
            <a:r>
              <a:rPr lang="en-US" b="1" i="1" dirty="0" smtClean="0">
                <a:solidFill>
                  <a:srgbClr val="FF0000"/>
                </a:solidFill>
              </a:rPr>
              <a:t>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900" y="-56238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Importance of the Problem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6969" y="811610"/>
            <a:ext cx="2634712" cy="1182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rgbClr val="C0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 PROBLEM</a:t>
            </a:r>
            <a:endParaRPr lang="en-US" sz="4000">
              <a:solidFill>
                <a:srgbClr val="C0000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73098" y="989441"/>
            <a:ext cx="1442350" cy="805912"/>
          </a:xfrm>
          <a:prstGeom prst="right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1416" y="801012"/>
            <a:ext cx="3502618" cy="1182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rgbClr val="C0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 CONTRIBUTION</a:t>
            </a:r>
            <a:endParaRPr lang="en-US" sz="4000" dirty="0">
              <a:solidFill>
                <a:srgbClr val="C0000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81" y="1200150"/>
            <a:ext cx="8818536" cy="3761815"/>
          </a:xfrm>
        </p:spPr>
        <p:txBody>
          <a:bodyPr>
            <a:normAutofit/>
          </a:bodyPr>
          <a:lstStyle/>
          <a:p>
            <a:r>
              <a:rPr lang="en-US" dirty="0" smtClean="0"/>
              <a:t>Each Friday Hamming will think about these high-level research questions: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will be the </a:t>
            </a:r>
            <a:r>
              <a:rPr lang="en-US" b="1" i="1" dirty="0">
                <a:solidFill>
                  <a:srgbClr val="FF0000"/>
                </a:solidFill>
              </a:rPr>
              <a:t>role of computers </a:t>
            </a:r>
            <a:r>
              <a:rPr lang="en-US" dirty="0"/>
              <a:t>in all of </a:t>
            </a:r>
            <a:r>
              <a:rPr lang="en-US" dirty="0" smtClean="0"/>
              <a:t>AT&amp;T?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will computers </a:t>
            </a:r>
            <a:r>
              <a:rPr lang="en-US" b="1" i="1" dirty="0">
                <a:solidFill>
                  <a:srgbClr val="FF0000"/>
                </a:solidFill>
              </a:rPr>
              <a:t>change </a:t>
            </a:r>
            <a:r>
              <a:rPr lang="en-US" b="1" i="1" dirty="0" smtClean="0">
                <a:solidFill>
                  <a:srgbClr val="FF0000"/>
                </a:solidFill>
              </a:rPr>
              <a:t>science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will be the </a:t>
            </a:r>
            <a:r>
              <a:rPr lang="en-US" b="1" i="1" dirty="0" smtClean="0">
                <a:solidFill>
                  <a:srgbClr val="FF0000"/>
                </a:solidFill>
              </a:rPr>
              <a:t>impact of computers </a:t>
            </a:r>
            <a:r>
              <a:rPr lang="en-US" dirty="0" smtClean="0"/>
              <a:t>and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how </a:t>
            </a:r>
            <a:r>
              <a:rPr lang="en-US" dirty="0"/>
              <a:t>can I change it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Importance of the Problem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0" y="4246536"/>
            <a:ext cx="9143999" cy="9144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en-US" sz="4000" b="1" smtClean="0">
                <a:solidFill>
                  <a:srgbClr val="C00000"/>
                </a:solidFill>
              </a:rPr>
              <a:t>THINK ABOUT HOW COMPUTERS HAVE CHANGED THE WORLD IN 50 YEARS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106664"/>
            <a:ext cx="6172200" cy="857250"/>
          </a:xfrm>
        </p:spPr>
        <p:txBody>
          <a:bodyPr>
            <a:normAutofit/>
          </a:bodyPr>
          <a:lstStyle/>
          <a:p>
            <a:r>
              <a:rPr lang="en-US" b="1"/>
              <a:t>HEILMEIER’S CATECHISM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61" y="750586"/>
            <a:ext cx="8787539" cy="4392914"/>
          </a:xfrm>
        </p:spPr>
        <p:txBody>
          <a:bodyPr>
            <a:normAutofit/>
          </a:bodyPr>
          <a:lstStyle/>
          <a:p>
            <a:pPr marL="342900" lvl="1" indent="0" algn="ctr">
              <a:lnSpc>
                <a:spcPct val="120000"/>
              </a:lnSpc>
              <a:buNone/>
            </a:pPr>
            <a:r>
              <a:rPr lang="en-US" dirty="0" err="1" smtClean="0"/>
              <a:t>Heilmeier</a:t>
            </a:r>
            <a:r>
              <a:rPr lang="en-US" dirty="0" smtClean="0"/>
              <a:t> invented liquid </a:t>
            </a:r>
            <a:r>
              <a:rPr lang="en-US" dirty="0"/>
              <a:t>crystal displays (LCDs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ts val="153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i="1" dirty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?</a:t>
            </a:r>
          </a:p>
          <a:p>
            <a:pPr>
              <a:lnSpc>
                <a:spcPts val="1530"/>
              </a:lnSpc>
            </a:pPr>
            <a:endParaRPr lang="en-US" dirty="0"/>
          </a:p>
          <a:p>
            <a:pPr>
              <a:lnSpc>
                <a:spcPts val="1530"/>
              </a:lnSpc>
            </a:pPr>
            <a:r>
              <a:rPr lang="en-US" b="1" i="1" dirty="0">
                <a:solidFill>
                  <a:srgbClr val="FF0000"/>
                </a:solidFill>
              </a:rPr>
              <a:t>Why</a:t>
            </a:r>
            <a:r>
              <a:rPr lang="en-US" dirty="0"/>
              <a:t> is it </a:t>
            </a:r>
            <a:r>
              <a:rPr lang="en-US" b="1" i="1" dirty="0">
                <a:solidFill>
                  <a:srgbClr val="FF0000"/>
                </a:solidFill>
              </a:rPr>
              <a:t>hard</a:t>
            </a:r>
            <a:r>
              <a:rPr lang="en-US" dirty="0" smtClean="0"/>
              <a:t>?</a:t>
            </a:r>
          </a:p>
          <a:p>
            <a:pPr>
              <a:lnSpc>
                <a:spcPts val="1530"/>
              </a:lnSpc>
            </a:pPr>
            <a:endParaRPr lang="en-US" dirty="0"/>
          </a:p>
          <a:p>
            <a:pPr>
              <a:lnSpc>
                <a:spcPts val="1530"/>
              </a:lnSpc>
            </a:pPr>
            <a:r>
              <a:rPr lang="en-US" b="1" i="1" dirty="0">
                <a:solidFill>
                  <a:srgbClr val="FF0000"/>
                </a:solidFill>
              </a:rPr>
              <a:t>How</a:t>
            </a:r>
            <a:r>
              <a:rPr lang="en-US" dirty="0"/>
              <a:t> is it </a:t>
            </a:r>
            <a:r>
              <a:rPr lang="en-US" b="1" i="1" dirty="0">
                <a:solidFill>
                  <a:srgbClr val="FF0000"/>
                </a:solidFill>
              </a:rPr>
              <a:t>solved </a:t>
            </a:r>
            <a:r>
              <a:rPr lang="en-US" dirty="0"/>
              <a:t>today</a:t>
            </a:r>
            <a:r>
              <a:rPr lang="en-US" dirty="0" smtClean="0"/>
              <a:t>?</a:t>
            </a:r>
          </a:p>
          <a:p>
            <a:pPr>
              <a:lnSpc>
                <a:spcPts val="1530"/>
              </a:lnSpc>
            </a:pPr>
            <a:endParaRPr lang="en-US" dirty="0"/>
          </a:p>
          <a:p>
            <a:pPr>
              <a:lnSpc>
                <a:spcPts val="1530"/>
              </a:lnSpc>
            </a:pPr>
            <a:r>
              <a:rPr lang="en-US" b="1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is the </a:t>
            </a:r>
            <a:r>
              <a:rPr lang="en-US" b="1" i="1" dirty="0">
                <a:solidFill>
                  <a:srgbClr val="FF0000"/>
                </a:solidFill>
              </a:rPr>
              <a:t>new technical idea</a:t>
            </a:r>
            <a:r>
              <a:rPr lang="en-US" dirty="0" smtClean="0"/>
              <a:t>?</a:t>
            </a:r>
          </a:p>
          <a:p>
            <a:pPr>
              <a:lnSpc>
                <a:spcPts val="1530"/>
              </a:lnSpc>
            </a:pPr>
            <a:endParaRPr lang="en-US" dirty="0"/>
          </a:p>
          <a:p>
            <a:pPr>
              <a:lnSpc>
                <a:spcPts val="1530"/>
              </a:lnSpc>
            </a:pPr>
            <a:r>
              <a:rPr lang="en-US" b="1" dirty="0">
                <a:solidFill>
                  <a:srgbClr val="FF0000"/>
                </a:solidFill>
              </a:rPr>
              <a:t>Why</a:t>
            </a:r>
            <a:r>
              <a:rPr lang="en-US" dirty="0"/>
              <a:t> can we succeed </a:t>
            </a:r>
            <a:r>
              <a:rPr lang="en-US" b="1" i="1" dirty="0">
                <a:solidFill>
                  <a:srgbClr val="FF0000"/>
                </a:solidFill>
              </a:rPr>
              <a:t>now</a:t>
            </a:r>
            <a:r>
              <a:rPr lang="en-US" dirty="0" smtClean="0"/>
              <a:t>?</a:t>
            </a:r>
          </a:p>
          <a:p>
            <a:pPr>
              <a:lnSpc>
                <a:spcPts val="1530"/>
              </a:lnSpc>
            </a:pPr>
            <a:endParaRPr lang="en-US" dirty="0"/>
          </a:p>
          <a:p>
            <a:pPr>
              <a:lnSpc>
                <a:spcPts val="1530"/>
              </a:lnSpc>
            </a:pPr>
            <a:r>
              <a:rPr lang="en-US" b="1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is the </a:t>
            </a:r>
            <a:r>
              <a:rPr lang="en-US" b="1" i="1" dirty="0">
                <a:solidFill>
                  <a:srgbClr val="FF0000"/>
                </a:solidFill>
              </a:rPr>
              <a:t>impact</a:t>
            </a:r>
            <a:r>
              <a:rPr lang="en-US" dirty="0"/>
              <a:t> if successful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6835" y="97071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IMPORTANCE OF THE PROBLEM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6835" y="1569994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rgbClr val="C00000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LUCK?</a:t>
            </a:r>
            <a:endParaRPr lang="en-US" sz="3300" dirty="0">
              <a:solidFill>
                <a:srgbClr val="C00000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6835" y="213828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BEING SMART?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69206" y="2721772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COURAGE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9206" y="91625"/>
            <a:ext cx="5495544" cy="775171"/>
          </a:xfrm>
          <a:prstGeom prst="roundRect">
            <a:avLst>
              <a:gd name="adj" fmla="val 9524"/>
            </a:avLst>
          </a:prstGeom>
          <a:solidFill>
            <a:srgbClr val="C0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HOW TO DO GREAT RESEARCH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6835" y="3321055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HARD WORK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6835" y="3920338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EMOTIONAL COMMITMENT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69206" y="4519579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COMMUNICATION SKILL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106664"/>
            <a:ext cx="6172200" cy="85725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Luck?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2510724"/>
            <a:ext cx="8694549" cy="2530381"/>
          </a:xfrm>
        </p:spPr>
        <p:txBody>
          <a:bodyPr>
            <a:normAutofit lnSpcReduction="10000"/>
          </a:bodyPr>
          <a:lstStyle/>
          <a:p>
            <a:pPr marL="257175" lvl="1" indent="-257175">
              <a:buFont typeface="Arial"/>
              <a:buChar char="•"/>
            </a:pPr>
            <a:r>
              <a:rPr lang="en-US" sz="3075" b="1" i="1" dirty="0">
                <a:solidFill>
                  <a:srgbClr val="FF0000"/>
                </a:solidFill>
              </a:rPr>
              <a:t>Luck favors the prepared mind</a:t>
            </a:r>
          </a:p>
          <a:p>
            <a:endParaRPr lang="en-US" dirty="0" smtClean="0"/>
          </a:p>
          <a:p>
            <a:r>
              <a:rPr lang="en-US" dirty="0" smtClean="0"/>
              <a:t>“Yes</a:t>
            </a:r>
            <a:r>
              <a:rPr lang="en-US" dirty="0"/>
              <a:t>, it is </a:t>
            </a:r>
            <a:r>
              <a:rPr lang="en-US" b="1" i="1" dirty="0">
                <a:solidFill>
                  <a:srgbClr val="FF0000"/>
                </a:solidFill>
              </a:rPr>
              <a:t>partly luck</a:t>
            </a:r>
            <a:r>
              <a:rPr lang="en-US" dirty="0"/>
              <a:t>, and </a:t>
            </a:r>
            <a:r>
              <a:rPr lang="en-US" b="1" i="1" dirty="0">
                <a:solidFill>
                  <a:srgbClr val="FF0000"/>
                </a:solidFill>
              </a:rPr>
              <a:t>partly it is the prepared </a:t>
            </a:r>
            <a:r>
              <a:rPr lang="en-US" b="1" i="1" dirty="0" smtClean="0">
                <a:solidFill>
                  <a:srgbClr val="FF0000"/>
                </a:solidFill>
              </a:rPr>
              <a:t>mind”</a:t>
            </a: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Newton </a:t>
            </a:r>
            <a:r>
              <a:rPr lang="en-US" dirty="0"/>
              <a:t>said, </a:t>
            </a:r>
            <a:r>
              <a:rPr lang="en-US" dirty="0" smtClean="0"/>
              <a:t>“If </a:t>
            </a:r>
            <a:r>
              <a:rPr lang="en-US" dirty="0"/>
              <a:t>others would think as </a:t>
            </a:r>
            <a:r>
              <a:rPr lang="en-US" b="1" i="1" dirty="0">
                <a:solidFill>
                  <a:srgbClr val="FF0000"/>
                </a:solidFill>
              </a:rPr>
              <a:t>hard</a:t>
            </a:r>
            <a:r>
              <a:rPr lang="en-US" dirty="0"/>
              <a:t> as I did, then they would get similar </a:t>
            </a:r>
            <a:r>
              <a:rPr lang="en-US" dirty="0" smtClean="0"/>
              <a:t>results</a:t>
            </a:r>
            <a:r>
              <a:rPr lang="en-US" dirty="0" smtClean="0"/>
              <a:t>”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5776" y="825987"/>
            <a:ext cx="5550429" cy="110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800" dirty="0" smtClean="0"/>
              <a:t>Can you get lucky multiple times?</a:t>
            </a:r>
          </a:p>
          <a:p>
            <a:pPr algn="ctr">
              <a:lnSpc>
                <a:spcPts val="2560"/>
              </a:lnSpc>
            </a:pPr>
            <a:r>
              <a:rPr lang="en-US" sz="2800" dirty="0" smtClean="0"/>
              <a:t>Einstein made </a:t>
            </a:r>
            <a:r>
              <a:rPr lang="en-US" sz="2800" b="1" i="1" dirty="0">
                <a:solidFill>
                  <a:srgbClr val="FF0000"/>
                </a:solidFill>
              </a:rPr>
              <a:t>multiple</a:t>
            </a:r>
            <a:r>
              <a:rPr lang="en-US" sz="2800" dirty="0"/>
              <a:t> </a:t>
            </a:r>
            <a:r>
              <a:rPr lang="en-US" sz="2800" dirty="0" smtClean="0"/>
              <a:t>contributions</a:t>
            </a:r>
          </a:p>
          <a:p>
            <a:pPr algn="ctr">
              <a:lnSpc>
                <a:spcPts val="2560"/>
              </a:lnSpc>
            </a:pPr>
            <a:r>
              <a:rPr lang="en-US" sz="2800" dirty="0" smtClean="0"/>
              <a:t>Why</a:t>
            </a:r>
            <a:r>
              <a:rPr lang="en-US" sz="2800" dirty="0"/>
              <a:t>?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3" y="606327"/>
            <a:ext cx="1594306" cy="1594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53" y="630973"/>
            <a:ext cx="1626347" cy="16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6835" y="97071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IMPORTANCE OF THE PROBLEM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6835" y="1569994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LUCK?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6835" y="213828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rgbClr val="C00000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BEING SMART?</a:t>
            </a:r>
            <a:endParaRPr lang="en-US" sz="3300" dirty="0">
              <a:solidFill>
                <a:srgbClr val="C00000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69206" y="2721772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COURAGE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9206" y="91625"/>
            <a:ext cx="5495544" cy="775171"/>
          </a:xfrm>
          <a:prstGeom prst="roundRect">
            <a:avLst>
              <a:gd name="adj" fmla="val 9524"/>
            </a:avLst>
          </a:prstGeom>
          <a:solidFill>
            <a:srgbClr val="C0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HOW TO DO GREAT RESEARCH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6835" y="3321055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HARD WORK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6835" y="3920338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EMOTIONAL COMMITMENT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69206" y="4519579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COMMUNICATION SKILL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167176"/>
            <a:ext cx="6172200" cy="85725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How about having lots of `brains?'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887506"/>
            <a:ext cx="8725545" cy="4114799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Not enough</a:t>
            </a:r>
          </a:p>
          <a:p>
            <a:endParaRPr lang="en-US" sz="2100" b="1" i="1" dirty="0">
              <a:solidFill>
                <a:srgbClr val="FF0000"/>
              </a:solidFill>
            </a:endParaRPr>
          </a:p>
          <a:p>
            <a:r>
              <a:rPr lang="en-US" sz="2100" dirty="0"/>
              <a:t>Need to be </a:t>
            </a:r>
            <a:r>
              <a:rPr lang="en-US" sz="2100" b="1" i="1" dirty="0" smtClean="0">
                <a:solidFill>
                  <a:srgbClr val="FF0000"/>
                </a:solidFill>
              </a:rPr>
              <a:t>courageous, hard working, </a:t>
            </a:r>
            <a:r>
              <a:rPr lang="en-US" sz="2100" b="1" i="1" dirty="0">
                <a:solidFill>
                  <a:srgbClr val="FF0000"/>
                </a:solidFill>
              </a:rPr>
              <a:t>articulate, </a:t>
            </a:r>
            <a:r>
              <a:rPr lang="en-US" sz="2100" b="1" i="1" dirty="0" smtClean="0">
                <a:solidFill>
                  <a:srgbClr val="FF0000"/>
                </a:solidFill>
              </a:rPr>
              <a:t>confident</a:t>
            </a:r>
            <a:endParaRPr lang="en-US" sz="2100" b="1" i="1" dirty="0">
              <a:solidFill>
                <a:srgbClr val="FF0000"/>
              </a:solidFill>
            </a:endParaRPr>
          </a:p>
          <a:p>
            <a:endParaRPr lang="en-US" sz="2100" dirty="0"/>
          </a:p>
          <a:p>
            <a:r>
              <a:rPr lang="en-US" sz="2100" dirty="0"/>
              <a:t>Hamming met </a:t>
            </a:r>
            <a:r>
              <a:rPr lang="en-US" sz="2100" dirty="0" err="1"/>
              <a:t>Clogston</a:t>
            </a:r>
            <a:r>
              <a:rPr lang="en-US" sz="2100" dirty="0"/>
              <a:t> and thought he should be fired</a:t>
            </a:r>
            <a:endParaRPr lang="en-US" sz="2100" i="1" dirty="0"/>
          </a:p>
          <a:p>
            <a:endParaRPr lang="en-US" sz="2100" b="1" i="1" dirty="0">
              <a:solidFill>
                <a:srgbClr val="FF0000"/>
              </a:solidFill>
            </a:endParaRPr>
          </a:p>
          <a:p>
            <a:r>
              <a:rPr lang="en-US" sz="2100" dirty="0"/>
              <a:t>“</a:t>
            </a:r>
            <a:r>
              <a:rPr lang="en-US" sz="2100" dirty="0" err="1"/>
              <a:t>Clogston</a:t>
            </a:r>
            <a:r>
              <a:rPr lang="en-US" sz="2100" dirty="0"/>
              <a:t> </a:t>
            </a:r>
            <a:r>
              <a:rPr lang="en-US" sz="2100" dirty="0"/>
              <a:t>finally did the </a:t>
            </a:r>
            <a:r>
              <a:rPr lang="en-US" sz="2100" dirty="0" err="1"/>
              <a:t>Clogston</a:t>
            </a:r>
            <a:r>
              <a:rPr lang="en-US" sz="2100" dirty="0"/>
              <a:t> </a:t>
            </a:r>
            <a:r>
              <a:rPr lang="en-US" sz="2100" dirty="0"/>
              <a:t>cable*. </a:t>
            </a:r>
            <a:r>
              <a:rPr lang="en-US" sz="2100" dirty="0"/>
              <a:t>After that there was a steady stream of good ideas. One success brought him </a:t>
            </a:r>
            <a:r>
              <a:rPr lang="en-US" sz="2100" b="1" i="1" dirty="0">
                <a:solidFill>
                  <a:srgbClr val="FF0000"/>
                </a:solidFill>
              </a:rPr>
              <a:t>confidence and courage</a:t>
            </a:r>
            <a:r>
              <a:rPr lang="en-US" sz="2100" dirty="0"/>
              <a:t>.”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*</a:t>
            </a:r>
            <a:r>
              <a:rPr lang="en-US" sz="1350" dirty="0"/>
              <a:t>laminated </a:t>
            </a:r>
            <a:r>
              <a:rPr lang="en-US" sz="1350" dirty="0"/>
              <a:t>central conductor that </a:t>
            </a:r>
            <a:r>
              <a:rPr lang="en-US" sz="1350" dirty="0"/>
              <a:t>reduced </a:t>
            </a:r>
            <a:r>
              <a:rPr lang="en-US" sz="1350" dirty="0"/>
              <a:t>microwave system </a:t>
            </a:r>
            <a:r>
              <a:rPr lang="en-US" sz="1350" dirty="0"/>
              <a:t>losses </a:t>
            </a:r>
            <a:endParaRPr lang="en-US" sz="1350" dirty="0"/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6835" y="97071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IMPORTANCE OF THE PROBLEM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6835" y="1569994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LUCK?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6835" y="213828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BEING SMART?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69206" y="2721772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rgbClr val="C00000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COURAGE</a:t>
            </a:r>
            <a:endParaRPr lang="en-US" sz="3300" dirty="0">
              <a:solidFill>
                <a:srgbClr val="C00000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9206" y="91625"/>
            <a:ext cx="5495544" cy="775171"/>
          </a:xfrm>
          <a:prstGeom prst="roundRect">
            <a:avLst>
              <a:gd name="adj" fmla="val 9524"/>
            </a:avLst>
          </a:prstGeom>
          <a:solidFill>
            <a:srgbClr val="C0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HOW TO DO GREAT RESEARCH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6835" y="3321055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HARD WORK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6835" y="3920338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EMOTIONAL COMMITMENT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69206" y="4519579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COMMUNICATION SKILL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25982"/>
            <a:ext cx="6172200" cy="85725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Courage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3037668"/>
            <a:ext cx="8927024" cy="2003439"/>
          </a:xfrm>
        </p:spPr>
        <p:txBody>
          <a:bodyPr>
            <a:normAutofit/>
          </a:bodyPr>
          <a:lstStyle/>
          <a:p>
            <a:r>
              <a:rPr lang="en-US" dirty="0" smtClean="0"/>
              <a:t>Hamming </a:t>
            </a:r>
            <a:r>
              <a:rPr lang="en-US" dirty="0"/>
              <a:t>gave example of </a:t>
            </a:r>
            <a:r>
              <a:rPr lang="en-US" dirty="0" smtClean="0"/>
              <a:t>Shannon’s courage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Courage to ask difficult </a:t>
            </a:r>
            <a:r>
              <a:rPr lang="en-US" b="1" i="1" dirty="0" smtClean="0">
                <a:solidFill>
                  <a:srgbClr val="FF0000"/>
                </a:solidFill>
              </a:rPr>
              <a:t>questions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Shannon</a:t>
            </a:r>
            <a:r>
              <a:rPr lang="en-US" dirty="0" smtClean="0"/>
              <a:t> asked </a:t>
            </a:r>
            <a:r>
              <a:rPr lang="en-US" dirty="0"/>
              <a:t>the impossible question, </a:t>
            </a:r>
            <a:r>
              <a:rPr lang="en-US" dirty="0" smtClean="0"/>
              <a:t>“What </a:t>
            </a:r>
            <a:r>
              <a:rPr lang="en-US" dirty="0"/>
              <a:t>would the average random code do</a:t>
            </a:r>
            <a:r>
              <a:rPr lang="en-US" dirty="0" smtClean="0"/>
              <a:t>?” </a:t>
            </a:r>
            <a:r>
              <a:rPr lang="en-US" dirty="0"/>
              <a:t>He then proves that the average code is arbitrarily </a:t>
            </a:r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15" y="742180"/>
            <a:ext cx="3114585" cy="2231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29787"/>
            <a:ext cx="6196312" cy="2336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3200" dirty="0"/>
              <a:t>“Once you get your courage up and </a:t>
            </a:r>
            <a:endParaRPr lang="en-US" sz="3200" dirty="0" smtClean="0"/>
          </a:p>
          <a:p>
            <a:pPr algn="ctr">
              <a:lnSpc>
                <a:spcPts val="2540"/>
              </a:lnSpc>
            </a:pPr>
            <a:r>
              <a:rPr lang="en-US" sz="3200" b="1" i="1" dirty="0" smtClean="0">
                <a:solidFill>
                  <a:srgbClr val="FF0000"/>
                </a:solidFill>
              </a:rPr>
              <a:t>believe </a:t>
            </a:r>
            <a:r>
              <a:rPr lang="en-US" sz="3200" b="1" i="1" dirty="0">
                <a:solidFill>
                  <a:srgbClr val="FF0000"/>
                </a:solidFill>
              </a:rPr>
              <a:t>that you can do 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pPr algn="ctr">
              <a:lnSpc>
                <a:spcPts val="2540"/>
              </a:lnSpc>
            </a:pPr>
            <a:r>
              <a:rPr lang="en-US" sz="3200" b="1" i="1" dirty="0" smtClean="0">
                <a:solidFill>
                  <a:srgbClr val="FF0000"/>
                </a:solidFill>
              </a:rPr>
              <a:t>important problems</a:t>
            </a:r>
            <a:r>
              <a:rPr lang="en-US" sz="3200" dirty="0"/>
              <a:t>, then </a:t>
            </a:r>
            <a:r>
              <a:rPr lang="en-US" sz="3200" b="1" i="1" dirty="0">
                <a:solidFill>
                  <a:srgbClr val="FF0000"/>
                </a:solidFill>
              </a:rPr>
              <a:t>you can</a:t>
            </a:r>
            <a:r>
              <a:rPr lang="en-US" sz="3200" dirty="0"/>
              <a:t>. </a:t>
            </a:r>
            <a:endParaRPr lang="en-US" sz="3200" dirty="0" smtClean="0"/>
          </a:p>
          <a:p>
            <a:pPr algn="ctr">
              <a:lnSpc>
                <a:spcPts val="2540"/>
              </a:lnSpc>
            </a:pPr>
            <a:endParaRPr lang="en-US" sz="3200" dirty="0" smtClean="0"/>
          </a:p>
          <a:p>
            <a:pPr algn="ctr">
              <a:lnSpc>
                <a:spcPts val="2540"/>
              </a:lnSpc>
            </a:pPr>
            <a:r>
              <a:rPr lang="en-US" sz="3200" dirty="0" smtClean="0"/>
              <a:t>If </a:t>
            </a:r>
            <a:r>
              <a:rPr lang="en-US" sz="3200" dirty="0"/>
              <a:t>you think you can't, </a:t>
            </a:r>
            <a:endParaRPr lang="en-US" sz="3200" dirty="0" smtClean="0"/>
          </a:p>
          <a:p>
            <a:pPr algn="ctr">
              <a:lnSpc>
                <a:spcPts val="2540"/>
              </a:lnSpc>
            </a:pPr>
            <a:r>
              <a:rPr lang="en-US" sz="3200" dirty="0" smtClean="0"/>
              <a:t>almost </a:t>
            </a:r>
            <a:r>
              <a:rPr lang="en-US" sz="3200" dirty="0"/>
              <a:t>surely you are not going to.” </a:t>
            </a:r>
          </a:p>
          <a:p>
            <a:pPr algn="ctr">
              <a:lnSpc>
                <a:spcPts val="254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79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Title 1"/>
          <p:cNvSpPr>
            <a:spLocks noGrp="1"/>
          </p:cNvSpPr>
          <p:nvPr>
            <p:ph type="title"/>
          </p:nvPr>
        </p:nvSpPr>
        <p:spPr>
          <a:xfrm>
            <a:off x="1485900" y="21138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THE GOAL OF RESEARCH?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847242"/>
            <a:ext cx="8756543" cy="3895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generate new insight</a:t>
            </a:r>
          </a:p>
          <a:p>
            <a:pPr lvl="1"/>
            <a:r>
              <a:rPr lang="en-US" dirty="0">
                <a:ea typeface="ＭＳ Ｐゴシック" charset="0"/>
              </a:rPr>
              <a:t>that can enable what previously did not exist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/>
              <a:t>Research (in engineering) is a hunt for </a:t>
            </a:r>
            <a:r>
              <a:rPr lang="en-US" dirty="0">
                <a:solidFill>
                  <a:srgbClr val="FF0000"/>
                </a:solidFill>
              </a:rPr>
              <a:t>insight </a:t>
            </a:r>
            <a:r>
              <a:rPr lang="en-US" dirty="0"/>
              <a:t>that can eventually impact the world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50" y="4767262"/>
            <a:ext cx="6457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*Thanks to </a:t>
            </a:r>
            <a:r>
              <a:rPr lang="en-US" sz="1350" dirty="0" err="1"/>
              <a:t>Onur</a:t>
            </a:r>
            <a:r>
              <a:rPr lang="en-US" sz="1350" dirty="0"/>
              <a:t> </a:t>
            </a:r>
            <a:r>
              <a:rPr lang="en-US" sz="1350" dirty="0" err="1"/>
              <a:t>Mutlu</a:t>
            </a:r>
            <a:r>
              <a:rPr lang="en-US" sz="1350"/>
              <a:t> </a:t>
            </a:r>
            <a:r>
              <a:rPr lang="en-US" sz="1350"/>
              <a:t>for the next few slides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8620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6835" y="97071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IMPORTANCE OF THE PROBLEM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6835" y="1569994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LUCK?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6835" y="213828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BEING SMART?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69206" y="2721772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COURAGE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9206" y="91625"/>
            <a:ext cx="5495544" cy="775171"/>
          </a:xfrm>
          <a:prstGeom prst="roundRect">
            <a:avLst>
              <a:gd name="adj" fmla="val 9524"/>
            </a:avLst>
          </a:prstGeom>
          <a:solidFill>
            <a:srgbClr val="C0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HOW TO DO GREAT RESEARCH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6835" y="3321055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rgbClr val="C00000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HARD WORK</a:t>
            </a:r>
            <a:endParaRPr lang="en-US" sz="3300" dirty="0">
              <a:solidFill>
                <a:srgbClr val="C00000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6835" y="3920338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EMOTIONAL COMMITMENT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69206" y="4519579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COMMUNICATION SKILL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Hard Work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59" y="857250"/>
            <a:ext cx="8663553" cy="4104715"/>
          </a:xfrm>
        </p:spPr>
        <p:txBody>
          <a:bodyPr>
            <a:noAutofit/>
          </a:bodyPr>
          <a:lstStyle/>
          <a:p>
            <a:r>
              <a:rPr lang="en-US" sz="1800" dirty="0"/>
              <a:t>Hamming mentions </a:t>
            </a:r>
            <a:r>
              <a:rPr lang="en-US" sz="1800" dirty="0"/>
              <a:t>John </a:t>
            </a:r>
            <a:r>
              <a:rPr lang="en-US" sz="1800" dirty="0"/>
              <a:t>Tukey, who was younger than Hamming but yet more knowledgeable than him</a:t>
            </a:r>
          </a:p>
          <a:p>
            <a:endParaRPr lang="en-US" sz="1800" dirty="0"/>
          </a:p>
          <a:p>
            <a:r>
              <a:rPr lang="en-US" sz="1800" dirty="0"/>
              <a:t>“You </a:t>
            </a:r>
            <a:r>
              <a:rPr lang="en-US" sz="1800" dirty="0"/>
              <a:t>would be surprised Hamming, how much you would know if </a:t>
            </a:r>
            <a:r>
              <a:rPr lang="en-US" sz="1800" b="1" i="1" dirty="0">
                <a:solidFill>
                  <a:srgbClr val="FF0000"/>
                </a:solidFill>
              </a:rPr>
              <a:t>you worked as hard as he did that many years</a:t>
            </a:r>
            <a:r>
              <a:rPr lang="en-US" sz="1800" dirty="0"/>
              <a:t>.”</a:t>
            </a:r>
          </a:p>
          <a:p>
            <a:endParaRPr lang="en-US" sz="1800" dirty="0"/>
          </a:p>
          <a:p>
            <a:r>
              <a:rPr lang="en-US" sz="1800" dirty="0"/>
              <a:t>The more you </a:t>
            </a:r>
            <a:r>
              <a:rPr lang="en-US" sz="1800" dirty="0"/>
              <a:t>know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/>
              <a:t>the </a:t>
            </a:r>
            <a:r>
              <a:rPr lang="en-US" sz="1800" dirty="0"/>
              <a:t>more you learn; </a:t>
            </a:r>
            <a:endParaRPr lang="en-US" sz="1800" dirty="0"/>
          </a:p>
          <a:p>
            <a:r>
              <a:rPr lang="en-US" sz="1800" dirty="0"/>
              <a:t>T</a:t>
            </a:r>
            <a:r>
              <a:rPr lang="en-US" sz="1800" dirty="0"/>
              <a:t>he </a:t>
            </a:r>
            <a:r>
              <a:rPr lang="en-US" sz="1800" dirty="0"/>
              <a:t>more you </a:t>
            </a:r>
            <a:r>
              <a:rPr lang="en-US" sz="1800" dirty="0"/>
              <a:t>learn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/>
              <a:t> </a:t>
            </a:r>
            <a:r>
              <a:rPr lang="en-US" sz="1800" dirty="0"/>
              <a:t>the more you can do; </a:t>
            </a:r>
            <a:endParaRPr lang="en-US" sz="1800" dirty="0"/>
          </a:p>
          <a:p>
            <a:r>
              <a:rPr lang="en-US" sz="1800" dirty="0"/>
              <a:t>T</a:t>
            </a:r>
            <a:r>
              <a:rPr lang="en-US" sz="1800" dirty="0"/>
              <a:t>he </a:t>
            </a:r>
            <a:r>
              <a:rPr lang="en-US" sz="1800" dirty="0"/>
              <a:t>more you can </a:t>
            </a:r>
            <a:r>
              <a:rPr lang="en-US" sz="1800" dirty="0"/>
              <a:t>do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/>
              <a:t> </a:t>
            </a:r>
            <a:r>
              <a:rPr lang="en-US" sz="1800" dirty="0"/>
              <a:t>the more the </a:t>
            </a:r>
            <a:r>
              <a:rPr lang="en-US" sz="1800" dirty="0"/>
              <a:t>opportunity;</a:t>
            </a:r>
          </a:p>
          <a:p>
            <a:endParaRPr lang="en-US" sz="1800" dirty="0"/>
          </a:p>
          <a:p>
            <a:r>
              <a:rPr lang="en-US" sz="1800" dirty="0"/>
              <a:t>Given </a:t>
            </a:r>
            <a:r>
              <a:rPr lang="en-US" sz="1800" dirty="0"/>
              <a:t>two people with exactly the same </a:t>
            </a:r>
            <a:r>
              <a:rPr lang="en-US" sz="1800" dirty="0"/>
              <a:t>ability</a:t>
            </a:r>
          </a:p>
          <a:p>
            <a:pPr lvl="1"/>
            <a:r>
              <a:rPr lang="en-US" sz="1500" dirty="0"/>
              <a:t>If </a:t>
            </a:r>
            <a:r>
              <a:rPr lang="en-US" sz="1500" dirty="0"/>
              <a:t>one </a:t>
            </a:r>
            <a:r>
              <a:rPr lang="en-US" sz="1500" dirty="0"/>
              <a:t>person manages even one more hour day in </a:t>
            </a:r>
            <a:r>
              <a:rPr lang="en-US" sz="1500" dirty="0"/>
              <a:t>and day out </a:t>
            </a:r>
            <a:endParaRPr lang="en-US" sz="1500" dirty="0"/>
          </a:p>
          <a:p>
            <a:pPr lvl="1"/>
            <a:r>
              <a:rPr lang="en-US" sz="1500" dirty="0"/>
              <a:t>Will be tremendously </a:t>
            </a:r>
            <a:r>
              <a:rPr lang="en-US" sz="1500" dirty="0"/>
              <a:t>more productive </a:t>
            </a:r>
            <a:r>
              <a:rPr lang="en-US" sz="1500" b="1" i="1" dirty="0">
                <a:solidFill>
                  <a:srgbClr val="FF0000"/>
                </a:solidFill>
              </a:rPr>
              <a:t>over a </a:t>
            </a:r>
            <a:r>
              <a:rPr lang="en-US" sz="1500" b="1" i="1" dirty="0">
                <a:solidFill>
                  <a:srgbClr val="FF0000"/>
                </a:solidFill>
              </a:rPr>
              <a:t>lifetime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6835" y="97071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IMPORTANCE OF THE PROBLEM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6835" y="1569994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LUCK?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6835" y="213828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BEING SMART?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69206" y="2721772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COURAGE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9206" y="91625"/>
            <a:ext cx="5495544" cy="775171"/>
          </a:xfrm>
          <a:prstGeom prst="roundRect">
            <a:avLst>
              <a:gd name="adj" fmla="val 9524"/>
            </a:avLst>
          </a:prstGeom>
          <a:solidFill>
            <a:srgbClr val="C0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HOW TO DO GREAT RESEARCH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6835" y="3321055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HARD WORK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6835" y="3920338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smtClean="0">
                <a:solidFill>
                  <a:srgbClr val="C00000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EMOTIONAL COMMITMENT</a:t>
            </a:r>
            <a:endParaRPr lang="en-US" sz="3300" dirty="0">
              <a:solidFill>
                <a:srgbClr val="C00000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69206" y="4519579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COMMUNICATION SKILL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167176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Emotional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i="1" dirty="0" smtClean="0">
                <a:solidFill>
                  <a:srgbClr val="FF0000"/>
                </a:solidFill>
              </a:rPr>
              <a:t>ommitment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690074"/>
            <a:ext cx="8710046" cy="42718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 to emotionally commit to the problem</a:t>
            </a:r>
          </a:p>
          <a:p>
            <a:endParaRPr lang="en-US" dirty="0"/>
          </a:p>
          <a:p>
            <a:r>
              <a:rPr lang="en-US" dirty="0"/>
              <a:t>Creativity comes from </a:t>
            </a:r>
            <a:r>
              <a:rPr lang="en-US" b="1" i="1" dirty="0">
                <a:solidFill>
                  <a:srgbClr val="FF0000"/>
                </a:solidFill>
              </a:rPr>
              <a:t>subconscious mind 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Need to deeply </a:t>
            </a:r>
            <a:r>
              <a:rPr lang="en-US" dirty="0"/>
              <a:t>immersed and committed to a </a:t>
            </a:r>
            <a:r>
              <a:rPr lang="en-US" dirty="0" smtClean="0"/>
              <a:t>topic </a:t>
            </a:r>
            <a:r>
              <a:rPr lang="en-US" b="1" i="1" dirty="0">
                <a:solidFill>
                  <a:srgbClr val="FF0000"/>
                </a:solidFill>
              </a:rPr>
              <a:t>day after </a:t>
            </a:r>
            <a:r>
              <a:rPr lang="en-US" b="1" i="1" dirty="0" smtClean="0">
                <a:solidFill>
                  <a:srgbClr val="FF0000"/>
                </a:solidFill>
              </a:rPr>
              <a:t>day</a:t>
            </a:r>
          </a:p>
          <a:p>
            <a:endParaRPr lang="en-US" dirty="0" smtClean="0"/>
          </a:p>
          <a:p>
            <a:r>
              <a:rPr lang="en-US" dirty="0" smtClean="0"/>
              <a:t>Even when not working, still thinking about the problem</a:t>
            </a:r>
          </a:p>
          <a:p>
            <a:pPr lvl="1"/>
            <a:r>
              <a:rPr lang="en-US" dirty="0" smtClean="0"/>
              <a:t>Waiting for the bus or taking a walk --&gt; </a:t>
            </a:r>
            <a:r>
              <a:rPr lang="en-US" b="1" i="1" dirty="0" smtClean="0">
                <a:solidFill>
                  <a:srgbClr val="FF0000"/>
                </a:solidFill>
              </a:rPr>
              <a:t>your mind should still be busy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 your </a:t>
            </a:r>
            <a:r>
              <a:rPr lang="en-US" b="1" i="1" dirty="0" smtClean="0">
                <a:solidFill>
                  <a:srgbClr val="FF0000"/>
                </a:solidFill>
              </a:rPr>
              <a:t>subconscious mind work </a:t>
            </a:r>
            <a:r>
              <a:rPr lang="en-US" b="1" i="1" dirty="0">
                <a:solidFill>
                  <a:srgbClr val="FF0000"/>
                </a:solidFill>
              </a:rPr>
              <a:t>on your </a:t>
            </a:r>
            <a:r>
              <a:rPr lang="en-US" b="1" i="1" dirty="0" smtClean="0">
                <a:solidFill>
                  <a:srgbClr val="FF0000"/>
                </a:solidFill>
              </a:rPr>
              <a:t>problem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Eureka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6835" y="97071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IMPORTANCE OF THE PROBLEM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6835" y="1569994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LUCK?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6835" y="2138281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BEING SMART?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69206" y="2721772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COURAGE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9206" y="91625"/>
            <a:ext cx="5495544" cy="775171"/>
          </a:xfrm>
          <a:prstGeom prst="roundRect">
            <a:avLst>
              <a:gd name="adj" fmla="val 9524"/>
            </a:avLst>
          </a:prstGeom>
          <a:solidFill>
            <a:srgbClr val="C0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HOW TO DO GREAT RESEARCH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6835" y="3321055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HARD WORK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6835" y="3920338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EMOTIONAL COMMITMENT</a:t>
            </a:r>
            <a:endParaRPr lang="en-US" sz="3300" dirty="0">
              <a:solidFill>
                <a:schemeClr val="accent2">
                  <a:lumMod val="60000"/>
                  <a:lumOff val="40000"/>
                </a:schemeClr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69206" y="4519579"/>
            <a:ext cx="5495544" cy="495368"/>
          </a:xfrm>
          <a:prstGeom prst="roundRect">
            <a:avLst>
              <a:gd name="adj" fmla="val 9524"/>
            </a:avLst>
          </a:prstGeom>
          <a:solidFill>
            <a:schemeClr val="bg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25"/>
              </a:lnSpc>
            </a:pPr>
            <a:r>
              <a:rPr lang="en-US" sz="3300" dirty="0" smtClean="0">
                <a:solidFill>
                  <a:srgbClr val="C00000"/>
                </a:solidFill>
                <a:latin typeface="Tw Cen MT Condensed Extra Bold" panose="020B0803020202020204" pitchFamily="34" charset="0"/>
                <a:cs typeface="Courier New" panose="02070309020205020404" pitchFamily="49" charset="0"/>
              </a:rPr>
              <a:t>COMMUNICATION SKILL</a:t>
            </a:r>
            <a:endParaRPr lang="en-US" sz="3300" dirty="0">
              <a:solidFill>
                <a:srgbClr val="C00000"/>
              </a:solidFill>
              <a:latin typeface="Tw Cen MT Condensed Extra Bold" panose="020B08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14359"/>
            <a:ext cx="8818535" cy="85725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Last Attribute: Communicating Clearly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5" y="871609"/>
            <a:ext cx="9004515" cy="4271891"/>
          </a:xfrm>
        </p:spPr>
        <p:txBody>
          <a:bodyPr>
            <a:normAutofit/>
          </a:bodyPr>
          <a:lstStyle/>
          <a:p>
            <a:r>
              <a:rPr lang="en-US" dirty="0"/>
              <a:t>You have to learn to </a:t>
            </a:r>
            <a:r>
              <a:rPr lang="en-US" b="1" i="1" dirty="0">
                <a:solidFill>
                  <a:srgbClr val="FF0000"/>
                </a:solidFill>
              </a:rPr>
              <a:t>write clearly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that people </a:t>
            </a:r>
            <a:r>
              <a:rPr lang="en-US" dirty="0" smtClean="0"/>
              <a:t>can understand the contribution</a:t>
            </a:r>
          </a:p>
          <a:p>
            <a:pPr lvl="1"/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learn to give reasonably </a:t>
            </a:r>
            <a:r>
              <a:rPr lang="en-US" b="1" i="1" dirty="0">
                <a:solidFill>
                  <a:srgbClr val="FF0000"/>
                </a:solidFill>
              </a:rPr>
              <a:t>formal </a:t>
            </a:r>
            <a:r>
              <a:rPr lang="en-US" b="1" i="1" dirty="0" smtClean="0">
                <a:solidFill>
                  <a:srgbClr val="FF0000"/>
                </a:solidFill>
              </a:rPr>
              <a:t>talks</a:t>
            </a:r>
          </a:p>
          <a:p>
            <a:pPr lvl="1"/>
            <a:r>
              <a:rPr lang="en-US" dirty="0" smtClean="0"/>
              <a:t>So that you can communicate your ideas</a:t>
            </a:r>
          </a:p>
          <a:p>
            <a:pPr lvl="1"/>
            <a:endParaRPr lang="en-US" dirty="0"/>
          </a:p>
          <a:p>
            <a:r>
              <a:rPr lang="en-US" dirty="0" smtClean="0"/>
              <a:t>You must </a:t>
            </a:r>
            <a:r>
              <a:rPr lang="en-US" dirty="0"/>
              <a:t>learn to give </a:t>
            </a:r>
            <a:r>
              <a:rPr lang="en-US" b="1" i="1" dirty="0">
                <a:solidFill>
                  <a:srgbClr val="FF0000"/>
                </a:solidFill>
              </a:rPr>
              <a:t>informal </a:t>
            </a:r>
            <a:r>
              <a:rPr lang="en-US" b="1" i="1" dirty="0" smtClean="0">
                <a:solidFill>
                  <a:srgbClr val="FF0000"/>
                </a:solidFill>
              </a:rPr>
              <a:t>talks</a:t>
            </a:r>
          </a:p>
          <a:p>
            <a:pPr lvl="1"/>
            <a:r>
              <a:rPr lang="en-US" dirty="0" smtClean="0"/>
              <a:t>So that you can engage other people and discuss your contributions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Practice, practice, practice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66323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</a:t>
            </a:r>
            <a:r>
              <a:rPr lang="en-US" b="1" i="1" dirty="0" smtClean="0">
                <a:solidFill>
                  <a:srgbClr val="FF0000"/>
                </a:solidFill>
              </a:rPr>
              <a:t>hy </a:t>
            </a:r>
            <a:r>
              <a:rPr lang="en-US" b="1" i="1" dirty="0">
                <a:solidFill>
                  <a:srgbClr val="FF0000"/>
                </a:solidFill>
              </a:rPr>
              <a:t>do so </a:t>
            </a:r>
            <a:r>
              <a:rPr lang="en-US" b="1" i="1">
                <a:solidFill>
                  <a:srgbClr val="FF0000"/>
                </a:solidFill>
              </a:rPr>
              <a:t>many </a:t>
            </a:r>
            <a:r>
              <a:rPr lang="en-US" b="1" i="1" smtClean="0">
                <a:solidFill>
                  <a:srgbClr val="FF0000"/>
                </a:solidFill>
              </a:rPr>
              <a:t>talented people </a:t>
            </a:r>
            <a:r>
              <a:rPr lang="en-US" b="1" i="1" dirty="0">
                <a:solidFill>
                  <a:srgbClr val="FF0000"/>
                </a:solidFill>
              </a:rPr>
              <a:t>fail?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56" y="790927"/>
            <a:ext cx="8477573" cy="4250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Don't </a:t>
            </a:r>
            <a:r>
              <a:rPr lang="en-US" dirty="0"/>
              <a:t>work on important </a:t>
            </a:r>
            <a:r>
              <a:rPr lang="en-US" dirty="0" smtClean="0"/>
              <a:t>problems</a:t>
            </a:r>
          </a:p>
          <a:p>
            <a:endParaRPr lang="en-US" dirty="0" smtClean="0"/>
          </a:p>
          <a:p>
            <a:r>
              <a:rPr lang="en-US" dirty="0" smtClean="0"/>
              <a:t>Don't </a:t>
            </a:r>
            <a:r>
              <a:rPr lang="en-US" dirty="0"/>
              <a:t>become emotionally involved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Don't </a:t>
            </a:r>
            <a:r>
              <a:rPr lang="en-US" dirty="0"/>
              <a:t>try and change what is difficult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Fight the system instead of doing great work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elf-delusion: </a:t>
            </a:r>
            <a:r>
              <a:rPr lang="en-US" dirty="0"/>
              <a:t>keep giving themselves alibis why they </a:t>
            </a:r>
            <a:r>
              <a:rPr lang="en-US" dirty="0" smtClean="0"/>
              <a:t>don't have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359"/>
            <a:ext cx="61722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MY 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736228"/>
            <a:ext cx="7935132" cy="43048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Pick your </a:t>
            </a:r>
            <a:r>
              <a:rPr lang="en-US" b="1" i="1" dirty="0" smtClean="0">
                <a:solidFill>
                  <a:srgbClr val="FF0000"/>
                </a:solidFill>
              </a:rPr>
              <a:t>problem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wisely, have a high-level vision</a:t>
            </a:r>
          </a:p>
          <a:p>
            <a:pPr lvl="1"/>
            <a:r>
              <a:rPr lang="en-US" dirty="0" smtClean="0"/>
              <a:t>This is the most important part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</a:t>
            </a:r>
            <a:r>
              <a:rPr lang="en-US" b="1" i="1" dirty="0" smtClean="0">
                <a:solidFill>
                  <a:srgbClr val="FF0000"/>
                </a:solidFill>
              </a:rPr>
              <a:t>passionate</a:t>
            </a:r>
            <a:r>
              <a:rPr lang="en-US" dirty="0" smtClean="0"/>
              <a:t> about your problem</a:t>
            </a:r>
          </a:p>
          <a:p>
            <a:pPr lvl="1"/>
            <a:r>
              <a:rPr lang="en-US" dirty="0" smtClean="0"/>
              <a:t>Will let you drive yourself</a:t>
            </a:r>
          </a:p>
          <a:p>
            <a:pPr lvl="1"/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Work hard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 yourself to limit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</a:t>
            </a:r>
            <a:r>
              <a:rPr lang="en-US" b="1" i="1" dirty="0" smtClean="0">
                <a:solidFill>
                  <a:srgbClr val="FF0000"/>
                </a:solidFill>
              </a:rPr>
              <a:t>clear and articulate</a:t>
            </a:r>
          </a:p>
          <a:p>
            <a:pPr lvl="1"/>
            <a:r>
              <a:rPr lang="en-US" dirty="0" smtClean="0"/>
              <a:t>Have to be able to convince others </a:t>
            </a:r>
          </a:p>
          <a:p>
            <a:pPr lvl="1"/>
            <a:r>
              <a:rPr lang="en-US" dirty="0" smtClean="0"/>
              <a:t>Writing and presenting well is a significant part of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24" y="1200151"/>
            <a:ext cx="67369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far we have seen how to do great research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get one more layer up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W</a:t>
            </a:r>
            <a:r>
              <a:rPr lang="en-US" b="1" i="1" dirty="0" smtClean="0">
                <a:solidFill>
                  <a:srgbClr val="FF0000"/>
                </a:solidFill>
              </a:rPr>
              <a:t>here does your research fit in the history of science?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Structure of </a:t>
            </a:r>
            <a:br>
              <a:rPr lang="en-US" dirty="0" smtClean="0"/>
            </a:br>
            <a:r>
              <a:rPr lang="en-US" dirty="0" smtClean="0"/>
              <a:t>Scientific Revolutions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S Kuhn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1485900" y="-177921"/>
            <a:ext cx="6172200" cy="857250"/>
          </a:xfrm>
        </p:spPr>
        <p:txBody>
          <a:bodyPr/>
          <a:lstStyle/>
          <a:p>
            <a:r>
              <a:rPr lang="en-US" b="1" dirty="0" smtClean="0"/>
              <a:t>TALK BY BILL DALLY</a:t>
            </a:r>
            <a:endParaRPr lang="en-US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6975" y="747713"/>
            <a:ext cx="8772041" cy="3895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hlinkClick r:id="rId2"/>
              </a:rPr>
              <a:t>Moving </a:t>
            </a:r>
            <a:r>
              <a:rPr lang="en-US" dirty="0">
                <a:hlinkClick r:id="rId2"/>
              </a:rPr>
              <a:t>the needle: </a:t>
            </a:r>
            <a:r>
              <a:rPr lang="en-US" dirty="0" smtClean="0">
                <a:hlinkClick r:id="rId2"/>
              </a:rPr>
              <a:t>Effective </a:t>
            </a:r>
            <a:r>
              <a:rPr lang="en-US" dirty="0">
                <a:hlinkClick r:id="rId2"/>
              </a:rPr>
              <a:t>Computer Architecture Research in Academy </a:t>
            </a:r>
            <a:r>
              <a:rPr lang="en-US" dirty="0" smtClean="0">
                <a:hlinkClick r:id="rId2"/>
              </a:rPr>
              <a:t>and Industry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 by Bill Dally, ISCA 2010 Keynote </a:t>
            </a:r>
            <a:r>
              <a:rPr lang="en-US" dirty="0" smtClean="0"/>
              <a:t>Talk</a:t>
            </a:r>
          </a:p>
          <a:p>
            <a:pPr lvl="1">
              <a:defRPr/>
            </a:pPr>
            <a:r>
              <a:rPr lang="en-US" dirty="0" smtClean="0"/>
              <a:t>Professor at Stanford</a:t>
            </a:r>
          </a:p>
          <a:p>
            <a:pPr lvl="1">
              <a:defRPr/>
            </a:pPr>
            <a:r>
              <a:rPr lang="en-US" dirty="0" smtClean="0"/>
              <a:t>Chief Scientist at NVidia</a:t>
            </a:r>
          </a:p>
          <a:p>
            <a:pPr lvl="1">
              <a:defRPr/>
            </a:pPr>
            <a:r>
              <a:rPr lang="en-US" dirty="0"/>
              <a:t>F</a:t>
            </a:r>
            <a:r>
              <a:rPr lang="en-US" dirty="0" smtClean="0"/>
              <a:t>ounder </a:t>
            </a:r>
            <a:r>
              <a:rPr lang="en-US" dirty="0"/>
              <a:t>and chairman of </a:t>
            </a:r>
            <a:r>
              <a:rPr lang="en-US" dirty="0">
                <a:hlinkClick r:id="rId3" tooltip="Stream Processors, Inc"/>
              </a:rPr>
              <a:t>Stream Processors, Inc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Acknowledgment</a:t>
            </a:r>
            <a:r>
              <a:rPr lang="en-US" dirty="0" smtClean="0"/>
              <a:t>: Next few slides are from this talk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40603"/>
            <a:ext cx="2288581" cy="228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Thomas S Kuhn</a:t>
            </a:r>
            <a:endParaRPr lang="en-US" dirty="0"/>
          </a:p>
        </p:txBody>
      </p:sp>
      <p:pic>
        <p:nvPicPr>
          <p:cNvPr id="4" name="Content Placeholder 3" descr="260px-Thomas_Kuh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3794"/>
          <a:stretch>
            <a:fillRect/>
          </a:stretch>
        </p:blipFill>
        <p:spPr>
          <a:xfrm>
            <a:off x="5401150" y="113851"/>
            <a:ext cx="2439314" cy="2172598"/>
          </a:xfrm>
        </p:spPr>
      </p:pic>
      <p:sp>
        <p:nvSpPr>
          <p:cNvPr id="5" name="TextBox 4"/>
          <p:cNvSpPr txBox="1"/>
          <p:nvPr/>
        </p:nvSpPr>
        <p:spPr>
          <a:xfrm>
            <a:off x="185980" y="1200151"/>
            <a:ext cx="89580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endParaRPr lang="en-US" sz="2100" dirty="0"/>
          </a:p>
          <a:p>
            <a:pPr marL="214313" indent="-214313">
              <a:buFont typeface="Arial"/>
              <a:buChar char="•"/>
            </a:pPr>
            <a:endParaRPr lang="en-US" sz="2100" dirty="0"/>
          </a:p>
          <a:p>
            <a:pPr marL="214313" indent="-214313">
              <a:buFont typeface="Arial"/>
              <a:buChar char="•"/>
            </a:pPr>
            <a:r>
              <a:rPr lang="en-US" sz="2100" dirty="0"/>
              <a:t>PhD in Physics from Harvard in 1949</a:t>
            </a:r>
          </a:p>
          <a:p>
            <a:pPr marL="214313" indent="-214313">
              <a:buFont typeface="Arial"/>
              <a:buChar char="•"/>
            </a:pPr>
            <a:endParaRPr lang="en-US" sz="2100" dirty="0"/>
          </a:p>
          <a:p>
            <a:pPr marL="214313" indent="-214313">
              <a:buFont typeface="Arial"/>
              <a:buChar char="•"/>
            </a:pPr>
            <a:r>
              <a:rPr lang="en-US" sz="2100" dirty="0"/>
              <a:t>During his PhD </a:t>
            </a:r>
            <a:r>
              <a:rPr lang="en-US" sz="2100" b="1" i="1" dirty="0">
                <a:solidFill>
                  <a:srgbClr val="FF0000"/>
                </a:solidFill>
              </a:rPr>
              <a:t>switched </a:t>
            </a:r>
            <a:r>
              <a:rPr lang="en-US" sz="2100" b="1" i="1" dirty="0">
                <a:solidFill>
                  <a:srgbClr val="FF0000"/>
                </a:solidFill>
              </a:rPr>
              <a:t>from physics to the </a:t>
            </a:r>
            <a:r>
              <a:rPr lang="en-US" sz="2100" b="1" i="1" dirty="0">
                <a:solidFill>
                  <a:srgbClr val="FF0000"/>
                </a:solidFill>
              </a:rPr>
              <a:t>History</a:t>
            </a:r>
            <a:r>
              <a:rPr lang="en-US" sz="2100" dirty="0"/>
              <a:t> and Philosophy </a:t>
            </a:r>
            <a:r>
              <a:rPr lang="en-US" sz="2100" dirty="0"/>
              <a:t>of </a:t>
            </a:r>
            <a:r>
              <a:rPr lang="en-US" sz="2100" dirty="0"/>
              <a:t>Science</a:t>
            </a:r>
          </a:p>
          <a:p>
            <a:pPr marL="214313" indent="-214313">
              <a:buFont typeface="Arial"/>
              <a:buChar char="•"/>
            </a:pPr>
            <a:endParaRPr lang="en-US" sz="2100" dirty="0"/>
          </a:p>
          <a:p>
            <a:pPr marL="214313" indent="-214313">
              <a:buFont typeface="Arial"/>
              <a:buChar char="•"/>
            </a:pPr>
            <a:r>
              <a:rPr lang="en-US" sz="2100" dirty="0"/>
              <a:t>Joined University of California Berkeley as a professor of the </a:t>
            </a:r>
            <a:r>
              <a:rPr lang="en-US" sz="2100" b="1" i="1" dirty="0">
                <a:solidFill>
                  <a:srgbClr val="FF0000"/>
                </a:solidFill>
              </a:rPr>
              <a:t>History of Science </a:t>
            </a:r>
            <a:r>
              <a:rPr lang="en-US" sz="2100" dirty="0"/>
              <a:t>in 1961</a:t>
            </a:r>
          </a:p>
          <a:p>
            <a:pPr marL="214313" indent="-214313">
              <a:buFont typeface="Arial"/>
              <a:buChar char="•"/>
            </a:pPr>
            <a:endParaRPr lang="en-US" sz="2100" dirty="0"/>
          </a:p>
          <a:p>
            <a:pPr marL="214313" indent="-214313">
              <a:buFont typeface="Arial"/>
              <a:buChar char="•"/>
            </a:pPr>
            <a:r>
              <a:rPr lang="en-US" sz="2100" dirty="0"/>
              <a:t>Wrote the book “Structure of the Scientific Revolutions” in </a:t>
            </a:r>
            <a:r>
              <a:rPr lang="en-US" sz="2100" b="1" i="1" dirty="0">
                <a:solidFill>
                  <a:srgbClr val="FF0000"/>
                </a:solidFill>
              </a:rPr>
              <a:t>1962</a:t>
            </a:r>
          </a:p>
          <a:p>
            <a:endParaRPr lang="en-US" sz="2100" dirty="0"/>
          </a:p>
          <a:p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Information about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200151"/>
            <a:ext cx="8927024" cy="3840956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650,000 copies </a:t>
            </a:r>
            <a:r>
              <a:rPr lang="en-US" dirty="0" smtClean="0"/>
              <a:t>in 25 years (1987)</a:t>
            </a:r>
          </a:p>
          <a:p>
            <a:endParaRPr lang="en-US" dirty="0" smtClean="0"/>
          </a:p>
          <a:p>
            <a:r>
              <a:rPr lang="en-US" dirty="0" smtClean="0"/>
              <a:t>It changed </a:t>
            </a:r>
            <a:r>
              <a:rPr lang="en-US" b="1" i="1" dirty="0" smtClean="0">
                <a:solidFill>
                  <a:srgbClr val="FF0000"/>
                </a:solidFill>
              </a:rPr>
              <a:t>“the image of science by which we are now possessed”</a:t>
            </a:r>
          </a:p>
          <a:p>
            <a:endParaRPr lang="en-US" dirty="0" smtClean="0"/>
          </a:p>
          <a:p>
            <a:r>
              <a:rPr lang="en-US" dirty="0" smtClean="0"/>
              <a:t>Times Literary Supplement labeled it one of "</a:t>
            </a:r>
            <a:r>
              <a:rPr lang="en-US" b="1" i="1" dirty="0" smtClean="0">
                <a:solidFill>
                  <a:srgbClr val="FF0000"/>
                </a:solidFill>
              </a:rPr>
              <a:t>The Hundred Most Influential Books Since the Second World War.”</a:t>
            </a:r>
          </a:p>
          <a:p>
            <a:endParaRPr lang="en-US" dirty="0" smtClean="0"/>
          </a:p>
          <a:p>
            <a:r>
              <a:rPr lang="en-US" dirty="0" smtClean="0"/>
              <a:t>Kuhn made the </a:t>
            </a:r>
            <a:r>
              <a:rPr lang="en-US" b="1" i="1" dirty="0" smtClean="0">
                <a:solidFill>
                  <a:srgbClr val="FF0000"/>
                </a:solidFill>
              </a:rPr>
              <a:t>words “Paradigm shift”, “Anomaly”, “Normal science as puzzle-solving”</a:t>
            </a:r>
            <a:r>
              <a:rPr lang="en-US" dirty="0" smtClean="0"/>
              <a:t> popular</a:t>
            </a:r>
          </a:p>
          <a:p>
            <a:endParaRPr lang="en-US" dirty="0"/>
          </a:p>
          <a:p>
            <a:r>
              <a:rPr lang="en-US" dirty="0" smtClean="0"/>
              <a:t>The book is heavily focused on </a:t>
            </a:r>
            <a:r>
              <a:rPr lang="en-US" b="1" i="1" dirty="0" smtClean="0">
                <a:solidFill>
                  <a:srgbClr val="FF0000"/>
                </a:solidFill>
              </a:rPr>
              <a:t>basic science (physics), </a:t>
            </a:r>
            <a:r>
              <a:rPr lang="en-US" dirty="0" smtClean="0"/>
              <a:t>but can be applicable to technology,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6813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Structure of Scientific Revolutions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6" y="883546"/>
            <a:ext cx="8880528" cy="4157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i="1" u="sng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/>
              <a:t> of </a:t>
            </a:r>
            <a:r>
              <a:rPr lang="en-US" b="1" i="1" u="sng" dirty="0" smtClean="0">
                <a:solidFill>
                  <a:srgbClr val="FF0000"/>
                </a:solidFill>
              </a:rPr>
              <a:t>Scientific Revolutions</a:t>
            </a:r>
          </a:p>
          <a:p>
            <a:endParaRPr lang="en-US" b="1" i="1" u="sng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evolution is usually used in political context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Everything old is overthrown and a new world order begins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Not only there is revolution in science, there is a structure of the revolutions</a:t>
            </a:r>
          </a:p>
          <a:p>
            <a:pPr lvl="1"/>
            <a:r>
              <a:rPr lang="en-US" dirty="0" smtClean="0"/>
              <a:t>Copernicus’s </a:t>
            </a:r>
            <a:r>
              <a:rPr lang="en-US" i="1" dirty="0" smtClean="0"/>
              <a:t>Revolution </a:t>
            </a:r>
            <a:r>
              <a:rPr lang="en-US" dirty="0" smtClean="0"/>
              <a:t>or </a:t>
            </a:r>
            <a:r>
              <a:rPr lang="en-US" dirty="0"/>
              <a:t>Newton’s </a:t>
            </a:r>
            <a:r>
              <a:rPr lang="en-US" i="1" dirty="0" smtClean="0"/>
              <a:t>Principia</a:t>
            </a:r>
          </a:p>
          <a:p>
            <a:pPr lvl="1"/>
            <a:r>
              <a:rPr lang="en-US" dirty="0" smtClean="0"/>
              <a:t>Used the word </a:t>
            </a:r>
            <a:r>
              <a:rPr lang="en-US" i="1" dirty="0" smtClean="0"/>
              <a:t>“</a:t>
            </a:r>
            <a:r>
              <a:rPr lang="en-US" dirty="0" smtClean="0">
                <a:solidFill>
                  <a:srgbClr val="000000"/>
                </a:solidFill>
              </a:rPr>
              <a:t>Paradigm Shift”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sufficiently </a:t>
            </a:r>
            <a:r>
              <a:rPr lang="en-US" b="1" i="1" dirty="0">
                <a:solidFill>
                  <a:srgbClr val="FF0000"/>
                </a:solidFill>
              </a:rPr>
              <a:t>unprecedented</a:t>
            </a:r>
            <a:r>
              <a:rPr lang="en-US" dirty="0"/>
              <a:t> to attract an enduring group of adherents </a:t>
            </a:r>
            <a:r>
              <a:rPr lang="en-US" b="1" i="1" dirty="0">
                <a:solidFill>
                  <a:srgbClr val="FF0000"/>
                </a:solidFill>
              </a:rPr>
              <a:t>away from competing modes </a:t>
            </a:r>
            <a:r>
              <a:rPr lang="en-US" dirty="0"/>
              <a:t>of scientific activity," </a:t>
            </a:r>
            <a:endParaRPr lang="en-US" dirty="0" smtClean="0"/>
          </a:p>
          <a:p>
            <a:pPr lvl="1"/>
            <a:r>
              <a:rPr lang="en-US" dirty="0" smtClean="0"/>
              <a:t>"sufficiently </a:t>
            </a:r>
            <a:r>
              <a:rPr lang="en-US" b="1" i="1" dirty="0">
                <a:solidFill>
                  <a:srgbClr val="FF0000"/>
                </a:solidFill>
              </a:rPr>
              <a:t>open-ended</a:t>
            </a:r>
            <a:r>
              <a:rPr lang="en-US" dirty="0"/>
              <a:t> to leave all sorts of problems for the redefined group of practitioners to resolve</a:t>
            </a:r>
            <a:r>
              <a:rPr lang="en-US" dirty="0" smtClean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 is the Structure of Scientific Revolutions?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1028" y="2149989"/>
            <a:ext cx="11537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Step 1:</a:t>
            </a:r>
          </a:p>
          <a:p>
            <a:r>
              <a:rPr lang="en-US" sz="1350" b="1" dirty="0"/>
              <a:t>Pre-paradigm</a:t>
            </a:r>
            <a:endParaRPr lang="en-US" sz="13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03538" y="1975878"/>
            <a:ext cx="11258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Step 2:</a:t>
            </a:r>
          </a:p>
          <a:p>
            <a:pPr algn="ctr"/>
            <a:r>
              <a:rPr lang="en-US" sz="1350" b="1" dirty="0"/>
              <a:t>Normal Science</a:t>
            </a:r>
            <a:endParaRPr lang="en-US" sz="13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41435" y="2006169"/>
            <a:ext cx="825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Step 3:</a:t>
            </a:r>
          </a:p>
          <a:p>
            <a:pPr algn="ctr"/>
            <a:r>
              <a:rPr lang="en-US" sz="1350" b="1" dirty="0"/>
              <a:t>Anomaly</a:t>
            </a:r>
            <a:endParaRPr lang="en-US" sz="13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22574" y="1935537"/>
            <a:ext cx="16990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Step 4:</a:t>
            </a:r>
          </a:p>
          <a:p>
            <a:pPr algn="ctr"/>
            <a:r>
              <a:rPr lang="en-US" sz="1350" b="1" dirty="0"/>
              <a:t>Crisis and Emergence</a:t>
            </a:r>
          </a:p>
          <a:p>
            <a:pPr algn="ctr"/>
            <a:r>
              <a:rPr lang="en-US" sz="1350" b="1" dirty="0"/>
              <a:t> of Scientific </a:t>
            </a:r>
            <a:r>
              <a:rPr lang="en-US" sz="1350" b="1" dirty="0"/>
              <a:t>T</a:t>
            </a:r>
            <a:r>
              <a:rPr lang="en-US" sz="1350" b="1" dirty="0"/>
              <a:t>heory</a:t>
            </a:r>
            <a:endParaRPr lang="en-US" sz="13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5300" y="1965792"/>
            <a:ext cx="961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Step 5:</a:t>
            </a:r>
          </a:p>
          <a:p>
            <a:pPr algn="ctr"/>
            <a:r>
              <a:rPr lang="en-US" sz="1350" b="1" dirty="0"/>
              <a:t>Scientific </a:t>
            </a:r>
          </a:p>
          <a:p>
            <a:pPr algn="ctr"/>
            <a:r>
              <a:rPr lang="en-US" sz="1350" b="1" dirty="0"/>
              <a:t>Revolution</a:t>
            </a:r>
            <a:endParaRPr lang="en-US" sz="13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33470" y="2983772"/>
            <a:ext cx="25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History of Science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658100" y="1881838"/>
            <a:ext cx="0" cy="780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47920" y="1881839"/>
            <a:ext cx="53101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47919" y="1881838"/>
            <a:ext cx="0" cy="780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5900" y="2673593"/>
            <a:ext cx="617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222434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Pre-paradigm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85" y="856692"/>
            <a:ext cx="8880529" cy="4095188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 accepted</a:t>
            </a:r>
            <a:r>
              <a:rPr lang="en-US" dirty="0" smtClean="0"/>
              <a:t> scientific facts and rules</a:t>
            </a:r>
          </a:p>
          <a:p>
            <a:pPr lvl="1"/>
            <a:r>
              <a:rPr lang="en-US" dirty="0" smtClean="0"/>
              <a:t>Exists many competing school of thoughts</a:t>
            </a:r>
          </a:p>
          <a:p>
            <a:endParaRPr lang="en-US" dirty="0" smtClean="0"/>
          </a:p>
          <a:p>
            <a:r>
              <a:rPr lang="en-US" dirty="0" smtClean="0"/>
              <a:t>Example: History of physical optics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Current Status: </a:t>
            </a:r>
            <a:r>
              <a:rPr lang="en-US" dirty="0" smtClean="0"/>
              <a:t>Photon has characteristics of waves and particles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Nineteenth century: </a:t>
            </a:r>
            <a:r>
              <a:rPr lang="en-US" dirty="0" smtClean="0"/>
              <a:t>wave (Young and Fresnel)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Eighteenth century: </a:t>
            </a:r>
            <a:r>
              <a:rPr lang="en-US" dirty="0" smtClean="0"/>
              <a:t>material corpuscles (Newton)</a:t>
            </a:r>
          </a:p>
          <a:p>
            <a:pPr lvl="2"/>
            <a:r>
              <a:rPr lang="en-US" dirty="0" smtClean="0"/>
              <a:t>corpuscles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small discrete </a:t>
            </a:r>
            <a:r>
              <a:rPr lang="en-US" dirty="0"/>
              <a:t>particles called </a:t>
            </a:r>
            <a:endParaRPr lang="en-US" dirty="0" smtClean="0"/>
          </a:p>
          <a:p>
            <a:pPr lvl="2"/>
            <a:r>
              <a:rPr lang="en-US" dirty="0" smtClean="0"/>
              <a:t>Light made of corpuscles that travel </a:t>
            </a:r>
            <a:r>
              <a:rPr lang="en-US" dirty="0"/>
              <a:t>in a straight line with a finite </a:t>
            </a:r>
            <a:r>
              <a:rPr lang="en-US" dirty="0" smtClean="0"/>
              <a:t>velocity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Pre-paradigm: </a:t>
            </a:r>
            <a:r>
              <a:rPr lang="en-US" dirty="0" smtClean="0"/>
              <a:t>particles emanating from bodies, modification of medium that intervened between body and eye, etc.</a:t>
            </a:r>
          </a:p>
          <a:p>
            <a:pPr lvl="1"/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Ends with triumph of one pre-paradigm </a:t>
            </a:r>
            <a:r>
              <a:rPr lang="en-US" dirty="0" smtClean="0"/>
              <a:t>school and emergence of a paradigm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116750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Normal Science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3" y="615204"/>
            <a:ext cx="8989017" cy="4528297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Established set of rules </a:t>
            </a:r>
            <a:r>
              <a:rPr lang="en-US" dirty="0" smtClean="0"/>
              <a:t>defines the field</a:t>
            </a:r>
          </a:p>
          <a:p>
            <a:endParaRPr lang="en-US" dirty="0" smtClean="0"/>
          </a:p>
          <a:p>
            <a:r>
              <a:rPr lang="en-US" dirty="0" smtClean="0"/>
              <a:t>Given the basic rules, scientists </a:t>
            </a:r>
            <a:r>
              <a:rPr lang="en-US" b="1" i="1" dirty="0" smtClean="0">
                <a:solidFill>
                  <a:srgbClr val="FF0000"/>
                </a:solidFill>
              </a:rPr>
              <a:t>focus on details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“Puzzle solving”</a:t>
            </a:r>
          </a:p>
          <a:p>
            <a:pPr lvl="1"/>
            <a:r>
              <a:rPr lang="en-US" dirty="0" smtClean="0"/>
              <a:t>Determination of significant facts</a:t>
            </a:r>
          </a:p>
          <a:p>
            <a:pPr lvl="1"/>
            <a:r>
              <a:rPr lang="en-US" dirty="0" smtClean="0"/>
              <a:t>Matching of facts to theory</a:t>
            </a:r>
          </a:p>
          <a:p>
            <a:pPr lvl="1"/>
            <a:r>
              <a:rPr lang="en-US" dirty="0" smtClean="0"/>
              <a:t>Articulation of the theory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Normal science is </a:t>
            </a:r>
            <a:r>
              <a:rPr lang="en-US" b="1" i="1" dirty="0" smtClean="0">
                <a:solidFill>
                  <a:srgbClr val="FF0000"/>
                </a:solidFill>
              </a:rPr>
              <a:t>cumulative</a:t>
            </a:r>
            <a:r>
              <a:rPr lang="en-US" dirty="0" smtClean="0"/>
              <a:t>, adds to scope and precision of scientific knowledge </a:t>
            </a:r>
          </a:p>
          <a:p>
            <a:endParaRPr lang="en-US" dirty="0" smtClean="0"/>
          </a:p>
          <a:p>
            <a:r>
              <a:rPr lang="en-US" dirty="0" smtClean="0"/>
              <a:t>Normal Science </a:t>
            </a:r>
            <a:r>
              <a:rPr lang="en-US" b="1" i="1" dirty="0" smtClean="0">
                <a:solidFill>
                  <a:srgbClr val="FF0000"/>
                </a:solidFill>
              </a:rPr>
              <a:t>does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i="1" dirty="0" smtClean="0">
                <a:solidFill>
                  <a:srgbClr val="FF0000"/>
                </a:solidFill>
              </a:rPr>
              <a:t>ot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i="1" dirty="0" smtClean="0">
                <a:solidFill>
                  <a:srgbClr val="FF0000"/>
                </a:solidFill>
              </a:rPr>
              <a:t>im at significant novelty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151349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Anomaly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2" y="564777"/>
            <a:ext cx="8865031" cy="4578724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Discoveries are rare </a:t>
            </a:r>
            <a:r>
              <a:rPr lang="en-US" dirty="0" smtClean="0"/>
              <a:t>in normal science </a:t>
            </a:r>
            <a:endParaRPr lang="en-US" dirty="0"/>
          </a:p>
          <a:p>
            <a:pPr lvl="1"/>
            <a:r>
              <a:rPr lang="en-US" dirty="0" smtClean="0"/>
              <a:t>expectations obscure the vision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occasionally anomalies occur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Paradigm theory cannot explain the facts/experiments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“Copernicus saw as counter instances what most of Ptolemy’s other successors had seen as puzzles in the match between observation and theory.”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Sun </a:t>
            </a:r>
            <a:r>
              <a:rPr lang="en-US" dirty="0"/>
              <a:t>rather than the Earth </a:t>
            </a:r>
            <a:r>
              <a:rPr lang="en-US" dirty="0" smtClean="0"/>
              <a:t>is at </a:t>
            </a:r>
            <a:r>
              <a:rPr lang="en-US" dirty="0"/>
              <a:t>the center of the universe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in his day astronomers were "so inconsistent in these [astronomical] investigations ... that they cannot even explain or observe the constant length of the seasonal year.”</a:t>
            </a:r>
          </a:p>
          <a:p>
            <a:pPr lvl="1"/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Anomalies are precondition for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76410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Crisis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3" y="564776"/>
            <a:ext cx="8803037" cy="44763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anomaly is </a:t>
            </a:r>
            <a:r>
              <a:rPr lang="en-US" b="1" i="1" dirty="0" smtClean="0">
                <a:solidFill>
                  <a:srgbClr val="FF0000"/>
                </a:solidFill>
              </a:rPr>
              <a:t>not enough </a:t>
            </a:r>
            <a:r>
              <a:rPr lang="en-US" dirty="0" smtClean="0"/>
              <a:t>for the emergence of new scientific theory</a:t>
            </a:r>
          </a:p>
          <a:p>
            <a:endParaRPr lang="en-US" dirty="0" smtClean="0"/>
          </a:p>
          <a:p>
            <a:r>
              <a:rPr lang="en-US" dirty="0" smtClean="0"/>
              <a:t>A crisis involves a period of </a:t>
            </a:r>
            <a:r>
              <a:rPr lang="en-US" b="1" i="1" dirty="0" smtClean="0">
                <a:solidFill>
                  <a:srgbClr val="FF0000"/>
                </a:solidFill>
              </a:rPr>
              <a:t>extra-ordinary research</a:t>
            </a:r>
          </a:p>
          <a:p>
            <a:endParaRPr lang="en-US" dirty="0"/>
          </a:p>
          <a:p>
            <a:r>
              <a:rPr lang="en-US" dirty="0"/>
              <a:t>“To reject one paradigm without simultaneously substituting another is to reject science itself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“proliferation of </a:t>
            </a:r>
            <a:r>
              <a:rPr lang="en-US" b="1" i="1" dirty="0" smtClean="0">
                <a:solidFill>
                  <a:srgbClr val="FF0000"/>
                </a:solidFill>
              </a:rPr>
              <a:t>competing articulations</a:t>
            </a:r>
            <a:r>
              <a:rPr lang="en-US" dirty="0" smtClean="0"/>
              <a:t>, the willingness to try anything, the expression of explicit discontent, the recourse to philosophy and to </a:t>
            </a:r>
            <a:r>
              <a:rPr lang="en-US" b="1" i="1" dirty="0" smtClean="0">
                <a:solidFill>
                  <a:srgbClr val="FF0000"/>
                </a:solidFill>
              </a:rPr>
              <a:t>debate over fundamentals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Food for thought: </a:t>
            </a:r>
            <a:r>
              <a:rPr lang="en-US" dirty="0" smtClean="0"/>
              <a:t>Why do we have so many competing memory technologies now? Why so many computing models?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20240"/>
            <a:ext cx="6172200" cy="85725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Scientific Revolution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8" y="635374"/>
            <a:ext cx="9035511" cy="44057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Crisis gradually changes </a:t>
            </a: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nature of scientific </a:t>
            </a:r>
            <a:r>
              <a:rPr lang="en-US" b="1" i="1" dirty="0" smtClean="0">
                <a:solidFill>
                  <a:srgbClr val="FF0000"/>
                </a:solidFill>
              </a:rPr>
              <a:t>activity</a:t>
            </a:r>
          </a:p>
          <a:p>
            <a:pPr lvl="1"/>
            <a:r>
              <a:rPr lang="en-US" dirty="0" smtClean="0"/>
              <a:t>The competing schools </a:t>
            </a:r>
            <a:r>
              <a:rPr lang="en-US" b="1" i="1" dirty="0" smtClean="0">
                <a:solidFill>
                  <a:srgbClr val="FF0000"/>
                </a:solidFill>
              </a:rPr>
              <a:t>disagree and debate </a:t>
            </a:r>
            <a:r>
              <a:rPr lang="en-US" dirty="0" smtClean="0"/>
              <a:t>on their perspective paradigms</a:t>
            </a:r>
          </a:p>
          <a:p>
            <a:endParaRPr lang="en-US" dirty="0" smtClean="0"/>
          </a:p>
          <a:p>
            <a:r>
              <a:rPr lang="en-US" dirty="0" smtClean="0"/>
              <a:t>Eventually more promising paradigm </a:t>
            </a:r>
            <a:r>
              <a:rPr lang="en-US" b="1" i="1" dirty="0" smtClean="0">
                <a:solidFill>
                  <a:srgbClr val="FF0000"/>
                </a:solidFill>
              </a:rPr>
              <a:t>gets accepted by all </a:t>
            </a:r>
            <a:r>
              <a:rPr lang="en-US" dirty="0" smtClean="0"/>
              <a:t>and those who do not accept the paradigm vanishes</a:t>
            </a:r>
          </a:p>
          <a:p>
            <a:endParaRPr lang="en-US" dirty="0" smtClean="0"/>
          </a:p>
          <a:p>
            <a:r>
              <a:rPr lang="en-US" dirty="0" smtClean="0"/>
              <a:t>Two characteristics of revolution:</a:t>
            </a:r>
          </a:p>
          <a:p>
            <a:pPr lvl="1"/>
            <a:r>
              <a:rPr lang="en-US" dirty="0" smtClean="0"/>
              <a:t>"First, the new candidate must seem to </a:t>
            </a:r>
            <a:r>
              <a:rPr lang="en-US" b="1" i="1" dirty="0" smtClean="0">
                <a:solidFill>
                  <a:srgbClr val="FF0000"/>
                </a:solidFill>
              </a:rPr>
              <a:t>resolve some outstanding and generally recognized problem </a:t>
            </a:r>
            <a:r>
              <a:rPr lang="en-US" dirty="0" smtClean="0"/>
              <a:t>that can be met in no other way. </a:t>
            </a:r>
          </a:p>
          <a:p>
            <a:pPr lvl="1"/>
            <a:r>
              <a:rPr lang="en-US" dirty="0" smtClean="0"/>
              <a:t>“Second, the new paradigm must promise to </a:t>
            </a:r>
            <a:r>
              <a:rPr lang="en-US" b="1" i="1" dirty="0" smtClean="0">
                <a:solidFill>
                  <a:srgbClr val="FF0000"/>
                </a:solidFill>
              </a:rPr>
              <a:t>preserve a relatively large part </a:t>
            </a:r>
            <a:r>
              <a:rPr lang="en-US" dirty="0" smtClean="0"/>
              <a:t>of the concrete problem solving activity that has accrued to science through its predecessors.”</a:t>
            </a:r>
          </a:p>
          <a:p>
            <a:pPr lvl="1"/>
            <a:endParaRPr lang="en-US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Food for thought: </a:t>
            </a:r>
            <a:r>
              <a:rPr lang="en-US" dirty="0" smtClean="0"/>
              <a:t>Vacuum tubes vs. transistors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Paradigms Transform 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Scientists’ View of the World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8" y="988360"/>
            <a:ext cx="8927024" cy="4052747"/>
          </a:xfrm>
        </p:spPr>
        <p:txBody>
          <a:bodyPr>
            <a:normAutofit/>
          </a:bodyPr>
          <a:lstStyle/>
          <a:p>
            <a:r>
              <a:rPr lang="en-US" dirty="0" smtClean="0"/>
              <a:t>“New paradigms place </a:t>
            </a:r>
            <a:r>
              <a:rPr lang="en-US" b="1" i="1" dirty="0" smtClean="0">
                <a:solidFill>
                  <a:srgbClr val="FF0000"/>
                </a:solidFill>
              </a:rPr>
              <a:t>new relations amongst the data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“When the transition is complete, the profession will have </a:t>
            </a:r>
            <a:r>
              <a:rPr lang="en-US" b="1" i="1" dirty="0" smtClean="0">
                <a:solidFill>
                  <a:srgbClr val="FF0000"/>
                </a:solidFill>
              </a:rPr>
              <a:t>changed its view </a:t>
            </a:r>
            <a:r>
              <a:rPr lang="en-US" dirty="0" smtClean="0"/>
              <a:t>of the field, its methods, and its goals.”</a:t>
            </a:r>
          </a:p>
          <a:p>
            <a:endParaRPr lang="en-US" dirty="0" smtClean="0"/>
          </a:p>
          <a:p>
            <a:r>
              <a:rPr lang="en-US" dirty="0" smtClean="0"/>
              <a:t>A process that involves "handling the same bundle of data as before, but placing them in a new system of relations with one another by giving them a different framework.”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89" name="Picture 2" descr="http://img.wallpaperstock.net:81/duck-mid-flight-wallpapers_13762_2560x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901" y="3737372"/>
            <a:ext cx="239687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latin typeface="Arial" pitchFamily="34" charset="0"/>
              </a:rPr>
              <a:t>Current Architecture Practice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035512" cy="3840956"/>
          </a:xfrm>
        </p:spPr>
        <p:txBody>
          <a:bodyPr>
            <a:normAutofit/>
          </a:bodyPr>
          <a:lstStyle/>
          <a:p>
            <a:r>
              <a:rPr lang="en-US" dirty="0" smtClean="0"/>
              <a:t>Example: Discovery of Uranus (planet)</a:t>
            </a:r>
          </a:p>
          <a:p>
            <a:pPr lvl="1"/>
            <a:r>
              <a:rPr lang="en-US" dirty="0" smtClean="0"/>
              <a:t>Atleast </a:t>
            </a:r>
            <a:r>
              <a:rPr lang="en-US" b="1" i="1" dirty="0" smtClean="0">
                <a:solidFill>
                  <a:srgbClr val="FF0000"/>
                </a:solidFill>
              </a:rPr>
              <a:t>seventeen occasions </a:t>
            </a:r>
            <a:r>
              <a:rPr lang="en-US" dirty="0" smtClean="0"/>
              <a:t>where astronomers mentioned a </a:t>
            </a:r>
            <a:r>
              <a:rPr lang="en-US" b="1" i="1" dirty="0" smtClean="0">
                <a:solidFill>
                  <a:srgbClr val="FF0000"/>
                </a:solidFill>
              </a:rPr>
              <a:t>star</a:t>
            </a:r>
            <a:r>
              <a:rPr lang="en-US" dirty="0" smtClean="0"/>
              <a:t> in the position of Uranus</a:t>
            </a:r>
          </a:p>
          <a:p>
            <a:pPr lvl="1"/>
            <a:r>
              <a:rPr lang="en-US" dirty="0" smtClean="0"/>
              <a:t>They did not notice the </a:t>
            </a:r>
            <a:r>
              <a:rPr lang="en-US" b="1" i="1" dirty="0" smtClean="0">
                <a:solidFill>
                  <a:srgbClr val="FF0000"/>
                </a:solidFill>
              </a:rPr>
              <a:t>anomaly in motion</a:t>
            </a:r>
          </a:p>
          <a:p>
            <a:pPr lvl="1"/>
            <a:r>
              <a:rPr lang="en-US" dirty="0" smtClean="0"/>
              <a:t>Once Herschel discovered Uranus, that </a:t>
            </a:r>
            <a:r>
              <a:rPr lang="en-US" b="1" dirty="0" smtClean="0">
                <a:solidFill>
                  <a:srgbClr val="FF0000"/>
                </a:solidFill>
              </a:rPr>
              <a:t>prepared the mind of the astronomers to the possibility of new planets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Twenty of them found in next fifty years</a:t>
            </a:r>
          </a:p>
          <a:p>
            <a:pPr lvl="1"/>
            <a:endParaRPr lang="en-US" dirty="0" smtClean="0"/>
          </a:p>
          <a:p>
            <a:r>
              <a:rPr lang="en-US" sz="2250" b="1" i="1" dirty="0">
                <a:solidFill>
                  <a:srgbClr val="FF0000"/>
                </a:solidFill>
              </a:rPr>
              <a:t>Food for thought: </a:t>
            </a:r>
            <a:r>
              <a:rPr lang="en-US" sz="2250" dirty="0"/>
              <a:t>What did </a:t>
            </a:r>
            <a:r>
              <a:rPr lang="en-US" sz="2250" dirty="0"/>
              <a:t>cell phones </a:t>
            </a:r>
            <a:r>
              <a:rPr lang="en-US" sz="2250" dirty="0"/>
              <a:t>enable? Computers were used for calculation. </a:t>
            </a:r>
            <a:r>
              <a:rPr lang="en-US" sz="2250" dirty="0"/>
              <a:t>Now we have self-driving cars, smart watches, smart TVs, </a:t>
            </a:r>
            <a:r>
              <a:rPr lang="en-US" sz="2250" dirty="0" err="1"/>
              <a:t>etc</a:t>
            </a:r>
            <a:r>
              <a:rPr lang="en-US" sz="2250" dirty="0"/>
              <a:t> </a:t>
            </a:r>
            <a:endParaRPr lang="en-US" sz="22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E92414AF-177B-EB40-882D-062F0D4466BD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Paradigms Transform 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Scientists’ View of the World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25982"/>
            <a:ext cx="6172200" cy="85725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Science is Non-Cumulative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6142"/>
            <a:ext cx="9144000" cy="4143515"/>
          </a:xfrm>
        </p:spPr>
        <p:txBody>
          <a:bodyPr>
            <a:normAutofit/>
          </a:bodyPr>
          <a:lstStyle/>
          <a:p>
            <a:r>
              <a:rPr lang="en-US" dirty="0" smtClean="0"/>
              <a:t>Kuhn attacks </a:t>
            </a:r>
            <a:r>
              <a:rPr lang="en-US" dirty="0"/>
              <a:t>the common idea that scientific knowledge is </a:t>
            </a:r>
            <a:r>
              <a:rPr lang="en-US" dirty="0" smtClean="0"/>
              <a:t>accumulative </a:t>
            </a:r>
          </a:p>
          <a:p>
            <a:endParaRPr lang="en-US" dirty="0" smtClean="0"/>
          </a:p>
          <a:p>
            <a:r>
              <a:rPr lang="en-US" dirty="0" smtClean="0"/>
              <a:t>Science progresses </a:t>
            </a:r>
            <a:r>
              <a:rPr lang="en-US" b="1" i="1" dirty="0" smtClean="0">
                <a:solidFill>
                  <a:srgbClr val="FF0000"/>
                </a:solidFill>
              </a:rPr>
              <a:t>through revolutions</a:t>
            </a:r>
          </a:p>
          <a:p>
            <a:endParaRPr lang="en-US" dirty="0" smtClean="0"/>
          </a:p>
          <a:p>
            <a:r>
              <a:rPr lang="en-US" dirty="0" smtClean="0"/>
              <a:t>Scientific </a:t>
            </a:r>
            <a:r>
              <a:rPr lang="en-US" dirty="0"/>
              <a:t>revolutions are </a:t>
            </a:r>
            <a:r>
              <a:rPr lang="en-US" b="1" i="1" dirty="0" smtClean="0">
                <a:solidFill>
                  <a:srgbClr val="FF0000"/>
                </a:solidFill>
              </a:rPr>
              <a:t>non-cumulative </a:t>
            </a:r>
          </a:p>
          <a:p>
            <a:pPr lvl="1"/>
            <a:r>
              <a:rPr lang="en-US" b="1" i="1" dirty="0" smtClean="0"/>
              <a:t>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older </a:t>
            </a:r>
            <a:r>
              <a:rPr lang="en-US" dirty="0"/>
              <a:t>paradigm is </a:t>
            </a:r>
            <a:r>
              <a:rPr lang="en-US" b="1" dirty="0" smtClean="0">
                <a:solidFill>
                  <a:srgbClr val="FF0000"/>
                </a:solidFill>
              </a:rPr>
              <a:t>replaced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whole or in part by an </a:t>
            </a:r>
            <a:r>
              <a:rPr lang="en-US" b="1" i="1" dirty="0">
                <a:solidFill>
                  <a:srgbClr val="FF0000"/>
                </a:solidFill>
              </a:rPr>
              <a:t>incompatible</a:t>
            </a:r>
            <a:r>
              <a:rPr lang="en-US" dirty="0"/>
              <a:t> new </a:t>
            </a:r>
            <a:r>
              <a:rPr lang="en-US" dirty="0" smtClean="0"/>
              <a:t>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14AF-177B-EB40-882D-062F0D4466B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</a:p>
          <a:p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Let’s do great research then </a:t>
            </a:r>
            <a:r>
              <a:rPr lang="is-IS" i="1" dirty="0" smtClean="0">
                <a:solidFill>
                  <a:srgbClr val="FF0000"/>
                </a:solidFill>
              </a:rPr>
              <a:t>…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1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45646"/>
            <a:ext cx="9143999" cy="13144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Samira </a:t>
            </a:r>
            <a:r>
              <a:rPr lang="en-US" b="1" dirty="0" smtClean="0">
                <a:solidFill>
                  <a:srgbClr val="C00000"/>
                </a:solidFill>
              </a:rPr>
              <a:t>Khan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603240"/>
            <a:ext cx="9143999" cy="140384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500" b="1" i="1" dirty="0">
                <a:solidFill>
                  <a:schemeClr val="tx1"/>
                </a:solidFill>
              </a:rPr>
              <a:t>HOW TO DO </a:t>
            </a:r>
          </a:p>
          <a:p>
            <a:pPr algn="ctr">
              <a:lnSpc>
                <a:spcPct val="80000"/>
              </a:lnSpc>
            </a:pPr>
            <a:r>
              <a:rPr lang="en-US" sz="4500" b="1" i="1" dirty="0">
                <a:solidFill>
                  <a:srgbClr val="C00000"/>
                </a:solidFill>
              </a:rPr>
              <a:t>GREAT RESEARCH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27" y="3328551"/>
            <a:ext cx="188834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3" name="Picture 2" descr="http://img.wallpaperstock.net:81/duck-mid-flight-wallpapers_13762_2560x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343150" y="1921451"/>
            <a:ext cx="4457700" cy="1439465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8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7" name="Picture 2" descr="http://img.wallpaperstock.net:81/duck-mid-flight-wallpapers_13762_2560x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343150" y="1905953"/>
            <a:ext cx="4457700" cy="1439465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2114550" y="1905953"/>
            <a:ext cx="457200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5400000">
            <a:off x="2068711" y="1905357"/>
            <a:ext cx="548879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341" name="Straight Connector 12"/>
          <p:cNvCxnSpPr>
            <a:cxnSpLocks noChangeShapeType="1"/>
          </p:cNvCxnSpPr>
          <p:nvPr/>
        </p:nvCxnSpPr>
        <p:spPr bwMode="auto">
          <a:xfrm rot="5400000">
            <a:off x="1931789" y="2431613"/>
            <a:ext cx="479822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0342" name="Straight Connector 13"/>
          <p:cNvCxnSpPr>
            <a:cxnSpLocks noChangeShapeType="1"/>
          </p:cNvCxnSpPr>
          <p:nvPr/>
        </p:nvCxnSpPr>
        <p:spPr bwMode="auto">
          <a:xfrm rot="5400000">
            <a:off x="5423893" y="3568661"/>
            <a:ext cx="753665" cy="17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0343" name="Straight Connector 16"/>
          <p:cNvCxnSpPr>
            <a:cxnSpLocks noChangeShapeType="1"/>
          </p:cNvCxnSpPr>
          <p:nvPr/>
        </p:nvCxnSpPr>
        <p:spPr bwMode="auto">
          <a:xfrm>
            <a:off x="2171700" y="2659618"/>
            <a:ext cx="1143000" cy="41195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0344" name="Straight Connector 21"/>
          <p:cNvCxnSpPr>
            <a:cxnSpLocks noChangeShapeType="1"/>
          </p:cNvCxnSpPr>
          <p:nvPr/>
        </p:nvCxnSpPr>
        <p:spPr bwMode="auto">
          <a:xfrm rot="10800000">
            <a:off x="4343400" y="3414475"/>
            <a:ext cx="1371600" cy="4798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 rot="920722">
            <a:off x="3344621" y="3096555"/>
            <a:ext cx="1002197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latin typeface="Arial" pitchFamily="34" charset="0"/>
              </a:rPr>
              <a:t>5-10 years</a:t>
            </a:r>
          </a:p>
        </p:txBody>
      </p:sp>
      <p:cxnSp>
        <p:nvCxnSpPr>
          <p:cNvPr id="270346" name="Straight Connector 30"/>
          <p:cNvCxnSpPr>
            <a:cxnSpLocks noChangeShapeType="1"/>
          </p:cNvCxnSpPr>
          <p:nvPr/>
        </p:nvCxnSpPr>
        <p:spPr bwMode="auto">
          <a:xfrm rot="5400000" flipH="1" flipV="1">
            <a:off x="2034778" y="1185625"/>
            <a:ext cx="61674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1943100" y="534352"/>
            <a:ext cx="906017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latin typeface="Arial" pitchFamily="34" charset="0"/>
              </a:rPr>
              <a:t>Aim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1" name="Picture 2" descr="http://img.wallpaperstock.net:81/duck-mid-flight-wallpapers_13762_2560x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343150" y="1905953"/>
            <a:ext cx="4457700" cy="1439465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71363" name="Group 17"/>
          <p:cNvGrpSpPr>
            <a:grpSpLocks/>
          </p:cNvGrpSpPr>
          <p:nvPr/>
        </p:nvGrpSpPr>
        <p:grpSpPr bwMode="auto">
          <a:xfrm>
            <a:off x="2114550" y="1630918"/>
            <a:ext cx="457200" cy="548879"/>
            <a:chOff x="1295400" y="2019300"/>
            <a:chExt cx="609600" cy="6096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1295400" y="2324761"/>
              <a:ext cx="609600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1295400" y="2324100"/>
              <a:ext cx="609600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1364" name="Straight Connector 12"/>
          <p:cNvCxnSpPr>
            <a:cxnSpLocks noChangeShapeType="1"/>
          </p:cNvCxnSpPr>
          <p:nvPr/>
        </p:nvCxnSpPr>
        <p:spPr bwMode="auto">
          <a:xfrm rot="5400000">
            <a:off x="1931789" y="2431613"/>
            <a:ext cx="479822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1365" name="Straight Connector 13"/>
          <p:cNvCxnSpPr>
            <a:cxnSpLocks noChangeShapeType="1"/>
          </p:cNvCxnSpPr>
          <p:nvPr/>
        </p:nvCxnSpPr>
        <p:spPr bwMode="auto">
          <a:xfrm rot="5400000">
            <a:off x="5423893" y="3568661"/>
            <a:ext cx="753665" cy="17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1366" name="Straight Connector 16"/>
          <p:cNvCxnSpPr>
            <a:cxnSpLocks noChangeShapeType="1"/>
          </p:cNvCxnSpPr>
          <p:nvPr/>
        </p:nvCxnSpPr>
        <p:spPr bwMode="auto">
          <a:xfrm>
            <a:off x="2171700" y="2659618"/>
            <a:ext cx="1143000" cy="41195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1367" name="Straight Connector 21"/>
          <p:cNvCxnSpPr>
            <a:cxnSpLocks noChangeShapeType="1"/>
          </p:cNvCxnSpPr>
          <p:nvPr/>
        </p:nvCxnSpPr>
        <p:spPr bwMode="auto">
          <a:xfrm rot="10800000">
            <a:off x="4343400" y="3414475"/>
            <a:ext cx="1371600" cy="4798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 rot="920722">
            <a:off x="3344621" y="3096555"/>
            <a:ext cx="1002197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latin typeface="Arial" pitchFamily="34" charset="0"/>
              </a:rPr>
              <a:t>5-10 years</a:t>
            </a:r>
          </a:p>
        </p:txBody>
      </p:sp>
      <p:cxnSp>
        <p:nvCxnSpPr>
          <p:cNvPr id="271369" name="Straight Connector 30"/>
          <p:cNvCxnSpPr>
            <a:cxnSpLocks noChangeShapeType="1"/>
          </p:cNvCxnSpPr>
          <p:nvPr/>
        </p:nvCxnSpPr>
        <p:spPr bwMode="auto">
          <a:xfrm rot="5400000" flipH="1" flipV="1">
            <a:off x="2034778" y="1185625"/>
            <a:ext cx="61674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514600" y="51969"/>
            <a:ext cx="359585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Arial" pitchFamily="34" charset="0"/>
              </a:rPr>
              <a:t>Enable this point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286000" y="465297"/>
            <a:ext cx="4629150" cy="2949178"/>
          </a:xfrm>
          <a:prstGeom prst="line">
            <a:avLst/>
          </a:prstGeom>
          <a:ln>
            <a:solidFill>
              <a:srgbClr val="008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71372" name="Group 18"/>
          <p:cNvGrpSpPr>
            <a:grpSpLocks/>
          </p:cNvGrpSpPr>
          <p:nvPr/>
        </p:nvGrpSpPr>
        <p:grpSpPr bwMode="auto">
          <a:xfrm>
            <a:off x="2057400" y="122397"/>
            <a:ext cx="457200" cy="548878"/>
            <a:chOff x="1295400" y="2019300"/>
            <a:chExt cx="609600" cy="6096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1295400" y="2324761"/>
              <a:ext cx="60960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1295400" y="2324100"/>
              <a:ext cx="60960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Research Formula</a:t>
            </a: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982153"/>
              </p:ext>
            </p:extLst>
          </p:nvPr>
        </p:nvGraphicFramePr>
        <p:xfrm>
          <a:off x="2883694" y="1988344"/>
          <a:ext cx="2755106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3" name="Equation" r:id="rId3" imgW="1205245" imgH="394404" progId="Equation.3">
                  <p:embed/>
                </p:oleObj>
              </mc:Choice>
              <mc:Fallback>
                <p:oleObj name="Equation" r:id="rId3" imgW="1205245" imgH="39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694" y="1988344"/>
                        <a:ext cx="2755106" cy="1081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2148</Words>
  <Application>Microsoft Macintosh PowerPoint</Application>
  <PresentationFormat>On-screen Show (16:9)</PresentationFormat>
  <Paragraphs>446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Abadi MT Condensed Extra Bold</vt:lpstr>
      <vt:lpstr>Calibri</vt:lpstr>
      <vt:lpstr>Courier New</vt:lpstr>
      <vt:lpstr>ＭＳ Ｐゴシック</vt:lpstr>
      <vt:lpstr>Tw Cen MT Condensed Extra Bold</vt:lpstr>
      <vt:lpstr>Wingdings</vt:lpstr>
      <vt:lpstr>Arial</vt:lpstr>
      <vt:lpstr>Office Theme</vt:lpstr>
      <vt:lpstr>Equation</vt:lpstr>
      <vt:lpstr>PowerPoint Presentation</vt:lpstr>
      <vt:lpstr>AGENDA</vt:lpstr>
      <vt:lpstr>WHAT IS THE GOAL OF RESEARCH?</vt:lpstr>
      <vt:lpstr>TALK BY BILL DALLY</vt:lpstr>
      <vt:lpstr>PowerPoint Presentation</vt:lpstr>
      <vt:lpstr>PowerPoint Presentation</vt:lpstr>
      <vt:lpstr>PowerPoint Presentation</vt:lpstr>
      <vt:lpstr>PowerPoint Presentation</vt:lpstr>
      <vt:lpstr>The Research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RICHARD HAMMING</vt:lpstr>
      <vt:lpstr>RICHARD HAMMING</vt:lpstr>
      <vt:lpstr>PowerPoint Presentation</vt:lpstr>
      <vt:lpstr>How to do Outstanding  (Nobel Prize Quality) Research</vt:lpstr>
      <vt:lpstr>PowerPoint Presentation</vt:lpstr>
      <vt:lpstr>Importance of the Problem</vt:lpstr>
      <vt:lpstr>Importance of the Problem</vt:lpstr>
      <vt:lpstr>Importance of the Problem</vt:lpstr>
      <vt:lpstr>HEILMEIER’S CATECHISM </vt:lpstr>
      <vt:lpstr>PowerPoint Presentation</vt:lpstr>
      <vt:lpstr>Luck?</vt:lpstr>
      <vt:lpstr>PowerPoint Presentation</vt:lpstr>
      <vt:lpstr>How about having lots of `brains?'</vt:lpstr>
      <vt:lpstr>PowerPoint Presentation</vt:lpstr>
      <vt:lpstr>Courage</vt:lpstr>
      <vt:lpstr>PowerPoint Presentation</vt:lpstr>
      <vt:lpstr>Hard Work</vt:lpstr>
      <vt:lpstr>PowerPoint Presentation</vt:lpstr>
      <vt:lpstr>Emotional Commitment</vt:lpstr>
      <vt:lpstr>PowerPoint Presentation</vt:lpstr>
      <vt:lpstr>Last Attribute: Communicating Clearly</vt:lpstr>
      <vt:lpstr>Why do so many talented people fail?</vt:lpstr>
      <vt:lpstr>MY SUMMARY</vt:lpstr>
      <vt:lpstr>PowerPoint Presentation</vt:lpstr>
      <vt:lpstr>The Structure of  Scientific Revolutions</vt:lpstr>
      <vt:lpstr>Thomas S Kuhn</vt:lpstr>
      <vt:lpstr>Some Information about the Book</vt:lpstr>
      <vt:lpstr>The Structure of Scientific Revolutions</vt:lpstr>
      <vt:lpstr>So What is the Structure of Scientific Revolutions?</vt:lpstr>
      <vt:lpstr>Pre-paradigm</vt:lpstr>
      <vt:lpstr>Normal Science</vt:lpstr>
      <vt:lpstr>Anomaly</vt:lpstr>
      <vt:lpstr>Crisis</vt:lpstr>
      <vt:lpstr>Scientific Revolution</vt:lpstr>
      <vt:lpstr>Paradigms Transform  Scientists’ View of the World</vt:lpstr>
      <vt:lpstr>Paradigms Transform  Scientists’ View of the World</vt:lpstr>
      <vt:lpstr>Science is Non-Cumulative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Khan</dc:creator>
  <cp:lastModifiedBy>Samira Khan</cp:lastModifiedBy>
  <cp:revision>674</cp:revision>
  <dcterms:created xsi:type="dcterms:W3CDTF">2015-09-29T20:57:20Z</dcterms:created>
  <dcterms:modified xsi:type="dcterms:W3CDTF">2017-10-11T02:34:30Z</dcterms:modified>
</cp:coreProperties>
</file>