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414" r:id="rId3"/>
    <p:sldId id="458" r:id="rId4"/>
    <p:sldId id="459" r:id="rId5"/>
    <p:sldId id="416" r:id="rId6"/>
    <p:sldId id="443" r:id="rId7"/>
    <p:sldId id="423" r:id="rId8"/>
    <p:sldId id="444" r:id="rId9"/>
    <p:sldId id="425" r:id="rId10"/>
    <p:sldId id="445" r:id="rId11"/>
    <p:sldId id="42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C0A5"/>
    <a:srgbClr val="C83D1B"/>
    <a:srgbClr val="E7E7E7"/>
    <a:srgbClr val="EEC2A9"/>
    <a:srgbClr val="B7472A"/>
    <a:srgbClr val="D9D9D9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4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635" y="3103880"/>
            <a:ext cx="12192000" cy="2080260"/>
            <a:chOff x="-1" y="4888"/>
            <a:chExt cx="19200" cy="3276"/>
          </a:xfrm>
        </p:grpSpPr>
        <p:sp>
          <p:nvSpPr>
            <p:cNvPr id="16" name="矩形1"/>
            <p:cNvSpPr/>
            <p:nvPr userDrawn="1"/>
          </p:nvSpPr>
          <p:spPr bwMode="auto">
            <a:xfrm>
              <a:off x="-1" y="4888"/>
              <a:ext cx="19201" cy="3276"/>
            </a:xfrm>
            <a:prstGeom prst="rect">
              <a:avLst/>
            </a:prstGeom>
            <a:solidFill>
              <a:srgbClr val="EEC2A9"/>
            </a:solidFill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lnSpc>
                  <a:spcPct val="130000"/>
                </a:lnSpc>
              </a:pPr>
              <a:endParaRPr lang="en-US" altLang="zh-CN" sz="1400" dirty="0"/>
            </a:p>
          </p:txBody>
        </p:sp>
        <p:pic>
          <p:nvPicPr>
            <p:cNvPr id="3" name="图片 2" descr="resource">
              <a:hlinkClick r:id="rId2" action="ppaction://hlinksldjump"/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821" y="6060"/>
              <a:ext cx="934" cy="934"/>
            </a:xfrm>
            <a:prstGeom prst="rect">
              <a:avLst/>
            </a:prstGeom>
          </p:spPr>
        </p:pic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389255" y="3791268"/>
            <a:ext cx="9287510" cy="70548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占位符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3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25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9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珍惜粮食  厉行节约 </a:t>
            </a:r>
            <a:r>
              <a:rPr lang="en-US" altLang="zh-CN"/>
              <a:t>—— 校公益宣传部</a:t>
            </a:r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p>
            <a:r>
              <a:rPr lang="zh-CN" altLang="zh-CN"/>
              <a:t>光盘行动，拒绝浪费</a:t>
            </a:r>
            <a:endParaRPr lang="zh-CN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反对浪费</a:t>
            </a:r>
            <a:endParaRPr lang="zh-CN" altLang="en-US"/>
          </a:p>
        </p:txBody>
      </p:sp>
      <p:sp>
        <p:nvSpPr>
          <p:cNvPr id="4" name="矩形 1"/>
          <p:cNvSpPr/>
          <p:nvPr/>
        </p:nvSpPr>
        <p:spPr>
          <a:xfrm>
            <a:off x="5012055" y="3234670"/>
            <a:ext cx="5521960" cy="1846580"/>
          </a:xfrm>
          <a:prstGeom prst="rect">
            <a:avLst/>
          </a:prstGeom>
          <a:solidFill>
            <a:srgbClr val="F8C0A5"/>
          </a:solidFill>
          <a:ln>
            <a:solidFill>
              <a:srgbClr val="C83D1B"/>
            </a:solidFill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>
            <a:spAutoFit/>
          </a:bodyPr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养成良好的消费意识，拒绝浪费，从我做起。从饮食科学的角度来说，传统的“吃饱吃好”不等于健康的饮食，真正的健康饮食应该有所节制，顾客在饭桌上吃不完的饭菜，应打包带走。</a:t>
            </a:r>
            <a:endParaRPr lang="zh-CN" altLang="en-US" sz="200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5" name="图片 1" descr="食物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0" y="1457960"/>
            <a:ext cx="5400000" cy="540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 录</a:t>
            </a:r>
            <a:endParaRPr lang="zh-CN" altLang="en-US"/>
          </a:p>
        </p:txBody>
      </p:sp>
      <p:sp>
        <p:nvSpPr>
          <p:cNvPr id="16" name="矩形 1"/>
          <p:cNvSpPr/>
          <p:nvPr/>
        </p:nvSpPr>
        <p:spPr bwMode="auto">
          <a:xfrm>
            <a:off x="-635" y="1906270"/>
            <a:ext cx="12192635" cy="3868420"/>
          </a:xfrm>
          <a:prstGeom prst="rect">
            <a:avLst/>
          </a:prstGeom>
          <a:solidFill>
            <a:srgbClr val="EEC2A9"/>
          </a:solidFill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>
              <a:lnSpc>
                <a:spcPct val="130000"/>
              </a:lnSpc>
            </a:pPr>
            <a:endParaRPr lang="en-US" altLang="zh-CN" sz="1400" dirty="0"/>
          </a:p>
        </p:txBody>
      </p:sp>
      <p:pic>
        <p:nvPicPr>
          <p:cNvPr id="2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215" y="2491740"/>
            <a:ext cx="2811780" cy="2697480"/>
          </a:xfrm>
          <a:prstGeom prst="rect">
            <a:avLst/>
          </a:prstGeom>
        </p:spPr>
      </p:pic>
      <p:pic>
        <p:nvPicPr>
          <p:cNvPr id="3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491740"/>
            <a:ext cx="2811780" cy="2697480"/>
          </a:xfrm>
          <a:prstGeom prst="rect">
            <a:avLst/>
          </a:prstGeom>
        </p:spPr>
      </p:pic>
      <p:pic>
        <p:nvPicPr>
          <p:cNvPr id="35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985" y="2491740"/>
            <a:ext cx="2811780" cy="2697480"/>
          </a:xfrm>
          <a:prstGeom prst="rect">
            <a:avLst/>
          </a:prstGeom>
        </p:spPr>
      </p:pic>
      <p:pic>
        <p:nvPicPr>
          <p:cNvPr id="36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370" y="2491740"/>
            <a:ext cx="2811780" cy="26974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791585"/>
            <a:ext cx="9287510" cy="705485"/>
          </a:xfrm>
        </p:spPr>
        <p:txBody>
          <a:bodyPr/>
          <a:p>
            <a:r>
              <a:rPr lang="zh-CN" altLang="en-US"/>
              <a:t>居安思危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居安思危</a:t>
            </a:r>
            <a:endParaRPr lang="zh-CN" altLang="en-US"/>
          </a:p>
        </p:txBody>
      </p:sp>
      <p:sp>
        <p:nvSpPr>
          <p:cNvPr id="7" name="文本框 1"/>
          <p:cNvSpPr txBox="1"/>
          <p:nvPr/>
        </p:nvSpPr>
        <p:spPr>
          <a:xfrm>
            <a:off x="2428875" y="1313815"/>
            <a:ext cx="5400000" cy="36000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 fontAlgn="auto">
              <a:lnSpc>
                <a:spcPct val="100000"/>
              </a:lnSpc>
              <a:buClrTx/>
              <a:buSzTx/>
              <a:buFontTx/>
            </a:pPr>
            <a:r>
              <a:rPr lang="zh-CN" altLang="en-US">
                <a:solidFill>
                  <a:srgbClr val="F8C0A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一粥一饭当思来之不易。厉行节约，是中华民族的传统美德。七年前，习总书记就做出重要指示，要求厉行节约，反对浪费。互联网上也曾倡导人们珍惜粮食，加入“光盘行动”。</a:t>
            </a:r>
            <a:endParaRPr lang="zh-CN" altLang="en-US">
              <a:solidFill>
                <a:srgbClr val="F8C0A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just" fontAlgn="auto">
              <a:lnSpc>
                <a:spcPct val="100000"/>
              </a:lnSpc>
              <a:buClrTx/>
              <a:buSzTx/>
              <a:buFontTx/>
            </a:pPr>
            <a:r>
              <a:rPr lang="zh-CN" altLang="en-US">
                <a:solidFill>
                  <a:srgbClr val="F8C0A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然而多年过去了，餐饮浪费现象依然触目惊心、令人痛心，“历览前贤国与家，成由勤俭败由奢”。居安思危，勤俭节约一直以来就是中华民族奉行的传统美德。</a:t>
            </a:r>
            <a:endParaRPr lang="zh-CN" altLang="en-US">
              <a:solidFill>
                <a:srgbClr val="F8C0A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791585"/>
            <a:ext cx="9287510" cy="705485"/>
          </a:xfrm>
        </p:spPr>
        <p:txBody>
          <a:bodyPr/>
          <a:p>
            <a:r>
              <a:rPr lang="zh-CN" altLang="en-US"/>
              <a:t>粮食背后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粮食背后</a:t>
            </a:r>
            <a:endParaRPr lang="zh-CN" altLang="en-US"/>
          </a:p>
        </p:txBody>
      </p:sp>
      <p:sp>
        <p:nvSpPr>
          <p:cNvPr id="4" name="矩形 1"/>
          <p:cNvSpPr/>
          <p:nvPr/>
        </p:nvSpPr>
        <p:spPr>
          <a:xfrm>
            <a:off x="744220" y="4340860"/>
            <a:ext cx="2210435" cy="1137285"/>
          </a:xfrm>
          <a:prstGeom prst="rect">
            <a:avLst/>
          </a:prstGeom>
          <a:solidFill>
            <a:srgbClr val="F8C0A5"/>
          </a:solidFill>
          <a:ln>
            <a:solidFill>
              <a:srgbClr val="F8C0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近期各国收紧粮食出口的消息</a:t>
            </a:r>
            <a:endParaRPr lang="zh-CN" altLang="en-US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6" name="图片 1" descr="碗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423795"/>
            <a:ext cx="2482215" cy="1440180"/>
          </a:xfrm>
          <a:prstGeom prst="rect">
            <a:avLst/>
          </a:prstGeom>
        </p:spPr>
      </p:pic>
      <p:sp>
        <p:nvSpPr>
          <p:cNvPr id="5" name="文本框 1"/>
          <p:cNvSpPr txBox="1"/>
          <p:nvPr/>
        </p:nvSpPr>
        <p:spPr>
          <a:xfrm>
            <a:off x="4725035" y="2063115"/>
            <a:ext cx="617029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8C0A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世界第三大稻米出口国，越南紧随其后，宣布自3月24日起，暂停大米及大米产品出口；全球最大的小麦出口国之一，哈萨克斯坦也宣布禁止出口小麦、土豆等11种农产品</a:t>
            </a:r>
            <a:endParaRPr lang="zh-CN" altLang="en-US">
              <a:solidFill>
                <a:srgbClr val="F8C0A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>
              <a:solidFill>
                <a:srgbClr val="F8C0A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solidFill>
                  <a:srgbClr val="F8C0A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据不完全统计，当前全球范围内已经有8个国家宣布了粮食出口限制措施，其中包括俄罗斯、埃及、越南、印度、哈萨克斯坦、塞尔维亚、泰国、柬埔寨。</a:t>
            </a:r>
            <a:endParaRPr lang="zh-CN" altLang="en-US">
              <a:solidFill>
                <a:srgbClr val="F8C0A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>
              <a:solidFill>
                <a:srgbClr val="F8C0A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solidFill>
                  <a:srgbClr val="F8C0A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联合国粮食及农业组织近日发出警告称，新冠肺炎疫情可能会导致全球出现新一轮粮食危机。该组织预计，如果不及时采取有效的干预措施，粮食供应链在今年的4月到5月将会出现被扰乱的情况。</a:t>
            </a:r>
            <a:endParaRPr lang="zh-CN" altLang="en-US">
              <a:solidFill>
                <a:srgbClr val="F8C0A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791585"/>
            <a:ext cx="9287510" cy="705485"/>
          </a:xfrm>
        </p:spPr>
        <p:txBody>
          <a:bodyPr/>
          <a:p>
            <a:r>
              <a:rPr lang="zh-CN" altLang="en-US"/>
              <a:t>珍惜粮食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珍惜粮食</a:t>
            </a:r>
            <a:endParaRPr lang="zh-CN" altLang="en-US"/>
          </a:p>
        </p:txBody>
      </p:sp>
      <p:sp>
        <p:nvSpPr>
          <p:cNvPr id="4" name="文本框 1"/>
          <p:cNvSpPr txBox="1"/>
          <p:nvPr/>
        </p:nvSpPr>
        <p:spPr>
          <a:xfrm>
            <a:off x="2117725" y="1903730"/>
            <a:ext cx="836041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00000"/>
              </a:lnSpc>
              <a:buClrTx/>
              <a:buSzTx/>
              <a:buFontTx/>
            </a:pPr>
            <a:r>
              <a:rPr lang="zh-CN" altLang="en-US" sz="1800">
                <a:solidFill>
                  <a:srgbClr val="F8C0A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从古至今，中华民族都以勤俭节约为美德。但也有消费者在聚餐品尝美食的时候，仿佛菜品越高档、越丰盛，就显得越有面子、越有排场。</a:t>
            </a:r>
            <a:endParaRPr lang="zh-CN" altLang="en-US" sz="1800">
              <a:solidFill>
                <a:srgbClr val="F8C0A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just">
              <a:lnSpc>
                <a:spcPct val="100000"/>
              </a:lnSpc>
              <a:buClrTx/>
              <a:buSzTx/>
              <a:buFontTx/>
            </a:pPr>
            <a:endParaRPr lang="zh-CN" altLang="en-US" sz="1800">
              <a:solidFill>
                <a:srgbClr val="F8C0A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just">
              <a:lnSpc>
                <a:spcPct val="100000"/>
              </a:lnSpc>
              <a:buClrTx/>
              <a:buSzTx/>
              <a:buFontTx/>
            </a:pPr>
            <a:r>
              <a:rPr lang="zh-CN" altLang="en-US" sz="1800">
                <a:solidFill>
                  <a:srgbClr val="F8C0A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在这种不良风气的影响下，餐桌浪费严重，大量的食物从厨房出来，消费者没吃上两口，就直接进入了泔水桶。</a:t>
            </a:r>
            <a:endParaRPr lang="zh-CN" altLang="en-US" sz="1800">
              <a:solidFill>
                <a:srgbClr val="F8C0A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just">
              <a:lnSpc>
                <a:spcPct val="100000"/>
              </a:lnSpc>
              <a:buClrTx/>
              <a:buSzTx/>
              <a:buFontTx/>
            </a:pPr>
            <a:endParaRPr lang="zh-CN" altLang="en-US" sz="1800">
              <a:solidFill>
                <a:srgbClr val="F8C0A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just">
              <a:lnSpc>
                <a:spcPct val="100000"/>
              </a:lnSpc>
              <a:buClrTx/>
              <a:buSzTx/>
              <a:buFontTx/>
            </a:pPr>
            <a:r>
              <a:rPr lang="zh-CN" altLang="en-US" sz="1800">
                <a:solidFill>
                  <a:srgbClr val="F8C0A5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每一个人都应养成节约的好习惯，无论何种形式就餐，都应只取所需，避免“眼大肚小”。</a:t>
            </a:r>
            <a:endParaRPr lang="zh-CN" altLang="en-US" sz="1800">
              <a:solidFill>
                <a:srgbClr val="F8C0A5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0" y="3791585"/>
            <a:ext cx="9287510" cy="705485"/>
          </a:xfrm>
        </p:spPr>
        <p:txBody>
          <a:bodyPr/>
          <a:p>
            <a:r>
              <a:rPr lang="zh-CN" altLang="en-US"/>
              <a:t>反对浪费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WPS 演示</Application>
  <PresentationFormat>宽屏</PresentationFormat>
  <Paragraphs>41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Wingdings</vt:lpstr>
      <vt:lpstr>楷体</vt:lpstr>
      <vt:lpstr>Arial Unicode MS</vt:lpstr>
      <vt:lpstr>Calibri</vt:lpstr>
      <vt:lpstr>Office 主题​​</vt:lpstr>
      <vt:lpstr>光盘行动，拒绝浪费</vt:lpstr>
      <vt:lpstr>目 录</vt:lpstr>
      <vt:lpstr>居安思危</vt:lpstr>
      <vt:lpstr>居安思危</vt:lpstr>
      <vt:lpstr>粮食背后</vt:lpstr>
      <vt:lpstr>粮食背后</vt:lpstr>
      <vt:lpstr>珍惜粮食</vt:lpstr>
      <vt:lpstr>珍惜粮食</vt:lpstr>
      <vt:lpstr>反对浪费</vt:lpstr>
      <vt:lpstr>反对浪费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万涛</cp:lastModifiedBy>
  <cp:revision>88</cp:revision>
  <dcterms:created xsi:type="dcterms:W3CDTF">2020-11-24T15:02:00Z</dcterms:created>
  <dcterms:modified xsi:type="dcterms:W3CDTF">2020-11-25T10:09:20Z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