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325" r:id="rId2"/>
    <p:sldId id="327" r:id="rId3"/>
    <p:sldId id="332" r:id="rId4"/>
    <p:sldId id="333" r:id="rId5"/>
    <p:sldId id="33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696" autoAdjust="0"/>
  </p:normalViewPr>
  <p:slideViewPr>
    <p:cSldViewPr>
      <p:cViewPr>
        <p:scale>
          <a:sx n="80" d="100"/>
          <a:sy n="80" d="100"/>
        </p:scale>
        <p:origin x="-22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D58E0-FD65-4BFA-BDCF-0401B07D0B0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BE037-3A2E-4FC2-A890-5A5BEFFC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70E73-BC61-4EC6-9F93-5A4FA21A55B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70E73-BC61-4EC6-9F93-5A4FA21A55B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70E73-BC61-4EC6-9F93-5A4FA21A55B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70E73-BC61-4EC6-9F93-5A4FA21A55B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70E73-BC61-4EC6-9F93-5A4FA21A55B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43" name="Picture 171" descr="research_RGB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39" y="6510076"/>
            <a:ext cx="1185664" cy="283104"/>
          </a:xfrm>
          <a:prstGeom prst="rect">
            <a:avLst/>
          </a:prstGeom>
          <a:noFill/>
        </p:spPr>
      </p:pic>
      <p:pic>
        <p:nvPicPr>
          <p:cNvPr id="54440" name="Picture 168" descr="allhandsmeeting_sub"/>
          <p:cNvPicPr>
            <a:picLocks noChangeAspect="1" noChangeArrowheads="1"/>
          </p:cNvPicPr>
          <p:nvPr/>
        </p:nvPicPr>
        <p:blipFill>
          <a:blip r:embed="rId3" cstate="print">
            <a:lum bright="12000"/>
          </a:blip>
          <a:srcRect/>
          <a:stretch>
            <a:fillRect/>
          </a:stretch>
        </p:blipFill>
        <p:spPr bwMode="auto">
          <a:xfrm>
            <a:off x="1984" y="1804458"/>
            <a:ext cx="9144000" cy="1767417"/>
          </a:xfrm>
          <a:prstGeom prst="rect">
            <a:avLst/>
          </a:prstGeom>
          <a:noFill/>
        </p:spPr>
      </p:pic>
      <p:sp>
        <p:nvSpPr>
          <p:cNvPr id="54361" name="Rectangle 8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5724" y="6510075"/>
            <a:ext cx="775378" cy="329406"/>
          </a:xfrm>
        </p:spPr>
        <p:txBody>
          <a:bodyPr/>
          <a:lstStyle>
            <a:lvl1pPr>
              <a:defRPr sz="1100"/>
            </a:lvl1pPr>
          </a:lstStyle>
          <a:p>
            <a:fld id="{E2928A2F-124F-469B-9B27-0EBC90AE88C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403" name="Rectangle 131"/>
          <p:cNvSpPr>
            <a:spLocks noGrp="1" noChangeArrowheads="1"/>
          </p:cNvSpPr>
          <p:nvPr>
            <p:ph type="ctrTitle" sz="quarter"/>
          </p:nvPr>
        </p:nvSpPr>
        <p:spPr>
          <a:xfrm>
            <a:off x="224235" y="2353550"/>
            <a:ext cx="4717852" cy="461624"/>
          </a:xfrm>
        </p:spPr>
        <p:txBody>
          <a:bodyPr anchor="b">
            <a:sp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en-US" dirty="0" smtClean="0"/>
              <a:t>Click to edit Master title style</a:t>
            </a:r>
            <a:endParaRPr lang="en-US" dirty="0"/>
          </a:p>
        </p:txBody>
      </p:sp>
      <p:sp>
        <p:nvSpPr>
          <p:cNvPr id="54415" name="Rectangle 1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9196" y="2711988"/>
            <a:ext cx="4381500" cy="521229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4419" name="Rectangle 147"/>
          <p:cNvSpPr>
            <a:spLocks noChangeArrowheads="1"/>
          </p:cNvSpPr>
          <p:nvPr/>
        </p:nvSpPr>
        <p:spPr bwMode="auto">
          <a:xfrm>
            <a:off x="0" y="-13229"/>
            <a:ext cx="9144000" cy="791104"/>
          </a:xfrm>
          <a:prstGeom prst="rect">
            <a:avLst/>
          </a:prstGeom>
          <a:gradFill rotWithShape="1">
            <a:gsLst>
              <a:gs pos="0">
                <a:srgbClr val="A1B8E7"/>
              </a:gs>
              <a:gs pos="100000">
                <a:srgbClr val="A1B8E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3984" tIns="31991" rIns="63984" bIns="31991" anchor="ctr"/>
          <a:lstStyle/>
          <a:p>
            <a:pPr defTabSz="914081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4112" y="6516422"/>
            <a:ext cx="666990" cy="325621"/>
          </a:xfrm>
        </p:spPr>
        <p:txBody>
          <a:bodyPr/>
          <a:lstStyle>
            <a:lvl1pPr>
              <a:defRPr sz="1100"/>
            </a:lvl1pPr>
          </a:lstStyle>
          <a:p>
            <a:fld id="{F9B1B226-E2C8-4BF1-82DD-6258DBEF10A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1" y="4406636"/>
            <a:ext cx="7772797" cy="1362604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1" y="2906449"/>
            <a:ext cx="7772797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19912" indent="0">
              <a:buNone/>
              <a:defRPr sz="1300"/>
            </a:lvl2pPr>
            <a:lvl3pPr marL="639824" indent="0">
              <a:buNone/>
              <a:defRPr sz="1100"/>
            </a:lvl3pPr>
            <a:lvl4pPr marL="959736" indent="0">
              <a:buNone/>
              <a:defRPr sz="1000"/>
            </a:lvl4pPr>
            <a:lvl5pPr marL="1279648" indent="0">
              <a:buNone/>
              <a:defRPr sz="1000"/>
            </a:lvl5pPr>
            <a:lvl6pPr marL="1599560" indent="0">
              <a:buNone/>
              <a:defRPr sz="1000"/>
            </a:lvl6pPr>
            <a:lvl7pPr marL="1919472" indent="0">
              <a:buNone/>
              <a:defRPr sz="1000"/>
            </a:lvl7pPr>
            <a:lvl8pPr marL="2239384" indent="0">
              <a:buNone/>
              <a:defRPr sz="1000"/>
            </a:lvl8pPr>
            <a:lvl9pPr marL="25592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2946" y="6516414"/>
            <a:ext cx="588163" cy="312483"/>
          </a:xfrm>
        </p:spPr>
        <p:txBody>
          <a:bodyPr/>
          <a:lstStyle>
            <a:lvl1pPr>
              <a:defRPr sz="1100"/>
            </a:lvl1pPr>
          </a:lstStyle>
          <a:p>
            <a:fld id="{9A56CD83-C0CE-492B-AA36-A1DAE396ED4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1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61" y="1743605"/>
            <a:ext cx="4218781" cy="435239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993" y="1743605"/>
            <a:ext cx="4218781" cy="435239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13386" y="6516422"/>
            <a:ext cx="617723" cy="325621"/>
          </a:xfrm>
        </p:spPr>
        <p:txBody>
          <a:bodyPr/>
          <a:lstStyle>
            <a:lvl1pPr>
              <a:defRPr sz="1100"/>
            </a:lvl1pPr>
          </a:lstStyle>
          <a:p>
            <a:fld id="{B20FC45C-7F69-43CA-A753-1A874F37078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7" y="275167"/>
            <a:ext cx="822920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99" y="1534583"/>
            <a:ext cx="4040188" cy="64029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9912" indent="0">
              <a:buNone/>
              <a:defRPr sz="1400" b="1"/>
            </a:lvl2pPr>
            <a:lvl3pPr marL="639824" indent="0">
              <a:buNone/>
              <a:defRPr sz="1300" b="1"/>
            </a:lvl3pPr>
            <a:lvl4pPr marL="959736" indent="0">
              <a:buNone/>
              <a:defRPr sz="1100" b="1"/>
            </a:lvl4pPr>
            <a:lvl5pPr marL="1279648" indent="0">
              <a:buNone/>
              <a:defRPr sz="1100" b="1"/>
            </a:lvl5pPr>
            <a:lvl6pPr marL="1599560" indent="0">
              <a:buNone/>
              <a:defRPr sz="1100" b="1"/>
            </a:lvl6pPr>
            <a:lvl7pPr marL="1919472" indent="0">
              <a:buNone/>
              <a:defRPr sz="1100" b="1"/>
            </a:lvl7pPr>
            <a:lvl8pPr marL="2239384" indent="0">
              <a:buNone/>
              <a:defRPr sz="1100" b="1"/>
            </a:lvl8pPr>
            <a:lvl9pPr marL="25592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99" y="2174875"/>
            <a:ext cx="4040188" cy="395155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534583"/>
            <a:ext cx="4041180" cy="640292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9912" indent="0">
              <a:buNone/>
              <a:defRPr sz="1400" b="1"/>
            </a:lvl2pPr>
            <a:lvl3pPr marL="639824" indent="0">
              <a:buNone/>
              <a:defRPr sz="1300" b="1"/>
            </a:lvl3pPr>
            <a:lvl4pPr marL="959736" indent="0">
              <a:buNone/>
              <a:defRPr sz="1100" b="1"/>
            </a:lvl4pPr>
            <a:lvl5pPr marL="1279648" indent="0">
              <a:buNone/>
              <a:defRPr sz="1100" b="1"/>
            </a:lvl5pPr>
            <a:lvl6pPr marL="1599560" indent="0">
              <a:buNone/>
              <a:defRPr sz="1100" b="1"/>
            </a:lvl6pPr>
            <a:lvl7pPr marL="1919472" indent="0">
              <a:buNone/>
              <a:defRPr sz="1100" b="1"/>
            </a:lvl7pPr>
            <a:lvl8pPr marL="2239384" indent="0">
              <a:buNone/>
              <a:defRPr sz="1100" b="1"/>
            </a:lvl8pPr>
            <a:lvl9pPr marL="25592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2174875"/>
            <a:ext cx="4041180" cy="395155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592209" y="6503283"/>
            <a:ext cx="538895" cy="325621"/>
          </a:xfrm>
        </p:spPr>
        <p:txBody>
          <a:bodyPr/>
          <a:lstStyle>
            <a:lvl1pPr>
              <a:defRPr sz="1100"/>
            </a:lvl1pPr>
          </a:lstStyle>
          <a:p>
            <a:fld id="{CF5582C1-C826-4ECE-ACEC-FB5B080CA1C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2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72500" y="6516414"/>
            <a:ext cx="558602" cy="312483"/>
          </a:xfrm>
        </p:spPr>
        <p:txBody>
          <a:bodyPr/>
          <a:lstStyle>
            <a:lvl1pPr>
              <a:defRPr sz="1100"/>
            </a:lvl1pPr>
          </a:lstStyle>
          <a:p>
            <a:fld id="{984C6260-FC7E-458B-9D46-92B5CA67732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75431" y="6503283"/>
            <a:ext cx="755671" cy="325621"/>
          </a:xfrm>
        </p:spPr>
        <p:txBody>
          <a:bodyPr/>
          <a:lstStyle>
            <a:lvl1pPr>
              <a:defRPr sz="1100"/>
            </a:lvl1pPr>
          </a:lstStyle>
          <a:p>
            <a:fld id="{A2E7E9AC-6526-4E30-84DA-53870BB2BBD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7" y="354550"/>
            <a:ext cx="8694539" cy="6852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58966" y="1743605"/>
            <a:ext cx="8532813" cy="4352396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21767" y="6516414"/>
            <a:ext cx="509334" cy="312483"/>
          </a:xfrm>
        </p:spPr>
        <p:txBody>
          <a:bodyPr/>
          <a:lstStyle>
            <a:lvl1pPr>
              <a:defRPr sz="1100"/>
            </a:lvl1pPr>
          </a:lstStyle>
          <a:p>
            <a:fld id="{E529BB8E-45E8-44DD-B733-D45C1CD7EA1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9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92607" y="350838"/>
            <a:ext cx="8558784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7200" y="6622086"/>
            <a:ext cx="762000" cy="192024"/>
          </a:xfrm>
          <a:prstGeom prst="rect">
            <a:avLst/>
          </a:prstGeom>
        </p:spPr>
        <p:txBody>
          <a:bodyPr lIns="91403" tIns="45702" rIns="91403" bIns="45702"/>
          <a:lstStyle/>
          <a:p>
            <a:pPr defTabSz="914081" fontAlgn="base">
              <a:spcBef>
                <a:spcPct val="0"/>
              </a:spcBef>
              <a:spcAft>
                <a:spcPct val="0"/>
              </a:spcAft>
            </a:pPr>
            <a:fld id="{3EDE6495-E7B6-48FA-BA75-AB466FE3B7AF}" type="datetime1">
              <a:rPr lang="en-US" sz="2400" smtClean="0">
                <a:solidFill>
                  <a:prstClr val="black"/>
                </a:solidFill>
              </a:rPr>
              <a:pPr defTabSz="914081" fontAlgn="base">
                <a:spcBef>
                  <a:spcPct val="0"/>
                </a:spcBef>
                <a:spcAft>
                  <a:spcPct val="0"/>
                </a:spcAft>
              </a:pPr>
              <a:t>12/16/2014</a:t>
            </a:fld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611" y="6383121"/>
            <a:ext cx="7251193" cy="192024"/>
          </a:xfrm>
          <a:prstGeom prst="rect">
            <a:avLst/>
          </a:prstGeom>
        </p:spPr>
        <p:txBody>
          <a:bodyPr lIns="91403" tIns="45702" rIns="91403" bIns="45702"/>
          <a:lstStyle/>
          <a:p>
            <a:pPr defTabSz="91408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  This page contains no technical data and is not subject to the EAR or the ITAR.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F654-7552-4B9D-9287-15EA6E658DE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6" y="916959"/>
            <a:ext cx="8555035" cy="548640"/>
          </a:xfrm>
        </p:spPr>
        <p:txBody>
          <a:bodyPr vert="horz" lIns="18279" tIns="45700" rIns="18279" bIns="45700" rtlCol="0">
            <a:noAutofit/>
          </a:bodyPr>
          <a:lstStyle>
            <a:lvl1pPr marL="0" indent="0"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0" rtl="0" eaLnBrk="1" latinLnBrk="0" hangingPunct="1">
              <a:spcBef>
                <a:spcPts val="1200"/>
              </a:spcBef>
              <a:buFontTx/>
              <a:buNone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9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03" name="Rectangle 155"/>
          <p:cNvSpPr>
            <a:spLocks noChangeArrowheads="1"/>
          </p:cNvSpPr>
          <p:nvPr/>
        </p:nvSpPr>
        <p:spPr bwMode="auto">
          <a:xfrm>
            <a:off x="0" y="-25136"/>
            <a:ext cx="9144000" cy="789782"/>
          </a:xfrm>
          <a:prstGeom prst="rect">
            <a:avLst/>
          </a:prstGeom>
          <a:gradFill rotWithShape="1">
            <a:gsLst>
              <a:gs pos="0">
                <a:srgbClr val="A1B8E7"/>
              </a:gs>
              <a:gs pos="100000">
                <a:srgbClr val="A1B8E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3984" tIns="31991" rIns="63984" bIns="31991" anchor="ctr"/>
          <a:lstStyle/>
          <a:p>
            <a:pPr defTabSz="914081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3404" name="Rectangle 156"/>
          <p:cNvSpPr>
            <a:spLocks noChangeArrowheads="1"/>
          </p:cNvSpPr>
          <p:nvPr/>
        </p:nvSpPr>
        <p:spPr bwMode="auto">
          <a:xfrm flipV="1">
            <a:off x="241103" y="920750"/>
            <a:ext cx="8623101" cy="42333"/>
          </a:xfrm>
          <a:prstGeom prst="rect">
            <a:avLst/>
          </a:prstGeom>
          <a:gradFill rotWithShape="0">
            <a:gsLst>
              <a:gs pos="0">
                <a:srgbClr val="8CA9E2"/>
              </a:gs>
              <a:gs pos="100000">
                <a:srgbClr val="8CA9E2">
                  <a:gamma/>
                  <a:tint val="18039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3984" tIns="31991" rIns="63984" bIns="31991" anchor="ctr"/>
          <a:lstStyle/>
          <a:p>
            <a:pPr defTabSz="914081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3405" name="Line 157"/>
          <p:cNvSpPr>
            <a:spLocks noChangeShapeType="1"/>
          </p:cNvSpPr>
          <p:nvPr/>
        </p:nvSpPr>
        <p:spPr bwMode="auto">
          <a:xfrm>
            <a:off x="0" y="-2910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3984" tIns="31991" rIns="63984" bIns="31991"/>
          <a:lstStyle/>
          <a:p>
            <a:pPr defTabSz="914081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3372" name="Rectangle 124"/>
          <p:cNvSpPr>
            <a:spLocks noGrp="1" noChangeArrowheads="1"/>
          </p:cNvSpPr>
          <p:nvPr>
            <p:ph type="title"/>
          </p:nvPr>
        </p:nvSpPr>
        <p:spPr bwMode="auto">
          <a:xfrm>
            <a:off x="170657" y="354550"/>
            <a:ext cx="8694539" cy="68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8" tIns="45700" rIns="91398" bIns="45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– 36 pt. “Title Case”</a:t>
            </a:r>
          </a:p>
        </p:txBody>
      </p:sp>
      <p:sp>
        <p:nvSpPr>
          <p:cNvPr id="53374" name="Rectangle 1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102" y="6524633"/>
            <a:ext cx="1905000" cy="3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3" tIns="46017" rIns="92033" bIns="46017" numCol="1" anchor="t" anchorCtr="0" compatLnSpc="1">
            <a:prstTxWarp prst="textNoShape">
              <a:avLst/>
            </a:prstTxWarp>
          </a:bodyPr>
          <a:lstStyle>
            <a:lvl1pPr algn="r" defTabSz="914195" eaLnBrk="0" hangingPunct="0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A38636-A32C-4848-89A4-FC6FB9A32E1C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394" name="Rectangle 1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66" y="1743605"/>
            <a:ext cx="8532813" cy="435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8" tIns="45700" rIns="91398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Text boxes – BU3 square bullets </a:t>
            </a:r>
          </a:p>
          <a:p>
            <a:pPr lvl="1"/>
            <a:r>
              <a:rPr lang="en-US" dirty="0" smtClean="0"/>
              <a:t> Indented can be same size or smaller – GY3 square bullets</a:t>
            </a:r>
          </a:p>
          <a:p>
            <a:pPr lvl="1"/>
            <a:r>
              <a:rPr lang="en-US" dirty="0" smtClean="0"/>
              <a:t> Indented can be same size or smaller</a:t>
            </a:r>
          </a:p>
          <a:p>
            <a:pPr lvl="1"/>
            <a:r>
              <a:rPr lang="en-US" dirty="0" smtClean="0"/>
              <a:t> Indented can be same size or smaller</a:t>
            </a:r>
          </a:p>
          <a:p>
            <a:pPr lvl="2"/>
            <a:r>
              <a:rPr lang="en-US" dirty="0" smtClean="0"/>
              <a:t> 2nd indent – one size smaller – GY2 square bullets</a:t>
            </a:r>
          </a:p>
          <a:p>
            <a:pPr lvl="2"/>
            <a:r>
              <a:rPr lang="en-US" dirty="0" smtClean="0"/>
              <a:t> 2nd indent – one size smaller</a:t>
            </a:r>
          </a:p>
        </p:txBody>
      </p:sp>
      <p:pic>
        <p:nvPicPr>
          <p:cNvPr id="53419" name="Picture 171" descr="research_RGB_black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539" y="6510076"/>
            <a:ext cx="1185664" cy="283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477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 dt="0"/>
  <p:txStyles>
    <p:titleStyle>
      <a:lvl1pPr algn="l" defTabSz="914195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319912"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639824"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959736"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279648" algn="l" defTabSz="914195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225495" indent="-225495" algn="l" defTabSz="91419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7588" indent="-231046" algn="l" defTabSz="914195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84148" indent="-169952" algn="l" defTabSz="914195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547356" indent="-176619" algn="l" defTabSz="91419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</a:defRPr>
      </a:lvl4pPr>
      <a:lvl5pPr marL="1996118" indent="-167732" algn="l" defTabSz="91419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</a:defRPr>
      </a:lvl5pPr>
      <a:lvl6pPr marL="2316031" indent="-167732" algn="l" defTabSz="91419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</a:defRPr>
      </a:lvl6pPr>
      <a:lvl7pPr marL="2635942" indent="-167732" algn="l" defTabSz="91419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</a:defRPr>
      </a:lvl7pPr>
      <a:lvl8pPr marL="2955859" indent="-167732" algn="l" defTabSz="91419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</a:defRPr>
      </a:lvl8pPr>
      <a:lvl9pPr marL="3275766" indent="-167732" algn="l" defTabSz="91419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9912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9824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9736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648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60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9472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9384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9296" algn="l" defTabSz="6398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hyperlink" Target="http://robots.engin.umich.edu/SoftwareData/Ford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 bwMode="auto">
          <a:xfrm>
            <a:off x="228600" y="914400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8" tIns="45700" rIns="91398" bIns="4570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2pPr>
            <a:lvl3pPr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3pPr>
            <a:lvl4pPr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4pPr>
            <a:lvl5pPr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5pPr>
            <a:lvl6pPr marL="319912"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639824"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959736"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1279648" algn="l" defTabSz="914195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prstClr val="black"/>
                </a:solidFill>
              </a:rPr>
              <a:t>Ford Campus Vision and Lidar Dataset</a:t>
            </a:r>
            <a:endParaRPr lang="en-US" kern="0" dirty="0">
              <a:solidFill>
                <a:prstClr val="black"/>
              </a:solidFill>
            </a:endParaRPr>
          </a:p>
        </p:txBody>
      </p:sp>
      <p:pic>
        <p:nvPicPr>
          <p:cNvPr id="28" name="Picture 2" descr="http://robots.engin.umich.edu/img/projects/ford/ford-truck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83235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040652" y="3144605"/>
            <a:ext cx="3103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sz="1400" b="1" dirty="0">
                <a:solidFill>
                  <a:prstClr val="black"/>
                </a:solidFill>
              </a:rPr>
              <a:t>Ford's F-250 serves as an experimental platform for this data collection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4" y="1483235"/>
            <a:ext cx="5683468" cy="331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28600" y="4847272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b="1" dirty="0">
                <a:solidFill>
                  <a:prstClr val="black"/>
                </a:solidFill>
              </a:rPr>
              <a:t>The vehicle is outfitted with </a:t>
            </a:r>
            <a:endParaRPr lang="en-US" b="1" dirty="0" smtClean="0">
              <a:solidFill>
                <a:prstClr val="black"/>
              </a:solidFill>
            </a:endParaRPr>
          </a:p>
          <a:p>
            <a:pPr marL="285750" indent="-285750" defTabSz="91399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Inertial </a:t>
            </a:r>
            <a:r>
              <a:rPr lang="en-US" dirty="0">
                <a:solidFill>
                  <a:prstClr val="black"/>
                </a:solidFill>
              </a:rPr>
              <a:t>Measuring Unit (IMU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85750" indent="-285750" defTabSz="91399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Velodyne </a:t>
            </a:r>
            <a:r>
              <a:rPr lang="en-US" dirty="0">
                <a:solidFill>
                  <a:prstClr val="black"/>
                </a:solidFill>
              </a:rPr>
              <a:t>3D-lidar </a:t>
            </a:r>
            <a:r>
              <a:rPr lang="en-US" dirty="0" smtClean="0">
                <a:solidFill>
                  <a:prstClr val="black"/>
                </a:solidFill>
              </a:rPr>
              <a:t>scanner</a:t>
            </a:r>
          </a:p>
          <a:p>
            <a:pPr marL="285750" indent="-285750" defTabSz="91399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wo </a:t>
            </a:r>
            <a:r>
              <a:rPr lang="en-US" dirty="0">
                <a:solidFill>
                  <a:prstClr val="black"/>
                </a:solidFill>
              </a:rPr>
              <a:t>push-broom forward looking Riegl </a:t>
            </a:r>
            <a:r>
              <a:rPr lang="en-US" dirty="0" smtClean="0">
                <a:solidFill>
                  <a:prstClr val="black"/>
                </a:solidFill>
              </a:rPr>
              <a:t>lidars</a:t>
            </a:r>
          </a:p>
          <a:p>
            <a:pPr marL="285750" indent="-285750" defTabSz="91399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Point </a:t>
            </a:r>
            <a:r>
              <a:rPr lang="en-US" dirty="0">
                <a:solidFill>
                  <a:prstClr val="black"/>
                </a:solidFill>
              </a:rPr>
              <a:t>Grey Ladybug3 omnidirectional camera 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8600" y="6322017"/>
            <a:ext cx="4505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90"/>
            <a:r>
              <a:rPr lang="en-US" sz="1400" dirty="0">
                <a:solidFill>
                  <a:prstClr val="black"/>
                </a:solidFill>
              </a:rPr>
              <a:t>Source: </a:t>
            </a:r>
            <a:r>
              <a:rPr lang="en-US" sz="1400" dirty="0">
                <a:solidFill>
                  <a:prstClr val="black"/>
                </a:solidFill>
                <a:hlinkClick r:id="rId5"/>
              </a:rPr>
              <a:t>http://</a:t>
            </a:r>
            <a:r>
              <a:rPr lang="en-US" sz="1400" dirty="0" smtClean="0">
                <a:solidFill>
                  <a:prstClr val="black"/>
                </a:solidFill>
                <a:hlinkClick r:id="rId5"/>
              </a:rPr>
              <a:t>robots.engin.umich.edu/SoftwareData/Ford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39335" y="4102260"/>
            <a:ext cx="2459856" cy="187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57682" y="350838"/>
            <a:ext cx="5533518" cy="563562"/>
          </a:xfrm>
        </p:spPr>
        <p:txBody>
          <a:bodyPr/>
          <a:lstStyle/>
          <a:p>
            <a:r>
              <a:rPr lang="en-US" sz="2800" dirty="0" smtClean="0"/>
              <a:t>LIDAR / Video / Optical Flow 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6019800" y="0"/>
            <a:ext cx="3076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M.Giering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V.Venugopalan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K.Reddy</a:t>
            </a:r>
            <a:endParaRPr lang="en-US" sz="12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6524" y="6624575"/>
            <a:ext cx="3810001" cy="2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/>
            <a:r>
              <a:rPr lang="en-US" sz="1000" dirty="0">
                <a:solidFill>
                  <a:srgbClr val="000000"/>
                </a:solidFill>
              </a:rPr>
              <a:t>UTC </a:t>
            </a:r>
            <a:r>
              <a:rPr lang="en-US" sz="1000" dirty="0" smtClean="0">
                <a:solidFill>
                  <a:srgbClr val="000000"/>
                </a:solidFill>
              </a:rPr>
              <a:t>PROPRIETARY - </a:t>
            </a:r>
            <a:r>
              <a:rPr lang="en-US" sz="1000" dirty="0">
                <a:solidFill>
                  <a:prstClr val="black"/>
                </a:solidFill>
              </a:rPr>
              <a:t>Export Controlled - ECCN: </a:t>
            </a:r>
            <a:r>
              <a:rPr lang="en-US" sz="1000" dirty="0" smtClean="0">
                <a:solidFill>
                  <a:prstClr val="black"/>
                </a:solidFill>
              </a:rPr>
              <a:t>EAR99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6300" y="6553200"/>
            <a:ext cx="1905000" cy="238125"/>
          </a:xfrm>
        </p:spPr>
        <p:txBody>
          <a:bodyPr/>
          <a:lstStyle/>
          <a:p>
            <a:pPr algn="r"/>
            <a:fld id="{D74381F8-E991-4C99-AEF6-B48122571F86}" type="slidenum">
              <a:rPr lang="en-US" smtClean="0">
                <a:solidFill>
                  <a:prstClr val="black"/>
                </a:solidFill>
              </a:rPr>
              <a:pPr algn="r"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165" y="882455"/>
            <a:ext cx="8555035" cy="548640"/>
          </a:xfrm>
        </p:spPr>
        <p:txBody>
          <a:bodyPr/>
          <a:lstStyle/>
          <a:p>
            <a:r>
              <a:rPr lang="en-US" sz="2000" dirty="0" smtClean="0"/>
              <a:t>Auto-registration via CNN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905000" y="-1219200"/>
            <a:ext cx="40359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" defTabSz="913990">
              <a:spcBef>
                <a:spcPts val="1200"/>
              </a:spcBef>
            </a:pPr>
            <a:r>
              <a:rPr lang="en-US" sz="1400" dirty="0" smtClean="0">
                <a:solidFill>
                  <a:prstClr val="black"/>
                </a:solidFill>
              </a:rPr>
              <a:t>aaa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2105" y="-542925"/>
            <a:ext cx="280696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0"/>
            <a:r>
              <a:rPr lang="en-US" sz="2000" dirty="0">
                <a:solidFill>
                  <a:prstClr val="black"/>
                </a:solidFill>
              </a:rPr>
              <a:t>What is Big </a:t>
            </a:r>
            <a:r>
              <a:rPr lang="en-US" sz="2000" dirty="0" smtClean="0">
                <a:solidFill>
                  <a:prstClr val="black"/>
                </a:solidFill>
              </a:rPr>
              <a:t>Data?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81482" y="381000"/>
            <a:ext cx="8558784" cy="563562"/>
          </a:xfrm>
        </p:spPr>
        <p:txBody>
          <a:bodyPr/>
          <a:lstStyle/>
          <a:p>
            <a:r>
              <a:rPr lang="en-US" sz="2800" dirty="0" smtClean="0"/>
              <a:t>LIDAR / Video / Optical Flow </a:t>
            </a:r>
            <a:endParaRPr lang="en-US" sz="2800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038600" y="1867750"/>
            <a:ext cx="0" cy="3939626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1470461"/>
            <a:ext cx="1774251" cy="630924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400" dirty="0">
                <a:solidFill>
                  <a:prstClr val="black"/>
                </a:solidFill>
              </a:rPr>
              <a:t>LIDAR</a:t>
            </a:r>
            <a:r>
              <a:rPr lang="en-US" sz="7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/</a:t>
            </a:r>
            <a:r>
              <a:rPr lang="en-US" sz="700" dirty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video</a:t>
            </a:r>
          </a:p>
          <a:p>
            <a:pPr algn="ctr" defTabSz="914218">
              <a:lnSpc>
                <a:spcPts val="1400"/>
              </a:lnSpc>
            </a:pPr>
            <a:r>
              <a:rPr lang="en-US" sz="1400" dirty="0">
                <a:solidFill>
                  <a:prstClr val="black"/>
                </a:solidFill>
              </a:rPr>
              <a:t>sensor alignment</a:t>
            </a:r>
          </a:p>
          <a:p>
            <a:pPr algn="ctr" defTabSz="914218">
              <a:lnSpc>
                <a:spcPts val="1400"/>
              </a:lnSpc>
            </a:pPr>
            <a:r>
              <a:rPr lang="en-US" sz="1400" dirty="0">
                <a:solidFill>
                  <a:prstClr val="black"/>
                </a:solidFill>
              </a:rPr>
              <a:t>correction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8328" y="4062362"/>
            <a:ext cx="1312252" cy="271851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400" dirty="0">
                <a:solidFill>
                  <a:prstClr val="black"/>
                </a:solidFill>
              </a:rPr>
              <a:t>Input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7820" y="2712172"/>
            <a:ext cx="1312252" cy="451387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400" dirty="0">
                <a:solidFill>
                  <a:prstClr val="black"/>
                </a:solidFill>
              </a:rPr>
              <a:t>Deep neural network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695099" y="1604327"/>
            <a:ext cx="1219200" cy="2086852"/>
            <a:chOff x="10789074" y="1932502"/>
            <a:chExt cx="1950720" cy="2504222"/>
          </a:xfrm>
        </p:grpSpPr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9074" y="1932502"/>
              <a:ext cx="1950720" cy="2504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Oval 73"/>
            <p:cNvSpPr/>
            <p:nvPr/>
          </p:nvSpPr>
          <p:spPr>
            <a:xfrm>
              <a:off x="10832392" y="1968734"/>
              <a:ext cx="373165" cy="279874"/>
            </a:xfrm>
            <a:prstGeom prst="ellipse">
              <a:avLst/>
            </a:prstGeom>
            <a:solidFill>
              <a:srgbClr val="D20000"/>
            </a:solidFill>
            <a:ln w="25400" cap="flat" cmpd="sng" algn="ctr">
              <a:noFill/>
              <a:prstDash val="solid"/>
            </a:ln>
            <a:effectLst/>
          </p:spPr>
          <p:txBody>
            <a:bodyPr lIns="130602" tIns="65302" rIns="130602" bIns="65302" spcCol="0" rtlCol="0" anchor="ctr"/>
            <a:lstStyle/>
            <a:p>
              <a:pPr algn="ctr" defTabSz="914218">
                <a:defRPr/>
              </a:pPr>
              <a:r>
                <a:rPr lang="en-US" sz="1200" kern="0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11216720" y="1968734"/>
              <a:ext cx="373165" cy="279874"/>
            </a:xfrm>
            <a:prstGeom prst="ellipse">
              <a:avLst/>
            </a:prstGeom>
            <a:solidFill>
              <a:srgbClr val="D20000"/>
            </a:solidFill>
            <a:ln w="25400" cap="flat" cmpd="sng" algn="ctr">
              <a:noFill/>
              <a:prstDash val="solid"/>
            </a:ln>
            <a:effectLst/>
          </p:spPr>
          <p:txBody>
            <a:bodyPr lIns="130602" tIns="65302" rIns="130602" bIns="65302" spcCol="0" rtlCol="0" anchor="ctr"/>
            <a:lstStyle/>
            <a:p>
              <a:pPr algn="ctr" defTabSz="914218">
                <a:defRPr/>
              </a:pPr>
              <a:r>
                <a:rPr lang="en-US" sz="1200" kern="0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11585874" y="1968734"/>
              <a:ext cx="373165" cy="279874"/>
            </a:xfrm>
            <a:prstGeom prst="ellipse">
              <a:avLst/>
            </a:prstGeom>
            <a:solidFill>
              <a:srgbClr val="D20000"/>
            </a:solidFill>
            <a:ln w="25400" cap="flat" cmpd="sng" algn="ctr">
              <a:noFill/>
              <a:prstDash val="solid"/>
            </a:ln>
            <a:effectLst/>
          </p:spPr>
          <p:txBody>
            <a:bodyPr lIns="130602" tIns="65302" rIns="130602" bIns="65302" spcCol="0" rtlCol="0" anchor="ctr"/>
            <a:lstStyle/>
            <a:p>
              <a:pPr algn="ctr" defTabSz="914218">
                <a:defRPr/>
              </a:pPr>
              <a:r>
                <a:rPr lang="en-US" sz="1200" kern="0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11978356" y="1968734"/>
              <a:ext cx="339240" cy="279874"/>
            </a:xfrm>
            <a:prstGeom prst="ellipse">
              <a:avLst/>
            </a:prstGeom>
            <a:solidFill>
              <a:srgbClr val="D20000"/>
            </a:solidFill>
            <a:ln w="25400" cap="flat" cmpd="sng" algn="ctr">
              <a:noFill/>
              <a:prstDash val="solid"/>
            </a:ln>
            <a:effectLst/>
          </p:spPr>
          <p:txBody>
            <a:bodyPr lIns="130602" tIns="65302" rIns="130602" bIns="65302" spcCol="0" rtlCol="0" anchor="ctr"/>
            <a:lstStyle/>
            <a:p>
              <a:pPr algn="ctr" defTabSz="914218">
                <a:defRPr/>
              </a:pPr>
              <a:r>
                <a:rPr lang="en-US" sz="1200" kern="0" dirty="0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2341798" y="1968734"/>
              <a:ext cx="373165" cy="279874"/>
            </a:xfrm>
            <a:prstGeom prst="ellipse">
              <a:avLst/>
            </a:prstGeom>
            <a:solidFill>
              <a:srgbClr val="D20000"/>
            </a:solidFill>
            <a:ln w="25400" cap="flat" cmpd="sng" algn="ctr">
              <a:noFill/>
              <a:prstDash val="solid"/>
            </a:ln>
            <a:effectLst/>
          </p:spPr>
          <p:txBody>
            <a:bodyPr lIns="130602" tIns="65302" rIns="130602" bIns="65302" spcCol="0" rtlCol="0" anchor="ctr"/>
            <a:lstStyle/>
            <a:p>
              <a:pPr algn="ctr" defTabSz="914218">
                <a:defRPr/>
              </a:pPr>
              <a:r>
                <a:rPr lang="en-US" sz="1200" kern="0" dirty="0">
                  <a:solidFill>
                    <a:prstClr val="white"/>
                  </a:solidFill>
                </a:rPr>
                <a:t>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294760" y="6103035"/>
            <a:ext cx="2168327" cy="492424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/>
            <a:r>
              <a:rPr lang="en-US" sz="1300" dirty="0">
                <a:solidFill>
                  <a:prstClr val="black"/>
                </a:solidFill>
              </a:rPr>
              <a:t>LIDAR</a:t>
            </a:r>
            <a:r>
              <a:rPr lang="en-US" sz="600" dirty="0">
                <a:solidFill>
                  <a:prstClr val="black"/>
                </a:solidFill>
              </a:rPr>
              <a:t> </a:t>
            </a:r>
            <a:r>
              <a:rPr lang="en-US" sz="1300" dirty="0">
                <a:solidFill>
                  <a:prstClr val="black"/>
                </a:solidFill>
              </a:rPr>
              <a:t>/</a:t>
            </a:r>
            <a:r>
              <a:rPr lang="en-US" sz="600" dirty="0">
                <a:solidFill>
                  <a:prstClr val="black"/>
                </a:solidFill>
              </a:rPr>
              <a:t> </a:t>
            </a:r>
            <a:r>
              <a:rPr lang="en-US" sz="1300" dirty="0">
                <a:solidFill>
                  <a:prstClr val="black"/>
                </a:solidFill>
              </a:rPr>
              <a:t>Video Sensor Suite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702791" y="4904465"/>
            <a:ext cx="0" cy="329082"/>
          </a:xfrm>
          <a:prstGeom prst="straightConnector1">
            <a:avLst/>
          </a:prstGeom>
          <a:noFill/>
          <a:ln w="25400" cap="flat" cmpd="sng" algn="ctr">
            <a:solidFill>
              <a:srgbClr val="D2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>
          <a:xfrm flipV="1">
            <a:off x="3092461" y="4893931"/>
            <a:ext cx="0" cy="329082"/>
          </a:xfrm>
          <a:prstGeom prst="straightConnector1">
            <a:avLst/>
          </a:prstGeom>
          <a:noFill/>
          <a:ln w="25400" cap="flat" cmpd="sng" algn="ctr">
            <a:solidFill>
              <a:srgbClr val="D2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8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t="2269" r="69055"/>
          <a:stretch/>
        </p:blipFill>
        <p:spPr bwMode="auto">
          <a:xfrm>
            <a:off x="1392842" y="3837561"/>
            <a:ext cx="615463" cy="75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3" name="Picture 2" descr="http://vision.in.tum.de/_media/data/datasets/rgbd-dataset/pioneer.jpg?w=1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67" y="5351658"/>
            <a:ext cx="772764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1417121" y="4589659"/>
            <a:ext cx="571342" cy="246203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/>
            <a:r>
              <a:rPr lang="en-US" sz="1000" dirty="0">
                <a:solidFill>
                  <a:prstClr val="black"/>
                </a:solidFill>
              </a:rPr>
              <a:t>Video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2171" y="4589659"/>
            <a:ext cx="653360" cy="400091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/>
            <a:r>
              <a:rPr lang="en-US" sz="1000" dirty="0">
                <a:solidFill>
                  <a:prstClr val="black"/>
                </a:solidFill>
              </a:rPr>
              <a:t>Optical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flow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6790" y="4602359"/>
            <a:ext cx="571342" cy="246203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/>
            <a:r>
              <a:rPr lang="en-US" sz="1000" dirty="0">
                <a:solidFill>
                  <a:prstClr val="black"/>
                </a:solidFill>
              </a:rPr>
              <a:t>LIDAR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373541" y="4996066"/>
            <a:ext cx="0" cy="329082"/>
          </a:xfrm>
          <a:prstGeom prst="straightConnector1">
            <a:avLst/>
          </a:prstGeom>
          <a:noFill/>
          <a:ln w="25400" cap="flat" cmpd="sng" algn="ctr">
            <a:solidFill>
              <a:srgbClr val="D2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23" y="5195447"/>
            <a:ext cx="1771650" cy="871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4" t="2269" r="36297"/>
          <a:stretch/>
        </p:blipFill>
        <p:spPr bwMode="auto">
          <a:xfrm>
            <a:off x="2068750" y="3837561"/>
            <a:ext cx="620346" cy="75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9" t="41003" r="783" b="26465"/>
          <a:stretch/>
        </p:blipFill>
        <p:spPr bwMode="auto">
          <a:xfrm>
            <a:off x="2745531" y="4093045"/>
            <a:ext cx="693859" cy="250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914931" y="3456801"/>
            <a:ext cx="100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1200" b="1" dirty="0" smtClean="0">
                <a:solidFill>
                  <a:prstClr val="black"/>
                </a:solidFill>
              </a:rPr>
              <a:t>6000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95600" y="2999601"/>
            <a:ext cx="100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1200" b="1" dirty="0" smtClean="0">
                <a:solidFill>
                  <a:prstClr val="black"/>
                </a:solidFill>
              </a:rPr>
              <a:t>1500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95600" y="2514600"/>
            <a:ext cx="100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1200" b="1" dirty="0">
                <a:solidFill>
                  <a:prstClr val="black"/>
                </a:solidFill>
              </a:rPr>
              <a:t>3</a:t>
            </a:r>
            <a:r>
              <a:rPr lang="en-US" sz="1200" b="1" dirty="0" smtClean="0">
                <a:solidFill>
                  <a:prstClr val="black"/>
                </a:solidFill>
              </a:rPr>
              <a:t>25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95600" y="2057400"/>
            <a:ext cx="100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1200" b="1" dirty="0" smtClean="0">
                <a:solidFill>
                  <a:prstClr val="black"/>
                </a:solidFill>
              </a:rPr>
              <a:t>81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95600" y="1612634"/>
            <a:ext cx="100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1200" b="1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222825" y="2875570"/>
            <a:ext cx="40359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Training: 1</a:t>
            </a:r>
            <a:r>
              <a:rPr lang="en-US" sz="1400" i="1" baseline="30000" dirty="0">
                <a:solidFill>
                  <a:prstClr val="black"/>
                </a:solidFill>
              </a:rPr>
              <a:t>st</a:t>
            </a:r>
            <a:r>
              <a:rPr lang="en-US" sz="1400" i="1" dirty="0">
                <a:solidFill>
                  <a:prstClr val="black"/>
                </a:solidFill>
              </a:rPr>
              <a:t> half of driving loop</a:t>
            </a:r>
            <a:br>
              <a:rPr lang="en-US" sz="1400" i="1" dirty="0">
                <a:solidFill>
                  <a:prstClr val="black"/>
                </a:solidFill>
              </a:rPr>
            </a:br>
            <a:r>
              <a:rPr lang="en-US" sz="1400" i="1" dirty="0">
                <a:solidFill>
                  <a:prstClr val="black"/>
                </a:solidFill>
              </a:rPr>
              <a:t>Testing: 2</a:t>
            </a:r>
            <a:r>
              <a:rPr lang="en-US" sz="1400" i="1" baseline="30000" dirty="0">
                <a:solidFill>
                  <a:prstClr val="black"/>
                </a:solidFill>
              </a:rPr>
              <a:t>nd</a:t>
            </a:r>
            <a:r>
              <a:rPr lang="en-US" sz="1400" i="1" dirty="0">
                <a:solidFill>
                  <a:prstClr val="black"/>
                </a:solidFill>
              </a:rPr>
              <a:t> half of driving loop</a:t>
            </a:r>
          </a:p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For each </a:t>
            </a:r>
            <a:r>
              <a:rPr lang="en-US" sz="1400" b="1" i="1" dirty="0">
                <a:solidFill>
                  <a:prstClr val="black"/>
                </a:solidFill>
              </a:rPr>
              <a:t>image frame</a:t>
            </a:r>
            <a:r>
              <a:rPr lang="en-US" sz="1400" dirty="0">
                <a:solidFill>
                  <a:prstClr val="black"/>
                </a:solidFill>
              </a:rPr>
              <a:t>  get the distribution of “votes” for each offset. </a:t>
            </a:r>
          </a:p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Future improvement: Incorporation of </a:t>
            </a:r>
            <a:r>
              <a:rPr lang="en-US" sz="1400" dirty="0" smtClean="0">
                <a:solidFill>
                  <a:prstClr val="black"/>
                </a:solidFill>
              </a:rPr>
              <a:t>more temporal </a:t>
            </a:r>
            <a:r>
              <a:rPr lang="en-US" sz="1400" dirty="0">
                <a:solidFill>
                  <a:prstClr val="black"/>
                </a:solidFill>
              </a:rPr>
              <a:t>information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745531" y="1295400"/>
            <a:ext cx="1340054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3990"/>
            <a:r>
              <a:rPr lang="en-US" sz="1100" b="1" dirty="0" smtClean="0">
                <a:solidFill>
                  <a:prstClr val="white"/>
                </a:solidFill>
              </a:rPr>
              <a:t>Neurons / Layer</a:t>
            </a: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019800" y="-48399"/>
            <a:ext cx="3076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M.Giering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V.Venugopalan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K.Reddy</a:t>
            </a:r>
            <a:endParaRPr lang="en-US" sz="12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676524" y="6624575"/>
            <a:ext cx="3810001" cy="2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/>
            <a:r>
              <a:rPr lang="en-US" sz="1000" dirty="0">
                <a:solidFill>
                  <a:srgbClr val="000000"/>
                </a:solidFill>
              </a:rPr>
              <a:t>UTC </a:t>
            </a:r>
            <a:r>
              <a:rPr lang="en-US" sz="1000" dirty="0" smtClean="0">
                <a:solidFill>
                  <a:srgbClr val="000000"/>
                </a:solidFill>
              </a:rPr>
              <a:t>PROPRIETARY - </a:t>
            </a:r>
            <a:r>
              <a:rPr lang="en-US" sz="1000" dirty="0">
                <a:solidFill>
                  <a:prstClr val="black"/>
                </a:solidFill>
              </a:rPr>
              <a:t>Export Controlled - ECCN: </a:t>
            </a:r>
            <a:r>
              <a:rPr lang="en-US" sz="1000" dirty="0" smtClean="0">
                <a:solidFill>
                  <a:prstClr val="black"/>
                </a:solidFill>
              </a:rPr>
              <a:t>EAR99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6300" y="6553200"/>
            <a:ext cx="1905000" cy="238125"/>
          </a:xfrm>
        </p:spPr>
        <p:txBody>
          <a:bodyPr/>
          <a:lstStyle/>
          <a:p>
            <a:pPr algn="r"/>
            <a:fld id="{D74381F8-E991-4C99-AEF6-B48122571F86}" type="slidenum">
              <a:rPr lang="en-US" smtClean="0">
                <a:solidFill>
                  <a:prstClr val="black"/>
                </a:solidFill>
              </a:rPr>
              <a:pPr algn="r"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1431429"/>
            <a:ext cx="4267200" cy="16927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Offset the Video </a:t>
            </a:r>
            <a:r>
              <a:rPr lang="en-US" sz="1400" dirty="0" smtClean="0">
                <a:solidFill>
                  <a:prstClr val="black"/>
                </a:solidFill>
              </a:rPr>
              <a:t>data set </a:t>
            </a:r>
            <a:r>
              <a:rPr lang="en-US" sz="1400" dirty="0">
                <a:solidFill>
                  <a:prstClr val="black"/>
                </a:solidFill>
              </a:rPr>
              <a:t>by [0,8,16,24,32] pixels relative to LIDAR. </a:t>
            </a:r>
          </a:p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Divide each channel into 32x32 patches with stride of 8 pixels. </a:t>
            </a:r>
          </a:p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Train a 3-layer CNN to classify the degree of offset for each.</a:t>
            </a:r>
            <a:endParaRPr lang="en-US" sz="1400" b="1" i="1" dirty="0" smtClean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95799" y="3505200"/>
            <a:ext cx="403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defTabSz="913990">
              <a:spcBef>
                <a:spcPts val="1200"/>
              </a:spcBef>
            </a:pPr>
            <a:r>
              <a:rPr lang="en-US" sz="1400" b="1" dirty="0" smtClean="0">
                <a:solidFill>
                  <a:prstClr val="white"/>
                </a:solidFill>
              </a:rPr>
              <a:t>800 x 250 pixels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52" y="36517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52" y="37279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52" y="38041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52" y="38803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565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52" y="4032739"/>
            <a:ext cx="4056348" cy="13521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2" name="Rectangle 121"/>
          <p:cNvSpPr/>
          <p:nvPr/>
        </p:nvSpPr>
        <p:spPr bwMode="auto">
          <a:xfrm>
            <a:off x="5029200" y="4546655"/>
            <a:ext cx="194982" cy="194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5029200" y="4699055"/>
            <a:ext cx="194982" cy="194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5029200" y="4775255"/>
            <a:ext cx="194982" cy="194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2869852">
            <a:off x="4065187" y="5168120"/>
            <a:ext cx="1312252" cy="259092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000" b="1" dirty="0" smtClean="0">
                <a:solidFill>
                  <a:prstClr val="black"/>
                </a:solidFill>
              </a:rPr>
              <a:t>D,U,V,R,G,B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7537626" y="5747657"/>
            <a:ext cx="838200" cy="326092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IMAGE</a:t>
            </a:r>
          </a:p>
        </p:txBody>
      </p:sp>
      <p:cxnSp>
        <p:nvCxnSpPr>
          <p:cNvPr id="127" name="Straight Connector 126"/>
          <p:cNvCxnSpPr>
            <a:stCxn id="126" idx="0"/>
            <a:endCxn id="121" idx="2"/>
          </p:cNvCxnSpPr>
          <p:nvPr/>
        </p:nvCxnSpPr>
        <p:spPr bwMode="auto">
          <a:xfrm flipH="1" flipV="1">
            <a:off x="7039626" y="5384855"/>
            <a:ext cx="917100" cy="36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8" name="Rectangle 127"/>
          <p:cNvSpPr/>
          <p:nvPr/>
        </p:nvSpPr>
        <p:spPr bwMode="auto">
          <a:xfrm>
            <a:off x="5972826" y="5819811"/>
            <a:ext cx="838200" cy="326092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PATCH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9" name="Straight Connector 128"/>
          <p:cNvCxnSpPr>
            <a:stCxn id="128" idx="0"/>
            <a:endCxn id="123" idx="2"/>
          </p:cNvCxnSpPr>
          <p:nvPr/>
        </p:nvCxnSpPr>
        <p:spPr bwMode="auto">
          <a:xfrm flipH="1" flipV="1">
            <a:off x="5126691" y="4894037"/>
            <a:ext cx="1265235" cy="925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 bwMode="auto">
          <a:xfrm>
            <a:off x="4639847" y="5772043"/>
            <a:ext cx="973687" cy="3260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Channels</a:t>
            </a:r>
          </a:p>
        </p:txBody>
      </p:sp>
      <p:cxnSp>
        <p:nvCxnSpPr>
          <p:cNvPr id="131" name="Straight Connector 130"/>
          <p:cNvCxnSpPr/>
          <p:nvPr/>
        </p:nvCxnSpPr>
        <p:spPr bwMode="auto">
          <a:xfrm flipH="1" flipV="1">
            <a:off x="5011452" y="5591601"/>
            <a:ext cx="93948" cy="181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6019800" y="3375653"/>
            <a:ext cx="1312252" cy="259092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000" b="1" dirty="0" smtClean="0">
                <a:solidFill>
                  <a:prstClr val="black"/>
                </a:solidFill>
              </a:rPr>
              <a:t>800 pixels</a:t>
            </a:r>
            <a:endParaRPr lang="en-US" sz="1000" b="1" dirty="0">
              <a:solidFill>
                <a:prstClr val="black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H="1">
            <a:off x="4648200" y="3516574"/>
            <a:ext cx="1587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flipH="1">
            <a:off x="7099016" y="3505200"/>
            <a:ext cx="1587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V="1">
            <a:off x="4648200" y="3429000"/>
            <a:ext cx="0" cy="158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 flipV="1">
            <a:off x="8686800" y="3429000"/>
            <a:ext cx="0" cy="158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593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41076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111 L 0.41076 -0.014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111 L 0.41076 -0.01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S:\Systems\08_DecisionSup&amp;MichIntel_Share\STI 11-2014 Tech Review\02_Deep Learning\Figures\Lidar_Video\Ellipse\ellipse_ford_6ch_var2_32_193378x6144_nonorm_npyresults_conv101814_fig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09813"/>
            <a:ext cx="2451780" cy="12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165" y="914400"/>
            <a:ext cx="8555035" cy="548640"/>
          </a:xfrm>
        </p:spPr>
        <p:txBody>
          <a:bodyPr/>
          <a:lstStyle/>
          <a:p>
            <a:r>
              <a:rPr lang="en-US" sz="2000" dirty="0" smtClean="0"/>
              <a:t>Auto-registration</a:t>
            </a:r>
            <a:endParaRPr lang="en-US" sz="2000" dirty="0"/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81482" y="381000"/>
            <a:ext cx="8558784" cy="563562"/>
          </a:xfrm>
        </p:spPr>
        <p:txBody>
          <a:bodyPr/>
          <a:lstStyle/>
          <a:p>
            <a:r>
              <a:rPr lang="en-US" sz="2800" dirty="0" smtClean="0"/>
              <a:t>LIDAR / Video / Optical Flow - CNN</a:t>
            </a:r>
            <a:endParaRPr lang="en-US" sz="2800" dirty="0"/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571625"/>
            <a:ext cx="2681032" cy="15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746075" y="1076980"/>
            <a:ext cx="4035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i="1" dirty="0" smtClean="0">
                <a:solidFill>
                  <a:prstClr val="black"/>
                </a:solidFill>
              </a:rPr>
              <a:t>Repeat experiment, but vary both magnitude and direction of offsets.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1187" y="2520413"/>
            <a:ext cx="1837225" cy="451387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200" dirty="0" smtClean="0">
                <a:solidFill>
                  <a:prstClr val="black"/>
                </a:solidFill>
              </a:rPr>
              <a:t>15% </a:t>
            </a:r>
            <a:r>
              <a:rPr lang="en-US" sz="1200" b="1" i="1" dirty="0" smtClean="0">
                <a:solidFill>
                  <a:prstClr val="black"/>
                </a:solidFill>
              </a:rPr>
              <a:t>patch level</a:t>
            </a:r>
          </a:p>
          <a:p>
            <a:pPr algn="ctr" defTabSz="914218">
              <a:lnSpc>
                <a:spcPts val="1400"/>
              </a:lnSpc>
            </a:pPr>
            <a:r>
              <a:rPr lang="en-US" sz="1200" dirty="0" smtClean="0">
                <a:solidFill>
                  <a:prstClr val="black"/>
                </a:solidFill>
              </a:rPr>
              <a:t>training error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9800" y="-48399"/>
            <a:ext cx="3076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M.Giering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V.Venugopalan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K.Reddy</a:t>
            </a:r>
            <a:endParaRPr lang="en-US" sz="12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676524" y="6624575"/>
            <a:ext cx="3810001" cy="2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/>
            <a:r>
              <a:rPr lang="en-US" sz="1000" dirty="0">
                <a:solidFill>
                  <a:srgbClr val="000000"/>
                </a:solidFill>
              </a:rPr>
              <a:t>UTC </a:t>
            </a:r>
            <a:r>
              <a:rPr lang="en-US" sz="1000" dirty="0" smtClean="0">
                <a:solidFill>
                  <a:srgbClr val="000000"/>
                </a:solidFill>
              </a:rPr>
              <a:t>PROPRIETARY - </a:t>
            </a:r>
            <a:r>
              <a:rPr lang="en-US" sz="1000" dirty="0">
                <a:solidFill>
                  <a:prstClr val="black"/>
                </a:solidFill>
              </a:rPr>
              <a:t>Export Controlled - ECCN: </a:t>
            </a:r>
            <a:r>
              <a:rPr lang="en-US" sz="1000" dirty="0" smtClean="0">
                <a:solidFill>
                  <a:prstClr val="black"/>
                </a:solidFill>
              </a:rPr>
              <a:t>EAR99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6300" y="6553200"/>
            <a:ext cx="1905000" cy="238125"/>
          </a:xfrm>
        </p:spPr>
        <p:txBody>
          <a:bodyPr/>
          <a:lstStyle/>
          <a:p>
            <a:pPr algn="r"/>
            <a:fld id="{D74381F8-E991-4C99-AEF6-B48122571F86}" type="slidenum">
              <a:rPr lang="en-US" smtClean="0">
                <a:solidFill>
                  <a:prstClr val="black"/>
                </a:solidFill>
              </a:rPr>
              <a:pPr algn="r"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3" name="Picture 2" descr="S:\Systems\08_DecisionSup&amp;MichIntel_Share\STI 11-2014 Tech Review\02_Deep Learning\Figures\Lidar_Video\Ellipse\ImageLevelAccuracy_ellip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3609974" cy="27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Placeholder 5"/>
          <p:cNvSpPr txBox="1">
            <a:spLocks/>
          </p:cNvSpPr>
          <p:nvPr/>
        </p:nvSpPr>
        <p:spPr bwMode="auto">
          <a:xfrm>
            <a:off x="5715000" y="5939053"/>
            <a:ext cx="2946715" cy="46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79" tIns="45700" rIns="18279" bIns="4570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7588" indent="-231046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084148" indent="-16995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3pPr>
            <a:lvl4pPr marL="1547356" indent="-176619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996118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316031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635942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55859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275766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9454C3"/>
              </a:buClr>
            </a:pPr>
            <a:r>
              <a:rPr sz="1600" b="1" i="1" dirty="0" smtClean="0">
                <a:solidFill>
                  <a:prstClr val="black"/>
                </a:solidFill>
              </a:rPr>
              <a:t>Image-level</a:t>
            </a:r>
            <a:r>
              <a:rPr sz="1600" i="1" dirty="0" smtClean="0">
                <a:solidFill>
                  <a:prstClr val="black"/>
                </a:solidFill>
              </a:rPr>
              <a:t> </a:t>
            </a:r>
            <a:r>
              <a:rPr sz="1600" dirty="0" smtClean="0">
                <a:solidFill>
                  <a:prstClr val="black"/>
                </a:solidFill>
              </a:rPr>
              <a:t>confusion matrix </a:t>
            </a:r>
          </a:p>
          <a:p>
            <a:pPr algn="ctr">
              <a:buClr>
                <a:srgbClr val="9454C3"/>
              </a:buClr>
            </a:pPr>
            <a:r>
              <a:rPr sz="1600" dirty="0" smtClean="0">
                <a:solidFill>
                  <a:prstClr val="black"/>
                </a:solidFill>
              </a:rPr>
              <a:t>for offsets</a:t>
            </a:r>
            <a:endParaRPr sz="1600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255229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Placeholder 5"/>
          <p:cNvSpPr txBox="1">
            <a:spLocks/>
          </p:cNvSpPr>
          <p:nvPr/>
        </p:nvSpPr>
        <p:spPr bwMode="auto">
          <a:xfrm>
            <a:off x="990600" y="5943600"/>
            <a:ext cx="2946715" cy="46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79" tIns="45700" rIns="18279" bIns="4570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7588" indent="-231046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084148" indent="-16995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3pPr>
            <a:lvl4pPr marL="1547356" indent="-176619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996118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316031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635942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55859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275766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9454C3"/>
              </a:buClr>
            </a:pPr>
            <a:r>
              <a:rPr sz="1600" b="1" i="1" dirty="0" smtClean="0">
                <a:solidFill>
                  <a:prstClr val="black"/>
                </a:solidFill>
              </a:rPr>
              <a:t>Image-level</a:t>
            </a:r>
            <a:r>
              <a:rPr sz="1600" i="1" dirty="0" smtClean="0">
                <a:solidFill>
                  <a:prstClr val="black"/>
                </a:solidFill>
              </a:rPr>
              <a:t> </a:t>
            </a:r>
            <a:r>
              <a:rPr sz="1600" dirty="0" smtClean="0">
                <a:solidFill>
                  <a:prstClr val="black"/>
                </a:solidFill>
              </a:rPr>
              <a:t>confusion matrix </a:t>
            </a:r>
          </a:p>
          <a:p>
            <a:pPr algn="ctr">
              <a:buClr>
                <a:srgbClr val="9454C3"/>
              </a:buClr>
            </a:pPr>
            <a:r>
              <a:rPr sz="1600" dirty="0" smtClean="0">
                <a:solidFill>
                  <a:prstClr val="black"/>
                </a:solidFill>
              </a:rPr>
              <a:t>for offsets</a:t>
            </a:r>
            <a:endParaRPr sz="1600" dirty="0">
              <a:solidFill>
                <a:prstClr val="black"/>
              </a:solidFill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8" y="2152233"/>
            <a:ext cx="1619251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01728"/>
            <a:ext cx="2762250" cy="88582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2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85" y="2138347"/>
            <a:ext cx="2800350" cy="93345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2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/>
        </p:nvCxnSpPr>
        <p:spPr bwMode="auto">
          <a:xfrm flipV="1">
            <a:off x="3543299" y="3071797"/>
            <a:ext cx="552451" cy="28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3543299" y="2236117"/>
            <a:ext cx="552451" cy="28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437554" y="1620725"/>
            <a:ext cx="552451" cy="28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1962150" y="2558953"/>
            <a:ext cx="147452" cy="14745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2576698" y="2558953"/>
            <a:ext cx="147452" cy="14745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266950" y="2558953"/>
            <a:ext cx="147452" cy="14745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2881498" y="2558953"/>
            <a:ext cx="147452" cy="14745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186298" y="2563901"/>
            <a:ext cx="147452" cy="147452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4525607" y="944562"/>
            <a:ext cx="46393" cy="545623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13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899160"/>
            <a:ext cx="4498687" cy="548640"/>
          </a:xfrm>
        </p:spPr>
        <p:txBody>
          <a:bodyPr/>
          <a:lstStyle/>
          <a:p>
            <a:r>
              <a:rPr lang="en-US" sz="2000" dirty="0" smtClean="0"/>
              <a:t>Auto-registration via CNN</a:t>
            </a:r>
            <a:endParaRPr lang="en-US" sz="2000" dirty="0"/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81482" y="381000"/>
            <a:ext cx="5042700" cy="563562"/>
          </a:xfrm>
        </p:spPr>
        <p:txBody>
          <a:bodyPr/>
          <a:lstStyle/>
          <a:p>
            <a:r>
              <a:rPr lang="en-US" sz="2800" dirty="0" smtClean="0"/>
              <a:t>LIDAR / Video / Optical Flow 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4648200" y="1431429"/>
            <a:ext cx="4267200" cy="16927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Offset the Video </a:t>
            </a:r>
            <a:r>
              <a:rPr lang="en-US" sz="1400" dirty="0" smtClean="0">
                <a:solidFill>
                  <a:prstClr val="black"/>
                </a:solidFill>
              </a:rPr>
              <a:t>data set </a:t>
            </a:r>
            <a:r>
              <a:rPr lang="en-US" sz="1400" dirty="0">
                <a:solidFill>
                  <a:prstClr val="black"/>
                </a:solidFill>
              </a:rPr>
              <a:t>by [0,8,16,24,32] pixels relative to LIDAR. </a:t>
            </a:r>
          </a:p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Divide each channel into 32x32 patches with stride of 8 pixels. </a:t>
            </a:r>
          </a:p>
          <a:p>
            <a:pPr marL="342900" indent="-285750" defTabSz="91399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Train a 3-layer CNN to classify the degree of offset for each.</a:t>
            </a:r>
            <a:endParaRPr lang="en-US" sz="1400" b="1" i="1" dirty="0" smtClean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95799" y="3505200"/>
            <a:ext cx="4035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defTabSz="913990">
              <a:spcBef>
                <a:spcPts val="1200"/>
              </a:spcBef>
            </a:pPr>
            <a:r>
              <a:rPr lang="en-US" sz="1400" b="1" dirty="0" smtClean="0">
                <a:solidFill>
                  <a:prstClr val="white"/>
                </a:solidFill>
              </a:rPr>
              <a:t>800 x 250 pixels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52" y="36517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52" y="37279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52" y="38041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52" y="38803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56539"/>
            <a:ext cx="4056348" cy="1352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52" y="4032739"/>
            <a:ext cx="4056348" cy="13521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 bwMode="auto">
          <a:xfrm>
            <a:off x="5029200" y="4546655"/>
            <a:ext cx="194982" cy="194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029200" y="4699055"/>
            <a:ext cx="194982" cy="194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029200" y="4775255"/>
            <a:ext cx="194982" cy="19498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4800" y="1397897"/>
            <a:ext cx="4038600" cy="48505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</a:endParaRP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Whether </a:t>
            </a:r>
            <a:r>
              <a:rPr lang="en-US" sz="1400" dirty="0">
                <a:solidFill>
                  <a:prstClr val="black"/>
                </a:solidFill>
              </a:rPr>
              <a:t>spatial or temporal, sensor registration is a significant challenge in most multi-modal analytic tasks. </a:t>
            </a: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</a:endParaRP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</a:rPr>
              <a:t>Subsequent analysis of the fused data models are dependent on the accuracy and persistence of registration. </a:t>
            </a: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</a:endParaRP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6 </a:t>
            </a:r>
            <a:r>
              <a:rPr lang="en-US" sz="1400" b="1" dirty="0">
                <a:solidFill>
                  <a:prstClr val="black"/>
                </a:solidFill>
              </a:rPr>
              <a:t>Channels</a:t>
            </a:r>
            <a:r>
              <a:rPr lang="en-US" sz="1400" dirty="0">
                <a:solidFill>
                  <a:prstClr val="black"/>
                </a:solidFill>
              </a:rPr>
              <a:t> = [R,G,B,U,V,D]</a:t>
            </a: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</a:rPr>
              <a:t>Each </a:t>
            </a:r>
            <a:r>
              <a:rPr lang="en-US" sz="1400" b="1" i="1" dirty="0">
                <a:solidFill>
                  <a:prstClr val="black"/>
                </a:solidFill>
              </a:rPr>
              <a:t>image</a:t>
            </a:r>
            <a:r>
              <a:rPr lang="en-US" sz="1400" dirty="0">
                <a:solidFill>
                  <a:prstClr val="black"/>
                </a:solidFill>
              </a:rPr>
              <a:t> is 800 x 250 pixels</a:t>
            </a: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</a:rPr>
              <a:t>Each </a:t>
            </a:r>
            <a:r>
              <a:rPr lang="en-US" sz="1400" b="1" i="1" dirty="0">
                <a:solidFill>
                  <a:prstClr val="black"/>
                </a:solidFill>
              </a:rPr>
              <a:t>patch </a:t>
            </a:r>
            <a:r>
              <a:rPr lang="en-US" sz="1400" dirty="0">
                <a:solidFill>
                  <a:prstClr val="black"/>
                </a:solidFill>
              </a:rPr>
              <a:t>is 32x32 pixels</a:t>
            </a: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1400" b="1" i="1" dirty="0">
              <a:solidFill>
                <a:prstClr val="black"/>
              </a:solidFill>
            </a:endParaRP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prstClr val="black"/>
                </a:solidFill>
              </a:rPr>
              <a:t>Filter: </a:t>
            </a:r>
            <a:r>
              <a:rPr lang="en-US" sz="1400" dirty="0">
                <a:solidFill>
                  <a:prstClr val="black"/>
                </a:solidFill>
              </a:rPr>
              <a:t>Any LIDAR patch with variance &lt; t, triggers the elimination of that </a:t>
            </a:r>
            <a:r>
              <a:rPr lang="en-US" sz="1400" i="1" dirty="0">
                <a:solidFill>
                  <a:prstClr val="black"/>
                </a:solidFill>
              </a:rPr>
              <a:t>patch </a:t>
            </a:r>
            <a:r>
              <a:rPr lang="en-US" sz="1400" dirty="0">
                <a:solidFill>
                  <a:prstClr val="black"/>
                </a:solidFill>
              </a:rPr>
              <a:t>for all 6 channels.</a:t>
            </a:r>
          </a:p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1400" b="1" i="1" dirty="0">
              <a:solidFill>
                <a:prstClr val="black"/>
              </a:solidFill>
            </a:endParaRPr>
          </a:p>
          <a:p>
            <a:pPr marL="285750" indent="-285750" defTabSz="13065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prstClr val="black"/>
                </a:solidFill>
              </a:rPr>
              <a:t>No tuning. </a:t>
            </a:r>
          </a:p>
          <a:p>
            <a:pPr marL="285750" indent="-285750" defTabSz="13065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prstClr val="black"/>
                </a:solidFill>
              </a:rPr>
              <a:t>No use of temporal information beyond optical flow.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19800" y="-48399"/>
            <a:ext cx="3076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M.Giering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V.Venugopalan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K.Reddy</a:t>
            </a:r>
            <a:endParaRPr lang="en-US" sz="12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676524" y="6624575"/>
            <a:ext cx="3810001" cy="2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/>
            <a:r>
              <a:rPr lang="en-US" sz="1000" dirty="0">
                <a:solidFill>
                  <a:srgbClr val="000000"/>
                </a:solidFill>
              </a:rPr>
              <a:t>UTC </a:t>
            </a:r>
            <a:r>
              <a:rPr lang="en-US" sz="1000" dirty="0" smtClean="0">
                <a:solidFill>
                  <a:srgbClr val="000000"/>
                </a:solidFill>
              </a:rPr>
              <a:t>PROPRIETARY - </a:t>
            </a:r>
            <a:r>
              <a:rPr lang="en-US" sz="1000" dirty="0">
                <a:solidFill>
                  <a:prstClr val="black"/>
                </a:solidFill>
              </a:rPr>
              <a:t>Export Controlled - ECCN: </a:t>
            </a:r>
            <a:r>
              <a:rPr lang="en-US" sz="1000" dirty="0" smtClean="0">
                <a:solidFill>
                  <a:prstClr val="black"/>
                </a:solidFill>
              </a:rPr>
              <a:t>EAR99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6300" y="6553200"/>
            <a:ext cx="1905000" cy="238125"/>
          </a:xfrm>
        </p:spPr>
        <p:txBody>
          <a:bodyPr/>
          <a:lstStyle/>
          <a:p>
            <a:pPr algn="r"/>
            <a:fld id="{D74381F8-E991-4C99-AEF6-B48122571F86}" type="slidenum">
              <a:rPr lang="en-US" smtClean="0">
                <a:solidFill>
                  <a:prstClr val="black"/>
                </a:solidFill>
              </a:rPr>
              <a:pPr algn="r"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869852">
            <a:off x="4065187" y="5168120"/>
            <a:ext cx="1312252" cy="259092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000" b="1" dirty="0" smtClean="0">
                <a:solidFill>
                  <a:prstClr val="black"/>
                </a:solidFill>
              </a:rPr>
              <a:t>D,U,V,R,G,B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537626" y="5747657"/>
            <a:ext cx="838200" cy="326092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IMAGE</a:t>
            </a:r>
          </a:p>
        </p:txBody>
      </p:sp>
      <p:cxnSp>
        <p:nvCxnSpPr>
          <p:cNvPr id="5" name="Straight Connector 4"/>
          <p:cNvCxnSpPr>
            <a:stCxn id="2" idx="0"/>
            <a:endCxn id="71" idx="2"/>
          </p:cNvCxnSpPr>
          <p:nvPr/>
        </p:nvCxnSpPr>
        <p:spPr bwMode="auto">
          <a:xfrm flipH="1" flipV="1">
            <a:off x="7039626" y="5384855"/>
            <a:ext cx="917100" cy="36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972826" y="5819811"/>
            <a:ext cx="838200" cy="326092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PATCH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stCxn id="27" idx="0"/>
            <a:endCxn id="73" idx="2"/>
          </p:cNvCxnSpPr>
          <p:nvPr/>
        </p:nvCxnSpPr>
        <p:spPr bwMode="auto">
          <a:xfrm flipH="1" flipV="1">
            <a:off x="5126691" y="4894037"/>
            <a:ext cx="1265235" cy="925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639847" y="5772043"/>
            <a:ext cx="973687" cy="3260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Channels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flipH="1" flipV="1">
            <a:off x="5011452" y="5591601"/>
            <a:ext cx="93948" cy="181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019800" y="3375653"/>
            <a:ext cx="1312252" cy="259092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pPr algn="ctr" defTabSz="914218">
              <a:lnSpc>
                <a:spcPts val="1400"/>
              </a:lnSpc>
            </a:pPr>
            <a:r>
              <a:rPr lang="en-US" sz="1000" b="1" dirty="0" smtClean="0">
                <a:solidFill>
                  <a:prstClr val="black"/>
                </a:solidFill>
              </a:rPr>
              <a:t>800 pixels</a:t>
            </a:r>
            <a:endParaRPr lang="en-US" sz="1000" b="1" dirty="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4648200" y="3516574"/>
            <a:ext cx="1587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099016" y="3505200"/>
            <a:ext cx="1587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4648200" y="3429000"/>
            <a:ext cx="0" cy="158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8686800" y="3429000"/>
            <a:ext cx="0" cy="158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32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41076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111 L 0.41076 -0.014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111 L 0.41076 -0.01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165" y="882455"/>
            <a:ext cx="8555035" cy="548640"/>
          </a:xfrm>
        </p:spPr>
        <p:txBody>
          <a:bodyPr/>
          <a:lstStyle/>
          <a:p>
            <a:r>
              <a:rPr lang="en-US" sz="2000" dirty="0" smtClean="0"/>
              <a:t>Anecdotal evidence that optical flow improves discrimination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10439400" y="2067871"/>
            <a:ext cx="280696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0"/>
            <a:r>
              <a:rPr lang="en-US" sz="2000" dirty="0" smtClean="0">
                <a:solidFill>
                  <a:prstClr val="black"/>
                </a:solidFill>
              </a:rPr>
              <a:t>Value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81482" y="381000"/>
            <a:ext cx="8558784" cy="563562"/>
          </a:xfrm>
        </p:spPr>
        <p:txBody>
          <a:bodyPr/>
          <a:lstStyle/>
          <a:p>
            <a:r>
              <a:rPr lang="en-US" sz="2800" dirty="0" smtClean="0"/>
              <a:t>LIDAR / Video / Optical Flow - CNN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 bwMode="auto">
          <a:xfrm>
            <a:off x="1524000" y="3352800"/>
            <a:ext cx="3810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4453217" y="3352800"/>
            <a:ext cx="3810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435916" y="3352800"/>
            <a:ext cx="3810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306513" fontAlgn="base">
              <a:spcBef>
                <a:spcPct val="0"/>
              </a:spcBef>
              <a:spcAft>
                <a:spcPct val="0"/>
              </a:spcAft>
            </a:pPr>
            <a:endParaRPr lang="en-US" sz="3400" dirty="0" smtClean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/>
        </p:nvSpPr>
        <p:spPr bwMode="auto">
          <a:xfrm>
            <a:off x="292982" y="5775960"/>
            <a:ext cx="8555035" cy="5486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8279" tIns="45700" rIns="18279" bIns="4570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7588" indent="-231046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084148" indent="-16995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3pPr>
            <a:lvl4pPr marL="1547356" indent="-176619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996118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316031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635942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55859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275766" indent="-167732" algn="l" defTabSz="91419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9454C3"/>
              </a:buClr>
            </a:pPr>
            <a:r>
              <a:rPr sz="2000" smtClean="0">
                <a:solidFill>
                  <a:prstClr val="black"/>
                </a:solidFill>
              </a:rPr>
              <a:t>While stopped at red lights (low optical flow), offset ambiguity increases.</a:t>
            </a:r>
            <a:endParaRPr sz="200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9800" y="-48399"/>
            <a:ext cx="3076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90"/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M.Giering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V.Venugopalan</a:t>
            </a:r>
            <a:r>
              <a:rPr lang="en-US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K.Reddy</a:t>
            </a:r>
            <a:endParaRPr lang="en-US" sz="12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76524" y="6624575"/>
            <a:ext cx="3810001" cy="2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/>
            <a:r>
              <a:rPr lang="en-US" sz="1000" dirty="0">
                <a:solidFill>
                  <a:srgbClr val="000000"/>
                </a:solidFill>
              </a:rPr>
              <a:t>UTC </a:t>
            </a:r>
            <a:r>
              <a:rPr lang="en-US" sz="1000" dirty="0" smtClean="0">
                <a:solidFill>
                  <a:srgbClr val="000000"/>
                </a:solidFill>
              </a:rPr>
              <a:t>PROPRIETARY - </a:t>
            </a:r>
            <a:r>
              <a:rPr lang="en-US" sz="1000" dirty="0">
                <a:solidFill>
                  <a:prstClr val="black"/>
                </a:solidFill>
              </a:rPr>
              <a:t>Export Controlled - ECCN: </a:t>
            </a:r>
            <a:r>
              <a:rPr lang="en-US" sz="1000" dirty="0" smtClean="0">
                <a:solidFill>
                  <a:prstClr val="black"/>
                </a:solidFill>
              </a:rPr>
              <a:t>EAR99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6300" y="6553200"/>
            <a:ext cx="1905000" cy="238125"/>
          </a:xfrm>
        </p:spPr>
        <p:txBody>
          <a:bodyPr/>
          <a:lstStyle/>
          <a:p>
            <a:pPr algn="r"/>
            <a:fld id="{D74381F8-E991-4C99-AEF6-B48122571F86}" type="slidenum">
              <a:rPr lang="en-US" smtClean="0">
                <a:solidFill>
                  <a:prstClr val="black"/>
                </a:solidFill>
              </a:rPr>
              <a:pPr algn="r"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800"/>
            <a:ext cx="916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962400"/>
            <a:ext cx="91376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2971800" y="1955800"/>
            <a:ext cx="0" cy="330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248400" y="1981200"/>
            <a:ext cx="0" cy="330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82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RC_All_Hands_Meeting_WIDESCREE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TRC_All_Hands_Meeting_WIDE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6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RC_All_Hands_Meeting_WIDESCREEN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TRC_All_Hands_Meeting_WIDESCREEN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RC_All_Hands_Meeting_WIDESCREEN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TRC_All_Hands_Meeting_WIDESCREEN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447</Words>
  <Application>Microsoft Office PowerPoint</Application>
  <PresentationFormat>On-screen Show (4:3)</PresentationFormat>
  <Paragraphs>102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UTRC_All_Hands_Meeting_WIDESCREEN</vt:lpstr>
      <vt:lpstr>LIDAR / Video / Optical Flow </vt:lpstr>
      <vt:lpstr>LIDAR / Video / Optical Flow </vt:lpstr>
      <vt:lpstr>LIDAR / Video / Optical Flow - CNN</vt:lpstr>
      <vt:lpstr>LIDAR / Video / Optical Flow </vt:lpstr>
      <vt:lpstr>LIDAR / Video / Optical Flow - CNN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CSC</dc:creator>
  <cp:lastModifiedBy>CSC</cp:lastModifiedBy>
  <cp:revision>115</cp:revision>
  <dcterms:created xsi:type="dcterms:W3CDTF">2014-11-04T18:39:56Z</dcterms:created>
  <dcterms:modified xsi:type="dcterms:W3CDTF">2014-12-16T15:58:23Z</dcterms:modified>
</cp:coreProperties>
</file>