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49"/>
  </p:notesMasterIdLst>
  <p:sldIdLst>
    <p:sldId id="256" r:id="rId2"/>
    <p:sldId id="263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2" r:id="rId14"/>
    <p:sldId id="320" r:id="rId15"/>
    <p:sldId id="321" r:id="rId16"/>
    <p:sldId id="323" r:id="rId17"/>
    <p:sldId id="324" r:id="rId18"/>
    <p:sldId id="284" r:id="rId19"/>
    <p:sldId id="281" r:id="rId20"/>
    <p:sldId id="282" r:id="rId21"/>
    <p:sldId id="283" r:id="rId22"/>
    <p:sldId id="286" r:id="rId23"/>
    <p:sldId id="287" r:id="rId24"/>
    <p:sldId id="288" r:id="rId25"/>
    <p:sldId id="291" r:id="rId26"/>
    <p:sldId id="292" r:id="rId27"/>
    <p:sldId id="289" r:id="rId28"/>
    <p:sldId id="290" r:id="rId29"/>
    <p:sldId id="293" r:id="rId30"/>
    <p:sldId id="294" r:id="rId31"/>
    <p:sldId id="295" r:id="rId32"/>
    <p:sldId id="325" r:id="rId33"/>
    <p:sldId id="296" r:id="rId34"/>
    <p:sldId id="297" r:id="rId35"/>
    <p:sldId id="298" r:id="rId36"/>
    <p:sldId id="300" r:id="rId37"/>
    <p:sldId id="301" r:id="rId38"/>
    <p:sldId id="299" r:id="rId39"/>
    <p:sldId id="302" r:id="rId40"/>
    <p:sldId id="303" r:id="rId41"/>
    <p:sldId id="306" r:id="rId42"/>
    <p:sldId id="304" r:id="rId43"/>
    <p:sldId id="307" r:id="rId44"/>
    <p:sldId id="308" r:id="rId45"/>
    <p:sldId id="305" r:id="rId46"/>
    <p:sldId id="285" r:id="rId47"/>
    <p:sldId id="260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72" autoAdjust="0"/>
  </p:normalViewPr>
  <p:slideViewPr>
    <p:cSldViewPr>
      <p:cViewPr>
        <p:scale>
          <a:sx n="67" d="100"/>
          <a:sy n="67" d="100"/>
        </p:scale>
        <p:origin x="-9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2CA8-8DA5-4522-8B70-0C3EB6B9CF9D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4E5D3-FD98-437F-8D59-BABD3695E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2F5B128-456A-40F3-88DE-DD59B9117C4F}" type="datetimeFigureOut">
              <a:rPr lang="zh-CN" altLang="en-US" smtClean="0"/>
              <a:t>2012/7/2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9E8133-EB1F-4C9D-BDE1-836A6804D2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504" y="1628800"/>
            <a:ext cx="8458200" cy="1222375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网络实验提高课程期末答辩</a:t>
            </a:r>
            <a:endParaRPr lang="zh-CN" altLang="en-US" sz="4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95536" y="3356992"/>
            <a:ext cx="8458200" cy="914400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 smtClean="0"/>
              <a:t>————</a:t>
            </a:r>
            <a:r>
              <a:rPr lang="zh-CN" altLang="en-US" sz="2800" dirty="0" smtClean="0"/>
              <a:t>高等工程学院 </a:t>
            </a:r>
            <a:r>
              <a:rPr lang="en-US" altLang="zh-CN" sz="2800" dirty="0" smtClean="0"/>
              <a:t>39061416 </a:t>
            </a:r>
            <a:r>
              <a:rPr lang="zh-CN" altLang="en-US" sz="2800" dirty="0" smtClean="0"/>
              <a:t>黄建宇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0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19045"/>
              </p:ext>
            </p:extLst>
          </p:nvPr>
        </p:nvGraphicFramePr>
        <p:xfrm>
          <a:off x="2627784" y="620688"/>
          <a:ext cx="3888432" cy="605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3" imgW="3797322" imgH="5914032" progId="Visio.Drawing.11">
                  <p:embed/>
                </p:oleObj>
              </mc:Choice>
              <mc:Fallback>
                <p:oleObj name="Visio" r:id="rId3" imgW="3797322" imgH="59140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20688"/>
                        <a:ext cx="3888432" cy="6055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5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</a:t>
            </a:r>
            <a:r>
              <a:rPr lang="zh-CN" altLang="en-US" dirty="0" smtClean="0"/>
              <a:t>选举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39010"/>
              </p:ext>
            </p:extLst>
          </p:nvPr>
        </p:nvGraphicFramePr>
        <p:xfrm>
          <a:off x="2339752" y="190500"/>
          <a:ext cx="5753100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3" imgW="6318261" imgH="7322225" progId="Visio.Drawing.11">
                  <p:embed/>
                </p:oleObj>
              </mc:Choice>
              <mc:Fallback>
                <p:oleObj name="Visio" r:id="rId3" imgW="6318261" imgH="73222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90500"/>
                        <a:ext cx="5753100" cy="666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4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LSDB</a:t>
            </a:r>
            <a:r>
              <a:rPr lang="zh-CN" altLang="en-US" dirty="0" smtClean="0"/>
              <a:t>同步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6468"/>
            <a:ext cx="8126751" cy="50405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0218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</a:t>
            </a:r>
            <a:r>
              <a:rPr lang="zh-CN" altLang="en-US" dirty="0" smtClean="0"/>
              <a:t>报文处理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61199"/>
              </p:ext>
            </p:extLst>
          </p:nvPr>
        </p:nvGraphicFramePr>
        <p:xfrm>
          <a:off x="539552" y="1268760"/>
          <a:ext cx="8675121" cy="532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3" imgW="9311505" imgH="5722202" progId="Visio.Drawing.11">
                  <p:embed/>
                </p:oleObj>
              </mc:Choice>
              <mc:Fallback>
                <p:oleObj name="Visio" r:id="rId3" imgW="9311505" imgH="57222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8675121" cy="5328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4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LSR</a:t>
            </a:r>
            <a:r>
              <a:rPr lang="zh-CN" altLang="en-US" dirty="0" smtClean="0"/>
              <a:t>报文处理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49167"/>
              </p:ext>
            </p:extLst>
          </p:nvPr>
        </p:nvGraphicFramePr>
        <p:xfrm>
          <a:off x="3347864" y="404664"/>
          <a:ext cx="4190578" cy="633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Visio" r:id="rId3" imgW="3653554" imgH="5521997" progId="Visio.Drawing.11">
                  <p:embed/>
                </p:oleObj>
              </mc:Choice>
              <mc:Fallback>
                <p:oleObj name="Visio" r:id="rId3" imgW="3653554" imgH="55219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4664"/>
                        <a:ext cx="4190578" cy="6334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1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LSU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LSAck</a:t>
            </a:r>
            <a:r>
              <a:rPr lang="zh-CN" altLang="en-US" dirty="0" smtClean="0"/>
              <a:t>报文处理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208907"/>
              </p:ext>
            </p:extLst>
          </p:nvPr>
        </p:nvGraphicFramePr>
        <p:xfrm>
          <a:off x="4716016" y="116632"/>
          <a:ext cx="3888432" cy="672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Visio" r:id="rId3" imgW="3718021" imgH="6422246" progId="Visio.Drawing.11">
                  <p:embed/>
                </p:oleObj>
              </mc:Choice>
              <mc:Fallback>
                <p:oleObj name="Visio" r:id="rId3" imgW="3718021" imgH="642224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16632"/>
                        <a:ext cx="3888432" cy="672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LSA</a:t>
            </a:r>
            <a:r>
              <a:rPr lang="zh-CN" altLang="en-US" dirty="0"/>
              <a:t>生成时机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LSA</a:t>
            </a:r>
            <a:r>
              <a:rPr lang="zh-CN" altLang="en-US" dirty="0"/>
              <a:t>是整个系统的数据流的核心，生成的由</a:t>
            </a:r>
            <a:r>
              <a:rPr lang="en-US" dirty="0"/>
              <a:t>LSA</a:t>
            </a:r>
            <a:r>
              <a:rPr lang="zh-CN" altLang="en-US" dirty="0"/>
              <a:t>链接而成的</a:t>
            </a:r>
            <a:r>
              <a:rPr lang="en-US" dirty="0"/>
              <a:t>LSDB</a:t>
            </a:r>
            <a:r>
              <a:rPr lang="zh-CN" altLang="en-US" dirty="0"/>
              <a:t>是整个</a:t>
            </a:r>
            <a:r>
              <a:rPr lang="en-US" dirty="0"/>
              <a:t>OSPF</a:t>
            </a:r>
            <a:r>
              <a:rPr lang="zh-CN" altLang="en-US" dirty="0"/>
              <a:t>协议的精髓所在。</a:t>
            </a:r>
            <a:endParaRPr lang="en-US" dirty="0"/>
          </a:p>
          <a:p>
            <a:r>
              <a:rPr lang="zh-CN" altLang="en-US" dirty="0"/>
              <a:t>在本系统中的</a:t>
            </a:r>
            <a:r>
              <a:rPr lang="en-US" dirty="0"/>
              <a:t>LSA</a:t>
            </a:r>
            <a:r>
              <a:rPr lang="zh-CN" altLang="en-US" dirty="0"/>
              <a:t>生成时机如下（有</a:t>
            </a:r>
            <a:r>
              <a:rPr lang="en-US" b="1" dirty="0"/>
              <a:t>3</a:t>
            </a:r>
            <a:r>
              <a:rPr lang="zh-CN" altLang="en-US" dirty="0"/>
              <a:t>处）：</a:t>
            </a:r>
            <a:endParaRPr lang="en-US" dirty="0"/>
          </a:p>
          <a:p>
            <a:pPr lvl="0"/>
            <a:r>
              <a:rPr lang="zh-CN" altLang="en-US" dirty="0"/>
              <a:t>一类</a:t>
            </a:r>
            <a:r>
              <a:rPr lang="en-US" dirty="0"/>
              <a:t>LSA</a:t>
            </a:r>
            <a:r>
              <a:rPr lang="zh-CN" altLang="en-US" dirty="0"/>
              <a:t>（</a:t>
            </a:r>
            <a:r>
              <a:rPr lang="en-US" dirty="0"/>
              <a:t>Router LSA</a:t>
            </a:r>
            <a:r>
              <a:rPr lang="zh-CN" altLang="en-US" dirty="0"/>
              <a:t>）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初始化完成时，通过</a:t>
            </a:r>
            <a:r>
              <a:rPr lang="en-US" dirty="0"/>
              <a:t>LSA</a:t>
            </a:r>
            <a:r>
              <a:rPr lang="zh-CN" altLang="en-US" dirty="0"/>
              <a:t>初始化配置文件的读取生成系统无法自动生成的</a:t>
            </a:r>
            <a:r>
              <a:rPr lang="en-US" dirty="0"/>
              <a:t>LSA</a:t>
            </a:r>
            <a:r>
              <a:rPr lang="zh-CN" altLang="en-US" dirty="0"/>
              <a:t>（</a:t>
            </a:r>
            <a:r>
              <a:rPr lang="en-US" dirty="0"/>
              <a:t>Type</a:t>
            </a:r>
            <a:r>
              <a:rPr lang="zh-CN" altLang="en-US" dirty="0"/>
              <a:t>：</a:t>
            </a:r>
            <a:r>
              <a:rPr lang="en-US" dirty="0" err="1"/>
              <a:t>StubNet</a:t>
            </a:r>
            <a:r>
              <a:rPr lang="zh-CN" altLang="en-US" dirty="0"/>
              <a:t>），在</a:t>
            </a:r>
            <a:r>
              <a:rPr lang="en-US" dirty="0"/>
              <a:t>DR</a:t>
            </a:r>
            <a:r>
              <a:rPr lang="zh-CN" altLang="en-US" dirty="0"/>
              <a:t>选举完成后与</a:t>
            </a:r>
            <a:r>
              <a:rPr lang="en-US" dirty="0"/>
              <a:t>DR</a:t>
            </a:r>
            <a:r>
              <a:rPr lang="zh-CN" altLang="en-US" dirty="0"/>
              <a:t>交换。</a:t>
            </a:r>
            <a:endParaRPr lang="en-US" dirty="0"/>
          </a:p>
          <a:p>
            <a:pPr lvl="1"/>
            <a:r>
              <a:rPr lang="en-US" dirty="0"/>
              <a:t>DR</a:t>
            </a:r>
            <a:r>
              <a:rPr lang="zh-CN" altLang="en-US" dirty="0"/>
              <a:t>选举完成时，由所有路由各自产生产生描述直连路由信息的</a:t>
            </a:r>
            <a:r>
              <a:rPr lang="en-US" dirty="0"/>
              <a:t>LSA</a:t>
            </a:r>
            <a:r>
              <a:rPr lang="zh-CN" altLang="en-US" dirty="0"/>
              <a:t>（</a:t>
            </a:r>
            <a:r>
              <a:rPr lang="en-US" dirty="0"/>
              <a:t>Type</a:t>
            </a:r>
            <a:r>
              <a:rPr lang="zh-CN" altLang="en-US" dirty="0"/>
              <a:t>：</a:t>
            </a:r>
            <a:r>
              <a:rPr lang="en-US" dirty="0" err="1"/>
              <a:t>TransNet</a:t>
            </a:r>
            <a:r>
              <a:rPr lang="zh-CN" altLang="en-US" dirty="0"/>
              <a:t>），产生后都与</a:t>
            </a:r>
            <a:r>
              <a:rPr lang="en-US" dirty="0"/>
              <a:t>DR</a:t>
            </a:r>
            <a:r>
              <a:rPr lang="zh-CN" altLang="en-US" dirty="0"/>
              <a:t>交换。</a:t>
            </a:r>
            <a:endParaRPr lang="en-US" dirty="0"/>
          </a:p>
          <a:p>
            <a:pPr lvl="0"/>
            <a:r>
              <a:rPr lang="zh-CN" altLang="en-US" dirty="0"/>
              <a:t>二类</a:t>
            </a:r>
            <a:r>
              <a:rPr lang="en-US" dirty="0"/>
              <a:t>LSA</a:t>
            </a:r>
            <a:r>
              <a:rPr lang="zh-CN" altLang="en-US" dirty="0"/>
              <a:t>（</a:t>
            </a:r>
            <a:r>
              <a:rPr lang="en-US" dirty="0"/>
              <a:t>Network LSA</a:t>
            </a:r>
            <a:r>
              <a:rPr lang="zh-CN" altLang="en-US" dirty="0"/>
              <a:t>）：</a:t>
            </a:r>
            <a:endParaRPr lang="en-US" dirty="0"/>
          </a:p>
          <a:p>
            <a:pPr lvl="1"/>
            <a:r>
              <a:rPr lang="zh-CN" altLang="en-US" dirty="0"/>
              <a:t>生成</a:t>
            </a:r>
            <a:r>
              <a:rPr lang="en-US" dirty="0"/>
              <a:t>LSDB</a:t>
            </a:r>
            <a:r>
              <a:rPr lang="zh-CN" altLang="en-US" dirty="0"/>
              <a:t>要输出到文件前，由</a:t>
            </a:r>
            <a:r>
              <a:rPr lang="en-US" dirty="0"/>
              <a:t>DR</a:t>
            </a:r>
            <a:r>
              <a:rPr lang="zh-CN" altLang="en-US" dirty="0"/>
              <a:t>产生</a:t>
            </a:r>
            <a:r>
              <a:rPr lang="en-US" dirty="0"/>
              <a:t>Network LSA</a:t>
            </a:r>
            <a:r>
              <a:rPr lang="zh-CN" altLang="en-US" dirty="0"/>
              <a:t>描述网段内的链路状态，并在区域内传播（这里</a:t>
            </a:r>
            <a:r>
              <a:rPr lang="en-US" dirty="0"/>
              <a:t>Flooding</a:t>
            </a:r>
            <a:r>
              <a:rPr lang="zh-CN" altLang="en-US" dirty="0"/>
              <a:t>）。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路由转发功能的实现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直接通过</a:t>
            </a:r>
            <a:r>
              <a:rPr lang="en-US" dirty="0" err="1"/>
              <a:t>ioctl</a:t>
            </a:r>
            <a:r>
              <a:rPr lang="zh-CN" altLang="en-US" dirty="0"/>
              <a:t>的</a:t>
            </a:r>
            <a:r>
              <a:rPr lang="en-US" dirty="0"/>
              <a:t>SIOCADDRT</a:t>
            </a:r>
            <a:r>
              <a:rPr lang="zh-CN" altLang="en-US" dirty="0"/>
              <a:t>选项，实现系统调用，更改系统的路由表，从而交由系统实现路由转发的功能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 smtClean="0"/>
              <a:t>实</a:t>
            </a:r>
            <a:r>
              <a:rPr lang="zh-CN" altLang="en-US" sz="6600" dirty="0"/>
              <a:t>验设计与结果分析</a:t>
            </a:r>
          </a:p>
        </p:txBody>
      </p:sp>
    </p:spTree>
    <p:extLst>
      <p:ext uri="{BB962C8B-B14F-4D97-AF65-F5344CB8AC3E}">
        <p14:creationId xmlns:p14="http://schemas.microsoft.com/office/powerpoint/2010/main" val="26296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6" y="1556792"/>
            <a:ext cx="9130904" cy="518457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/>
              <a:t>综合测试：</a:t>
            </a:r>
            <a:endParaRPr lang="en-US" dirty="0"/>
          </a:p>
          <a:p>
            <a:pPr lvl="1"/>
            <a:r>
              <a:rPr lang="zh-CN" altLang="en-US" dirty="0"/>
              <a:t>测试</a:t>
            </a:r>
            <a:r>
              <a:rPr lang="en-US" dirty="0"/>
              <a:t>OSPF</a:t>
            </a:r>
            <a:r>
              <a:rPr lang="zh-CN" altLang="en-US" dirty="0"/>
              <a:t>协议实现的正确性</a:t>
            </a:r>
            <a:endParaRPr lang="en-US" dirty="0"/>
          </a:p>
          <a:p>
            <a:pPr lvl="1"/>
            <a:r>
              <a:rPr lang="zh-CN" altLang="en-US" dirty="0"/>
              <a:t>验证</a:t>
            </a:r>
            <a:r>
              <a:rPr lang="en-US" dirty="0"/>
              <a:t>OSPF</a:t>
            </a:r>
            <a:r>
              <a:rPr lang="zh-CN" altLang="en-US" dirty="0"/>
              <a:t>协议规定格式数据的封装发送</a:t>
            </a:r>
            <a:endParaRPr lang="en-US" dirty="0"/>
          </a:p>
          <a:p>
            <a:pPr lvl="1"/>
            <a:r>
              <a:rPr lang="zh-CN" altLang="en-US" dirty="0"/>
              <a:t>验证符合</a:t>
            </a:r>
            <a:r>
              <a:rPr lang="en-US" dirty="0"/>
              <a:t>OSPF</a:t>
            </a:r>
            <a:r>
              <a:rPr lang="zh-CN" altLang="en-US" dirty="0"/>
              <a:t>协议规定格式的数据包的接收与逻辑处理</a:t>
            </a:r>
            <a:endParaRPr lang="en-US" dirty="0"/>
          </a:p>
          <a:p>
            <a:pPr lvl="1"/>
            <a:r>
              <a:rPr lang="zh-CN" altLang="en-US" dirty="0"/>
              <a:t>验证</a:t>
            </a:r>
            <a:r>
              <a:rPr lang="en-US" dirty="0"/>
              <a:t>Dead Interval</a:t>
            </a:r>
            <a:r>
              <a:rPr lang="zh-CN" altLang="en-US" dirty="0"/>
              <a:t>维护、邻居关系建立及报文交换过程</a:t>
            </a:r>
            <a:endParaRPr lang="en-US" dirty="0"/>
          </a:p>
          <a:p>
            <a:pPr lvl="0"/>
            <a:r>
              <a:rPr lang="zh-CN" altLang="en-US" dirty="0"/>
              <a:t>单独测试：</a:t>
            </a:r>
            <a:endParaRPr lang="en-US" dirty="0"/>
          </a:p>
          <a:p>
            <a:pPr lvl="1"/>
            <a:r>
              <a:rPr lang="zh-CN" altLang="en-US" dirty="0"/>
              <a:t>与路由器等设备交互的正确性：实验</a:t>
            </a:r>
            <a:r>
              <a:rPr lang="en-US" dirty="0" smtClean="0"/>
              <a:t>1</a:t>
            </a:r>
            <a:r>
              <a:rPr lang="zh-CN" altLang="en-US" dirty="0" smtClean="0"/>
              <a:t>（电</a:t>
            </a:r>
            <a:r>
              <a:rPr lang="zh-CN" altLang="en-US" dirty="0"/>
              <a:t>脑与路由直接相</a:t>
            </a:r>
            <a:r>
              <a:rPr lang="zh-CN" altLang="en-US" dirty="0" smtClean="0"/>
              <a:t>连）</a:t>
            </a:r>
            <a:endParaRPr lang="en-US" dirty="0"/>
          </a:p>
          <a:p>
            <a:pPr lvl="1"/>
            <a:r>
              <a:rPr lang="zh-CN" altLang="en-US" dirty="0"/>
              <a:t>路由器交互过程的正确性（五类报文）：实验</a:t>
            </a:r>
            <a:r>
              <a:rPr lang="en-US" dirty="0" smtClean="0"/>
              <a:t>2</a:t>
            </a:r>
            <a:r>
              <a:rPr lang="zh-CN" altLang="en-US" dirty="0"/>
              <a:t>（</a:t>
            </a:r>
            <a:r>
              <a:rPr lang="zh-CN" altLang="en-US" dirty="0" smtClean="0"/>
              <a:t>两</a:t>
            </a:r>
            <a:r>
              <a:rPr lang="zh-CN" altLang="en-US" dirty="0"/>
              <a:t>个路由交互验</a:t>
            </a:r>
            <a:r>
              <a:rPr lang="zh-CN" altLang="en-US" dirty="0" smtClean="0"/>
              <a:t>证）</a:t>
            </a:r>
            <a:endParaRPr lang="en-US" dirty="0"/>
          </a:p>
          <a:p>
            <a:pPr lvl="1"/>
            <a:r>
              <a:rPr lang="zh-CN" altLang="en-US" dirty="0"/>
              <a:t>验证生成的</a:t>
            </a:r>
            <a:r>
              <a:rPr lang="en-US" dirty="0"/>
              <a:t>LSDB</a:t>
            </a:r>
            <a:r>
              <a:rPr lang="zh-CN" altLang="en-US" dirty="0"/>
              <a:t>、</a:t>
            </a:r>
            <a:r>
              <a:rPr lang="en-US" dirty="0"/>
              <a:t>SPF</a:t>
            </a:r>
            <a:r>
              <a:rPr lang="zh-CN" altLang="en-US" dirty="0"/>
              <a:t>树、路由表的正确性：实验</a:t>
            </a:r>
            <a:r>
              <a:rPr lang="en-US" dirty="0" smtClean="0"/>
              <a:t>3</a:t>
            </a:r>
            <a:r>
              <a:rPr lang="zh-CN" altLang="en-US" dirty="0"/>
              <a:t>（</a:t>
            </a:r>
            <a:r>
              <a:rPr lang="zh-CN" altLang="en-US" dirty="0" smtClean="0"/>
              <a:t>四</a:t>
            </a:r>
            <a:r>
              <a:rPr lang="zh-CN" altLang="en-US" dirty="0"/>
              <a:t>个路由交互验</a:t>
            </a:r>
            <a:r>
              <a:rPr lang="zh-CN" altLang="en-US" dirty="0" smtClean="0"/>
              <a:t>证）</a:t>
            </a:r>
            <a:endParaRPr lang="en-US" dirty="0"/>
          </a:p>
          <a:p>
            <a:pPr lvl="1"/>
            <a:r>
              <a:rPr lang="zh-CN" altLang="en-US" dirty="0"/>
              <a:t>验证路由表转发的正确性：实验</a:t>
            </a:r>
            <a:r>
              <a:rPr lang="en-US" dirty="0" smtClean="0"/>
              <a:t>4</a:t>
            </a:r>
            <a:r>
              <a:rPr lang="zh-CN" altLang="en-US" dirty="0"/>
              <a:t>（</a:t>
            </a:r>
            <a:r>
              <a:rPr lang="zh-CN" altLang="en-US" dirty="0" smtClean="0"/>
              <a:t>电</a:t>
            </a:r>
            <a:r>
              <a:rPr lang="zh-CN" altLang="en-US" dirty="0"/>
              <a:t>脑与路由多台验</a:t>
            </a:r>
            <a:r>
              <a:rPr lang="zh-CN" altLang="en-US" dirty="0" smtClean="0"/>
              <a:t>证）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0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924944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/>
              <a:t>整体设计与实现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3693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操作系统：</a:t>
            </a:r>
            <a:r>
              <a:rPr lang="en-US" dirty="0"/>
              <a:t>Ubuntu 11.10</a:t>
            </a:r>
            <a:r>
              <a:rPr lang="zh-CN" altLang="en-US" dirty="0"/>
              <a:t>（机器上直接运行）、</a:t>
            </a:r>
            <a:r>
              <a:rPr lang="en-US" dirty="0"/>
              <a:t>Ubuntu9.10</a:t>
            </a:r>
            <a:r>
              <a:rPr lang="zh-CN" altLang="en-US" dirty="0"/>
              <a:t>（</a:t>
            </a:r>
            <a:r>
              <a:rPr lang="en-US" dirty="0" err="1"/>
              <a:t>Vmware</a:t>
            </a:r>
            <a:r>
              <a:rPr lang="zh-CN" altLang="en-US" dirty="0"/>
              <a:t>中运行）</a:t>
            </a:r>
            <a:endParaRPr lang="en-US" dirty="0"/>
          </a:p>
          <a:p>
            <a:r>
              <a:rPr lang="zh-CN" altLang="en-US" dirty="0"/>
              <a:t>编译器：</a:t>
            </a:r>
            <a:r>
              <a:rPr lang="en-US" dirty="0"/>
              <a:t>g++ 4.4.3</a:t>
            </a:r>
          </a:p>
          <a:p>
            <a:r>
              <a:rPr lang="zh-CN" altLang="en-US" dirty="0"/>
              <a:t>调试环境：</a:t>
            </a:r>
            <a:r>
              <a:rPr lang="en-US" dirty="0"/>
              <a:t>gdb7.1</a:t>
            </a:r>
          </a:p>
          <a:p>
            <a:r>
              <a:rPr lang="zh-CN" altLang="en-US" dirty="0"/>
              <a:t>集成开发环境：</a:t>
            </a:r>
            <a:r>
              <a:rPr lang="en-US" dirty="0" err="1"/>
              <a:t>Netbeans</a:t>
            </a:r>
            <a:r>
              <a:rPr lang="en-US" dirty="0"/>
              <a:t> IDE 7.1.2</a:t>
            </a:r>
          </a:p>
          <a:p>
            <a:r>
              <a:rPr lang="zh-CN" altLang="en-US" dirty="0"/>
              <a:t>抓包程序：</a:t>
            </a:r>
            <a:r>
              <a:rPr lang="en-US" dirty="0" err="1"/>
              <a:t>Wireshark</a:t>
            </a:r>
            <a:r>
              <a:rPr lang="en-US" dirty="0"/>
              <a:t> </a:t>
            </a:r>
            <a:r>
              <a:rPr lang="en-US" dirty="0" smtClean="0"/>
              <a:t>1.2.7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6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：两个路由实验室组网测试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03312" y="2307907"/>
            <a:ext cx="7036334" cy="2242187"/>
            <a:chOff x="1095" y="1726"/>
            <a:chExt cx="11519" cy="3151"/>
          </a:xfrm>
        </p:grpSpPr>
        <p:sp>
          <p:nvSpPr>
            <p:cNvPr id="5" name="文本框 2"/>
            <p:cNvSpPr txBox="1">
              <a:spLocks noChangeArrowheads="1"/>
            </p:cNvSpPr>
            <p:nvPr/>
          </p:nvSpPr>
          <p:spPr bwMode="auto">
            <a:xfrm>
              <a:off x="3470" y="2975"/>
              <a:ext cx="3293" cy="47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rPr>
                <a:t>E0:168.1.1.1/24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95" y="1726"/>
              <a:ext cx="11519" cy="3151"/>
              <a:chOff x="1095" y="1726"/>
              <a:chExt cx="11519" cy="3151"/>
            </a:xfrm>
          </p:grpSpPr>
          <p:sp>
            <p:nvSpPr>
              <p:cNvPr id="7" name="AutoShape 115"/>
              <p:cNvSpPr>
                <a:spLocks noChangeArrowheads="1"/>
              </p:cNvSpPr>
              <p:nvPr/>
            </p:nvSpPr>
            <p:spPr bwMode="auto">
              <a:xfrm>
                <a:off x="2673" y="2316"/>
                <a:ext cx="1278" cy="775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 </a:t>
                </a:r>
              </a:p>
            </p:txBody>
          </p:sp>
          <p:sp>
            <p:nvSpPr>
              <p:cNvPr id="8" name="AutoShape 116"/>
              <p:cNvSpPr>
                <a:spLocks noChangeArrowheads="1"/>
              </p:cNvSpPr>
              <p:nvPr/>
            </p:nvSpPr>
            <p:spPr bwMode="auto">
              <a:xfrm>
                <a:off x="7337" y="2316"/>
                <a:ext cx="1278" cy="775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文本框 2"/>
              <p:cNvSpPr txBox="1">
                <a:spLocks noChangeArrowheads="1"/>
              </p:cNvSpPr>
              <p:nvPr/>
            </p:nvSpPr>
            <p:spPr bwMode="auto">
              <a:xfrm>
                <a:off x="6519" y="3133"/>
                <a:ext cx="3292" cy="471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E0:168.1.1.2/24</a:t>
                </a:r>
              </a:p>
            </p:txBody>
          </p:sp>
          <p:cxnSp>
            <p:nvCxnSpPr>
              <p:cNvPr id="10" name="AutoShape 118"/>
              <p:cNvCxnSpPr>
                <a:cxnSpLocks noChangeShapeType="1"/>
              </p:cNvCxnSpPr>
              <p:nvPr/>
            </p:nvCxnSpPr>
            <p:spPr bwMode="auto">
              <a:xfrm flipH="1">
                <a:off x="1602" y="2616"/>
                <a:ext cx="1071" cy="107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AutoShape 119"/>
              <p:cNvCxnSpPr>
                <a:cxnSpLocks noChangeShapeType="1"/>
              </p:cNvCxnSpPr>
              <p:nvPr/>
            </p:nvCxnSpPr>
            <p:spPr bwMode="auto">
              <a:xfrm>
                <a:off x="8615" y="2720"/>
                <a:ext cx="1258" cy="7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文本框 2"/>
              <p:cNvSpPr txBox="1">
                <a:spLocks noChangeArrowheads="1"/>
              </p:cNvSpPr>
              <p:nvPr/>
            </p:nvSpPr>
            <p:spPr bwMode="auto">
              <a:xfrm>
                <a:off x="1095" y="3709"/>
                <a:ext cx="3285" cy="471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LOOP1:1.1.1.1/24</a:t>
                </a:r>
              </a:p>
            </p:txBody>
          </p:sp>
          <p:sp>
            <p:nvSpPr>
              <p:cNvPr id="13" name="文本框 2"/>
              <p:cNvSpPr txBox="1">
                <a:spLocks noChangeArrowheads="1"/>
              </p:cNvSpPr>
              <p:nvPr/>
            </p:nvSpPr>
            <p:spPr bwMode="auto">
              <a:xfrm>
                <a:off x="9330" y="3575"/>
                <a:ext cx="3284" cy="471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LOOP1:2.2.2.2/24</a:t>
                </a:r>
              </a:p>
            </p:txBody>
          </p:sp>
          <p:sp>
            <p:nvSpPr>
              <p:cNvPr id="14" name="文本框 2"/>
              <p:cNvSpPr txBox="1">
                <a:spLocks noChangeArrowheads="1"/>
              </p:cNvSpPr>
              <p:nvPr/>
            </p:nvSpPr>
            <p:spPr bwMode="auto">
              <a:xfrm>
                <a:off x="2601" y="1726"/>
                <a:ext cx="3284" cy="471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RID:1.1.1.1</a:t>
                </a:r>
              </a:p>
            </p:txBody>
          </p:sp>
          <p:sp>
            <p:nvSpPr>
              <p:cNvPr id="15" name="文本框 2"/>
              <p:cNvSpPr txBox="1">
                <a:spLocks noChangeArrowheads="1"/>
              </p:cNvSpPr>
              <p:nvPr/>
            </p:nvSpPr>
            <p:spPr bwMode="auto">
              <a:xfrm>
                <a:off x="7287" y="1738"/>
                <a:ext cx="3291" cy="471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00" dirty="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RID:2.2.2.2</a:t>
                </a:r>
              </a:p>
            </p:txBody>
          </p:sp>
          <p:cxnSp>
            <p:nvCxnSpPr>
              <p:cNvPr id="16" name="AutoShape 124"/>
              <p:cNvCxnSpPr>
                <a:cxnSpLocks noChangeShapeType="1"/>
              </p:cNvCxnSpPr>
              <p:nvPr/>
            </p:nvCxnSpPr>
            <p:spPr bwMode="auto">
              <a:xfrm>
                <a:off x="3951" y="2720"/>
                <a:ext cx="1037" cy="129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25"/>
              <p:cNvCxnSpPr>
                <a:cxnSpLocks noChangeShapeType="1"/>
              </p:cNvCxnSpPr>
              <p:nvPr/>
            </p:nvCxnSpPr>
            <p:spPr bwMode="auto">
              <a:xfrm flipH="1">
                <a:off x="5884" y="2720"/>
                <a:ext cx="1453" cy="129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AutoShape 126"/>
              <p:cNvSpPr>
                <a:spLocks noChangeArrowheads="1"/>
              </p:cNvSpPr>
              <p:nvPr/>
            </p:nvSpPr>
            <p:spPr bwMode="auto">
              <a:xfrm>
                <a:off x="4778" y="4017"/>
                <a:ext cx="1209" cy="714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文本框 2"/>
              <p:cNvSpPr txBox="1">
                <a:spLocks noChangeArrowheads="1"/>
              </p:cNvSpPr>
              <p:nvPr/>
            </p:nvSpPr>
            <p:spPr bwMode="auto">
              <a:xfrm>
                <a:off x="3081" y="2422"/>
                <a:ext cx="389" cy="78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R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0" name="文本框 2"/>
              <p:cNvSpPr txBox="1">
                <a:spLocks noChangeArrowheads="1"/>
              </p:cNvSpPr>
              <p:nvPr/>
            </p:nvSpPr>
            <p:spPr bwMode="auto">
              <a:xfrm>
                <a:off x="7776" y="2413"/>
                <a:ext cx="389" cy="78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R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1" name="文本框 2"/>
              <p:cNvSpPr txBox="1">
                <a:spLocks noChangeArrowheads="1"/>
              </p:cNvSpPr>
              <p:nvPr/>
            </p:nvSpPr>
            <p:spPr bwMode="auto">
              <a:xfrm>
                <a:off x="5072" y="4094"/>
                <a:ext cx="389" cy="783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kern="1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宋体"/>
                  </a:rPr>
                  <a:t>S</a:t>
                </a:r>
                <a:endParaRPr lang="en-US" sz="1200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：两个路由实验室组网测试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图片 4" descr="DSCF082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4467"/>
            <a:ext cx="6984776" cy="5238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3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</a:t>
            </a:r>
            <a:r>
              <a:rPr lang="zh-CN" altLang="en-US" dirty="0" smtClean="0"/>
              <a:t>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实验组网图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0" y="1893728"/>
            <a:ext cx="86868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AutoShape 83"/>
          <p:cNvSpPr>
            <a:spLocks noChangeArrowheads="1"/>
          </p:cNvSpPr>
          <p:nvPr/>
        </p:nvSpPr>
        <p:spPr bwMode="auto">
          <a:xfrm>
            <a:off x="1274445" y="3220085"/>
            <a:ext cx="811530" cy="4921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AutoShape 84"/>
          <p:cNvSpPr>
            <a:spLocks noChangeArrowheads="1"/>
          </p:cNvSpPr>
          <p:nvPr/>
        </p:nvSpPr>
        <p:spPr bwMode="auto">
          <a:xfrm>
            <a:off x="4236085" y="3410267"/>
            <a:ext cx="811530" cy="4921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AutoShape 85"/>
          <p:cNvCxnSpPr>
            <a:cxnSpLocks noChangeShapeType="1"/>
          </p:cNvCxnSpPr>
          <p:nvPr/>
        </p:nvCxnSpPr>
        <p:spPr bwMode="auto">
          <a:xfrm>
            <a:off x="2085975" y="3476625"/>
            <a:ext cx="215011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766570" y="3627755"/>
            <a:ext cx="2194560" cy="36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宋体"/>
              </a:rPr>
              <a:t>E0:168.1.1.1/24</a:t>
            </a: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161030" y="3609340"/>
            <a:ext cx="2194560" cy="36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宋体"/>
              </a:rPr>
              <a:t>E0:168.1.1.2/24</a:t>
            </a:r>
          </a:p>
        </p:txBody>
      </p:sp>
      <p:cxnSp>
        <p:nvCxnSpPr>
          <p:cNvPr id="9" name="AutoShape 88"/>
          <p:cNvCxnSpPr>
            <a:cxnSpLocks noChangeShapeType="1"/>
          </p:cNvCxnSpPr>
          <p:nvPr/>
        </p:nvCxnSpPr>
        <p:spPr bwMode="auto">
          <a:xfrm flipH="1">
            <a:off x="594360" y="3410585"/>
            <a:ext cx="680085" cy="6800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9"/>
          <p:cNvCxnSpPr>
            <a:cxnSpLocks noChangeShapeType="1"/>
          </p:cNvCxnSpPr>
          <p:nvPr/>
        </p:nvCxnSpPr>
        <p:spPr bwMode="auto">
          <a:xfrm>
            <a:off x="5047615" y="3476625"/>
            <a:ext cx="798830" cy="4610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72415" y="4100195"/>
            <a:ext cx="2194560" cy="36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宋体"/>
              </a:rPr>
              <a:t>LOOP1:1.1.1.1/24</a:t>
            </a: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5393055" y="3975100"/>
            <a:ext cx="2194560" cy="36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宋体"/>
              </a:rPr>
              <a:t>LOOP1:2.2.2.2/24</a:t>
            </a: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227455" y="2841625"/>
            <a:ext cx="2194560" cy="36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宋体"/>
              </a:rPr>
              <a:t>RID:1.1.1.1</a:t>
            </a: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198620" y="2849880"/>
            <a:ext cx="2194560" cy="36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宋体"/>
              </a:rPr>
              <a:t>RID:2.2.2.2</a:t>
            </a: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1529715" y="3315970"/>
            <a:ext cx="247015" cy="4508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>
                <a:effectLst/>
                <a:latin typeface="Times New Roman"/>
                <a:ea typeface="宋体"/>
              </a:rPr>
              <a:t>R</a:t>
            </a:r>
            <a:endParaRPr lang="en-US" sz="1200" kern="100">
              <a:effectLst/>
              <a:latin typeface="Times New Roman"/>
              <a:ea typeface="宋体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504690" y="3279140"/>
            <a:ext cx="247015" cy="4508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>
                <a:effectLst/>
                <a:latin typeface="Times New Roman"/>
                <a:ea typeface="宋体"/>
              </a:rPr>
              <a:t>R</a:t>
            </a:r>
            <a:endParaRPr lang="en-US" sz="1200" kern="100">
              <a:effectLst/>
              <a:latin typeface="Times New Roman"/>
              <a:ea typeface="宋体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</a:t>
            </a:r>
            <a:r>
              <a:rPr lang="zh-CN" altLang="en-US" dirty="0" smtClean="0"/>
              <a:t>拟</a:t>
            </a:r>
            <a:r>
              <a:rPr lang="en-US" altLang="zh-CN" dirty="0" smtClean="0"/>
              <a:t>——DR</a:t>
            </a:r>
            <a:r>
              <a:rPr lang="zh-CN" altLang="en-US" dirty="0" smtClean="0"/>
              <a:t>选举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22" descr="C:\Users\huang\Desktop\hi\Screenshot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834173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7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</a:t>
            </a:r>
            <a:r>
              <a:rPr lang="zh-CN" altLang="en-US" dirty="0" smtClean="0"/>
              <a:t>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报文交互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24" descr="C:\Users\huang\Desktop\测试二运行结果\Screenshot-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8" r="39314" b="17654"/>
          <a:stretch>
            <a:fillRect/>
          </a:stretch>
        </p:blipFill>
        <p:spPr bwMode="auto">
          <a:xfrm>
            <a:off x="75930" y="1356196"/>
            <a:ext cx="896056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0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</a:t>
            </a:r>
            <a:r>
              <a:rPr lang="zh-CN" altLang="en-US" dirty="0" smtClean="0"/>
              <a:t>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报文交互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30" descr="C:\Users\huang\Desktop\测试二运行结果\Screenshot-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1" r="31044" b="18088"/>
          <a:stretch>
            <a:fillRect/>
          </a:stretch>
        </p:blipFill>
        <p:spPr bwMode="auto">
          <a:xfrm>
            <a:off x="251520" y="1484784"/>
            <a:ext cx="8807944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0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04605"/>
            <a:ext cx="8686800" cy="838200"/>
          </a:xfrm>
        </p:spPr>
        <p:txBody>
          <a:bodyPr/>
          <a:lstStyle/>
          <a:p>
            <a:endParaRPr lang="en-US"/>
          </a:p>
        </p:txBody>
      </p:sp>
      <p:pic>
        <p:nvPicPr>
          <p:cNvPr id="4105" name="图片 36" descr="Description: C:\Users\huang\Desktop\测试二运行结果\168.1.1.2D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3" r="30028" b="27376"/>
          <a:stretch>
            <a:fillRect/>
          </a:stretch>
        </p:blipFill>
        <p:spPr bwMode="auto">
          <a:xfrm>
            <a:off x="-1" y="606413"/>
            <a:ext cx="7530845" cy="311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图片 131" descr="Description: C:\Users\huang\Desktop\测试二运行结果\168.1.1.1D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51" r="41226" b="27165"/>
          <a:stretch>
            <a:fillRect/>
          </a:stretch>
        </p:blipFill>
        <p:spPr bwMode="auto">
          <a:xfrm>
            <a:off x="3357230" y="547405"/>
            <a:ext cx="6484010" cy="317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图片 132" descr="Description: C:\Users\huang\Desktop\测试二运行结果\168.1.1.1D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3" r="39815" b="24655"/>
          <a:stretch>
            <a:fillRect/>
          </a:stretch>
        </p:blipFill>
        <p:spPr bwMode="auto">
          <a:xfrm>
            <a:off x="-1" y="3951124"/>
            <a:ext cx="6152532" cy="31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图片 133" descr="Description: C:\Users\huang\Desktop\测试二运行结果\168.1.1.2D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6" r="40202" b="25591"/>
          <a:stretch>
            <a:fillRect/>
          </a:stretch>
        </p:blipFill>
        <p:spPr bwMode="auto">
          <a:xfrm>
            <a:off x="3486358" y="3725232"/>
            <a:ext cx="6783671" cy="33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椭圆 139"/>
          <p:cNvSpPr/>
          <p:nvPr/>
        </p:nvSpPr>
        <p:spPr>
          <a:xfrm>
            <a:off x="1092982" y="3449871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08012" y="803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10046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25000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0" y="29572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椭圆 139"/>
          <p:cNvSpPr/>
          <p:nvPr/>
        </p:nvSpPr>
        <p:spPr>
          <a:xfrm>
            <a:off x="1835696" y="3256325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椭圆 139"/>
          <p:cNvSpPr/>
          <p:nvPr/>
        </p:nvSpPr>
        <p:spPr>
          <a:xfrm>
            <a:off x="4932040" y="3256325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椭圆 139"/>
          <p:cNvSpPr/>
          <p:nvPr/>
        </p:nvSpPr>
        <p:spPr>
          <a:xfrm>
            <a:off x="4283968" y="3408725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椭圆 139"/>
          <p:cNvSpPr/>
          <p:nvPr/>
        </p:nvSpPr>
        <p:spPr>
          <a:xfrm>
            <a:off x="1331640" y="6444739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椭圆 139"/>
          <p:cNvSpPr/>
          <p:nvPr/>
        </p:nvSpPr>
        <p:spPr>
          <a:xfrm>
            <a:off x="827584" y="6660763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椭圆 139"/>
          <p:cNvSpPr/>
          <p:nvPr/>
        </p:nvSpPr>
        <p:spPr>
          <a:xfrm>
            <a:off x="5004048" y="6516747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椭圆 139"/>
          <p:cNvSpPr/>
          <p:nvPr/>
        </p:nvSpPr>
        <p:spPr>
          <a:xfrm>
            <a:off x="4427984" y="6712709"/>
            <a:ext cx="792088" cy="26797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8600" y="-110103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：两个路由终端模拟</a:t>
            </a:r>
            <a:r>
              <a:rPr lang="en-US" altLang="zh-CN" dirty="0" smtClean="0"/>
              <a:t>——DD</a:t>
            </a:r>
            <a:r>
              <a:rPr lang="zh-CN" altLang="en-US" dirty="0" smtClean="0"/>
              <a:t>报文</a:t>
            </a:r>
            <a:r>
              <a:rPr lang="en-US" altLang="zh-CN" dirty="0" smtClean="0"/>
              <a:t>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：两个路由终端模拟</a:t>
            </a:r>
            <a:r>
              <a:rPr lang="en-US" altLang="zh-CN" dirty="0" smtClean="0"/>
              <a:t>——LSR</a:t>
            </a:r>
            <a:r>
              <a:rPr lang="zh-CN" altLang="en-US" dirty="0" smtClean="0"/>
              <a:t>报文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142" descr="C:\Users\huang\Desktop\hi\Screenshot-14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2" r="32380" b="31223"/>
          <a:stretch/>
        </p:blipFill>
        <p:spPr bwMode="auto">
          <a:xfrm>
            <a:off x="42790" y="1484784"/>
            <a:ext cx="9101210" cy="3528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56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：两个路由终端模拟</a:t>
            </a:r>
            <a:r>
              <a:rPr lang="en-US" altLang="zh-CN" dirty="0" smtClean="0"/>
              <a:t>——LSU</a:t>
            </a:r>
            <a:r>
              <a:rPr lang="zh-CN" altLang="en-US" dirty="0" smtClean="0"/>
              <a:t>报文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143" descr="C:\Users\huang\Desktop\hi\Screenshot-15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308" r="30719" b="15822"/>
          <a:stretch/>
        </p:blipFill>
        <p:spPr bwMode="auto">
          <a:xfrm>
            <a:off x="0" y="1412776"/>
            <a:ext cx="9031352" cy="4608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06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程序结构设计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935972"/>
              </p:ext>
            </p:extLst>
          </p:nvPr>
        </p:nvGraphicFramePr>
        <p:xfrm>
          <a:off x="827584" y="1412776"/>
          <a:ext cx="6408712" cy="519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327"/>
                <a:gridCol w="4863385"/>
              </a:tblGrid>
              <a:tr h="324661">
                <a:tc>
                  <a:txBody>
                    <a:bodyPr/>
                    <a:lstStyle/>
                    <a:p>
                      <a:pPr marL="0" marR="0" indent="3048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文件名称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文件功能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init.cpp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初始化相关配置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hello.cpp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发送、接收</a:t>
                      </a:r>
                      <a:r>
                        <a:rPr lang="en-US" sz="1400" kern="100">
                          <a:effectLst/>
                        </a:rPr>
                        <a:t>HELLO</a:t>
                      </a:r>
                      <a:r>
                        <a:rPr lang="zh-CN" sz="1400" kern="100">
                          <a:effectLst/>
                        </a:rPr>
                        <a:t>报文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dd.cpp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发送、接收</a:t>
                      </a:r>
                      <a:r>
                        <a:rPr lang="en-US" sz="1400" kern="100" dirty="0">
                          <a:effectLst/>
                        </a:rPr>
                        <a:t>DD</a:t>
                      </a:r>
                      <a:r>
                        <a:rPr lang="zh-CN" sz="1400" kern="100" dirty="0">
                          <a:effectLst/>
                        </a:rPr>
                        <a:t>报文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lsr.cpp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发送、接受</a:t>
                      </a:r>
                      <a:r>
                        <a:rPr lang="en-US" sz="1400" kern="100">
                          <a:effectLst/>
                        </a:rPr>
                        <a:t>LSR</a:t>
                      </a:r>
                      <a:r>
                        <a:rPr lang="zh-CN" sz="1400" kern="100">
                          <a:effectLst/>
                        </a:rPr>
                        <a:t>报文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lsu.cpp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发送、接收</a:t>
                      </a:r>
                      <a:r>
                        <a:rPr lang="en-US" sz="1400" kern="100">
                          <a:effectLst/>
                        </a:rPr>
                        <a:t>LSU</a:t>
                      </a:r>
                      <a:r>
                        <a:rPr lang="zh-CN" sz="1400" kern="100">
                          <a:effectLst/>
                        </a:rPr>
                        <a:t>报文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lsack.cpp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发送、接收</a:t>
                      </a:r>
                      <a:r>
                        <a:rPr lang="en-US" sz="1400" kern="100" dirty="0">
                          <a:effectLst/>
                        </a:rPr>
                        <a:t>LSACK</a:t>
                      </a:r>
                      <a:r>
                        <a:rPr lang="zh-CN" sz="1400" kern="100" dirty="0">
                          <a:effectLst/>
                        </a:rPr>
                        <a:t>报文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pkt.cpp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发送、接收所有</a:t>
                      </a:r>
                      <a:r>
                        <a:rPr lang="en-US" sz="1400" kern="100" dirty="0">
                          <a:effectLst/>
                        </a:rPr>
                        <a:t>IP packet</a:t>
                      </a:r>
                      <a:r>
                        <a:rPr lang="zh-CN" sz="1400" kern="100" dirty="0">
                          <a:effectLst/>
                        </a:rPr>
                        <a:t>报文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errlog.cpp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错误</a:t>
                      </a:r>
                      <a:r>
                        <a:rPr lang="en-US" sz="1400" kern="100" dirty="0">
                          <a:effectLst/>
                        </a:rPr>
                        <a:t>LOG</a:t>
                      </a:r>
                      <a:r>
                        <a:rPr lang="zh-CN" sz="1400" kern="100" dirty="0">
                          <a:effectLst/>
                        </a:rPr>
                        <a:t>定义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out.cpp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输出</a:t>
                      </a:r>
                      <a:r>
                        <a:rPr lang="en-US" sz="1400" kern="100" dirty="0" err="1">
                          <a:effectLst/>
                        </a:rPr>
                        <a:t>SPFtree</a:t>
                      </a:r>
                      <a:r>
                        <a:rPr lang="zh-CN" sz="1400" kern="100" dirty="0">
                          <a:effectLst/>
                        </a:rPr>
                        <a:t>、路由表、</a:t>
                      </a:r>
                      <a:r>
                        <a:rPr lang="en-US" sz="1400" kern="100" dirty="0">
                          <a:effectLst/>
                        </a:rPr>
                        <a:t>LSDB</a:t>
                      </a:r>
                      <a:r>
                        <a:rPr lang="zh-CN" sz="1400" kern="100" dirty="0">
                          <a:effectLst/>
                        </a:rPr>
                        <a:t>等相关信息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pkt.h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OSPF</a:t>
                      </a:r>
                      <a:r>
                        <a:rPr lang="zh-CN" sz="1400" kern="100">
                          <a:effectLst/>
                        </a:rPr>
                        <a:t>报文格式定义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global.h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全局变量与相关接口定义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precv.cpp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收包相关函数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precv.h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收报相关函数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stdnet.cpp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发包相关函数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  <a:tr h="324661"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stdnet.h</a:t>
                      </a:r>
                      <a:endParaRPr lang="en-US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  <a:tc>
                  <a:txBody>
                    <a:bodyPr/>
                    <a:lstStyle/>
                    <a:p>
                      <a:pPr marL="0" marR="0" indent="30607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发包相关函数</a:t>
                      </a:r>
                      <a:endParaRPr lang="en-US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9739" marR="7973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5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：两个路由终端模拟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LSAck</a:t>
            </a:r>
            <a:r>
              <a:rPr lang="zh-CN" altLang="en-US" dirty="0" smtClean="0"/>
              <a:t>报文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144" descr="C:\Users\huang\Desktop\测试二运行结果\LSAck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9" r="30601" b="17721"/>
          <a:stretch/>
        </p:blipFill>
        <p:spPr bwMode="auto">
          <a:xfrm>
            <a:off x="179512" y="1484784"/>
            <a:ext cx="8922211" cy="4392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06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：两个路由终端模拟</a:t>
            </a:r>
            <a:r>
              <a:rPr lang="en-US" altLang="zh-CN" dirty="0"/>
              <a:t>——</a:t>
            </a:r>
            <a:r>
              <a:rPr lang="zh-CN" altLang="en-US" dirty="0" smtClean="0"/>
              <a:t>输出路由信息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5"/>
          <a:stretch>
            <a:fillRect/>
          </a:stretch>
        </p:blipFill>
        <p:spPr bwMode="auto">
          <a:xfrm>
            <a:off x="395536" y="1484784"/>
            <a:ext cx="8136904" cy="5046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8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5" y="457200"/>
            <a:ext cx="9208844" cy="838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：两个路由终端模拟</a:t>
            </a:r>
            <a:r>
              <a:rPr lang="en-US" altLang="zh-CN" dirty="0" smtClean="0"/>
              <a:t>——</a:t>
            </a:r>
            <a:r>
              <a:rPr lang="zh-CN" altLang="en-US" dirty="0"/>
              <a:t>验证</a:t>
            </a:r>
            <a:r>
              <a:rPr lang="en-US" altLang="zh-CN" dirty="0"/>
              <a:t>Dead Interval</a:t>
            </a:r>
            <a:r>
              <a:rPr lang="zh-CN" altLang="en-US" dirty="0"/>
              <a:t>维护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C:\Users\huang\Desktop\39061416\测试2\中间截图\Dead测试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7" r="25331" b="3245"/>
          <a:stretch/>
        </p:blipFill>
        <p:spPr bwMode="auto">
          <a:xfrm>
            <a:off x="107504" y="2060848"/>
            <a:ext cx="9208845" cy="27363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5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：四个路由终端模</a:t>
            </a:r>
            <a:r>
              <a:rPr lang="zh-CN" altLang="en-US" dirty="0" smtClean="0"/>
              <a:t>拟</a:t>
            </a:r>
            <a:r>
              <a:rPr lang="en-US" altLang="zh-CN" dirty="0" smtClean="0"/>
              <a:t>——</a:t>
            </a:r>
            <a:r>
              <a:rPr lang="zh-CN" altLang="en-US" dirty="0"/>
              <a:t>实验组网图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0" r="19618"/>
          <a:stretch>
            <a:fillRect/>
          </a:stretch>
        </p:blipFill>
        <p:spPr bwMode="auto">
          <a:xfrm>
            <a:off x="1187624" y="1628800"/>
            <a:ext cx="6713942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2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 smtClean="0"/>
              <a:t>四</a:t>
            </a:r>
            <a:r>
              <a:rPr lang="zh-CN" altLang="en-US" dirty="0"/>
              <a:t>个路由终端模拟</a:t>
            </a:r>
            <a:r>
              <a:rPr lang="en-US" altLang="zh-CN" dirty="0"/>
              <a:t>——</a:t>
            </a:r>
            <a:r>
              <a:rPr lang="zh-CN" altLang="en-US" dirty="0" smtClean="0"/>
              <a:t>报文交互过程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145"/>
          <p:cNvPicPr/>
          <p:nvPr/>
        </p:nvPicPr>
        <p:blipFill rotWithShape="1">
          <a:blip r:embed="rId2"/>
          <a:srcRect r="34857" b="6537"/>
          <a:stretch/>
        </p:blipFill>
        <p:spPr bwMode="auto">
          <a:xfrm>
            <a:off x="160660" y="1616794"/>
            <a:ext cx="8928992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9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9091736" cy="838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：四个路由终端模拟</a:t>
            </a:r>
            <a:r>
              <a:rPr lang="en-US" altLang="zh-CN" dirty="0" smtClean="0"/>
              <a:t>——LSDB</a:t>
            </a:r>
            <a:r>
              <a:rPr lang="zh-CN" altLang="en-US" dirty="0" smtClean="0"/>
              <a:t>得出网络全貌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718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570361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：四个路由终端模拟</a:t>
            </a:r>
            <a:r>
              <a:rPr lang="en-US" altLang="zh-CN" dirty="0" smtClean="0"/>
              <a:t>——</a:t>
            </a:r>
            <a:r>
              <a:rPr lang="zh-CN" altLang="en-US" dirty="0"/>
              <a:t>路由表信息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 descr="C:\Users\huang\Desktop\Screenshot-4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r="43777" b="5294"/>
          <a:stretch/>
        </p:blipFill>
        <p:spPr bwMode="auto">
          <a:xfrm>
            <a:off x="323528" y="1412776"/>
            <a:ext cx="7416824" cy="5518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7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：四个路由终端模拟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最短路径生成树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718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55192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：四个路由实验室组网测试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69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0" r="19618"/>
          <a:stretch>
            <a:fillRect/>
          </a:stretch>
        </p:blipFill>
        <p:spPr bwMode="auto">
          <a:xfrm>
            <a:off x="1259632" y="1602036"/>
            <a:ext cx="6903349" cy="496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391873" y="2592606"/>
            <a:ext cx="2313913" cy="1562472"/>
            <a:chOff x="-18383" y="0"/>
            <a:chExt cx="1337094" cy="914400"/>
          </a:xfrm>
        </p:grpSpPr>
        <p:sp>
          <p:nvSpPr>
            <p:cNvPr id="6" name="Oval 5"/>
            <p:cNvSpPr/>
            <p:nvPr/>
          </p:nvSpPr>
          <p:spPr>
            <a:xfrm>
              <a:off x="129396" y="293298"/>
              <a:ext cx="1078302" cy="621102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-18383" y="0"/>
              <a:ext cx="1337094" cy="290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kern="100" dirty="0">
                  <a:solidFill>
                    <a:srgbClr val="0070C0"/>
                  </a:solidFill>
                  <a:effectLst/>
                  <a:latin typeface="Times New Roman"/>
                  <a:ea typeface="宋体"/>
                </a:rPr>
                <a:t>S1</a:t>
              </a:r>
              <a:r>
                <a:rPr lang="zh-CN" sz="2000" kern="100" dirty="0">
                  <a:solidFill>
                    <a:srgbClr val="0070C0"/>
                  </a:solidFill>
                  <a:effectLst/>
                  <a:latin typeface="Times New Roman"/>
                  <a:ea typeface="宋体"/>
                </a:rPr>
                <a:t>用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Times New Roman"/>
                  <a:ea typeface="宋体"/>
                </a:rPr>
                <a:t>PCC</a:t>
              </a:r>
              <a:r>
                <a:rPr lang="zh-CN" sz="2000" kern="100" dirty="0">
                  <a:solidFill>
                    <a:srgbClr val="0070C0"/>
                  </a:solidFill>
                  <a:effectLst/>
                  <a:latin typeface="Times New Roman"/>
                  <a:ea typeface="宋体"/>
                </a:rPr>
                <a:t>代替</a:t>
              </a:r>
              <a:endParaRPr lang="en-US" sz="2000" kern="100" dirty="0">
                <a:effectLst/>
                <a:latin typeface="Times New Roman"/>
                <a:ea typeface="宋体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：四个路由实验室组网测试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148" descr="C:\Users\huang\Desktop\截图\DSCF083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11766"/>
            <a:ext cx="6551287" cy="4797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全局数据结构设计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错误类型与错误处理函数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276872"/>
            <a:ext cx="5616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enum</a:t>
            </a:r>
            <a:r>
              <a:rPr lang="en-US" dirty="0"/>
              <a:t> {</a:t>
            </a:r>
          </a:p>
          <a:p>
            <a:r>
              <a:rPr lang="en-US" dirty="0"/>
              <a:t>	INITERROR,	</a:t>
            </a:r>
            <a:r>
              <a:rPr lang="en-US" dirty="0" smtClean="0"/>
              <a:t>//</a:t>
            </a:r>
            <a:r>
              <a:rPr lang="zh-CN" altLang="en-US" dirty="0"/>
              <a:t>初始化错误</a:t>
            </a:r>
            <a:endParaRPr lang="en-US" dirty="0"/>
          </a:p>
          <a:p>
            <a:r>
              <a:rPr lang="en-US" dirty="0"/>
              <a:t>	SENDPKTERROR,	</a:t>
            </a:r>
            <a:r>
              <a:rPr lang="en-US" dirty="0" smtClean="0"/>
              <a:t>//</a:t>
            </a:r>
            <a:r>
              <a:rPr lang="zh-CN" altLang="en-US" dirty="0"/>
              <a:t>发送错误</a:t>
            </a:r>
            <a:endParaRPr lang="en-US" dirty="0"/>
          </a:p>
          <a:p>
            <a:r>
              <a:rPr lang="en-US" dirty="0"/>
              <a:t>        RECVPKTERROR	</a:t>
            </a:r>
            <a:r>
              <a:rPr lang="en-US" dirty="0" smtClean="0"/>
              <a:t>//</a:t>
            </a:r>
            <a:r>
              <a:rPr lang="zh-CN" altLang="en-US" dirty="0"/>
              <a:t>接收错误</a:t>
            </a:r>
            <a:endParaRPr lang="en-US" dirty="0"/>
          </a:p>
          <a:p>
            <a:r>
              <a:rPr lang="en-US" dirty="0"/>
              <a:t>} </a:t>
            </a:r>
            <a:r>
              <a:rPr lang="en-US" dirty="0" err="1"/>
              <a:t>error_type_t</a:t>
            </a:r>
            <a:r>
              <a:rPr lang="en-US" dirty="0"/>
              <a:t>;		</a:t>
            </a:r>
            <a:r>
              <a:rPr lang="en-US" dirty="0" smtClean="0"/>
              <a:t>//</a:t>
            </a:r>
            <a:r>
              <a:rPr lang="zh-CN" altLang="en-US" dirty="0"/>
              <a:t>定义的枚举错误类型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errorprint</a:t>
            </a:r>
            <a:r>
              <a:rPr lang="en-US" dirty="0"/>
              <a:t>(</a:t>
            </a:r>
            <a:r>
              <a:rPr lang="en-US" dirty="0" err="1"/>
              <a:t>error_type_t</a:t>
            </a:r>
            <a:r>
              <a:rPr lang="en-US" dirty="0"/>
              <a:t> </a:t>
            </a:r>
            <a:r>
              <a:rPr lang="en-US" dirty="0" err="1"/>
              <a:t>errNum</a:t>
            </a:r>
            <a:r>
              <a:rPr lang="en-US" dirty="0"/>
              <a:t>, char </a:t>
            </a:r>
            <a:r>
              <a:rPr lang="en-US" dirty="0" err="1"/>
              <a:t>errstring</a:t>
            </a:r>
            <a:r>
              <a:rPr lang="en-US" dirty="0" smtClean="0"/>
              <a:t>[]);</a:t>
            </a:r>
            <a:endParaRPr lang="en-US" dirty="0"/>
          </a:p>
          <a:p>
            <a:r>
              <a:rPr lang="en-US" dirty="0" smtClean="0"/>
              <a:t>//</a:t>
            </a:r>
            <a:r>
              <a:rPr lang="zh-CN" altLang="en-US" dirty="0"/>
              <a:t>错误打印函数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：四个路由实验室组网测试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149" descr="C:\Users\huang\Desktop\截图\DSCF083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2539"/>
            <a:ext cx="7272808" cy="5459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4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34888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25401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zh-CN" altLang="en-US" dirty="0"/>
              <a:t>学习</a:t>
            </a:r>
            <a:r>
              <a:rPr lang="en-US" dirty="0"/>
              <a:t>OSPF</a:t>
            </a:r>
            <a:r>
              <a:rPr lang="zh-CN" altLang="en-US" dirty="0"/>
              <a:t>协议，了解</a:t>
            </a:r>
            <a:r>
              <a:rPr lang="en-US" dirty="0"/>
              <a:t>OSPF</a:t>
            </a:r>
            <a:r>
              <a:rPr lang="zh-CN" altLang="en-US" dirty="0"/>
              <a:t>协议的原理；</a:t>
            </a:r>
            <a:endParaRPr lang="en-US" dirty="0"/>
          </a:p>
          <a:p>
            <a:pPr lvl="1"/>
            <a:r>
              <a:rPr lang="zh-CN" altLang="en-US" dirty="0"/>
              <a:t>具体分析</a:t>
            </a:r>
            <a:r>
              <a:rPr lang="en-US" dirty="0"/>
              <a:t>OSPF</a:t>
            </a:r>
            <a:r>
              <a:rPr lang="zh-CN" altLang="en-US" dirty="0"/>
              <a:t>协议的相关内容，阅读</a:t>
            </a:r>
            <a:r>
              <a:rPr lang="en-US" dirty="0"/>
              <a:t>RFC2328</a:t>
            </a:r>
            <a:r>
              <a:rPr lang="zh-CN" altLang="en-US" dirty="0"/>
              <a:t>文档相关内容。针对</a:t>
            </a:r>
            <a:r>
              <a:rPr lang="en-US" dirty="0"/>
              <a:t>RFC 2328</a:t>
            </a:r>
            <a:r>
              <a:rPr lang="zh-CN" altLang="en-US" dirty="0"/>
              <a:t>进行一些简化，提取出能够实现的子集部分：</a:t>
            </a:r>
            <a:endParaRPr lang="en-US" dirty="0"/>
          </a:p>
          <a:p>
            <a:pPr lvl="1"/>
            <a:r>
              <a:rPr lang="zh-CN" altLang="en-US" dirty="0"/>
              <a:t>报文交互过程</a:t>
            </a:r>
            <a:endParaRPr lang="en-US" dirty="0"/>
          </a:p>
          <a:p>
            <a:pPr lvl="2"/>
            <a:r>
              <a:rPr lang="en-US" dirty="0"/>
              <a:t>HELLO</a:t>
            </a:r>
            <a:r>
              <a:rPr lang="zh-CN" altLang="en-US" dirty="0"/>
              <a:t>报文交互</a:t>
            </a:r>
            <a:endParaRPr lang="en-US" dirty="0"/>
          </a:p>
          <a:p>
            <a:pPr lvl="2"/>
            <a:r>
              <a:rPr lang="en-US" dirty="0"/>
              <a:t>DR</a:t>
            </a:r>
            <a:r>
              <a:rPr lang="zh-CN" altLang="en-US" dirty="0"/>
              <a:t>选举过程</a:t>
            </a:r>
            <a:endParaRPr lang="en-US" dirty="0"/>
          </a:p>
          <a:p>
            <a:pPr lvl="2"/>
            <a:r>
              <a:rPr lang="en-US" dirty="0"/>
              <a:t>DD</a:t>
            </a:r>
            <a:r>
              <a:rPr lang="zh-CN" altLang="en-US" dirty="0"/>
              <a:t>主从选举</a:t>
            </a:r>
            <a:endParaRPr lang="en-US" dirty="0"/>
          </a:p>
          <a:p>
            <a:pPr lvl="2"/>
            <a:r>
              <a:rPr lang="zh-CN" altLang="en-US" dirty="0"/>
              <a:t>邻接结构</a:t>
            </a:r>
            <a:r>
              <a:rPr lang="en-US" dirty="0"/>
              <a:t>DD</a:t>
            </a:r>
            <a:r>
              <a:rPr lang="zh-CN" altLang="en-US" dirty="0"/>
              <a:t>报文交换</a:t>
            </a:r>
            <a:endParaRPr lang="en-US" dirty="0"/>
          </a:p>
          <a:p>
            <a:pPr lvl="2"/>
            <a:r>
              <a:rPr lang="en-US" dirty="0"/>
              <a:t>LSR</a:t>
            </a:r>
            <a:r>
              <a:rPr lang="zh-CN" altLang="en-US" dirty="0"/>
              <a:t>、</a:t>
            </a:r>
            <a:r>
              <a:rPr lang="en-US" dirty="0"/>
              <a:t>LSU</a:t>
            </a:r>
            <a:r>
              <a:rPr lang="zh-CN" altLang="en-US" dirty="0"/>
              <a:t>、</a:t>
            </a:r>
            <a:r>
              <a:rPr lang="en-US" dirty="0" err="1"/>
              <a:t>LSAck</a:t>
            </a:r>
            <a:r>
              <a:rPr lang="zh-CN" altLang="en-US" dirty="0"/>
              <a:t>维护</a:t>
            </a:r>
            <a:r>
              <a:rPr lang="en-US" dirty="0"/>
              <a:t>LSDB</a:t>
            </a:r>
            <a:r>
              <a:rPr lang="zh-CN" altLang="en-US" dirty="0"/>
              <a:t>过程</a:t>
            </a:r>
            <a:endParaRPr lang="en-US" dirty="0"/>
          </a:p>
          <a:p>
            <a:pPr lvl="1"/>
            <a:r>
              <a:rPr lang="zh-CN" altLang="en-US" dirty="0"/>
              <a:t>泛洪过程</a:t>
            </a:r>
            <a:endParaRPr lang="en-US" dirty="0"/>
          </a:p>
          <a:p>
            <a:pPr lvl="1"/>
            <a:r>
              <a:rPr lang="zh-CN" altLang="en-US" dirty="0"/>
              <a:t>可以根据收集到的</a:t>
            </a:r>
            <a:r>
              <a:rPr lang="en-US" dirty="0"/>
              <a:t>LSA</a:t>
            </a:r>
            <a:r>
              <a:rPr lang="zh-CN" altLang="en-US" dirty="0"/>
              <a:t>构建出</a:t>
            </a:r>
            <a:r>
              <a:rPr lang="en-US" dirty="0"/>
              <a:t>LSDB</a:t>
            </a:r>
          </a:p>
          <a:p>
            <a:pPr lvl="1"/>
            <a:r>
              <a:rPr lang="en-US" dirty="0"/>
              <a:t>SPF</a:t>
            </a:r>
            <a:r>
              <a:rPr lang="zh-CN" altLang="en-US" dirty="0"/>
              <a:t>算法（</a:t>
            </a:r>
            <a:r>
              <a:rPr lang="en-US" dirty="0" err="1"/>
              <a:t>Dijkstra</a:t>
            </a:r>
            <a:r>
              <a:rPr lang="zh-CN" altLang="en-US" dirty="0"/>
              <a:t>算法）</a:t>
            </a:r>
            <a:endParaRPr lang="en-US" dirty="0"/>
          </a:p>
          <a:p>
            <a:pPr lvl="1"/>
            <a:r>
              <a:rPr lang="zh-CN" altLang="en-US" dirty="0"/>
              <a:t>导出路由表</a:t>
            </a:r>
            <a:endParaRPr lang="en-US" dirty="0"/>
          </a:p>
          <a:p>
            <a:pPr lvl="1"/>
            <a:r>
              <a:rPr lang="zh-CN" altLang="en-US" dirty="0"/>
              <a:t>路由转发功能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1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/>
              <a:t>基于</a:t>
            </a:r>
            <a:r>
              <a:rPr lang="en-US" dirty="0"/>
              <a:t>Linux</a:t>
            </a:r>
            <a:r>
              <a:rPr lang="zh-CN" altLang="en-US" dirty="0"/>
              <a:t>实现基本的</a:t>
            </a:r>
            <a:r>
              <a:rPr lang="en-US" dirty="0"/>
              <a:t>OSPF</a:t>
            </a:r>
            <a:r>
              <a:rPr lang="zh-CN" altLang="en-US" dirty="0"/>
              <a:t>协议</a:t>
            </a:r>
            <a:endParaRPr lang="en-US" dirty="0"/>
          </a:p>
          <a:p>
            <a:pPr lvl="1"/>
            <a:r>
              <a:rPr lang="zh-CN" altLang="en-US" dirty="0"/>
              <a:t>识别第</a:t>
            </a:r>
            <a:r>
              <a:rPr lang="en-US" dirty="0"/>
              <a:t>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5</a:t>
            </a:r>
            <a:r>
              <a:rPr lang="zh-CN" altLang="en-US" dirty="0"/>
              <a:t>类报文种类</a:t>
            </a:r>
            <a:endParaRPr lang="en-US" dirty="0"/>
          </a:p>
          <a:p>
            <a:pPr lvl="1"/>
            <a:r>
              <a:rPr lang="zh-CN" altLang="en-US" dirty="0"/>
              <a:t>实现</a:t>
            </a:r>
            <a:r>
              <a:rPr lang="en-US" dirty="0"/>
              <a:t>OSPF</a:t>
            </a:r>
            <a:r>
              <a:rPr lang="zh-CN" altLang="en-US" dirty="0"/>
              <a:t>协议的格式数据的封装发送和接收解封装以及相应处理。</a:t>
            </a:r>
            <a:endParaRPr lang="en-US" dirty="0"/>
          </a:p>
          <a:p>
            <a:pPr lvl="1"/>
            <a:r>
              <a:rPr lang="en-US" dirty="0"/>
              <a:t>DR</a:t>
            </a:r>
            <a:r>
              <a:rPr lang="zh-CN" altLang="en-US" dirty="0"/>
              <a:t>的选举</a:t>
            </a:r>
            <a:endParaRPr lang="en-US" dirty="0"/>
          </a:p>
          <a:p>
            <a:pPr lvl="1"/>
            <a:r>
              <a:rPr lang="zh-CN" altLang="en-US" dirty="0"/>
              <a:t>利用</a:t>
            </a:r>
            <a:r>
              <a:rPr lang="en-US" dirty="0"/>
              <a:t>Hello</a:t>
            </a:r>
            <a:r>
              <a:rPr lang="zh-CN" altLang="en-US" dirty="0"/>
              <a:t>报文建立邻居</a:t>
            </a:r>
            <a:r>
              <a:rPr lang="en-US" dirty="0"/>
              <a:t>-&gt;</a:t>
            </a:r>
            <a:r>
              <a:rPr lang="zh-CN" altLang="en-US" dirty="0"/>
              <a:t>邻接关系</a:t>
            </a:r>
            <a:endParaRPr lang="en-US" dirty="0"/>
          </a:p>
          <a:p>
            <a:pPr lvl="1"/>
            <a:r>
              <a:rPr lang="zh-CN" altLang="en-US" dirty="0"/>
              <a:t>利用</a:t>
            </a:r>
            <a:r>
              <a:rPr lang="en-US" dirty="0"/>
              <a:t>DD</a:t>
            </a:r>
            <a:r>
              <a:rPr lang="zh-CN" altLang="en-US" dirty="0"/>
              <a:t>报文建立邻居</a:t>
            </a:r>
            <a:r>
              <a:rPr lang="en-US" dirty="0"/>
              <a:t>Master/Slave</a:t>
            </a:r>
            <a:r>
              <a:rPr lang="zh-CN" altLang="en-US" dirty="0"/>
              <a:t>关系</a:t>
            </a:r>
            <a:endParaRPr lang="en-US" dirty="0"/>
          </a:p>
          <a:p>
            <a:pPr lvl="1"/>
            <a:r>
              <a:rPr lang="en-US" dirty="0"/>
              <a:t>LSA</a:t>
            </a:r>
            <a:r>
              <a:rPr lang="zh-CN" altLang="en-US" dirty="0"/>
              <a:t>的生成、交换与泛洪</a:t>
            </a:r>
            <a:r>
              <a:rPr lang="en-US" dirty="0"/>
              <a:t>-&gt;</a:t>
            </a:r>
            <a:r>
              <a:rPr lang="zh-CN" altLang="en-US" dirty="0"/>
              <a:t>建立</a:t>
            </a:r>
            <a:r>
              <a:rPr lang="en-US" dirty="0"/>
              <a:t>LSDB</a:t>
            </a:r>
          </a:p>
          <a:p>
            <a:pPr lvl="1"/>
            <a:r>
              <a:rPr lang="zh-CN" altLang="en-US" dirty="0"/>
              <a:t>生成最短路径树（</a:t>
            </a:r>
            <a:r>
              <a:rPr lang="en-US" dirty="0"/>
              <a:t>SPF</a:t>
            </a:r>
            <a:r>
              <a:rPr lang="zh-CN" altLang="en-US" dirty="0"/>
              <a:t>算法，或称</a:t>
            </a:r>
            <a:r>
              <a:rPr lang="en-US" dirty="0" err="1"/>
              <a:t>Dijkstra</a:t>
            </a:r>
            <a:r>
              <a:rPr lang="zh-CN" altLang="en-US" dirty="0"/>
              <a:t>算法）</a:t>
            </a:r>
            <a:endParaRPr lang="en-US" dirty="0"/>
          </a:p>
          <a:p>
            <a:pPr lvl="1"/>
            <a:r>
              <a:rPr lang="zh-CN" altLang="en-US" dirty="0"/>
              <a:t>生成最终的路由表</a:t>
            </a:r>
            <a:endParaRPr lang="en-US" dirty="0"/>
          </a:p>
          <a:p>
            <a:pPr lvl="1"/>
            <a:r>
              <a:rPr lang="zh-CN" altLang="en-US" dirty="0"/>
              <a:t>实现路由转发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在</a:t>
            </a:r>
            <a:r>
              <a:rPr lang="en-US" dirty="0"/>
              <a:t>Linux</a:t>
            </a:r>
            <a:r>
              <a:rPr lang="zh-CN" altLang="en-US" dirty="0"/>
              <a:t>环境下对实现的</a:t>
            </a:r>
            <a:r>
              <a:rPr lang="en-US" dirty="0"/>
              <a:t>OSPF</a:t>
            </a:r>
            <a:r>
              <a:rPr lang="zh-CN" altLang="en-US" dirty="0"/>
              <a:t>协议进行测试</a:t>
            </a:r>
            <a:endParaRPr lang="en-US" dirty="0"/>
          </a:p>
          <a:p>
            <a:pPr lvl="1"/>
            <a:r>
              <a:rPr lang="zh-CN" altLang="en-US" dirty="0"/>
              <a:t>设计出四个实验进行全方面测试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与路由器等设备交互的正确性：实验</a:t>
            </a:r>
            <a:r>
              <a:rPr lang="en-US" dirty="0"/>
              <a:t>1</a:t>
            </a:r>
            <a:r>
              <a:rPr lang="zh-CN" altLang="en-US" dirty="0"/>
              <a:t>：</a:t>
            </a:r>
            <a:r>
              <a:rPr lang="en-US" dirty="0"/>
              <a:t>PC</a:t>
            </a:r>
            <a:r>
              <a:rPr lang="zh-CN" altLang="en-US" dirty="0"/>
              <a:t>与路由直接相连</a:t>
            </a:r>
            <a:endParaRPr lang="en-US" dirty="0"/>
          </a:p>
          <a:p>
            <a:pPr lvl="1"/>
            <a:r>
              <a:rPr lang="zh-CN" altLang="en-US" dirty="0"/>
              <a:t>路由器交互过程的正确性（五类报文）：实验</a:t>
            </a:r>
            <a:r>
              <a:rPr lang="en-US" dirty="0"/>
              <a:t>2</a:t>
            </a:r>
            <a:r>
              <a:rPr lang="zh-CN" altLang="en-US" dirty="0"/>
              <a:t>：两个路由交互验证</a:t>
            </a:r>
            <a:endParaRPr lang="en-US" dirty="0"/>
          </a:p>
          <a:p>
            <a:pPr lvl="1"/>
            <a:r>
              <a:rPr lang="zh-CN" altLang="en-US" dirty="0"/>
              <a:t>验证生成的</a:t>
            </a:r>
            <a:r>
              <a:rPr lang="en-US" dirty="0"/>
              <a:t>LSDB</a:t>
            </a:r>
            <a:r>
              <a:rPr lang="zh-CN" altLang="en-US" dirty="0"/>
              <a:t>、</a:t>
            </a:r>
            <a:r>
              <a:rPr lang="en-US" dirty="0"/>
              <a:t>SPF</a:t>
            </a:r>
            <a:r>
              <a:rPr lang="zh-CN" altLang="en-US" dirty="0"/>
              <a:t>树、路由表的正确性：实验</a:t>
            </a:r>
            <a:r>
              <a:rPr lang="en-US" dirty="0"/>
              <a:t>3</a:t>
            </a:r>
            <a:r>
              <a:rPr lang="zh-CN" altLang="en-US" dirty="0"/>
              <a:t>：四个路由交互验证</a:t>
            </a:r>
            <a:endParaRPr lang="en-US" dirty="0"/>
          </a:p>
          <a:p>
            <a:pPr lvl="1"/>
            <a:r>
              <a:rPr lang="zh-CN" altLang="en-US" dirty="0"/>
              <a:t>验证路由表转发的正确性：实验</a:t>
            </a:r>
            <a:r>
              <a:rPr lang="en-US" dirty="0"/>
              <a:t>4</a:t>
            </a:r>
            <a:r>
              <a:rPr lang="zh-CN" altLang="en-US" dirty="0"/>
              <a:t>：</a:t>
            </a:r>
            <a:r>
              <a:rPr lang="en-US" dirty="0"/>
              <a:t>PC</a:t>
            </a:r>
            <a:r>
              <a:rPr lang="zh-CN" altLang="en-US" dirty="0"/>
              <a:t>与路由多台验证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5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工作展</a:t>
            </a:r>
            <a:r>
              <a:rPr lang="zh-CN" altLang="en-US" dirty="0" smtClean="0"/>
              <a:t>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/>
              <a:t>协议细节方面还有待完善</a:t>
            </a:r>
            <a:endParaRPr lang="en-US" dirty="0"/>
          </a:p>
          <a:p>
            <a:pPr lvl="1"/>
            <a:r>
              <a:rPr lang="zh-CN" altLang="en-US" dirty="0"/>
              <a:t>实验</a:t>
            </a:r>
            <a:r>
              <a:rPr lang="en-US" dirty="0"/>
              <a:t>4</a:t>
            </a:r>
            <a:r>
              <a:rPr lang="zh-CN" altLang="en-US" dirty="0"/>
              <a:t>有时会出现</a:t>
            </a:r>
            <a:r>
              <a:rPr lang="en-US" dirty="0"/>
              <a:t>bug</a:t>
            </a:r>
            <a:r>
              <a:rPr lang="zh-CN" altLang="en-US" dirty="0"/>
              <a:t>，因时间有限，还没能调试成功。</a:t>
            </a:r>
            <a:endParaRPr lang="en-US" dirty="0"/>
          </a:p>
          <a:p>
            <a:pPr lvl="0"/>
            <a:r>
              <a:rPr lang="zh-CN" altLang="en-US" dirty="0"/>
              <a:t>初始配置文件可以去除</a:t>
            </a:r>
            <a:endParaRPr lang="en-US" dirty="0"/>
          </a:p>
          <a:p>
            <a:pPr lvl="1"/>
            <a:r>
              <a:rPr lang="zh-CN" altLang="en-US" dirty="0"/>
              <a:t>初始配置文件可以通过系统调用读出网卡的相关参数得到，而本实验中我还是手动配置。</a:t>
            </a:r>
            <a:endParaRPr lang="en-US" dirty="0"/>
          </a:p>
          <a:p>
            <a:pPr lvl="0"/>
            <a:r>
              <a:rPr lang="zh-CN" altLang="en-US" dirty="0"/>
              <a:t>协议的扩展实现内容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</a:t>
            </a:r>
            <a:r>
              <a:rPr lang="zh-CN" altLang="en-US" dirty="0"/>
              <a:t>前</a:t>
            </a:r>
            <a:r>
              <a:rPr lang="zh-CN" altLang="en-US" dirty="0" smtClean="0"/>
              <a:t>只是</a:t>
            </a:r>
            <a:r>
              <a:rPr lang="zh-CN" altLang="en-US" dirty="0"/>
              <a:t>基于</a:t>
            </a:r>
            <a:r>
              <a:rPr lang="en-US" dirty="0"/>
              <a:t>Linux</a:t>
            </a:r>
            <a:r>
              <a:rPr lang="zh-CN" altLang="en-US" dirty="0"/>
              <a:t>实现基本的</a:t>
            </a:r>
            <a:r>
              <a:rPr lang="en-US" dirty="0"/>
              <a:t>OSPF</a:t>
            </a:r>
            <a:r>
              <a:rPr lang="zh-CN" altLang="en-US" dirty="0"/>
              <a:t>协议，在下面的工作中应该对其功能上进行进一步的扩展，比如使之支持多</a:t>
            </a:r>
            <a:r>
              <a:rPr lang="en-US" dirty="0"/>
              <a:t>area</a:t>
            </a:r>
            <a:r>
              <a:rPr lang="zh-CN" altLang="en-US" dirty="0"/>
              <a:t>或者是多种网络类型等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程序的头文件定义中已经留下这样的可扩展接口，方便进一步扩展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8991600" cy="51151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首先，感谢张力军老师在一学期中对我的指导和鼓</a:t>
            </a:r>
            <a:r>
              <a:rPr lang="zh-CN" altLang="en-US" dirty="0" smtClean="0"/>
              <a:t>励，让</a:t>
            </a:r>
            <a:r>
              <a:rPr lang="zh-CN" altLang="en-US" dirty="0"/>
              <a:t>我能真正的从实践中踏入计算机网络的大门。</a:t>
            </a:r>
            <a:endParaRPr lang="en-US" dirty="0"/>
          </a:p>
          <a:p>
            <a:r>
              <a:rPr lang="zh-CN" altLang="en-US" dirty="0"/>
              <a:t>然后，感谢很多助教的辛苦工作与热心答疑</a:t>
            </a:r>
            <a:r>
              <a:rPr lang="zh-CN" altLang="en-US" dirty="0" smtClean="0"/>
              <a:t>。特</a:t>
            </a:r>
            <a:r>
              <a:rPr lang="zh-CN" altLang="en-US" dirty="0"/>
              <a:t>别感谢袁园助教和袁永鑫助</a:t>
            </a:r>
            <a:r>
              <a:rPr lang="zh-CN" altLang="en-US" dirty="0" smtClean="0"/>
              <a:t>教</a:t>
            </a:r>
            <a:r>
              <a:rPr lang="zh-CN" altLang="en-US" dirty="0"/>
              <a:t>，</a:t>
            </a:r>
            <a:r>
              <a:rPr lang="zh-CN" altLang="en-US" dirty="0" smtClean="0"/>
              <a:t>在</a:t>
            </a:r>
            <a:r>
              <a:rPr lang="zh-CN" altLang="en-US" dirty="0"/>
              <a:t>很多方面对我进行指导。</a:t>
            </a:r>
            <a:endParaRPr lang="en-US" dirty="0"/>
          </a:p>
          <a:p>
            <a:r>
              <a:rPr lang="zh-CN" altLang="en-US" dirty="0"/>
              <a:t>特别</a:t>
            </a:r>
            <a:r>
              <a:rPr lang="zh-CN" altLang="en-US" dirty="0" smtClean="0"/>
              <a:t>感谢张老师开设的网络</a:t>
            </a:r>
            <a:r>
              <a:rPr lang="zh-CN" altLang="en-US" dirty="0"/>
              <a:t>的提高</a:t>
            </a:r>
            <a:r>
              <a:rPr lang="zh-CN" altLang="en-US" dirty="0" smtClean="0"/>
              <a:t>课程，</a:t>
            </a:r>
            <a:r>
              <a:rPr lang="zh-CN" altLang="en-US" dirty="0"/>
              <a:t>这门课让我从实践中学习到计算机网络的协议的分析与实现。现在，我正在微软亚洲研究院（</a:t>
            </a:r>
            <a:r>
              <a:rPr lang="en-US" dirty="0"/>
              <a:t>MSRA</a:t>
            </a:r>
            <a:r>
              <a:rPr lang="zh-CN" altLang="en-US" dirty="0"/>
              <a:t>）无线网络组实习，从事网络相关的学习与研究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特别</a:t>
            </a:r>
            <a:r>
              <a:rPr lang="zh-CN" altLang="en-US" dirty="0" smtClean="0"/>
              <a:t>感谢各位同学，感谢大家的坚守与执着，感谢大家和我一起讨论，一起答疑，</a:t>
            </a:r>
            <a:r>
              <a:rPr lang="zh-CN" altLang="en-US" dirty="0"/>
              <a:t>谢谢</a:t>
            </a:r>
            <a:r>
              <a:rPr lang="zh-CN" altLang="en-US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792" y="2996952"/>
            <a:ext cx="39604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谢谢！</a:t>
            </a:r>
            <a:endParaRPr lang="zh-CN" altLang="en-US" sz="8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1567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全局数据结构</a:t>
            </a:r>
            <a:r>
              <a:rPr lang="en-US" altLang="zh-CN" dirty="0" smtClean="0"/>
              <a:t>——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2762"/>
            <a:ext cx="8839200" cy="54752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inf_struct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deque</a:t>
            </a:r>
            <a:r>
              <a:rPr lang="en-US" dirty="0"/>
              <a:t>&lt;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nbr_struct</a:t>
            </a:r>
            <a:r>
              <a:rPr lang="en-US" dirty="0"/>
              <a:t> *&gt; </a:t>
            </a:r>
            <a:r>
              <a:rPr lang="en-US" dirty="0" err="1"/>
              <a:t>nbrDeque</a:t>
            </a:r>
            <a:r>
              <a:rPr lang="en-US" dirty="0" smtClean="0"/>
              <a:t>; //</a:t>
            </a:r>
            <a:r>
              <a:rPr lang="zh-CN" altLang="en-US" dirty="0"/>
              <a:t>接口所对应的邻居队列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;				</a:t>
            </a:r>
            <a:r>
              <a:rPr lang="en-US" dirty="0" smtClean="0"/>
              <a:t>//</a:t>
            </a:r>
            <a:r>
              <a:rPr lang="zh-CN" altLang="en-US" dirty="0"/>
              <a:t>接口编号</a:t>
            </a:r>
            <a:r>
              <a:rPr lang="en-US" dirty="0"/>
              <a:t>ID</a:t>
            </a:r>
            <a:r>
              <a:rPr lang="zh-CN" altLang="en-US" dirty="0"/>
              <a:t>，这里我取的是</a:t>
            </a:r>
            <a:r>
              <a:rPr lang="en-US" dirty="0"/>
              <a:t>11/12</a:t>
            </a:r>
            <a:r>
              <a:rPr lang="zh-CN" altLang="en-US" dirty="0"/>
              <a:t>之类的信息，而实际可以是</a:t>
            </a:r>
            <a:r>
              <a:rPr lang="en-US" dirty="0"/>
              <a:t>E0/0</a:t>
            </a:r>
            <a:r>
              <a:rPr lang="zh-CN" altLang="en-US" dirty="0"/>
              <a:t>，</a:t>
            </a:r>
            <a:r>
              <a:rPr lang="en-US" dirty="0"/>
              <a:t>E0/1</a:t>
            </a:r>
            <a:r>
              <a:rPr lang="zh-CN" altLang="en-US" dirty="0"/>
              <a:t>这样的编号</a:t>
            </a:r>
            <a:r>
              <a:rPr lang="en-US" dirty="0"/>
              <a:t>					</a:t>
            </a:r>
          </a:p>
          <a:p>
            <a:r>
              <a:rPr lang="en-US" dirty="0"/>
              <a:t>    u_int32_t </a:t>
            </a:r>
            <a:r>
              <a:rPr lang="en-US" dirty="0" err="1"/>
              <a:t>ip</a:t>
            </a:r>
            <a:r>
              <a:rPr lang="en-US" dirty="0"/>
              <a:t>;			</a:t>
            </a:r>
            <a:r>
              <a:rPr lang="en-US" dirty="0" smtClean="0"/>
              <a:t>//</a:t>
            </a:r>
            <a:r>
              <a:rPr lang="zh-CN" altLang="en-US" dirty="0"/>
              <a:t>接口对应的</a:t>
            </a:r>
            <a:r>
              <a:rPr lang="en-US" dirty="0"/>
              <a:t>IP</a:t>
            </a:r>
          </a:p>
          <a:p>
            <a:r>
              <a:rPr lang="en-US" dirty="0"/>
              <a:t>    u_int32_t mask;			</a:t>
            </a:r>
            <a:r>
              <a:rPr lang="en-US" dirty="0" smtClean="0"/>
              <a:t>//</a:t>
            </a:r>
            <a:r>
              <a:rPr lang="zh-CN" altLang="en-US" dirty="0"/>
              <a:t>接口对应的</a:t>
            </a:r>
            <a:r>
              <a:rPr lang="en-US" dirty="0"/>
              <a:t>MASK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type;				</a:t>
            </a:r>
            <a:r>
              <a:rPr lang="en-US" dirty="0" smtClean="0"/>
              <a:t>//</a:t>
            </a:r>
            <a:r>
              <a:rPr lang="zh-CN" altLang="en-US" dirty="0"/>
              <a:t>接口类型，这里取</a:t>
            </a:r>
            <a:r>
              <a:rPr lang="en-US" dirty="0"/>
              <a:t>BRDCAST</a:t>
            </a:r>
            <a:r>
              <a:rPr lang="zh-CN" altLang="en-US" dirty="0"/>
              <a:t>类型</a:t>
            </a:r>
            <a:endParaRPr lang="en-US" dirty="0"/>
          </a:p>
          <a:p>
            <a:r>
              <a:rPr lang="en-US" dirty="0"/>
              <a:t>    u_int32_t </a:t>
            </a:r>
            <a:r>
              <a:rPr lang="en-US" dirty="0" err="1"/>
              <a:t>area_id</a:t>
            </a:r>
            <a:r>
              <a:rPr lang="en-US" dirty="0"/>
              <a:t>;			</a:t>
            </a:r>
            <a:r>
              <a:rPr lang="en-US" dirty="0" smtClean="0"/>
              <a:t>//</a:t>
            </a:r>
            <a:r>
              <a:rPr lang="zh-CN" altLang="en-US" dirty="0"/>
              <a:t>接口对应的</a:t>
            </a:r>
            <a:r>
              <a:rPr lang="en-US" dirty="0"/>
              <a:t>area</a:t>
            </a:r>
            <a:r>
              <a:rPr lang="zh-CN" altLang="en-US" dirty="0"/>
              <a:t>的</a:t>
            </a:r>
            <a:r>
              <a:rPr lang="en-US" dirty="0"/>
              <a:t>ID</a:t>
            </a:r>
          </a:p>
          <a:p>
            <a:r>
              <a:rPr lang="en-US" dirty="0"/>
              <a:t>    u_int32_t </a:t>
            </a:r>
            <a:r>
              <a:rPr lang="en-US" dirty="0" err="1"/>
              <a:t>dr</a:t>
            </a:r>
            <a:r>
              <a:rPr lang="en-US" dirty="0"/>
              <a:t>;				</a:t>
            </a:r>
            <a:r>
              <a:rPr lang="en-US" dirty="0" smtClean="0"/>
              <a:t>//</a:t>
            </a:r>
            <a:r>
              <a:rPr lang="zh-CN" altLang="en-US" dirty="0"/>
              <a:t>接口的</a:t>
            </a:r>
            <a:r>
              <a:rPr lang="en-US" dirty="0"/>
              <a:t>DR</a:t>
            </a:r>
          </a:p>
          <a:p>
            <a:r>
              <a:rPr lang="en-US" dirty="0"/>
              <a:t>    u_int32_t </a:t>
            </a:r>
            <a:r>
              <a:rPr lang="en-US" dirty="0" err="1"/>
              <a:t>bdr</a:t>
            </a:r>
            <a:r>
              <a:rPr lang="en-US" dirty="0"/>
              <a:t>;			</a:t>
            </a:r>
            <a:r>
              <a:rPr lang="en-US" dirty="0" smtClean="0"/>
              <a:t>//</a:t>
            </a:r>
            <a:r>
              <a:rPr lang="zh-CN" altLang="en-US" dirty="0"/>
              <a:t>接口的</a:t>
            </a:r>
            <a:r>
              <a:rPr lang="en-US" dirty="0"/>
              <a:t>BDR</a:t>
            </a:r>
          </a:p>
          <a:p>
            <a:r>
              <a:rPr lang="en-US" dirty="0"/>
              <a:t>    char name[10];			</a:t>
            </a:r>
            <a:r>
              <a:rPr lang="en-US" dirty="0" smtClean="0"/>
              <a:t>//</a:t>
            </a:r>
            <a:r>
              <a:rPr lang="zh-CN" altLang="en-US" dirty="0"/>
              <a:t>接口的网卡名（</a:t>
            </a:r>
            <a:r>
              <a:rPr lang="en-US" dirty="0"/>
              <a:t>eth0/eth1/lo</a:t>
            </a:r>
            <a:r>
              <a:rPr lang="zh-CN" altLang="en-US" dirty="0"/>
              <a:t>等等）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drFlag</a:t>
            </a:r>
            <a:r>
              <a:rPr lang="en-US" dirty="0"/>
              <a:t>;			</a:t>
            </a:r>
            <a:r>
              <a:rPr lang="en-US" dirty="0" smtClean="0"/>
              <a:t>//</a:t>
            </a:r>
            <a:r>
              <a:rPr lang="zh-CN" altLang="en-US" dirty="0"/>
              <a:t>标志接口处是否有</a:t>
            </a:r>
            <a:r>
              <a:rPr lang="en-US" dirty="0"/>
              <a:t>DR</a:t>
            </a:r>
            <a:r>
              <a:rPr lang="zh-CN" altLang="en-US" dirty="0"/>
              <a:t>，方便判断是否要进行</a:t>
            </a:r>
            <a:r>
              <a:rPr lang="en-US" dirty="0"/>
              <a:t>DR</a:t>
            </a:r>
            <a:r>
              <a:rPr lang="zh-CN" altLang="en-US" dirty="0"/>
              <a:t>选举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area * </a:t>
            </a:r>
            <a:r>
              <a:rPr lang="en-US" dirty="0" err="1"/>
              <a:t>areain</a:t>
            </a:r>
            <a:r>
              <a:rPr lang="en-US" dirty="0"/>
              <a:t>;		</a:t>
            </a:r>
            <a:r>
              <a:rPr lang="en-US" dirty="0" smtClean="0"/>
              <a:t>//</a:t>
            </a:r>
            <a:r>
              <a:rPr lang="zh-CN" altLang="en-US" dirty="0"/>
              <a:t>接口所处的</a:t>
            </a:r>
            <a:r>
              <a:rPr lang="en-US" dirty="0"/>
              <a:t>area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cost;				</a:t>
            </a:r>
            <a:r>
              <a:rPr lang="en-US" dirty="0" smtClean="0"/>
              <a:t>//</a:t>
            </a:r>
            <a:r>
              <a:rPr lang="zh-CN" altLang="en-US" dirty="0"/>
              <a:t>接口线路的</a:t>
            </a:r>
            <a:r>
              <a:rPr lang="en-US" dirty="0" smtClean="0"/>
              <a:t>cost</a:t>
            </a:r>
          </a:p>
          <a:p>
            <a:r>
              <a:rPr lang="en-US" altLang="zh-CN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全局数据结构</a:t>
            </a:r>
            <a:r>
              <a:rPr lang="en-US" altLang="zh-CN" dirty="0" smtClean="0"/>
              <a:t>——</a:t>
            </a:r>
            <a:r>
              <a:rPr lang="zh-CN" altLang="en-US" dirty="0"/>
              <a:t>邻</a:t>
            </a:r>
            <a:r>
              <a:rPr lang="zh-CN" altLang="en-US" dirty="0" smtClean="0"/>
              <a:t>居结构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1124744"/>
            <a:ext cx="74705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nbr_struct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inf_struct</a:t>
            </a:r>
            <a:r>
              <a:rPr lang="en-US" dirty="0"/>
              <a:t> * </a:t>
            </a:r>
            <a:r>
              <a:rPr lang="en-US" dirty="0" err="1"/>
              <a:t>infNow</a:t>
            </a:r>
            <a:r>
              <a:rPr lang="en-US" dirty="0"/>
              <a:t>;	//</a:t>
            </a:r>
            <a:r>
              <a:rPr lang="zh-CN" altLang="en-US" dirty="0"/>
              <a:t>当前邻居关系对应的接口信息</a:t>
            </a:r>
            <a:endParaRPr lang="en-US" dirty="0"/>
          </a:p>
          <a:p>
            <a:r>
              <a:rPr lang="en-US" dirty="0"/>
              <a:t>    u_int32_t </a:t>
            </a:r>
            <a:r>
              <a:rPr lang="en-US" dirty="0" err="1"/>
              <a:t>seqNum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en-US" dirty="0"/>
              <a:t>DD</a:t>
            </a:r>
            <a:r>
              <a:rPr lang="zh-CN" altLang="en-US" dirty="0"/>
              <a:t>报文用到，用于记录对方的</a:t>
            </a:r>
            <a:r>
              <a:rPr lang="en-US" dirty="0"/>
              <a:t>sequence number</a:t>
            </a:r>
          </a:p>
          <a:p>
            <a:r>
              <a:rPr lang="en-US" dirty="0"/>
              <a:t>    u_int32_t </a:t>
            </a:r>
            <a:r>
              <a:rPr lang="en-US" dirty="0" err="1"/>
              <a:t>startSeqNum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en-US" dirty="0"/>
              <a:t>DD</a:t>
            </a:r>
            <a:r>
              <a:rPr lang="zh-CN" altLang="en-US" dirty="0"/>
              <a:t>报文用到，用于记录对方的</a:t>
            </a:r>
            <a:r>
              <a:rPr lang="en-US" dirty="0"/>
              <a:t>sequence number</a:t>
            </a:r>
          </a:p>
          <a:p>
            <a:r>
              <a:rPr lang="en-US" dirty="0"/>
              <a:t>    u_int32_t </a:t>
            </a:r>
            <a:r>
              <a:rPr lang="en-US" dirty="0" err="1"/>
              <a:t>router_id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zh-CN" altLang="en-US" dirty="0"/>
              <a:t>邻居路由的</a:t>
            </a:r>
            <a:r>
              <a:rPr lang="en-US" dirty="0"/>
              <a:t>Router ID</a:t>
            </a:r>
          </a:p>
          <a:p>
            <a:r>
              <a:rPr lang="en-US" dirty="0"/>
              <a:t>    u_int32_t </a:t>
            </a:r>
            <a:r>
              <a:rPr lang="en-US" dirty="0" err="1"/>
              <a:t>area_id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zh-CN" altLang="en-US" dirty="0"/>
              <a:t>邻居的</a:t>
            </a:r>
            <a:r>
              <a:rPr lang="en-US" dirty="0"/>
              <a:t>Area ID</a:t>
            </a:r>
          </a:p>
          <a:p>
            <a:r>
              <a:rPr lang="en-US" dirty="0"/>
              <a:t>u_int32_t </a:t>
            </a:r>
            <a:r>
              <a:rPr lang="en-US" dirty="0" err="1"/>
              <a:t>inf_ip</a:t>
            </a:r>
            <a:r>
              <a:rPr lang="en-US" dirty="0"/>
              <a:t>;		</a:t>
            </a:r>
            <a:r>
              <a:rPr lang="en-US" dirty="0" smtClean="0"/>
              <a:t>//</a:t>
            </a:r>
            <a:r>
              <a:rPr lang="zh-CN" altLang="en-US" dirty="0"/>
              <a:t>邻居接口的</a:t>
            </a:r>
            <a:r>
              <a:rPr lang="en-US" dirty="0"/>
              <a:t>IP</a:t>
            </a:r>
          </a:p>
          <a:p>
            <a:r>
              <a:rPr lang="en-US" dirty="0"/>
              <a:t>    u_int32_t </a:t>
            </a:r>
            <a:r>
              <a:rPr lang="en-US" dirty="0" err="1"/>
              <a:t>inf_mask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zh-CN" altLang="en-US" dirty="0"/>
              <a:t>邻居接口的</a:t>
            </a:r>
            <a:r>
              <a:rPr lang="en-US" dirty="0"/>
              <a:t>MASK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exchangeNum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zh-CN" altLang="en-US" dirty="0"/>
              <a:t>用于记录</a:t>
            </a:r>
            <a:r>
              <a:rPr lang="en-US" dirty="0"/>
              <a:t>exchange</a:t>
            </a:r>
            <a:r>
              <a:rPr lang="zh-CN" altLang="en-US" dirty="0"/>
              <a:t>的数目，用于</a:t>
            </a:r>
            <a:r>
              <a:rPr lang="en-US" dirty="0"/>
              <a:t>DD</a:t>
            </a:r>
            <a:r>
              <a:rPr lang="zh-CN" altLang="en-US" dirty="0"/>
              <a:t>报文的重发与</a:t>
            </a:r>
            <a:r>
              <a:rPr lang="en-US" dirty="0"/>
              <a:t>Exchange</a:t>
            </a:r>
            <a:r>
              <a:rPr lang="zh-CN" altLang="en-US" dirty="0"/>
              <a:t>状态的记录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master;		</a:t>
            </a:r>
            <a:r>
              <a:rPr lang="en-US" dirty="0" smtClean="0"/>
              <a:t>//</a:t>
            </a:r>
            <a:r>
              <a:rPr lang="zh-CN" altLang="en-US" dirty="0"/>
              <a:t>用于记录邻居是否是</a:t>
            </a:r>
            <a:r>
              <a:rPr lang="en-US" dirty="0"/>
              <a:t>Master</a:t>
            </a:r>
            <a:r>
              <a:rPr lang="zh-CN" altLang="en-US" dirty="0"/>
              <a:t>（在</a:t>
            </a:r>
            <a:r>
              <a:rPr lang="en-US" dirty="0"/>
              <a:t>DD</a:t>
            </a:r>
            <a:r>
              <a:rPr lang="zh-CN" altLang="en-US" dirty="0"/>
              <a:t>报文中用到）</a:t>
            </a:r>
            <a:endParaRPr lang="en-US" dirty="0"/>
          </a:p>
          <a:p>
            <a:r>
              <a:rPr lang="en-US" dirty="0"/>
              <a:t>    long </a:t>
            </a:r>
            <a:r>
              <a:rPr lang="en-US" dirty="0" err="1"/>
              <a:t>lastHelloTime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zh-CN" altLang="en-US" dirty="0"/>
              <a:t>用于记录邻居最后一次的</a:t>
            </a:r>
            <a:r>
              <a:rPr lang="en-US" dirty="0"/>
              <a:t>hello</a:t>
            </a:r>
            <a:r>
              <a:rPr lang="zh-CN" altLang="en-US" dirty="0"/>
              <a:t>报文时间，在</a:t>
            </a:r>
            <a:r>
              <a:rPr lang="en-US" dirty="0"/>
              <a:t>KEEP</a:t>
            </a:r>
            <a:r>
              <a:rPr lang="zh-CN" altLang="en-US" dirty="0"/>
              <a:t>进程中用到，若时间差超过</a:t>
            </a:r>
            <a:r>
              <a:rPr lang="en-US" dirty="0" err="1"/>
              <a:t>DeadInterval</a:t>
            </a:r>
            <a:r>
              <a:rPr lang="zh-CN" altLang="en-US" dirty="0"/>
              <a:t>（这里是</a:t>
            </a:r>
            <a:r>
              <a:rPr lang="en-US" dirty="0"/>
              <a:t>40s</a:t>
            </a:r>
            <a:r>
              <a:rPr lang="zh-CN" altLang="en-US" dirty="0"/>
              <a:t>），则判为邻居已经</a:t>
            </a:r>
            <a:r>
              <a:rPr lang="en-US" dirty="0"/>
              <a:t>Dead</a:t>
            </a:r>
          </a:p>
          <a:p>
            <a:r>
              <a:rPr lang="en-US" dirty="0"/>
              <a:t> 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xchg</a:t>
            </a:r>
            <a:r>
              <a:rPr lang="en-US" dirty="0"/>
              <a:t>;		</a:t>
            </a:r>
            <a:r>
              <a:rPr lang="en-US" dirty="0" smtClean="0"/>
              <a:t>//</a:t>
            </a:r>
            <a:r>
              <a:rPr lang="zh-CN" altLang="en-US" dirty="0"/>
              <a:t>用于记录邻居状态，是否已经到</a:t>
            </a:r>
            <a:r>
              <a:rPr lang="en-US" dirty="0"/>
              <a:t>Exchange</a:t>
            </a:r>
            <a:r>
              <a:rPr lang="zh-CN" altLang="en-US" dirty="0"/>
              <a:t>状态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936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区域信息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路由信息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路由表结构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020292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area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infDeque</a:t>
            </a:r>
            <a:r>
              <a:rPr lang="en-US" dirty="0"/>
              <a:t> * </a:t>
            </a:r>
            <a:r>
              <a:rPr lang="en-US" dirty="0" err="1"/>
              <a:t>infDequeInArea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zh-CN" altLang="en-US" dirty="0"/>
              <a:t>所处区域的接口队列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deque</a:t>
            </a:r>
            <a:r>
              <a:rPr lang="en-US" dirty="0"/>
              <a:t>&lt;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lsdb_struct</a:t>
            </a:r>
            <a:r>
              <a:rPr lang="en-US" dirty="0"/>
              <a:t> *&gt; </a:t>
            </a:r>
            <a:r>
              <a:rPr lang="en-US" dirty="0" err="1"/>
              <a:t>lsaDequeInArea</a:t>
            </a:r>
            <a:r>
              <a:rPr lang="en-US" dirty="0" smtClean="0"/>
              <a:t>;//</a:t>
            </a:r>
            <a:r>
              <a:rPr lang="zh-CN" altLang="en-US" dirty="0"/>
              <a:t>区域的</a:t>
            </a:r>
            <a:r>
              <a:rPr lang="en-US" dirty="0"/>
              <a:t>LSA</a:t>
            </a:r>
            <a:r>
              <a:rPr lang="zh-CN" altLang="en-US" dirty="0"/>
              <a:t>队列（</a:t>
            </a:r>
            <a:r>
              <a:rPr lang="en-US" dirty="0"/>
              <a:t>LSDB</a:t>
            </a:r>
            <a:r>
              <a:rPr lang="zh-CN" altLang="en-US" dirty="0"/>
              <a:t>数据库）</a:t>
            </a:r>
            <a:endParaRPr lang="en-US" dirty="0"/>
          </a:p>
          <a:p>
            <a:r>
              <a:rPr lang="en-US" dirty="0"/>
              <a:t>    u_int32_t </a:t>
            </a:r>
            <a:r>
              <a:rPr lang="en-US" dirty="0" err="1"/>
              <a:t>areaId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//</a:t>
            </a:r>
            <a:r>
              <a:rPr lang="zh-CN" altLang="en-US" dirty="0"/>
              <a:t>区域对应的</a:t>
            </a:r>
            <a:r>
              <a:rPr lang="en-US" dirty="0"/>
              <a:t>Area ID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5436096" y="4565591"/>
            <a:ext cx="3347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routingtable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in_addr</a:t>
            </a:r>
            <a:r>
              <a:rPr lang="en-US" altLang="zh-CN" dirty="0"/>
              <a:t> destination;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in_addr</a:t>
            </a:r>
            <a:r>
              <a:rPr lang="en-US" altLang="zh-CN" dirty="0"/>
              <a:t> mask;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in_addr</a:t>
            </a:r>
            <a:r>
              <a:rPr lang="en-US" altLang="zh-CN" dirty="0"/>
              <a:t> </a:t>
            </a:r>
            <a:r>
              <a:rPr lang="en-US" altLang="zh-CN" dirty="0" err="1"/>
              <a:t>nexthop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char </a:t>
            </a:r>
            <a:r>
              <a:rPr lang="en-US" altLang="zh-CN" dirty="0" err="1"/>
              <a:t>interface_num</a:t>
            </a:r>
            <a:r>
              <a:rPr lang="en-US" altLang="zh-CN" dirty="0"/>
              <a:t>[5];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395536" y="428017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Rt_struct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u_int32_t </a:t>
            </a:r>
            <a:r>
              <a:rPr lang="en-US" altLang="zh-CN" dirty="0" err="1"/>
              <a:t>router_id</a:t>
            </a:r>
            <a:r>
              <a:rPr lang="en-US" altLang="zh-CN" dirty="0" smtClean="0"/>
              <a:t>;//</a:t>
            </a:r>
            <a:r>
              <a:rPr lang="zh-CN" altLang="zh-CN" dirty="0"/>
              <a:t>路由对应的</a:t>
            </a:r>
            <a:r>
              <a:rPr lang="en-US" altLang="zh-CN" dirty="0"/>
              <a:t>Router ID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priority</a:t>
            </a:r>
            <a:r>
              <a:rPr lang="en-US" altLang="zh-CN" dirty="0" smtClean="0"/>
              <a:t>;//</a:t>
            </a:r>
            <a:r>
              <a:rPr lang="zh-CN" altLang="zh-CN" dirty="0"/>
              <a:t>路由的优先级，初始化时所有路由优先级都设为</a:t>
            </a:r>
            <a:r>
              <a:rPr lang="en-US" altLang="zh-CN" dirty="0"/>
              <a:t>1</a:t>
            </a:r>
            <a:r>
              <a:rPr lang="zh-CN" altLang="zh-CN" dirty="0"/>
              <a:t>。设置这个结构是为了方便以后的扩展</a:t>
            </a:r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836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全局数据结</a:t>
            </a:r>
            <a:r>
              <a:rPr lang="zh-CN" altLang="en-US" dirty="0" smtClean="0"/>
              <a:t>构</a:t>
            </a:r>
            <a:r>
              <a:rPr lang="en-US" altLang="zh-CN" dirty="0"/>
              <a:t>——</a:t>
            </a:r>
            <a:r>
              <a:rPr lang="en-US" dirty="0" smtClean="0"/>
              <a:t>LSDB</a:t>
            </a:r>
            <a:r>
              <a:rPr lang="zh-CN" altLang="en-US" dirty="0" smtClean="0"/>
              <a:t>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340768"/>
            <a:ext cx="7056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lsdb_struct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u_int32_t </a:t>
            </a:r>
            <a:r>
              <a:rPr lang="en-US" dirty="0" err="1"/>
              <a:t>seq</a:t>
            </a:r>
            <a:r>
              <a:rPr lang="en-US" dirty="0" smtClean="0"/>
              <a:t>;</a:t>
            </a:r>
            <a:r>
              <a:rPr lang="en-US" dirty="0"/>
              <a:t>	</a:t>
            </a:r>
            <a:r>
              <a:rPr lang="en-US" dirty="0" smtClean="0"/>
              <a:t>	//</a:t>
            </a:r>
            <a:r>
              <a:rPr lang="en-US" dirty="0"/>
              <a:t>LSA</a:t>
            </a:r>
            <a:r>
              <a:rPr lang="zh-CN" altLang="en-US" dirty="0"/>
              <a:t>的</a:t>
            </a:r>
            <a:r>
              <a:rPr lang="en-US" dirty="0"/>
              <a:t>sequence number</a:t>
            </a:r>
          </a:p>
          <a:p>
            <a:r>
              <a:rPr lang="en-US" dirty="0"/>
              <a:t>    u_int32_t </a:t>
            </a:r>
            <a:r>
              <a:rPr lang="en-US" dirty="0" err="1"/>
              <a:t>bornRtId</a:t>
            </a:r>
            <a:r>
              <a:rPr lang="en-US" dirty="0"/>
              <a:t>;	</a:t>
            </a:r>
            <a:r>
              <a:rPr lang="en-US" dirty="0" smtClean="0"/>
              <a:t>//</a:t>
            </a:r>
            <a:r>
              <a:rPr lang="zh-CN" altLang="en-US" dirty="0"/>
              <a:t>产生</a:t>
            </a:r>
            <a:r>
              <a:rPr lang="en-US" dirty="0"/>
              <a:t>LSA</a:t>
            </a:r>
            <a:r>
              <a:rPr lang="zh-CN" altLang="en-US" dirty="0"/>
              <a:t>信息的路由的</a:t>
            </a:r>
            <a:r>
              <a:rPr lang="en-US" dirty="0"/>
              <a:t>Router ID</a:t>
            </a:r>
          </a:p>
          <a:p>
            <a:r>
              <a:rPr lang="en-US" dirty="0"/>
              <a:t>    u_int32_t </a:t>
            </a:r>
            <a:r>
              <a:rPr lang="en-US" dirty="0" err="1"/>
              <a:t>ls_id</a:t>
            </a:r>
            <a:r>
              <a:rPr lang="en-US" dirty="0"/>
              <a:t>;		</a:t>
            </a:r>
            <a:r>
              <a:rPr lang="en-US" dirty="0" smtClean="0"/>
              <a:t>//</a:t>
            </a:r>
            <a:r>
              <a:rPr lang="en-US" dirty="0"/>
              <a:t>LSA</a:t>
            </a:r>
            <a:r>
              <a:rPr lang="zh-CN" altLang="en-US" dirty="0"/>
              <a:t>的</a:t>
            </a:r>
            <a:r>
              <a:rPr lang="en-US" dirty="0"/>
              <a:t>ID</a:t>
            </a:r>
          </a:p>
          <a:p>
            <a:r>
              <a:rPr lang="en-US" dirty="0"/>
              <a:t>    u_int16_t length;	</a:t>
            </a:r>
            <a:r>
              <a:rPr lang="en-US" dirty="0" smtClean="0"/>
              <a:t>//</a:t>
            </a:r>
            <a:r>
              <a:rPr lang="en-US" dirty="0"/>
              <a:t>LSA</a:t>
            </a:r>
            <a:r>
              <a:rPr lang="zh-CN" altLang="en-US" dirty="0"/>
              <a:t>的长度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ls_type</a:t>
            </a:r>
            <a:r>
              <a:rPr lang="en-US" dirty="0"/>
              <a:t>;		</a:t>
            </a:r>
            <a:r>
              <a:rPr lang="en-US" dirty="0" smtClean="0"/>
              <a:t>//</a:t>
            </a:r>
            <a:r>
              <a:rPr lang="en-US" dirty="0"/>
              <a:t>LSA</a:t>
            </a:r>
            <a:r>
              <a:rPr lang="zh-CN" altLang="en-US" dirty="0"/>
              <a:t>的类型（</a:t>
            </a:r>
            <a:r>
              <a:rPr lang="en-US" dirty="0"/>
              <a:t>ROUTER/NETWORK/…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long </a:t>
            </a:r>
            <a:r>
              <a:rPr lang="en-US" dirty="0" err="1"/>
              <a:t>bornTime</a:t>
            </a:r>
            <a:r>
              <a:rPr lang="en-US" dirty="0"/>
              <a:t>;		</a:t>
            </a:r>
            <a:r>
              <a:rPr lang="en-US" dirty="0" smtClean="0"/>
              <a:t>//</a:t>
            </a:r>
            <a:r>
              <a:rPr lang="en-US" dirty="0"/>
              <a:t>LSA</a:t>
            </a:r>
            <a:r>
              <a:rPr lang="zh-CN" altLang="en-US" dirty="0"/>
              <a:t>产生的时间</a:t>
            </a:r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下面是具体的</a:t>
            </a:r>
            <a:r>
              <a:rPr lang="en-US" dirty="0"/>
              <a:t>LSA</a:t>
            </a:r>
            <a:r>
              <a:rPr lang="zh-CN" altLang="en-US" dirty="0"/>
              <a:t>信息</a:t>
            </a:r>
            <a:endParaRPr lang="en-US" dirty="0"/>
          </a:p>
          <a:p>
            <a:r>
              <a:rPr lang="en-US" dirty="0"/>
              <a:t>    …..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472514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deque</a:t>
            </a:r>
            <a:r>
              <a:rPr lang="en-US" b="1" dirty="0"/>
              <a:t>&lt;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lsdb_struct</a:t>
            </a:r>
            <a:r>
              <a:rPr lang="en-US" b="1" dirty="0"/>
              <a:t> *&gt; </a:t>
            </a:r>
            <a:r>
              <a:rPr lang="en-US" b="1" dirty="0" err="1"/>
              <a:t>lsaDequeInArea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528" y="537321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</a:t>
            </a:r>
            <a:r>
              <a:rPr lang="en-US" dirty="0"/>
              <a:t>LSDB</a:t>
            </a:r>
            <a:r>
              <a:rPr lang="zh-CN" altLang="en-US" dirty="0"/>
              <a:t>有显著的随机存取的特点（由于路由可能突然加入或退出，或者</a:t>
            </a:r>
            <a:r>
              <a:rPr lang="en-US" dirty="0"/>
              <a:t>LSU</a:t>
            </a:r>
            <a:r>
              <a:rPr lang="zh-CN" altLang="en-US" dirty="0"/>
              <a:t>信息到达的不确定</a:t>
            </a:r>
            <a:r>
              <a:rPr lang="zh-CN" altLang="en-US" dirty="0" smtClean="0"/>
              <a:t>性），</a:t>
            </a:r>
            <a:r>
              <a:rPr lang="zh-CN" altLang="en-US" dirty="0"/>
              <a:t>所以我选用双端队列</a:t>
            </a:r>
            <a:r>
              <a:rPr lang="en-US" dirty="0" err="1"/>
              <a:t>Deque</a:t>
            </a:r>
            <a:r>
              <a:rPr lang="zh-CN" altLang="en-US" dirty="0"/>
              <a:t>实现</a:t>
            </a:r>
            <a:r>
              <a:rPr lang="en-US" dirty="0"/>
              <a:t>LSDB</a:t>
            </a:r>
            <a:r>
              <a:rPr lang="zh-CN" altLang="en-US" dirty="0"/>
              <a:t>的存取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主要流程描述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99311"/>
              </p:ext>
            </p:extLst>
          </p:nvPr>
        </p:nvGraphicFramePr>
        <p:xfrm>
          <a:off x="539552" y="2564904"/>
          <a:ext cx="849163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3" imgW="8093114" imgH="2333299" progId="Visio.Drawing.11">
                  <p:embed/>
                </p:oleObj>
              </mc:Choice>
              <mc:Fallback>
                <p:oleObj name="Visio" r:id="rId3" imgW="8093114" imgH="23332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849163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9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307</TotalTime>
  <Words>1418</Words>
  <Application>Microsoft Office PowerPoint</Application>
  <PresentationFormat>全屏显示(4:3)</PresentationFormat>
  <Paragraphs>236</Paragraphs>
  <Slides>47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跋涉</vt:lpstr>
      <vt:lpstr>Visio</vt:lpstr>
      <vt:lpstr>网络实验提高课程期末答辩</vt:lpstr>
      <vt:lpstr>整体设计与实现</vt:lpstr>
      <vt:lpstr>程序结构设计</vt:lpstr>
      <vt:lpstr>全局数据结构设计</vt:lpstr>
      <vt:lpstr>全局数据结构——接口</vt:lpstr>
      <vt:lpstr>全局数据结构——邻居结构</vt:lpstr>
      <vt:lpstr>PowerPoint 演示文稿</vt:lpstr>
      <vt:lpstr>全局数据结构——LSDB结构</vt:lpstr>
      <vt:lpstr>主要流程描述</vt:lpstr>
      <vt:lpstr>初始化</vt:lpstr>
      <vt:lpstr>DR选举</vt:lpstr>
      <vt:lpstr>LSDB同步</vt:lpstr>
      <vt:lpstr>DD报文处理</vt:lpstr>
      <vt:lpstr>LSR报文处理</vt:lpstr>
      <vt:lpstr>LSU与LSAck报文处理</vt:lpstr>
      <vt:lpstr>LSA生成时机</vt:lpstr>
      <vt:lpstr>路由转发功能的实现</vt:lpstr>
      <vt:lpstr>实验设计与结果分析</vt:lpstr>
      <vt:lpstr>实验目标</vt:lpstr>
      <vt:lpstr>实验环境</vt:lpstr>
      <vt:lpstr>实验1：两个路由实验室组网测试</vt:lpstr>
      <vt:lpstr>实验1：两个路由实验室组网测试</vt:lpstr>
      <vt:lpstr>实验2：两个路由终端模拟——实验组网图</vt:lpstr>
      <vt:lpstr>实验2：两个路由终端模拟——DR选举</vt:lpstr>
      <vt:lpstr>实验2：两个路由终端模拟——报文交互</vt:lpstr>
      <vt:lpstr>实验2：两个路由终端模拟——报文交互</vt:lpstr>
      <vt:lpstr>PowerPoint 演示文稿</vt:lpstr>
      <vt:lpstr>实验2：两个路由终端模拟——LSR报文</vt:lpstr>
      <vt:lpstr>实验2：两个路由终端模拟——LSU报文</vt:lpstr>
      <vt:lpstr>实验2：两个路由终端模拟——LSAck报文</vt:lpstr>
      <vt:lpstr>实验2：两个路由终端模拟——输出路由信息</vt:lpstr>
      <vt:lpstr>实验2：两个路由终端模拟——验证Dead Interval维护机制</vt:lpstr>
      <vt:lpstr>实验3：四个路由终端模拟——实验组网图</vt:lpstr>
      <vt:lpstr>实验3：四个路由终端模拟——报文交互过程</vt:lpstr>
      <vt:lpstr>实验3：四个路由终端模拟——LSDB得出网络全貌</vt:lpstr>
      <vt:lpstr>实验3：四个路由终端模拟——路由表信息</vt:lpstr>
      <vt:lpstr>实验3：四个路由终端模拟——最短路径生成树</vt:lpstr>
      <vt:lpstr>实验4：四个路由实验室组网测试</vt:lpstr>
      <vt:lpstr>实验4：四个路由实验室组网测试</vt:lpstr>
      <vt:lpstr>实验4：四个路由实验室组网测试</vt:lpstr>
      <vt:lpstr>结论</vt:lpstr>
      <vt:lpstr>工作总结</vt:lpstr>
      <vt:lpstr>工作总结</vt:lpstr>
      <vt:lpstr>工作总结</vt:lpstr>
      <vt:lpstr>工作展望</vt:lpstr>
      <vt:lpstr>致谢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张凯</dc:creator>
  <cp:lastModifiedBy>黄建宇</cp:lastModifiedBy>
  <cp:revision>45</cp:revision>
  <dcterms:created xsi:type="dcterms:W3CDTF">2011-10-19T11:31:09Z</dcterms:created>
  <dcterms:modified xsi:type="dcterms:W3CDTF">2012-07-02T09:38:02Z</dcterms:modified>
</cp:coreProperties>
</file>