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6" r:id="rId4"/>
    <p:sldId id="275" r:id="rId5"/>
    <p:sldId id="282" r:id="rId6"/>
    <p:sldId id="273" r:id="rId7"/>
    <p:sldId id="268" r:id="rId8"/>
    <p:sldId id="267" r:id="rId9"/>
    <p:sldId id="269" r:id="rId10"/>
    <p:sldId id="270" r:id="rId11"/>
    <p:sldId id="271" r:id="rId12"/>
    <p:sldId id="290" r:id="rId13"/>
    <p:sldId id="278" r:id="rId14"/>
    <p:sldId id="279" r:id="rId15"/>
    <p:sldId id="280" r:id="rId16"/>
    <p:sldId id="283" r:id="rId17"/>
    <p:sldId id="284" r:id="rId18"/>
    <p:sldId id="285" r:id="rId19"/>
    <p:sldId id="286" r:id="rId20"/>
    <p:sldId id="291" r:id="rId21"/>
    <p:sldId id="292" r:id="rId22"/>
    <p:sldId id="293" r:id="rId23"/>
    <p:sldId id="294" r:id="rId24"/>
    <p:sldId id="295" r:id="rId25"/>
    <p:sldId id="29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86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084CC-F9C4-454E-956B-D6793087D28E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5C37-9D0D-4942-B4BD-9C7D3C44CF03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Testing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Grace Hopper served at the Bureau of Ships Computation Project at Harvard University working on the computer programming staff. </a:t>
            </a:r>
          </a:p>
          <a:p>
            <a:r>
              <a:rPr lang="en-IE" dirty="0" smtClean="0"/>
              <a:t>A moth was found trapped between points at Relay #70, Panel F, of the IBM Harvard Mark II Aiken Relay Calculator while it was being tested at Harvard University, 9 September 1945. </a:t>
            </a:r>
          </a:p>
          <a:p>
            <a:r>
              <a:rPr lang="en-IE" dirty="0" smtClean="0"/>
              <a:t>The operators affixed the moth to the computer log, with the entry: "</a:t>
            </a:r>
            <a:r>
              <a:rPr lang="en-IE" i="1" dirty="0" smtClean="0"/>
              <a:t>First actual case of bug being found</a:t>
            </a:r>
            <a:r>
              <a:rPr lang="en-IE" dirty="0" smtClean="0"/>
              <a:t>". </a:t>
            </a:r>
          </a:p>
          <a:p>
            <a:r>
              <a:rPr lang="en-IE" dirty="0" smtClean="0"/>
              <a:t>Grace Hopper said that they "</a:t>
            </a:r>
            <a:r>
              <a:rPr lang="en-IE" i="1" dirty="0" smtClean="0"/>
              <a:t>debugged</a:t>
            </a:r>
            <a:r>
              <a:rPr lang="en-IE" dirty="0" smtClean="0"/>
              <a:t>" the machine, thus introducing the term "</a:t>
            </a:r>
            <a:r>
              <a:rPr lang="en-IE" i="1" dirty="0" smtClean="0"/>
              <a:t>debugging a computer program</a:t>
            </a:r>
            <a:r>
              <a:rPr lang="en-IE" dirty="0" smtClean="0"/>
              <a:t>".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First Bug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057793" y="-99392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1945AD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Picture of the First Bu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26" y="332656"/>
            <a:ext cx="8622554" cy="618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Bugs a.k.a.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Defect</a:t>
            </a:r>
          </a:p>
          <a:p>
            <a:pPr eaLnBrk="1" hangingPunct="1"/>
            <a:r>
              <a:rPr lang="en-US" sz="2800" smtClean="0"/>
              <a:t>Fault</a:t>
            </a:r>
          </a:p>
          <a:p>
            <a:pPr eaLnBrk="1" hangingPunct="1"/>
            <a:r>
              <a:rPr lang="en-US" sz="2800" smtClean="0"/>
              <a:t>Problem</a:t>
            </a:r>
          </a:p>
          <a:p>
            <a:pPr eaLnBrk="1" hangingPunct="1"/>
            <a:r>
              <a:rPr lang="en-US" sz="2800" smtClean="0"/>
              <a:t>Error</a:t>
            </a:r>
          </a:p>
          <a:p>
            <a:pPr eaLnBrk="1" hangingPunct="1"/>
            <a:r>
              <a:rPr lang="en-US" sz="2800" smtClean="0"/>
              <a:t>Incident</a:t>
            </a:r>
          </a:p>
          <a:p>
            <a:pPr eaLnBrk="1" hangingPunct="1"/>
            <a:r>
              <a:rPr lang="en-US" sz="2800" smtClean="0"/>
              <a:t>Anomaly</a:t>
            </a:r>
          </a:p>
          <a:p>
            <a:pPr eaLnBrk="1" hangingPunct="1"/>
            <a:r>
              <a:rPr lang="en-US" sz="2800" smtClean="0"/>
              <a:t>Variance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800600" y="1981200"/>
            <a:ext cx="304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Failure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Inconsistency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Product Anomaly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Product </a:t>
            </a:r>
            <a:r>
              <a:rPr lang="en-US" sz="2800" dirty="0" smtClean="0"/>
              <a:t>Incidence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Eras of Testing</a:t>
            </a:r>
            <a:endParaRPr lang="en-I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59" y="1264332"/>
          <a:ext cx="7992888" cy="575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04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Years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Era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1945-1956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Debugging</a:t>
                      </a:r>
                      <a:r>
                        <a:rPr lang="en-IE" baseline="0" dirty="0" smtClean="0"/>
                        <a:t>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this era, there was no clear difference between testing and debugging.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1957-1978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Demonstration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this era, debugging and testing are distinguished now - in this period it was shown, that software satisfies the requirements.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1979-1982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Destruction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In this era, the goal was to find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1983-1987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Evaluation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</a:t>
                      </a:r>
                      <a:r>
                        <a:rPr lang="en-IE" baseline="0" dirty="0" smtClean="0"/>
                        <a:t> this era, the intention here is that during the software lifecycle a product evaluation is provided and measuring quality.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1988-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Prevention</a:t>
                      </a:r>
                      <a:r>
                        <a:rPr lang="en-IE" baseline="0" dirty="0" smtClean="0"/>
                        <a:t>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the current era, tests are used to demonstrate that software satisfies its specification, to detect faults and to prevent faults.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464496" y="1903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err="1" smtClean="0"/>
              <a:t>Gelperin</a:t>
            </a:r>
            <a:r>
              <a:rPr lang="en-IE" dirty="0" smtClean="0"/>
              <a:t>, D.; </a:t>
            </a:r>
            <a:r>
              <a:rPr lang="en-IE" dirty="0" err="1" smtClean="0"/>
              <a:t>Hetzel</a:t>
            </a:r>
            <a:r>
              <a:rPr lang="en-IE" dirty="0" smtClean="0"/>
              <a:t>, B. (1988). "</a:t>
            </a:r>
            <a:r>
              <a:rPr lang="en-IE" i="1" dirty="0" smtClean="0"/>
              <a:t>The Growth of Software Testing</a:t>
            </a:r>
            <a:r>
              <a:rPr lang="en-IE" dirty="0" smtClean="0"/>
              <a:t>". CACM 31 (6).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Testing Methods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Box Approach</a:t>
            </a:r>
            <a:endParaRPr lang="en-IE" dirty="0"/>
          </a:p>
        </p:txBody>
      </p:sp>
      <p:sp>
        <p:nvSpPr>
          <p:cNvPr id="5" name="Cube 4"/>
          <p:cNvSpPr/>
          <p:nvPr/>
        </p:nvSpPr>
        <p:spPr>
          <a:xfrm>
            <a:off x="827584" y="3068960"/>
            <a:ext cx="1800200" cy="1656184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ube 5"/>
          <p:cNvSpPr/>
          <p:nvPr/>
        </p:nvSpPr>
        <p:spPr>
          <a:xfrm>
            <a:off x="3491880" y="3068960"/>
            <a:ext cx="1800200" cy="1656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be 6"/>
          <p:cNvSpPr/>
          <p:nvPr/>
        </p:nvSpPr>
        <p:spPr>
          <a:xfrm>
            <a:off x="6300192" y="3068960"/>
            <a:ext cx="1800200" cy="1656184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Box Approach</a:t>
            </a:r>
            <a:endParaRPr lang="en-IE" dirty="0"/>
          </a:p>
        </p:txBody>
      </p:sp>
      <p:sp>
        <p:nvSpPr>
          <p:cNvPr id="5" name="Cube 4"/>
          <p:cNvSpPr/>
          <p:nvPr/>
        </p:nvSpPr>
        <p:spPr>
          <a:xfrm>
            <a:off x="827584" y="3068960"/>
            <a:ext cx="1800200" cy="1656184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ube 5"/>
          <p:cNvSpPr/>
          <p:nvPr/>
        </p:nvSpPr>
        <p:spPr>
          <a:xfrm>
            <a:off x="3491880" y="3068960"/>
            <a:ext cx="1800200" cy="1656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be 6"/>
          <p:cNvSpPr/>
          <p:nvPr/>
        </p:nvSpPr>
        <p:spPr>
          <a:xfrm>
            <a:off x="6300192" y="3068960"/>
            <a:ext cx="1800200" cy="1656184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55576" y="1980709"/>
            <a:ext cx="21441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Black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137" y="1991742"/>
            <a:ext cx="218294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White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1641" y="1967935"/>
            <a:ext cx="18722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Grey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Black box testing treats the software as a "black box"—without any knowledge of internal implementation. </a:t>
            </a:r>
          </a:p>
          <a:p>
            <a:r>
              <a:rPr lang="en-IE" dirty="0" smtClean="0"/>
              <a:t>Black box testing methods include: </a:t>
            </a:r>
          </a:p>
          <a:p>
            <a:pPr lvl="1"/>
            <a:r>
              <a:rPr lang="en-IE" dirty="0" smtClean="0"/>
              <a:t>equivalence partitioning, </a:t>
            </a:r>
          </a:p>
          <a:p>
            <a:pPr lvl="1"/>
            <a:r>
              <a:rPr lang="en-IE" dirty="0" smtClean="0"/>
              <a:t>boundary value analysis, </a:t>
            </a:r>
          </a:p>
          <a:p>
            <a:pPr lvl="1"/>
            <a:r>
              <a:rPr lang="en-IE" dirty="0" smtClean="0"/>
              <a:t>all-pairs testing, </a:t>
            </a:r>
          </a:p>
          <a:p>
            <a:pPr lvl="1"/>
            <a:r>
              <a:rPr lang="en-IE" dirty="0" smtClean="0"/>
              <a:t>fuzz testing, </a:t>
            </a:r>
          </a:p>
          <a:p>
            <a:pPr lvl="1"/>
            <a:r>
              <a:rPr lang="en-IE" dirty="0" smtClean="0"/>
              <a:t>model-based testing, </a:t>
            </a:r>
          </a:p>
          <a:p>
            <a:pPr lvl="1"/>
            <a:r>
              <a:rPr lang="en-IE" dirty="0" smtClean="0"/>
              <a:t>exploratory testing and </a:t>
            </a:r>
          </a:p>
          <a:p>
            <a:pPr lvl="1"/>
            <a:r>
              <a:rPr lang="en-IE" dirty="0" smtClean="0"/>
              <a:t>specification-based testing.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Black Box Testing</a:t>
            </a:r>
            <a:endParaRPr lang="en-IE" dirty="0"/>
          </a:p>
        </p:txBody>
      </p:sp>
      <p:sp>
        <p:nvSpPr>
          <p:cNvPr id="6" name="Cube 5"/>
          <p:cNvSpPr/>
          <p:nvPr/>
        </p:nvSpPr>
        <p:spPr>
          <a:xfrm>
            <a:off x="7236296" y="5072410"/>
            <a:ext cx="1224136" cy="1152128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7419743" y="4293096"/>
            <a:ext cx="9627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Black</a:t>
            </a:r>
          </a:p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7139136" cy="4525963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White box testing is when the tester has access to the internal data structures and algorithms including the code that implement these.</a:t>
            </a:r>
          </a:p>
          <a:p>
            <a:r>
              <a:rPr lang="en-IE" dirty="0" smtClean="0"/>
              <a:t>White box testing methods include: </a:t>
            </a:r>
          </a:p>
          <a:p>
            <a:pPr lvl="1"/>
            <a:r>
              <a:rPr lang="en-IE" dirty="0" smtClean="0"/>
              <a:t>API testing (application programming interface) - testing of the application using public and private APIs</a:t>
            </a:r>
          </a:p>
          <a:p>
            <a:pPr lvl="1"/>
            <a:r>
              <a:rPr lang="en-IE" dirty="0" smtClean="0"/>
              <a:t>Code coverage - creating tests to satisfy some criteria of code coverage (e.g., the test designer can create tests to cause all statements in the program to be executed at least once)</a:t>
            </a:r>
          </a:p>
          <a:p>
            <a:pPr lvl="1"/>
            <a:r>
              <a:rPr lang="en-IE" dirty="0" smtClean="0"/>
              <a:t>Fault injection methods - improving the coverage of a test by introducing faults to test code paths</a:t>
            </a:r>
          </a:p>
          <a:p>
            <a:pPr lvl="1"/>
            <a:r>
              <a:rPr lang="en-IE" dirty="0" smtClean="0"/>
              <a:t>Mutation testing methods</a:t>
            </a:r>
          </a:p>
          <a:p>
            <a:pPr lvl="1"/>
            <a:r>
              <a:rPr lang="en-IE" dirty="0" smtClean="0"/>
              <a:t>Static testing - White box testing includes all static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White Box Testing</a:t>
            </a:r>
            <a:endParaRPr lang="en-IE" dirty="0"/>
          </a:p>
        </p:txBody>
      </p:sp>
      <p:sp>
        <p:nvSpPr>
          <p:cNvPr id="8" name="Cube 7"/>
          <p:cNvSpPr/>
          <p:nvPr/>
        </p:nvSpPr>
        <p:spPr>
          <a:xfrm>
            <a:off x="7223471" y="5061377"/>
            <a:ext cx="1224136" cy="115212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7480266" y="4293096"/>
            <a:ext cx="9801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White</a:t>
            </a:r>
          </a:p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7355160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Grey Box Testing involves having knowledge of internal data structures and algorithms for purposes of designing the test cases, but testing at the user, or black-box level. </a:t>
            </a:r>
          </a:p>
          <a:p>
            <a:r>
              <a:rPr lang="en-IE" dirty="0" smtClean="0"/>
              <a:t>The tester is not required to have a full access to the software's source code.</a:t>
            </a:r>
          </a:p>
          <a:p>
            <a:r>
              <a:rPr lang="en-IE" dirty="0" smtClean="0"/>
              <a:t>Grey box testing may also include reverse engineering to determine, for instance, boundary values or error messages.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Grey Box Testing</a:t>
            </a:r>
            <a:endParaRPr lang="en-IE" dirty="0"/>
          </a:p>
        </p:txBody>
      </p:sp>
      <p:sp>
        <p:nvSpPr>
          <p:cNvPr id="8" name="Cube 7"/>
          <p:cNvSpPr/>
          <p:nvPr/>
        </p:nvSpPr>
        <p:spPr>
          <a:xfrm>
            <a:off x="7308304" y="5085184"/>
            <a:ext cx="1224136" cy="115212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7505636" y="4293096"/>
            <a:ext cx="8406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Grey</a:t>
            </a:r>
          </a:p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sz="4000" dirty="0" smtClean="0"/>
          </a:p>
          <a:p>
            <a:endParaRPr lang="en-IE" sz="4000" dirty="0" smtClean="0"/>
          </a:p>
          <a:p>
            <a:endParaRPr lang="en-IE" sz="4000" dirty="0" smtClean="0"/>
          </a:p>
          <a:p>
            <a:endParaRPr lang="en-IE" sz="4000" dirty="0" smtClean="0"/>
          </a:p>
          <a:p>
            <a:r>
              <a:rPr lang="en-IE" sz="4000" dirty="0" smtClean="0"/>
              <a:t>Why do pilots bother doing pre-flight checks when the chances are that the plane is working fine?</a:t>
            </a:r>
            <a:endParaRPr lang="en-IE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</a:t>
            </a:r>
            <a:endParaRPr lang="en-IE" dirty="0"/>
          </a:p>
        </p:txBody>
      </p:sp>
      <p:pic>
        <p:nvPicPr>
          <p:cNvPr id="4" name="Picture 3" descr="Prefl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88640"/>
            <a:ext cx="4975200" cy="33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Types of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Lowest level functions and procedures in isolation</a:t>
            </a:r>
          </a:p>
          <a:p>
            <a:r>
              <a:rPr lang="en-IE" dirty="0" smtClean="0"/>
              <a:t>Each logic path in the component specifications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Unit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the interaction of all the related components of a module</a:t>
            </a:r>
          </a:p>
          <a:p>
            <a:r>
              <a:rPr lang="en-IE" dirty="0" smtClean="0"/>
              <a:t>Tests the module as a stand-alone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Module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the interfaces between the modules</a:t>
            </a:r>
          </a:p>
          <a:p>
            <a:r>
              <a:rPr lang="en-IE" dirty="0" smtClean="0"/>
              <a:t>Scenarios are employed to test module interaction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Subsystem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interactions between sub-systems and components</a:t>
            </a:r>
          </a:p>
          <a:p>
            <a:r>
              <a:rPr lang="en-IE" dirty="0" smtClean="0"/>
              <a:t>System performance</a:t>
            </a:r>
          </a:p>
          <a:p>
            <a:r>
              <a:rPr lang="en-IE" dirty="0" smtClean="0"/>
              <a:t>Stress</a:t>
            </a:r>
          </a:p>
          <a:p>
            <a:r>
              <a:rPr lang="en-IE" dirty="0" smtClean="0"/>
              <a:t>Volume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Integration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the whole system with  live data</a:t>
            </a:r>
          </a:p>
          <a:p>
            <a:r>
              <a:rPr lang="en-IE" dirty="0" smtClean="0"/>
              <a:t>Establishes the ‘validity’ of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Acceptance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Testing Tools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Program testing and fault detection can be aided significantly by testing tools and debuggers. Testing/debug tools include features such as:</a:t>
            </a:r>
          </a:p>
          <a:p>
            <a:pPr lvl="1"/>
            <a:r>
              <a:rPr lang="en-IE" dirty="0" smtClean="0"/>
              <a:t>Program monitors, permitting full or partial monitoring of program code (more on the next slide).</a:t>
            </a:r>
          </a:p>
          <a:p>
            <a:pPr lvl="1"/>
            <a:r>
              <a:rPr lang="en-IE" dirty="0" smtClean="0"/>
              <a:t>Formatted dump or symbolic debugging, tools allowing inspection of program variables on error or at chosen points.</a:t>
            </a:r>
          </a:p>
          <a:p>
            <a:pPr lvl="1"/>
            <a:r>
              <a:rPr lang="en-IE" dirty="0" smtClean="0"/>
              <a:t>Automated functional GUI testing tools are used to repeat system-level tests through the GUI.</a:t>
            </a:r>
          </a:p>
          <a:p>
            <a:pPr lvl="1"/>
            <a:r>
              <a:rPr lang="en-IE" dirty="0" smtClean="0"/>
              <a:t>Benchmarks, allowing run-time performance comparisons to be made.</a:t>
            </a:r>
          </a:p>
          <a:p>
            <a:pPr lvl="1"/>
            <a:r>
              <a:rPr lang="en-IE" dirty="0" smtClean="0"/>
              <a:t>Performance analysis (or profiling tools) that can help to highlight hot spots and resource usage.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Testing Tools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Program monitors, permitting full or partial monitoring of program code including:</a:t>
            </a:r>
          </a:p>
          <a:p>
            <a:pPr lvl="1"/>
            <a:r>
              <a:rPr lang="en-IE" dirty="0" smtClean="0"/>
              <a:t>Instruction set simulator, permitting complete instruction level monitoring and trace facilities</a:t>
            </a:r>
          </a:p>
          <a:p>
            <a:pPr lvl="1"/>
            <a:r>
              <a:rPr lang="en-IE" dirty="0" smtClean="0"/>
              <a:t>Program animation, permitting step-by-step execution and conditional breakpoint at source level or in machine code</a:t>
            </a:r>
          </a:p>
          <a:p>
            <a:pPr lvl="1"/>
            <a:r>
              <a:rPr lang="en-IE" dirty="0" smtClean="0"/>
              <a:t>Code coverage reports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Testing Tools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Software testing is an investigate process to measure the quality of software.</a:t>
            </a:r>
          </a:p>
          <a:p>
            <a:endParaRPr lang="en-IE" dirty="0" smtClean="0"/>
          </a:p>
          <a:p>
            <a:r>
              <a:rPr lang="en-IE" dirty="0" smtClean="0"/>
              <a:t>Test techniques include, but are not limited to, the process of executing a program or application with the intent of finding software bugs.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Testing</a:t>
            </a:r>
            <a:endParaRPr lang="en-IE" dirty="0"/>
          </a:p>
        </p:txBody>
      </p:sp>
      <p:pic>
        <p:nvPicPr>
          <p:cNvPr id="4" name="Picture 3" descr="SherlockHolmesBasilRathb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16631"/>
            <a:ext cx="2123728" cy="2611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Testing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is a software system built?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Customer contacts an I.T. Company and requests that a software system be created</a:t>
            </a:r>
          </a:p>
          <a:p>
            <a:pPr lvl="1"/>
            <a:r>
              <a:rPr lang="en-IE" dirty="0" smtClean="0"/>
              <a:t>The customer works with an analyst to define a design of the software system</a:t>
            </a:r>
          </a:p>
          <a:p>
            <a:pPr lvl="1"/>
            <a:r>
              <a:rPr lang="en-IE" dirty="0" smtClean="0"/>
              <a:t>The design is given to developers to build the software system</a:t>
            </a:r>
          </a:p>
          <a:p>
            <a:pPr lvl="1"/>
            <a:r>
              <a:rPr lang="en-IE" dirty="0" smtClean="0"/>
              <a:t>The developed system is given to software testers to check if it is OK</a:t>
            </a:r>
          </a:p>
          <a:p>
            <a:pPr lvl="1"/>
            <a:r>
              <a:rPr lang="en-IE" dirty="0" smtClean="0"/>
              <a:t>The system is handed over to the customers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Testing</a:t>
            </a:r>
            <a:endParaRPr lang="en-IE" dirty="0"/>
          </a:p>
        </p:txBody>
      </p:sp>
      <p:pic>
        <p:nvPicPr>
          <p:cNvPr id="6" name="Content Placeholder 5" descr="waterfall_mo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679" y="1179552"/>
            <a:ext cx="8985579" cy="4625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 bit of history...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4114800" cy="4608512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The IBM Automatic Sequence Controlled Calculator (ASCC), called the Mark I by Harvard University was an electro-mechanical computer.</a:t>
            </a:r>
          </a:p>
          <a:p>
            <a:r>
              <a:rPr lang="en-IE" dirty="0" smtClean="0"/>
              <a:t>It was devised by Howard H. Aiken, built at IBM and shipped to Harvard in February 1944. </a:t>
            </a:r>
          </a:p>
          <a:p>
            <a:r>
              <a:rPr lang="en-IE" dirty="0" smtClean="0"/>
              <a:t>It began computations for the U.S. Navy Bureau of Ships in May and was officially presented to the university on August 7, 1944.</a:t>
            </a:r>
          </a:p>
          <a:p>
            <a:r>
              <a:rPr lang="en-IE" dirty="0" smtClean="0"/>
              <a:t>It was very reliable, much more so than early electronic computers.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Harvard Mark I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6057793" y="-99392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1944AD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Picture of Harvard Mark 1 Compute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3347" y="1844824"/>
            <a:ext cx="4531141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IE" b="1" dirty="0" smtClean="0"/>
              <a:t>Howard Hathaway Aiken </a:t>
            </a:r>
          </a:p>
          <a:p>
            <a:r>
              <a:rPr lang="en-IE" dirty="0" smtClean="0"/>
              <a:t>Born March 8, 1900</a:t>
            </a:r>
          </a:p>
          <a:p>
            <a:r>
              <a:rPr lang="en-IE" dirty="0" smtClean="0"/>
              <a:t>Died March 14, 1973</a:t>
            </a:r>
          </a:p>
          <a:p>
            <a:r>
              <a:rPr lang="en-IE" dirty="0" smtClean="0"/>
              <a:t>Born in Hoboken, New Jersey</a:t>
            </a:r>
          </a:p>
          <a:p>
            <a:r>
              <a:rPr lang="en-IE" dirty="0" smtClean="0"/>
              <a:t>He envisioned an electro-mechanical computing device that could do much of the tedious work for him. </a:t>
            </a:r>
          </a:p>
          <a:p>
            <a:r>
              <a:rPr lang="en-IE" dirty="0" smtClean="0"/>
              <a:t>With help from Grace Hopper and funding from IBM, the machine was completed in 1944.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Howard H. Aiken</a:t>
            </a:r>
            <a:endParaRPr lang="en-IE" dirty="0"/>
          </a:p>
        </p:txBody>
      </p:sp>
      <p:pic>
        <p:nvPicPr>
          <p:cNvPr id="5" name="Picture 4" descr="Picture of Howard Aiken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0379" y="1412776"/>
            <a:ext cx="3300053" cy="442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b="1" dirty="0" smtClean="0"/>
              <a:t>Rear Admiral Grace Murray Hopper</a:t>
            </a:r>
          </a:p>
          <a:p>
            <a:r>
              <a:rPr lang="en-IE" dirty="0" smtClean="0"/>
              <a:t>Born December 9, 1906</a:t>
            </a:r>
          </a:p>
          <a:p>
            <a:r>
              <a:rPr lang="en-IE" dirty="0" smtClean="0"/>
              <a:t>Died January 1, 1992</a:t>
            </a:r>
          </a:p>
          <a:p>
            <a:r>
              <a:rPr lang="en-IE" dirty="0" smtClean="0"/>
              <a:t>Born in New York City, New York</a:t>
            </a:r>
          </a:p>
          <a:p>
            <a:r>
              <a:rPr lang="en-IE" dirty="0" smtClean="0"/>
              <a:t>Computer pioneer who developed the first compiler for a computer programming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Grace Hopper</a:t>
            </a:r>
            <a:endParaRPr lang="en-IE" dirty="0"/>
          </a:p>
        </p:txBody>
      </p:sp>
      <p:pic>
        <p:nvPicPr>
          <p:cNvPr id="4" name="Picture 3" descr="Picture of Grace Hopper from the 1930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418094"/>
            <a:ext cx="2952328" cy="445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1067</Words>
  <Application>Microsoft Office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Lucida Sans Unicode</vt:lpstr>
      <vt:lpstr>Verdana</vt:lpstr>
      <vt:lpstr>Wingdings 2</vt:lpstr>
      <vt:lpstr>Wingdings 3</vt:lpstr>
      <vt:lpstr>Concourse</vt:lpstr>
      <vt:lpstr>Software Testing</vt:lpstr>
      <vt:lpstr>Question</vt:lpstr>
      <vt:lpstr>Software Testing</vt:lpstr>
      <vt:lpstr>Software Testing</vt:lpstr>
      <vt:lpstr>Software Testing</vt:lpstr>
      <vt:lpstr>A bit of history...</vt:lpstr>
      <vt:lpstr>Harvard Mark I</vt:lpstr>
      <vt:lpstr>Howard H. Aiken</vt:lpstr>
      <vt:lpstr>Grace Hopper</vt:lpstr>
      <vt:lpstr>The First Bug</vt:lpstr>
      <vt:lpstr>PowerPoint Presentation</vt:lpstr>
      <vt:lpstr>Bugs a.k.a. …</vt:lpstr>
      <vt:lpstr>Eras of Testing</vt:lpstr>
      <vt:lpstr>Software Testing Methods</vt:lpstr>
      <vt:lpstr>Box Approach</vt:lpstr>
      <vt:lpstr>Box Approach</vt:lpstr>
      <vt:lpstr>Black Box Testing</vt:lpstr>
      <vt:lpstr>White Box Testing</vt:lpstr>
      <vt:lpstr>Grey Box Testing</vt:lpstr>
      <vt:lpstr>Types of Testing</vt:lpstr>
      <vt:lpstr>Unit Testing</vt:lpstr>
      <vt:lpstr>Module Testing</vt:lpstr>
      <vt:lpstr>Subsystem Testing</vt:lpstr>
      <vt:lpstr>Integration Testing</vt:lpstr>
      <vt:lpstr>Acceptance Testing</vt:lpstr>
      <vt:lpstr>Testing Tools</vt:lpstr>
      <vt:lpstr>Testing Tools</vt:lpstr>
      <vt:lpstr>Testing Tools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dgordon</dc:creator>
  <cp:lastModifiedBy>Damian Gordon</cp:lastModifiedBy>
  <cp:revision>45</cp:revision>
  <dcterms:created xsi:type="dcterms:W3CDTF">2011-09-22T13:07:33Z</dcterms:created>
  <dcterms:modified xsi:type="dcterms:W3CDTF">2019-11-11T10:10:29Z</dcterms:modified>
</cp:coreProperties>
</file>