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7"/>
  </p:notesMasterIdLst>
  <p:sldIdLst>
    <p:sldId id="256" r:id="rId2"/>
    <p:sldId id="305" r:id="rId3"/>
    <p:sldId id="268" r:id="rId4"/>
    <p:sldId id="270" r:id="rId5"/>
    <p:sldId id="269" r:id="rId6"/>
    <p:sldId id="257" r:id="rId7"/>
    <p:sldId id="258" r:id="rId8"/>
    <p:sldId id="262" r:id="rId9"/>
    <p:sldId id="261" r:id="rId10"/>
    <p:sldId id="303" r:id="rId11"/>
    <p:sldId id="259" r:id="rId12"/>
    <p:sldId id="263" r:id="rId13"/>
    <p:sldId id="264" r:id="rId14"/>
    <p:sldId id="265" r:id="rId15"/>
    <p:sldId id="266" r:id="rId16"/>
    <p:sldId id="267" r:id="rId17"/>
    <p:sldId id="260" r:id="rId18"/>
    <p:sldId id="301" r:id="rId19"/>
    <p:sldId id="302" r:id="rId20"/>
    <p:sldId id="273" r:id="rId21"/>
    <p:sldId id="274" r:id="rId22"/>
    <p:sldId id="272" r:id="rId23"/>
    <p:sldId id="275" r:id="rId24"/>
    <p:sldId id="277" r:id="rId25"/>
    <p:sldId id="280" r:id="rId26"/>
    <p:sldId id="281" r:id="rId27"/>
    <p:sldId id="282" r:id="rId28"/>
    <p:sldId id="283" r:id="rId29"/>
    <p:sldId id="278" r:id="rId30"/>
    <p:sldId id="279" r:id="rId31"/>
    <p:sldId id="287" r:id="rId32"/>
    <p:sldId id="288" r:id="rId33"/>
    <p:sldId id="289" r:id="rId34"/>
    <p:sldId id="290" r:id="rId35"/>
    <p:sldId id="29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8" autoAdjust="0"/>
    <p:restoredTop sz="99198" autoAdjust="0"/>
  </p:normalViewPr>
  <p:slideViewPr>
    <p:cSldViewPr snapToGrid="0" snapToObjects="1">
      <p:cViewPr varScale="1">
        <p:scale>
          <a:sx n="65" d="100"/>
          <a:sy n="65" d="100"/>
        </p:scale>
        <p:origin x="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87E2E-7EB7-4372-A98B-68972A4F01C1}" type="datetimeFigureOut">
              <a:rPr lang="en-IE" smtClean="0"/>
              <a:t>17/11/2017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BC9B1-07C7-4FBD-8D49-857239040F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335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flights.org/data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erodromes" TargetMode="External"/><Relationship Id="rId5" Type="http://schemas.openxmlformats.org/officeDocument/2006/relationships/hyperlink" Target="https://en.wikipedia.org/wiki/Code" TargetMode="External"/><Relationship Id="rId4" Type="http://schemas.openxmlformats.org/officeDocument/2006/relationships/hyperlink" Target="https://en.wikipedia.org/wiki/Alphanumeric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http://openflights.org/data.html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January 2017, the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OpenFlights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Airports Database contains 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10,000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airports, train stations and ferry terminals spanning the globe. Each entry contains the following information:</a:t>
            </a:r>
            <a:endParaRPr lang="en-GB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Airport ID	Unique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OpenFlights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identifier for this airport.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	Name of airport. May or may not contain the City name.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	Main city served by airport. 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	Country or territory where airport is located. 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IATA_FAA	3-letter IATA code. Null if not assigned/unknown. 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ICAO	4-letter ICAO code.  Null if not assigned.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Latitude	Decimal degrees, to six significant digits. -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S, +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Longitude	Decimal degrees  to six significant digits. -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W, +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E.</a:t>
            </a:r>
          </a:p>
          <a:p>
            <a:pPr lvl="0"/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Altitude_FT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 feet.</a:t>
            </a:r>
          </a:p>
          <a:p>
            <a:pPr lvl="0"/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Hours (or fractions of them) offset from UTC. 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	Daylight savings time. One of E (Europe), A (US/Canada), 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S (South America), O (Australia), Z (New Zealand), N (None)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or U (Unknown).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data may not be perfect.  How would we check it for accuracy?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there any IATA_FAA codes that apply to &gt; 1 airport?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there any ICAO codes that apply to &gt; 1 airport?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airports are in London?</a:t>
            </a: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that London in the UK?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Airlines as well as railway, bus and ferry companies, computer reservations systems (CRSs) and ULD owners/leasing companies may be assigned an IATA two character designator code.</a:t>
            </a:r>
            <a:endParaRPr lang="en-GB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Civil Aviation Organization airport code or location indicator is a four-character </a:t>
            </a:r>
            <a:r>
              <a:rPr lang="en-GB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lphanumeric"/>
              </a:rPr>
              <a:t>alphanumeric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de"/>
              </a:rPr>
              <a:t>code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designating </a:t>
            </a:r>
            <a:r>
              <a:rPr lang="en-GB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Aerodromes"/>
              </a:rPr>
              <a:t>aerodromes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around the world. </a:t>
            </a:r>
            <a:endParaRPr lang="en-GB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36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BC9B1-07C7-4FBD-8D49-857239040F9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81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On the pobyrne schema</a:t>
            </a:r>
            <a:r>
              <a:rPr lang="en-IE" baseline="0" dirty="0" smtClean="0"/>
              <a:t> on Redwood there it a table called AIRPORTS, downloaded from the Internet.  The list is one that has been made up by multiple users and has some errors in it. It contains </a:t>
            </a:r>
          </a:p>
          <a:p>
            <a:r>
              <a:rPr lang="mr-IN" dirty="0" smtClean="0"/>
              <a:t>desc airport</a:t>
            </a:r>
            <a:r>
              <a:rPr lang="ga-IE" dirty="0" smtClean="0"/>
              <a:t>.</a:t>
            </a:r>
            <a:r>
              <a:rPr lang="ga-IE" baseline="0" dirty="0" smtClean="0"/>
              <a:t> Design a collection that represents each city embeds the airports in it.  What do you need to know?</a:t>
            </a:r>
            <a:endParaRPr lang="mr-IN" dirty="0" smtClean="0"/>
          </a:p>
          <a:p>
            <a:r>
              <a:rPr lang="mr-IN" dirty="0" smtClean="0"/>
              <a:t>Name        Null Type         </a:t>
            </a:r>
          </a:p>
          <a:p>
            <a:r>
              <a:rPr lang="mr-IN" dirty="0" smtClean="0"/>
              <a:t>----------- ---- ------------ </a:t>
            </a:r>
          </a:p>
          <a:p>
            <a:r>
              <a:rPr lang="mr-IN" dirty="0" smtClean="0"/>
              <a:t>AIRPORTID        NUMBER(4)    </a:t>
            </a:r>
          </a:p>
          <a:p>
            <a:r>
              <a:rPr lang="mr-IN" dirty="0" smtClean="0"/>
              <a:t>NAME             VARCHAR2(70) </a:t>
            </a:r>
          </a:p>
          <a:p>
            <a:r>
              <a:rPr lang="mr-IN" dirty="0" smtClean="0"/>
              <a:t>CITY             VARCHAR2(39) </a:t>
            </a:r>
          </a:p>
          <a:p>
            <a:r>
              <a:rPr lang="mr-IN" dirty="0" smtClean="0"/>
              <a:t>COUNTRY          VARCHAR2(32) </a:t>
            </a:r>
          </a:p>
          <a:p>
            <a:r>
              <a:rPr lang="mr-IN" dirty="0" smtClean="0"/>
              <a:t>IATA_FAA         CHAR(3)      </a:t>
            </a:r>
          </a:p>
          <a:p>
            <a:r>
              <a:rPr lang="mr-IN" dirty="0" smtClean="0"/>
              <a:t>ICAO             VARCHAR2(4)  </a:t>
            </a:r>
          </a:p>
          <a:p>
            <a:r>
              <a:rPr lang="mr-IN" dirty="0" smtClean="0"/>
              <a:t>LATITUDE         VARCHAR2(12) </a:t>
            </a:r>
          </a:p>
          <a:p>
            <a:r>
              <a:rPr lang="mr-IN" dirty="0" smtClean="0"/>
              <a:t>LONGITUDE        VARCHAR2(12) </a:t>
            </a:r>
          </a:p>
          <a:p>
            <a:r>
              <a:rPr lang="mr-IN" dirty="0" smtClean="0"/>
              <a:t>ALTITUDE_FT      VARCHAR2(5)  </a:t>
            </a:r>
          </a:p>
          <a:p>
            <a:r>
              <a:rPr lang="mr-IN" dirty="0" smtClean="0"/>
              <a:t>TIMEZONE         VARCHAR2(5)  </a:t>
            </a:r>
          </a:p>
          <a:p>
            <a:r>
              <a:rPr lang="mr-IN" dirty="0" smtClean="0"/>
              <a:t>DST              CHAR(1) </a:t>
            </a:r>
            <a:endParaRPr lang="ga-IE" dirty="0" smtClean="0"/>
          </a:p>
          <a:p>
            <a:endParaRPr lang="ga-I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want to group these, using 1:few, what groupings could we do?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BC9B1-07C7-4FBD-8D49-857239040F9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81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OneMany</a:t>
            </a:r>
            <a:endParaRPr lang="en-I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db.part.drop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db.createCollection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("part")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db.part.insert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([{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partno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'123-aff-456',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name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'#4 grommet',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qty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94,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cost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0.94,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price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3.99</a:t>
            </a:r>
          </a:p>
          <a:p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partno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'123-aff-457',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name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'#4 washer',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qty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30,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cost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0.34,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price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1.99</a:t>
            </a:r>
          </a:p>
          <a:p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partno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'123-drm-456',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name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'Door moulding',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qty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70,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cost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4,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price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9.99</a:t>
            </a:r>
          </a:p>
          <a:p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db.part.find</a:t>
            </a:r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partno</a:t>
            </a:r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'123-drm-456'}).pretty()</a:t>
            </a:r>
          </a:p>
          <a:p>
            <a:endParaRPr lang="en-I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part_array</a:t>
            </a:r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db.part.find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({},{ObjectId:1}).</a:t>
            </a:r>
            <a:r>
              <a:rPr lang="en-I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toArray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part1 =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part_array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[0]._id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part2 =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part_array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product_parts</a:t>
            </a:r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db.part.find</a:t>
            </a:r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 _id: { $in :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product.parts</a:t>
            </a:r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}}).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toArray</a:t>
            </a:r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db.products.drop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db.createCollection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("products")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db.products.insert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name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'Left-handed smoke shifter',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manufacturer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'ACME Corp',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catalog_number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1234,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parts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:[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part_array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[0]._id,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part_array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[2]._id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hard coded from query above)</a:t>
            </a:r>
          </a:p>
          <a:p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db.products.find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=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db.products.findOne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  <a:r>
              <a:rPr lang="en-I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catalog_number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1234})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product_parts</a:t>
            </a:r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db.part.find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 _id: { $in : </a:t>
            </a:r>
            <a:r>
              <a:rPr lang="en-I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product.parts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}},{"_id":0,"name":1}).</a:t>
            </a:r>
            <a:r>
              <a:rPr lang="en-I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toArray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BC9B1-07C7-4FBD-8D49-857239040F98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376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db.part.find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({},{ObjectId:1})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db.products.drop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db.createCollection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("products")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db.products.insert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name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'Left-handed smoke shifter',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manufacturer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'ACME Corp',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catalog_number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1234,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parts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:[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ObjectId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('58248b98e8d74ccf062685bd'),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ObjectId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('58248b98e8d74ccf062685be'),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ObjectId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('58248b98e8d74ccf062685bf')]</a:t>
            </a:r>
          </a:p>
          <a:p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=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db.products.findOne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  <a:r>
              <a:rPr lang="en-I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catalog_number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1234})</a:t>
            </a:r>
          </a:p>
          <a:p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product_parts</a:t>
            </a:r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I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db.part.find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 _id: { $in : </a:t>
            </a:r>
            <a:r>
              <a:rPr lang="en-I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product.parts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}}).</a:t>
            </a:r>
            <a:r>
              <a:rPr lang="en-I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toArray</a:t>
            </a:r>
            <a:r>
              <a:rPr lang="en-I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BC9B1-07C7-4FBD-8D49-857239040F9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6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BC9B1-07C7-4FBD-8D49-857239040F98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52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94DFB6-C176-DD43-A7FA-5AD7DFFD92DD}" type="datetimeFigureOut">
              <a:rPr lang="en-US" smtClean="0"/>
              <a:t>11/17/2017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BF8EF97-B4A1-0F45-ACB5-E286F778A9D1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ongodb.org/post/87892923503/6-rules-of-thumb-for-mongodb-schema-design-part-2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12345678@mydit.i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Designing for MongoDB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128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 Time</a:t>
            </a:r>
            <a:endParaRPr lang="en-IE" dirty="0"/>
          </a:p>
        </p:txBody>
      </p:sp>
      <p:pic>
        <p:nvPicPr>
          <p:cNvPr id="4" name="Content Placeholder 3" descr="AA00273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3" r="-7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94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One-to-Many - referencing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i.e. not 1:few and not 1:squillions.</a:t>
            </a:r>
          </a:p>
          <a:p>
            <a:r>
              <a:rPr lang="en-IE" dirty="0" smtClean="0"/>
              <a:t>Each master document can have up to</a:t>
            </a:r>
            <a:r>
              <a:rPr lang="en-IE" baseline="0" dirty="0" smtClean="0"/>
              <a:t> around 2 </a:t>
            </a:r>
            <a:r>
              <a:rPr lang="en-IE" dirty="0" smtClean="0"/>
              <a:t>thousand</a:t>
            </a:r>
            <a:r>
              <a:rPr lang="en-IE" baseline="0" dirty="0" smtClean="0"/>
              <a:t> </a:t>
            </a:r>
            <a:r>
              <a:rPr lang="en-IE" dirty="0" smtClean="0"/>
              <a:t>detail documents.</a:t>
            </a:r>
          </a:p>
          <a:p>
            <a:r>
              <a:rPr lang="en-IE" dirty="0"/>
              <a:t>R</a:t>
            </a:r>
            <a:r>
              <a:rPr lang="en-IE" dirty="0" smtClean="0"/>
              <a:t>eferencing – put the ObjectIds (_id) of the detail document in an array in the master document. </a:t>
            </a:r>
          </a:p>
          <a:p>
            <a:r>
              <a:rPr lang="en-IE" dirty="0" smtClean="0"/>
              <a:t>This is good if there is quite a bit of information being embedded and it is sometimes retrieved on its own (i.e. not as part of the full document).</a:t>
            </a:r>
          </a:p>
        </p:txBody>
      </p:sp>
    </p:spTree>
    <p:extLst>
      <p:ext uri="{BB962C8B-B14F-4D97-AF65-F5344CB8AC3E}">
        <p14:creationId xmlns:p14="http://schemas.microsoft.com/office/powerpoint/2010/main" val="20696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Good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parts for a product in a replacement parts ordering system</a:t>
            </a:r>
          </a:p>
          <a:p>
            <a:r>
              <a:rPr lang="en-IE" dirty="0" smtClean="0"/>
              <a:t>1 product : up to several hundred parts</a:t>
            </a:r>
          </a:p>
        </p:txBody>
      </p:sp>
    </p:spTree>
    <p:extLst>
      <p:ext uri="{BB962C8B-B14F-4D97-AF65-F5344CB8AC3E}">
        <p14:creationId xmlns:p14="http://schemas.microsoft.com/office/powerpoint/2010/main" val="365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 smtClean="0"/>
              <a:t>Part document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4357022" cy="4343400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Part document (in the part collection)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db.part.insert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partno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: '123-aff-456',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name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: '#4 grommet',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: 94,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cost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: 0.94,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price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: 3.99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dirty="0" err="1" smtClean="0"/>
              <a:t>db.part.find</a:t>
            </a:r>
            <a:r>
              <a:rPr lang="en-IE" b="1" dirty="0"/>
              <a:t>({</a:t>
            </a:r>
            <a:r>
              <a:rPr lang="en-IE" b="1" dirty="0" err="1"/>
              <a:t>partno</a:t>
            </a:r>
            <a:r>
              <a:rPr lang="en-IE" b="1" dirty="0"/>
              <a:t>: '123-drm-456'}).pretty()</a:t>
            </a:r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1" dirty="0"/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/>
              <a:t>    "_id" </a:t>
            </a:r>
            <a:r>
              <a:rPr lang="en-IE" b="1" dirty="0"/>
              <a:t>: </a:t>
            </a:r>
            <a:r>
              <a:rPr lang="en-IE" b="1" dirty="0" err="1"/>
              <a:t>ObjectId</a:t>
            </a:r>
            <a:r>
              <a:rPr lang="en-IE" b="1" dirty="0"/>
              <a:t>("582485ade8d74ccf062685b0"),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/>
              <a:t>    "</a:t>
            </a:r>
            <a:r>
              <a:rPr lang="en-IE" dirty="0" err="1"/>
              <a:t>partno</a:t>
            </a:r>
            <a:r>
              <a:rPr lang="en-IE" dirty="0"/>
              <a:t>" </a:t>
            </a:r>
            <a:r>
              <a:rPr lang="en-IE" b="1" dirty="0"/>
              <a:t>: "123-drm-456",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/>
              <a:t>    "name" </a:t>
            </a:r>
            <a:r>
              <a:rPr lang="en-IE" b="1" dirty="0"/>
              <a:t>: "Door moulding",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/>
              <a:t>    "</a:t>
            </a:r>
            <a:r>
              <a:rPr lang="en-IE" dirty="0" err="1"/>
              <a:t>qty</a:t>
            </a:r>
            <a:r>
              <a:rPr lang="en-IE" dirty="0"/>
              <a:t>" </a:t>
            </a:r>
            <a:r>
              <a:rPr lang="en-IE" b="1" dirty="0"/>
              <a:t>: 70.0,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/>
              <a:t>    "cost" </a:t>
            </a:r>
            <a:r>
              <a:rPr lang="en-IE" b="1" dirty="0"/>
              <a:t>: 4.0,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/>
              <a:t>    "price" </a:t>
            </a:r>
            <a:r>
              <a:rPr lang="en-IE" b="1" dirty="0"/>
              <a:t>: 9.99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1" dirty="0"/>
              <a:t>}</a:t>
            </a:r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Syntax such as the use of quotes and braces can change depending on the tool being used as the front-end  and the style of the designer.</a:t>
            </a:r>
          </a:p>
          <a:p>
            <a:r>
              <a:rPr lang="en-IE" dirty="0" smtClean="0"/>
              <a:t>The </a:t>
            </a:r>
            <a:r>
              <a:rPr lang="en-IE" dirty="0" err="1" smtClean="0"/>
              <a:t>objectId</a:t>
            </a:r>
            <a:r>
              <a:rPr lang="en-IE" dirty="0" smtClean="0"/>
              <a:t>  is a12-byte value:</a:t>
            </a:r>
            <a:endParaRPr lang="en-IE" dirty="0"/>
          </a:p>
          <a:p>
            <a:pPr lvl="1"/>
            <a:r>
              <a:rPr lang="en-IE" dirty="0" smtClean="0"/>
              <a:t>4</a:t>
            </a:r>
            <a:r>
              <a:rPr lang="en-IE" dirty="0"/>
              <a:t>-</a:t>
            </a:r>
            <a:r>
              <a:rPr lang="en-IE" dirty="0" smtClean="0"/>
              <a:t>byte -  seconds </a:t>
            </a:r>
            <a:r>
              <a:rPr lang="en-IE" dirty="0"/>
              <a:t>since </a:t>
            </a:r>
            <a:r>
              <a:rPr lang="en-IE" dirty="0" smtClean="0"/>
              <a:t>Unix epoch</a:t>
            </a:r>
            <a:endParaRPr lang="en-IE" dirty="0"/>
          </a:p>
          <a:p>
            <a:pPr lvl="1"/>
            <a:r>
              <a:rPr lang="en-IE" dirty="0" smtClean="0"/>
              <a:t>3</a:t>
            </a:r>
            <a:r>
              <a:rPr lang="en-IE" dirty="0"/>
              <a:t>-byte machine identifier,</a:t>
            </a:r>
          </a:p>
          <a:p>
            <a:pPr lvl="1"/>
            <a:r>
              <a:rPr lang="en-IE" dirty="0" smtClean="0"/>
              <a:t>2</a:t>
            </a:r>
            <a:r>
              <a:rPr lang="en-IE" dirty="0"/>
              <a:t>-byte process </a:t>
            </a:r>
            <a:r>
              <a:rPr lang="en-IE" dirty="0" smtClean="0"/>
              <a:t>id</a:t>
            </a:r>
          </a:p>
          <a:p>
            <a:pPr lvl="1"/>
            <a:r>
              <a:rPr lang="en-IE" dirty="0" smtClean="0"/>
              <a:t> </a:t>
            </a:r>
            <a:r>
              <a:rPr lang="en-IE" dirty="0"/>
              <a:t>3-byte counter, starting with a random value</a:t>
            </a:r>
            <a:r>
              <a:rPr lang="en-IE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724" y="5570483"/>
            <a:ext cx="785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 can use </a:t>
            </a:r>
            <a:r>
              <a:rPr lang="en-IE" dirty="0" err="1" smtClean="0"/>
              <a:t>js</a:t>
            </a:r>
            <a:r>
              <a:rPr lang="en-IE" dirty="0" smtClean="0"/>
              <a:t> to get an array of the part object ids:</a:t>
            </a:r>
          </a:p>
          <a:p>
            <a:r>
              <a:rPr lang="en-IE" dirty="0" err="1"/>
              <a:t>part_array</a:t>
            </a:r>
            <a:r>
              <a:rPr lang="en-IE" dirty="0"/>
              <a:t> = </a:t>
            </a:r>
            <a:r>
              <a:rPr lang="en-IE" dirty="0" err="1"/>
              <a:t>db.part.find</a:t>
            </a:r>
            <a:r>
              <a:rPr lang="en-IE" b="1" dirty="0"/>
              <a:t>({},{ObjectId:1}).</a:t>
            </a:r>
            <a:r>
              <a:rPr lang="en-IE" b="1" dirty="0" err="1"/>
              <a:t>toArray</a:t>
            </a:r>
            <a:r>
              <a:rPr lang="en-IE" b="1" dirty="0"/>
              <a:t>()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192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 smtClean="0"/>
              <a:t>Product document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Each Product has a document containing an array of </a:t>
            </a:r>
            <a:r>
              <a:rPr lang="en-IE" dirty="0" err="1" smtClean="0"/>
              <a:t>ObjectId</a:t>
            </a:r>
            <a:r>
              <a:rPr lang="en-IE" dirty="0" smtClean="0"/>
              <a:t> references to the Parts that make up that Product:</a:t>
            </a:r>
          </a:p>
          <a:p>
            <a:pPr>
              <a:buFontTx/>
              <a:buChar char="›"/>
            </a:pPr>
            <a:r>
              <a:rPr lang="en-IE" dirty="0" err="1"/>
              <a:t>db.products.insert</a:t>
            </a:r>
            <a:r>
              <a:rPr lang="en-IE" b="1" dirty="0" smtClean="0"/>
              <a:t>({</a:t>
            </a:r>
            <a:br>
              <a:rPr lang="en-IE" b="1" dirty="0" smtClean="0"/>
            </a:br>
            <a:r>
              <a:rPr lang="en-IE" dirty="0" smtClean="0"/>
              <a:t>  </a:t>
            </a:r>
            <a:r>
              <a:rPr lang="en-IE" dirty="0"/>
              <a:t>name</a:t>
            </a:r>
            <a:r>
              <a:rPr lang="en-IE" b="1" dirty="0"/>
              <a:t>: 'Left-handed smoke shifter</a:t>
            </a:r>
            <a:r>
              <a:rPr lang="en-IE" b="1" dirty="0" smtClean="0"/>
              <a:t>',</a:t>
            </a:r>
            <a:br>
              <a:rPr lang="en-IE" b="1" dirty="0" smtClean="0"/>
            </a:br>
            <a:r>
              <a:rPr lang="en-IE" dirty="0" smtClean="0"/>
              <a:t>  </a:t>
            </a:r>
            <a:r>
              <a:rPr lang="en-IE" dirty="0"/>
              <a:t>manufacturer</a:t>
            </a:r>
            <a:r>
              <a:rPr lang="en-IE" b="1" dirty="0"/>
              <a:t>: 'ACME Corp</a:t>
            </a:r>
            <a:r>
              <a:rPr lang="en-IE" b="1" dirty="0" smtClean="0"/>
              <a:t>',</a:t>
            </a:r>
            <a:br>
              <a:rPr lang="en-IE" b="1" dirty="0" smtClean="0"/>
            </a:br>
            <a:r>
              <a:rPr lang="en-IE" dirty="0" smtClean="0"/>
              <a:t>  </a:t>
            </a:r>
            <a:r>
              <a:rPr lang="en-IE" dirty="0" err="1"/>
              <a:t>catalog_number</a:t>
            </a:r>
            <a:r>
              <a:rPr lang="en-IE" b="1" dirty="0"/>
              <a:t>: 1234</a:t>
            </a:r>
            <a:r>
              <a:rPr lang="en-IE" b="1" dirty="0" smtClean="0"/>
              <a:t>,</a:t>
            </a:r>
            <a:br>
              <a:rPr lang="en-IE" b="1" dirty="0" smtClean="0"/>
            </a:br>
            <a:r>
              <a:rPr lang="en-IE" dirty="0" smtClean="0"/>
              <a:t>  </a:t>
            </a:r>
            <a:r>
              <a:rPr lang="en-IE" dirty="0"/>
              <a:t>parts</a:t>
            </a:r>
            <a:r>
              <a:rPr lang="en-IE" b="1" dirty="0" smtClean="0"/>
              <a:t>:[</a:t>
            </a:r>
            <a:r>
              <a:rPr lang="en-IE" dirty="0" smtClean="0"/>
              <a:t>                       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dirty="0" smtClean="0"/>
              <a:t>  </a:t>
            </a:r>
            <a:r>
              <a:rPr lang="en-IE" dirty="0" err="1"/>
              <a:t>part_array</a:t>
            </a:r>
            <a:r>
              <a:rPr lang="en-IE" b="1" dirty="0"/>
              <a:t>[0]._id</a:t>
            </a:r>
            <a:r>
              <a:rPr lang="en-IE" b="1" dirty="0" smtClean="0"/>
              <a:t>,            //or </a:t>
            </a:r>
            <a:r>
              <a:rPr lang="en-IE" b="1" dirty="0" err="1" smtClean="0"/>
              <a:t>ObjectId</a:t>
            </a:r>
            <a:r>
              <a:rPr lang="en-IE" b="1" dirty="0" smtClean="0"/>
              <a:t>(“1234…</a:t>
            </a:r>
            <a:r>
              <a:rPr lang="en-IE" b="1" dirty="0" err="1" smtClean="0"/>
              <a:t>abc</a:t>
            </a:r>
            <a:r>
              <a:rPr lang="en-IE" b="1" dirty="0" smtClean="0"/>
              <a:t>”)</a:t>
            </a:r>
            <a:br>
              <a:rPr lang="en-IE" b="1" dirty="0" smtClean="0"/>
            </a:br>
            <a:r>
              <a:rPr lang="en-IE" b="1" dirty="0" smtClean="0"/>
              <a:t> </a:t>
            </a:r>
            <a:r>
              <a:rPr lang="en-IE" dirty="0" smtClean="0"/>
              <a:t> </a:t>
            </a:r>
            <a:r>
              <a:rPr lang="en-IE" dirty="0" err="1"/>
              <a:t>part_array</a:t>
            </a:r>
            <a:r>
              <a:rPr lang="en-IE" b="1" dirty="0"/>
              <a:t>[2]._</a:t>
            </a:r>
            <a:r>
              <a:rPr lang="en-IE" b="1" dirty="0" smtClean="0"/>
              <a:t>id</a:t>
            </a:r>
            <a:br>
              <a:rPr lang="en-IE" b="1" dirty="0" smtClean="0"/>
            </a:br>
            <a:r>
              <a:rPr lang="en-IE" b="1" dirty="0" smtClean="0"/>
              <a:t>]</a:t>
            </a:r>
            <a:br>
              <a:rPr lang="en-IE" b="1" dirty="0" smtClean="0"/>
            </a:br>
            <a:r>
              <a:rPr lang="en-IE" b="1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265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Retrieving parts for a product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A</a:t>
            </a:r>
            <a:r>
              <a:rPr lang="en-IE" dirty="0" smtClean="0"/>
              <a:t>n application-level join retrieves the parts for a particular product: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sz="2300" b="1" dirty="0" smtClean="0"/>
              <a:t> </a:t>
            </a:r>
            <a:r>
              <a:rPr lang="en-IE" sz="2600" b="1" dirty="0" smtClean="0"/>
              <a:t>// Fetch the Product  identified by this catalog number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sz="2600" b="1" dirty="0" smtClean="0"/>
              <a:t>&gt; product = db.products.findOne({catalog_number: 1234});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sz="2600" b="1" dirty="0" smtClean="0"/>
              <a:t>   // Fetch all the Parts that are linked to this Product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E" sz="2600" b="1" dirty="0" smtClean="0"/>
              <a:t>product_parts = db.parts.find({_id: { $in : product.parts } } ).toArray() ;</a:t>
            </a:r>
          </a:p>
          <a:p>
            <a:r>
              <a:rPr lang="en-IE" dirty="0" smtClean="0"/>
              <a:t>For efficient operation, an index on ‘products.catalog_number’ is required. </a:t>
            </a:r>
          </a:p>
          <a:p>
            <a:r>
              <a:rPr lang="en-IE" dirty="0" smtClean="0"/>
              <a:t>Note that there will always be an index on ‘parts._id’, so that query will always be efficient.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5241" y="5943601"/>
            <a:ext cx="580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  <a:p>
            <a:r>
              <a:rPr lang="en-IE" dirty="0" err="1"/>
              <a:t>db.products.createIndex</a:t>
            </a:r>
            <a:r>
              <a:rPr lang="en-IE" b="1" dirty="0"/>
              <a:t>({</a:t>
            </a:r>
            <a:r>
              <a:rPr lang="en-IE" b="1" dirty="0" err="1"/>
              <a:t>catalog_number</a:t>
            </a:r>
            <a:r>
              <a:rPr lang="en-IE" b="1" dirty="0"/>
              <a:t>: 1})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85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Advangtages</a:t>
            </a:r>
          </a:p>
          <a:p>
            <a:pPr lvl="1"/>
            <a:r>
              <a:rPr lang="en-IE" dirty="0" smtClean="0"/>
              <a:t>Each Part is a stand-alone document, so it’s easy to search them and update them independently. </a:t>
            </a:r>
          </a:p>
          <a:p>
            <a:pPr lvl="1"/>
            <a:r>
              <a:rPr lang="en-IE" dirty="0" smtClean="0"/>
              <a:t>Many parts can be used by many products  - no weak entity required.</a:t>
            </a:r>
          </a:p>
          <a:p>
            <a:r>
              <a:rPr lang="en-IE" dirty="0" smtClean="0"/>
              <a:t>Disadvantage</a:t>
            </a:r>
          </a:p>
          <a:p>
            <a:pPr lvl="1"/>
            <a:r>
              <a:rPr lang="en-IE" dirty="0" smtClean="0"/>
              <a:t>A second query is required to get details about the Parts for a Product.</a:t>
            </a:r>
          </a:p>
        </p:txBody>
      </p:sp>
    </p:spTree>
    <p:extLst>
      <p:ext uri="{BB962C8B-B14F-4D97-AF65-F5344CB8AC3E}">
        <p14:creationId xmlns:p14="http://schemas.microsoft.com/office/powerpoint/2010/main" val="38811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1492625"/>
          </a:xfrm>
        </p:spPr>
        <p:txBody>
          <a:bodyPr/>
          <a:lstStyle/>
          <a:p>
            <a:pPr lvl="0"/>
            <a:r>
              <a:rPr lang="en-IE" dirty="0" smtClean="0"/>
              <a:t>One-to-Squillions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Some data arrangements could have a huge number of rows related to just one master document</a:t>
            </a:r>
          </a:p>
          <a:p>
            <a:r>
              <a:rPr lang="en-IE" dirty="0"/>
              <a:t>e</a:t>
            </a:r>
            <a:r>
              <a:rPr lang="en-IE" dirty="0" smtClean="0"/>
              <a:t>.g. an event logging system that collects log messages for different machines.</a:t>
            </a:r>
          </a:p>
        </p:txBody>
      </p:sp>
    </p:spTree>
    <p:extLst>
      <p:ext uri="{BB962C8B-B14F-4D97-AF65-F5344CB8AC3E}">
        <p14:creationId xmlns:p14="http://schemas.microsoft.com/office/powerpoint/2010/main" val="18654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Event viewer (Dell laptop)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5" y="1627293"/>
            <a:ext cx="8042275" cy="42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1492625"/>
          </a:xfrm>
        </p:spPr>
        <p:txBody>
          <a:bodyPr/>
          <a:lstStyle/>
          <a:p>
            <a:pPr lvl="0"/>
            <a:r>
              <a:rPr lang="en-IE" dirty="0"/>
              <a:t>P</a:t>
            </a:r>
            <a:r>
              <a:rPr lang="en-IE" dirty="0" smtClean="0"/>
              <a:t>arent referencing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the event is referenced in an array in the master (machine), just 1 document could generate enough messages to overflow the 16 MB maximum document size, even if just the ObjectId was stored in the array. </a:t>
            </a:r>
          </a:p>
          <a:p>
            <a:r>
              <a:rPr lang="en-IE" dirty="0" smtClean="0"/>
              <a:t>parent-referencing – one document for the host, and store the </a:t>
            </a:r>
            <a:r>
              <a:rPr lang="en-IE" dirty="0" err="1" smtClean="0"/>
              <a:t>ObjectId</a:t>
            </a:r>
            <a:r>
              <a:rPr lang="en-IE" dirty="0" smtClean="0"/>
              <a:t> of the host in the documents for the log messages.</a:t>
            </a:r>
          </a:p>
        </p:txBody>
      </p:sp>
    </p:spTree>
    <p:extLst>
      <p:ext uri="{BB962C8B-B14F-4D97-AF65-F5344CB8AC3E}">
        <p14:creationId xmlns:p14="http://schemas.microsoft.com/office/powerpoint/2010/main" val="18654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Case Study</a:t>
            </a:r>
            <a:endParaRPr lang="en-IE" dirty="0"/>
          </a:p>
        </p:txBody>
      </p:sp>
      <p:pic>
        <p:nvPicPr>
          <p:cNvPr id="4" name="Content Placeholder 3" descr="AA002733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476" b="-40476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We will introduce a case study here.</a:t>
            </a:r>
          </a:p>
          <a:p>
            <a:r>
              <a:rPr lang="en-IE" dirty="0" smtClean="0"/>
              <a:t>We will use this to think about examples on the topic</a:t>
            </a:r>
            <a:r>
              <a:rPr lang="en-IE" dirty="0" smtClean="0"/>
              <a:t>.</a:t>
            </a:r>
            <a:endParaRPr lang="en-IE" dirty="0"/>
          </a:p>
          <a:p>
            <a:r>
              <a:rPr lang="en-IE" dirty="0" smtClean="0"/>
              <a:t>The .csv is in the MongoDB folder in your sidebar.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1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Parent-referencing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 eaLnBrk="1" latinLnBrk="0" hangingPunct="1"/>
            <a:endParaRPr lang="en-US" dirty="0" smtClean="0">
              <a:effectLst/>
            </a:endParaRPr>
          </a:p>
          <a:p>
            <a:pPr marL="619125" lvl="2" indent="0" rtl="0" eaLnBrk="1" latinLnBrk="0" hangingPunct="1">
              <a:buNone/>
            </a:pPr>
            <a:r>
              <a:rPr 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2000" b="1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db.hosts.findOne</a:t>
            </a:r>
            <a:r>
              <a:rPr 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dirty="0" smtClean="0">
              <a:effectLst/>
            </a:endParaRPr>
          </a:p>
          <a:p>
            <a:pPr marL="619125" lvl="2" indent="0" rtl="0" eaLnBrk="1" latinLnBrk="0" hangingPunct="1">
              <a:buNone/>
            </a:pPr>
            <a:r>
              <a:rPr 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dirty="0" smtClean="0">
              <a:effectLst/>
            </a:endParaRPr>
          </a:p>
          <a:p>
            <a:pPr marL="619125" lvl="2" indent="0" rtl="0" eaLnBrk="1" latinLnBrk="0" hangingPunct="1">
              <a:buNone/>
            </a:pPr>
            <a:r>
              <a:rPr 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   _id : </a:t>
            </a:r>
            <a:r>
              <a:rPr lang="en-US" sz="2000" b="1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('AAAB'),</a:t>
            </a:r>
            <a:endParaRPr lang="en-US" dirty="0" smtClean="0">
              <a:effectLst/>
            </a:endParaRPr>
          </a:p>
          <a:p>
            <a:pPr marL="619125" lvl="2" indent="0" rtl="0" eaLnBrk="1" latinLnBrk="0" hangingPunct="1">
              <a:buNone/>
            </a:pPr>
            <a:r>
              <a:rPr 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   name : '</a:t>
            </a:r>
            <a:r>
              <a:rPr lang="en-US" sz="2000" b="1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goofy.example.com</a:t>
            </a:r>
            <a:r>
              <a:rPr 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',</a:t>
            </a:r>
            <a:endParaRPr lang="en-US" dirty="0" smtClean="0">
              <a:effectLst/>
            </a:endParaRPr>
          </a:p>
          <a:p>
            <a:pPr marL="619125" lvl="2" indent="0" rtl="0" eaLnBrk="1" latinLnBrk="0" hangingPunct="1">
              <a:buNone/>
            </a:pPr>
            <a:r>
              <a:rPr 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2000" b="1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ipaddr</a:t>
            </a:r>
            <a:r>
              <a:rPr 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: '127.66.66.66'</a:t>
            </a:r>
            <a:endParaRPr lang="en-US" dirty="0" smtClean="0">
              <a:effectLst/>
            </a:endParaRPr>
          </a:p>
          <a:p>
            <a:pPr marL="619125" lvl="2" indent="0" rtl="0" eaLnBrk="1" latinLnBrk="0" hangingPunct="1">
              <a:buNone/>
            </a:pPr>
            <a:r>
              <a:rPr 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dirty="0" smtClean="0">
              <a:effectLst/>
            </a:endParaRPr>
          </a:p>
          <a:p>
            <a:pPr marL="619125" lvl="2" indent="0">
              <a:buNone/>
            </a:pPr>
            <a:endParaRPr lang="en-IE" dirty="0" smtClean="0"/>
          </a:p>
          <a:p>
            <a:pPr marL="619125" lvl="2" indent="0">
              <a:buNone/>
            </a:pPr>
            <a:r>
              <a:rPr lang="en-IE" b="1" dirty="0" smtClean="0"/>
              <a:t>&gt;db.logmsg.findOne()</a:t>
            </a:r>
          </a:p>
          <a:p>
            <a:pPr marL="619125" lvl="2" indent="0">
              <a:buNone/>
            </a:pPr>
            <a:r>
              <a:rPr lang="en-IE" b="1" dirty="0" smtClean="0"/>
              <a:t>{</a:t>
            </a:r>
          </a:p>
          <a:p>
            <a:pPr marL="619125" lvl="2" indent="0">
              <a:buNone/>
            </a:pPr>
            <a:r>
              <a:rPr lang="en-IE" b="1" dirty="0" smtClean="0"/>
              <a:t>    time : ISODate("2014-03-28T09:42:41.382Z"),</a:t>
            </a:r>
          </a:p>
          <a:p>
            <a:pPr marL="619125" lvl="2" indent="0">
              <a:buNone/>
            </a:pPr>
            <a:r>
              <a:rPr lang="en-IE" b="1" dirty="0" smtClean="0"/>
              <a:t>    message : 'cpu is on fire!',</a:t>
            </a:r>
          </a:p>
          <a:p>
            <a:pPr marL="619125" lvl="2" indent="0">
              <a:buNone/>
            </a:pPr>
            <a:r>
              <a:rPr lang="en-IE" b="1" dirty="0" smtClean="0"/>
              <a:t>    host: </a:t>
            </a:r>
            <a:r>
              <a:rPr lang="en-IE" b="1" dirty="0" err="1" smtClean="0"/>
              <a:t>ObjectId</a:t>
            </a:r>
            <a:r>
              <a:rPr lang="en-IE" b="1" dirty="0" smtClean="0"/>
              <a:t>('AAAB')       // Reference to the Host document</a:t>
            </a:r>
          </a:p>
          <a:p>
            <a:pPr marL="619125" lvl="2" indent="0">
              <a:buNone/>
            </a:pPr>
            <a:r>
              <a:rPr lang="en-IE" b="1" dirty="0" smtClean="0"/>
              <a:t>}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771697" y="1692164"/>
            <a:ext cx="3300248" cy="2217683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See code on </a:t>
            </a:r>
            <a:r>
              <a:rPr lang="en-IE" dirty="0" err="1" smtClean="0"/>
              <a:t>webcourses</a:t>
            </a:r>
            <a:r>
              <a:rPr lang="en-IE" dirty="0" smtClean="0"/>
              <a:t> – this won’t run.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54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Find the messages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Use an application-level join to find the most recent 5,000 messages for a host:</a:t>
            </a:r>
          </a:p>
          <a:p>
            <a:pPr marL="619125" lvl="2" indent="0">
              <a:buNone/>
            </a:pPr>
            <a:r>
              <a:rPr lang="en-IE" dirty="0" smtClean="0"/>
              <a:t>  </a:t>
            </a:r>
            <a:r>
              <a:rPr lang="en-IE" dirty="0" smtClean="0">
                <a:solidFill>
                  <a:srgbClr val="3366FF"/>
                </a:solidFill>
              </a:rPr>
              <a:t>// find the parent ‘host’ document</a:t>
            </a:r>
          </a:p>
          <a:p>
            <a:pPr marL="619125" lvl="2" indent="0">
              <a:buNone/>
            </a:pPr>
            <a:r>
              <a:rPr lang="en-IE" b="1" dirty="0" smtClean="0"/>
              <a:t>host = db.hosts.findOne({ipaddr : '127.66.66.66'});  </a:t>
            </a:r>
          </a:p>
          <a:p>
            <a:pPr marL="619125" lvl="2" indent="0">
              <a:buNone/>
            </a:pPr>
            <a:r>
              <a:rPr lang="en-IE" dirty="0">
                <a:solidFill>
                  <a:srgbClr val="3366FF"/>
                </a:solidFill>
              </a:rPr>
              <a:t>// assumes unique index</a:t>
            </a:r>
          </a:p>
          <a:p>
            <a:pPr marL="619125" lvl="2" indent="0">
              <a:buNone/>
            </a:pPr>
            <a:r>
              <a:rPr lang="en-IE" b="1" dirty="0" smtClean="0"/>
              <a:t> </a:t>
            </a:r>
            <a:r>
              <a:rPr lang="en-IE" dirty="0" smtClean="0">
                <a:solidFill>
                  <a:srgbClr val="3366FF"/>
                </a:solidFill>
              </a:rPr>
              <a:t>/</a:t>
            </a:r>
            <a:r>
              <a:rPr lang="en-IE" dirty="0">
                <a:solidFill>
                  <a:srgbClr val="3366FF"/>
                </a:solidFill>
              </a:rPr>
              <a:t>/ find the most recent 5000 log message documents linked to that host</a:t>
            </a:r>
          </a:p>
          <a:p>
            <a:pPr marL="619125" lvl="2" indent="0">
              <a:buNone/>
            </a:pPr>
            <a:r>
              <a:rPr lang="en-IE" b="1" dirty="0" smtClean="0"/>
              <a:t>&gt; last_5k_msg = db.logmsg</a:t>
            </a:r>
            <a:br>
              <a:rPr lang="en-IE" b="1" dirty="0" smtClean="0"/>
            </a:br>
            <a:r>
              <a:rPr lang="en-IE" b="1" dirty="0" smtClean="0"/>
              <a:t>.find({host: host._id})</a:t>
            </a:r>
            <a:br>
              <a:rPr lang="en-IE" b="1" dirty="0" smtClean="0"/>
            </a:br>
            <a:r>
              <a:rPr lang="en-IE" b="1" dirty="0" smtClean="0"/>
              <a:t>.sort({time : -1})</a:t>
            </a:r>
            <a:br>
              <a:rPr lang="en-IE" b="1" dirty="0" smtClean="0"/>
            </a:br>
            <a:r>
              <a:rPr lang="en-IE" b="1" dirty="0" smtClean="0"/>
              <a:t>.limit(5000).toArray()</a:t>
            </a:r>
          </a:p>
        </p:txBody>
      </p:sp>
    </p:spTree>
    <p:extLst>
      <p:ext uri="{BB962C8B-B14F-4D97-AF65-F5344CB8AC3E}">
        <p14:creationId xmlns:p14="http://schemas.microsoft.com/office/powerpoint/2010/main" val="31421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Recap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C</a:t>
            </a:r>
            <a:r>
              <a:rPr lang="en-IE" dirty="0" smtClean="0"/>
              <a:t>onsider two factors:</a:t>
            </a:r>
          </a:p>
          <a:p>
            <a:pPr lvl="1"/>
            <a:r>
              <a:rPr lang="en-IE" dirty="0" smtClean="0"/>
              <a:t>Will the entities on the “N” side of the One-to-N ever need to stand alone?</a:t>
            </a:r>
          </a:p>
          <a:p>
            <a:pPr lvl="1"/>
            <a:r>
              <a:rPr lang="en-IE" dirty="0" smtClean="0"/>
              <a:t>What is the cardinality of the relationship: is it one-to-few; one-to-many; or one-to-squillions?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 smtClean="0"/>
              <a:t>Then pick one of the three basic One-to-N schema designs:</a:t>
            </a:r>
          </a:p>
          <a:p>
            <a:pPr lvl="1"/>
            <a:r>
              <a:rPr lang="en-IE" dirty="0" smtClean="0"/>
              <a:t>Embed the N side if the cardinality is one-to-few and there is no need to access the embedded object outside the context of the parent object</a:t>
            </a:r>
          </a:p>
          <a:p>
            <a:pPr lvl="1"/>
            <a:r>
              <a:rPr lang="en-IE" dirty="0" smtClean="0"/>
              <a:t>Use an array of references to the N-side objects if the cardinality is one-to-many or if the N-side objects should stand alone for any reasons</a:t>
            </a:r>
          </a:p>
          <a:p>
            <a:pPr lvl="1"/>
            <a:r>
              <a:rPr lang="en-IE" dirty="0" smtClean="0"/>
              <a:t>Use a reference to the One-side in the N-side objects if the cardinality is one-to-squillions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998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Two-way referencing and denormalization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Available at :</a:t>
            </a:r>
          </a:p>
          <a:p>
            <a:r>
              <a:rPr lang="en-IE" dirty="0">
                <a:hlinkClick r:id="rId2"/>
              </a:rPr>
              <a:t>http://blog.mongodb.org/post/87892923503/6-rules-of-thumb-for-mongodb-schema-design-part-</a:t>
            </a:r>
            <a:r>
              <a:rPr lang="en-IE" dirty="0" smtClean="0">
                <a:hlinkClick r:id="rId2"/>
              </a:rPr>
              <a:t>2</a:t>
            </a: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033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Two-Way Referencing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r>
              <a:rPr lang="en-IE" dirty="0" smtClean="0"/>
              <a:t>It is possible to have both </a:t>
            </a:r>
          </a:p>
          <a:p>
            <a:pPr lvl="1"/>
            <a:r>
              <a:rPr lang="en-IE" dirty="0" smtClean="0"/>
              <a:t>References from the “one” side to the “many” side and </a:t>
            </a:r>
          </a:p>
          <a:p>
            <a:pPr lvl="1"/>
            <a:r>
              <a:rPr lang="en-IE" dirty="0" smtClean="0"/>
              <a:t>references from the “many” side to the “one” side.</a:t>
            </a:r>
          </a:p>
          <a:p>
            <a:r>
              <a:rPr lang="en-IE" dirty="0" smtClean="0"/>
              <a:t>e.g. task-tracking system. </a:t>
            </a:r>
          </a:p>
          <a:p>
            <a:pPr lvl="1"/>
            <a:r>
              <a:rPr lang="en-IE" dirty="0"/>
              <a:t>A</a:t>
            </a:r>
            <a:r>
              <a:rPr lang="en-IE" dirty="0" smtClean="0"/>
              <a:t> “people” collection holds Person documents,</a:t>
            </a:r>
          </a:p>
          <a:p>
            <a:pPr lvl="1"/>
            <a:r>
              <a:rPr lang="en-IE" dirty="0" smtClean="0"/>
              <a:t>A “tasks” collection holding Task documents, </a:t>
            </a:r>
          </a:p>
          <a:p>
            <a:pPr lvl="1"/>
            <a:r>
              <a:rPr lang="en-IE" dirty="0" err="1" smtClean="0"/>
              <a:t>Person:Task</a:t>
            </a:r>
            <a:r>
              <a:rPr lang="en-IE" dirty="0" smtClean="0"/>
              <a:t> is 1:Many</a:t>
            </a:r>
          </a:p>
          <a:p>
            <a:pPr lvl="1"/>
            <a:r>
              <a:rPr lang="en-IE" dirty="0" smtClean="0"/>
              <a:t>The application tracks all of the Tasks owned by a Person, so needs to reference Person -&gt; Task.</a:t>
            </a:r>
          </a:p>
        </p:txBody>
      </p:sp>
    </p:spTree>
    <p:extLst>
      <p:ext uri="{BB962C8B-B14F-4D97-AF65-F5344CB8AC3E}">
        <p14:creationId xmlns:p14="http://schemas.microsoft.com/office/powerpoint/2010/main" val="23158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Person document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With, a single Person document might have an </a:t>
            </a:r>
            <a:r>
              <a:rPr lang="en-IE" dirty="0"/>
              <a:t>array of references to Task </a:t>
            </a:r>
            <a:r>
              <a:rPr lang="en-IE" dirty="0" smtClean="0"/>
              <a:t>documents:</a:t>
            </a:r>
          </a:p>
          <a:p>
            <a:endParaRPr lang="en-IE" dirty="0" smtClean="0"/>
          </a:p>
          <a:p>
            <a:pPr marL="336550" lvl="1" indent="0">
              <a:buNone/>
            </a:pPr>
            <a:r>
              <a:rPr lang="en-IE" b="1" dirty="0" smtClean="0"/>
              <a:t>db.person.findOne()</a:t>
            </a:r>
          </a:p>
          <a:p>
            <a:pPr marL="336550" lvl="1" indent="0">
              <a:buNone/>
            </a:pPr>
            <a:r>
              <a:rPr lang="en-IE" b="1" dirty="0" smtClean="0"/>
              <a:t>{</a:t>
            </a:r>
          </a:p>
          <a:p>
            <a:pPr marL="336550" lvl="1" indent="0">
              <a:buNone/>
            </a:pPr>
            <a:r>
              <a:rPr lang="en-IE" b="1" dirty="0" smtClean="0"/>
              <a:t>    _id: </a:t>
            </a:r>
            <a:r>
              <a:rPr lang="en-IE" b="1" dirty="0" err="1" smtClean="0"/>
              <a:t>ObjectId</a:t>
            </a:r>
            <a:r>
              <a:rPr lang="en-IE" b="1" dirty="0" smtClean="0"/>
              <a:t>("AAF1"),</a:t>
            </a:r>
          </a:p>
          <a:p>
            <a:pPr marL="336550" lvl="1" indent="0">
              <a:buNone/>
            </a:pPr>
            <a:r>
              <a:rPr lang="en-IE" b="1" dirty="0" smtClean="0"/>
              <a:t>    name: "Kate Monster",</a:t>
            </a:r>
          </a:p>
          <a:p>
            <a:pPr marL="336550" lvl="1" indent="0">
              <a:buNone/>
            </a:pPr>
            <a:r>
              <a:rPr lang="en-IE" b="1" dirty="0" smtClean="0"/>
              <a:t>    tasks [     // array of references to Task documents</a:t>
            </a:r>
          </a:p>
          <a:p>
            <a:pPr marL="336550" lvl="1" indent="0">
              <a:buNone/>
            </a:pPr>
            <a:r>
              <a:rPr lang="en-IE" b="1" dirty="0" smtClean="0"/>
              <a:t>        </a:t>
            </a:r>
            <a:r>
              <a:rPr lang="en-IE" b="1" dirty="0" err="1" smtClean="0"/>
              <a:t>ObjectId</a:t>
            </a:r>
            <a:r>
              <a:rPr lang="en-IE" b="1" dirty="0" smtClean="0"/>
              <a:t>("ADF9"), </a:t>
            </a:r>
          </a:p>
          <a:p>
            <a:pPr marL="336550" lvl="1" indent="0">
              <a:buNone/>
            </a:pPr>
            <a:r>
              <a:rPr lang="en-IE" b="1" dirty="0" smtClean="0"/>
              <a:t>        </a:t>
            </a:r>
            <a:r>
              <a:rPr lang="en-IE" b="1" dirty="0" err="1" smtClean="0"/>
              <a:t>ObjectId</a:t>
            </a:r>
            <a:r>
              <a:rPr lang="en-IE" b="1" dirty="0" smtClean="0"/>
              <a:t>("AE02"),</a:t>
            </a:r>
          </a:p>
          <a:p>
            <a:pPr marL="336550" lvl="1" indent="0">
              <a:buNone/>
            </a:pPr>
            <a:r>
              <a:rPr lang="en-IE" b="1" dirty="0" smtClean="0"/>
              <a:t>        </a:t>
            </a:r>
            <a:r>
              <a:rPr lang="en-IE" b="1" dirty="0" err="1" smtClean="0"/>
              <a:t>ObjectId</a:t>
            </a:r>
            <a:r>
              <a:rPr lang="en-IE" b="1" dirty="0" smtClean="0"/>
              <a:t>("AE73") </a:t>
            </a:r>
          </a:p>
          <a:p>
            <a:pPr marL="336550" lvl="1" indent="0">
              <a:buNone/>
            </a:pPr>
            <a:r>
              <a:rPr lang="en-IE" b="1" dirty="0" smtClean="0"/>
              <a:t>        // etc</a:t>
            </a:r>
          </a:p>
          <a:p>
            <a:pPr marL="336550" lvl="1" indent="0">
              <a:buNone/>
            </a:pPr>
            <a:r>
              <a:rPr lang="en-IE" b="1" dirty="0" smtClean="0"/>
              <a:t>    ]</a:t>
            </a:r>
          </a:p>
          <a:p>
            <a:pPr marL="336550" lvl="1" indent="0">
              <a:buNone/>
            </a:pPr>
            <a:r>
              <a:rPr lang="en-IE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tasks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Sometimes the application needs to display which Person is responsible for each Task.</a:t>
            </a:r>
          </a:p>
          <a:p>
            <a:r>
              <a:rPr lang="en-IE" dirty="0"/>
              <a:t>O</a:t>
            </a:r>
            <a:r>
              <a:rPr lang="en-IE" dirty="0" smtClean="0"/>
              <a:t>ptimize this by putting an additional reference to the Person in the Task document.</a:t>
            </a:r>
          </a:p>
          <a:p>
            <a:endParaRPr lang="en-IE" dirty="0" smtClean="0"/>
          </a:p>
          <a:p>
            <a:pPr marL="349250" lvl="1" indent="0">
              <a:buNone/>
            </a:pPr>
            <a:r>
              <a:rPr lang="en-IE" b="1" dirty="0" smtClean="0"/>
              <a:t>db.tasks.findOne()</a:t>
            </a:r>
          </a:p>
          <a:p>
            <a:pPr marL="349250" lvl="1" indent="0">
              <a:buNone/>
            </a:pPr>
            <a:r>
              <a:rPr lang="en-IE" b="1" dirty="0" smtClean="0"/>
              <a:t>{</a:t>
            </a:r>
          </a:p>
          <a:p>
            <a:pPr marL="349250" lvl="1" indent="0">
              <a:buNone/>
            </a:pPr>
            <a:r>
              <a:rPr lang="en-IE" b="1" dirty="0" smtClean="0"/>
              <a:t>    _id: </a:t>
            </a:r>
            <a:r>
              <a:rPr lang="en-IE" b="1" dirty="0" err="1" smtClean="0"/>
              <a:t>ObjectId</a:t>
            </a:r>
            <a:r>
              <a:rPr lang="en-IE" b="1" dirty="0" smtClean="0"/>
              <a:t>("ADF9"), </a:t>
            </a:r>
          </a:p>
          <a:p>
            <a:pPr marL="349250" lvl="1" indent="0">
              <a:buNone/>
            </a:pPr>
            <a:r>
              <a:rPr lang="en-IE" b="1" dirty="0" smtClean="0"/>
              <a:t>    description: "Write lesson plan",</a:t>
            </a:r>
          </a:p>
          <a:p>
            <a:pPr marL="349250" lvl="1" indent="0">
              <a:buNone/>
            </a:pPr>
            <a:r>
              <a:rPr lang="en-IE" b="1" dirty="0" smtClean="0"/>
              <a:t>    due_date:  ISODate("2014-04-01"),</a:t>
            </a:r>
          </a:p>
          <a:p>
            <a:pPr marL="349250" lvl="1" indent="0">
              <a:buNone/>
            </a:pPr>
            <a:r>
              <a:rPr lang="en-IE" b="1" dirty="0" smtClean="0"/>
              <a:t>    owner: </a:t>
            </a:r>
            <a:r>
              <a:rPr lang="en-IE" b="1" dirty="0" err="1" smtClean="0"/>
              <a:t>ObjectId</a:t>
            </a:r>
            <a:r>
              <a:rPr lang="en-IE" b="1" dirty="0" smtClean="0"/>
              <a:t>("AAF1")     // Reference to Person document</a:t>
            </a:r>
          </a:p>
          <a:p>
            <a:pPr marL="349250" lvl="1" indent="0">
              <a:buNone/>
            </a:pPr>
            <a:r>
              <a:rPr lang="en-IE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52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Discussion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This design has all of the advantages and disadvantages of the 1:many schema, but with some additions. </a:t>
            </a:r>
          </a:p>
          <a:p>
            <a:r>
              <a:rPr lang="en-IE" dirty="0" smtClean="0"/>
              <a:t>Putting in the extra ‘owner’ reference into the Task document means that its quick and easy to find the Task’s owner</a:t>
            </a:r>
            <a:r>
              <a:rPr lang="en-IE" dirty="0" smtClean="0">
                <a:effectLst>
                  <a:glow rad="266700">
                    <a:srgbClr val="92D050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IE" dirty="0" smtClean="0">
              <a:effectLst>
                <a:glow rad="266700">
                  <a:srgbClr val="92D050"/>
                </a:glow>
              </a:effectLst>
            </a:endParaRPr>
          </a:p>
          <a:p>
            <a:r>
              <a:rPr lang="en-IE" dirty="0" smtClean="0"/>
              <a:t> </a:t>
            </a:r>
            <a:r>
              <a:rPr lang="en-IE" dirty="0"/>
              <a:t>B</a:t>
            </a:r>
            <a:r>
              <a:rPr lang="en-IE" dirty="0" smtClean="0"/>
              <a:t>ut it also means that to reassign the task to another person, two updates are required instead of just one. </a:t>
            </a:r>
            <a:r>
              <a:rPr lang="en-IE" dirty="0" smtClean="0">
                <a:effectLst>
                  <a:glow rad="215900">
                    <a:schemeClr val="accent6">
                      <a:lumMod val="60000"/>
                      <a:lumOff val="40000"/>
                    </a:schemeClr>
                  </a:glow>
                </a:effectLst>
                <a:sym typeface="Wingdings" panose="05000000000000000000" pitchFamily="2" charset="2"/>
              </a:rPr>
              <a:t></a:t>
            </a:r>
            <a:endParaRPr lang="en-IE" dirty="0" smtClean="0">
              <a:effectLst>
                <a:glow rad="215900">
                  <a:schemeClr val="accent6">
                    <a:lumMod val="60000"/>
                    <a:lumOff val="40000"/>
                  </a:schemeClr>
                </a:glow>
              </a:effectLst>
            </a:endParaRPr>
          </a:p>
          <a:p>
            <a:pPr lvl="1"/>
            <a:r>
              <a:rPr lang="en-IE" dirty="0" smtClean="0"/>
              <a:t>Specifically, both the reference from the Person to the Task document, and the reference from the Task to the Person need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11300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/>
              <a:t>U</a:t>
            </a:r>
            <a:r>
              <a:rPr lang="en-IE" dirty="0" smtClean="0"/>
              <a:t>sing this schema design means that it is no longer possible to reassign a Task to a new Person with a single atomic update. </a:t>
            </a:r>
          </a:p>
          <a:p>
            <a:pPr lvl="1"/>
            <a:r>
              <a:rPr lang="en-IE" dirty="0" smtClean="0"/>
              <a:t>This is OK for this task-tracking system: BUT whether this works for a particular use case is a major design consideration.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9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Denormalizing 1:many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Denormalization can be added into any schema. </a:t>
            </a:r>
          </a:p>
          <a:p>
            <a:pPr lvl="1"/>
            <a:r>
              <a:rPr lang="en-IE" dirty="0" smtClean="0"/>
              <a:t>Eliminates some application-level joins </a:t>
            </a:r>
          </a:p>
          <a:p>
            <a:pPr lvl="1"/>
            <a:r>
              <a:rPr lang="en-IE" dirty="0" smtClean="0"/>
              <a:t>Adds some additional complexity when performing updates. </a:t>
            </a:r>
          </a:p>
        </p:txBody>
      </p:sp>
    </p:spTree>
    <p:extLst>
      <p:ext uri="{BB962C8B-B14F-4D97-AF65-F5344CB8AC3E}">
        <p14:creationId xmlns:p14="http://schemas.microsoft.com/office/powerpoint/2010/main" val="39546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Document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key-value pairs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Documents </a:t>
            </a:r>
            <a:r>
              <a:rPr lang="en-US" dirty="0"/>
              <a:t>have dynamic schema.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ocuments </a:t>
            </a:r>
            <a:r>
              <a:rPr lang="en-US" dirty="0"/>
              <a:t>in the same collection do not need to have the same set of fields or structure, and common fields in a collection's documents may hold different types of data. </a:t>
            </a:r>
            <a:endParaRPr lang="en-US" dirty="0" smtClean="0"/>
          </a:p>
          <a:p>
            <a:pPr lvl="1"/>
            <a:r>
              <a:rPr lang="en-US" dirty="0" smtClean="0"/>
              <a:t>Each document in a collection is uniquely identified by a 12 byte </a:t>
            </a:r>
            <a:r>
              <a:rPr lang="en-US" dirty="0"/>
              <a:t>hexadecimal number </a:t>
            </a:r>
            <a:r>
              <a:rPr lang="en-US" dirty="0" smtClean="0"/>
              <a:t>(_id)</a:t>
            </a:r>
          </a:p>
          <a:p>
            <a:pPr lvl="2"/>
            <a:r>
              <a:rPr lang="en-US" dirty="0" smtClean="0"/>
              <a:t>can be provided </a:t>
            </a:r>
            <a:r>
              <a:rPr lang="en-US" dirty="0"/>
              <a:t>while inserting the document. </a:t>
            </a:r>
            <a:endParaRPr lang="en-US" dirty="0" smtClean="0"/>
          </a:p>
          <a:p>
            <a:pPr lvl="2"/>
            <a:r>
              <a:rPr lang="en-US" dirty="0" smtClean="0"/>
              <a:t>Generated if not provided</a:t>
            </a:r>
          </a:p>
        </p:txBody>
      </p:sp>
    </p:spTree>
    <p:extLst>
      <p:ext uri="{BB962C8B-B14F-4D97-AF65-F5344CB8AC3E}">
        <p14:creationId xmlns:p14="http://schemas.microsoft.com/office/powerpoint/2010/main" val="30207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Denormalizing (Many:1)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For the parts example, the name of the part could go into the ‘parts[]’ array. </a:t>
            </a:r>
          </a:p>
          <a:p>
            <a:pPr lvl="1"/>
            <a:r>
              <a:rPr lang="en-IE" dirty="0" smtClean="0"/>
              <a:t>For reference, here’s the version of the Product document without denormalization.</a:t>
            </a:r>
          </a:p>
          <a:p>
            <a:endParaRPr lang="en-IE" dirty="0" smtClean="0"/>
          </a:p>
          <a:p>
            <a:pPr marL="336550" lvl="1" indent="0">
              <a:buNone/>
            </a:pPr>
            <a:r>
              <a:rPr lang="en-IE" b="1" dirty="0" smtClean="0"/>
              <a:t>&gt; db.products.findOne()</a:t>
            </a:r>
          </a:p>
          <a:p>
            <a:pPr marL="336550" lvl="1" indent="0">
              <a:buNone/>
            </a:pPr>
            <a:r>
              <a:rPr lang="en-IE" b="1" dirty="0" smtClean="0"/>
              <a:t>{</a:t>
            </a:r>
          </a:p>
          <a:p>
            <a:pPr marL="336550" lvl="1" indent="0">
              <a:buNone/>
            </a:pPr>
            <a:r>
              <a:rPr lang="en-IE" b="1" dirty="0" smtClean="0"/>
              <a:t>    name : 'left-handed smoke shifter',</a:t>
            </a:r>
          </a:p>
          <a:p>
            <a:pPr marL="336550" lvl="1" indent="0">
              <a:buNone/>
            </a:pPr>
            <a:r>
              <a:rPr lang="en-IE" b="1" dirty="0" smtClean="0"/>
              <a:t>    manufacturer : 'Acme Corp',</a:t>
            </a:r>
          </a:p>
          <a:p>
            <a:pPr marL="336550" lvl="1" indent="0">
              <a:buNone/>
            </a:pPr>
            <a:r>
              <a:rPr lang="en-IE" b="1" dirty="0" smtClean="0"/>
              <a:t>    catalog_number: 1234,</a:t>
            </a:r>
          </a:p>
          <a:p>
            <a:pPr marL="336550" lvl="1" indent="0">
              <a:buNone/>
            </a:pPr>
            <a:r>
              <a:rPr lang="en-IE" b="1" dirty="0" smtClean="0"/>
              <a:t>    parts : [     // array of references to Part documents</a:t>
            </a:r>
          </a:p>
          <a:p>
            <a:pPr marL="336550" lvl="1" indent="0">
              <a:buNone/>
            </a:pPr>
            <a:r>
              <a:rPr lang="en-IE" b="1" dirty="0" smtClean="0"/>
              <a:t>        </a:t>
            </a:r>
            <a:r>
              <a:rPr lang="en-IE" b="1" dirty="0" err="1" smtClean="0"/>
              <a:t>ObjectId</a:t>
            </a:r>
            <a:r>
              <a:rPr lang="en-IE" b="1" dirty="0" smtClean="0"/>
              <a:t>('AAAA'),    // reference to the #4 grommet above</a:t>
            </a:r>
          </a:p>
          <a:p>
            <a:pPr marL="336550" lvl="1" indent="0">
              <a:buNone/>
            </a:pPr>
            <a:r>
              <a:rPr lang="en-IE" b="1" dirty="0" smtClean="0"/>
              <a:t>        </a:t>
            </a:r>
            <a:r>
              <a:rPr lang="en-IE" b="1" dirty="0" err="1" smtClean="0"/>
              <a:t>ObjectId</a:t>
            </a:r>
            <a:r>
              <a:rPr lang="en-IE" b="1" dirty="0" smtClean="0"/>
              <a:t>('F17C'),    // reference to a different Part</a:t>
            </a:r>
          </a:p>
          <a:p>
            <a:pPr marL="336550" lvl="1" indent="0">
              <a:buNone/>
            </a:pPr>
            <a:r>
              <a:rPr lang="en-IE" b="1" dirty="0" smtClean="0"/>
              <a:t>        </a:t>
            </a:r>
            <a:r>
              <a:rPr lang="en-IE" b="1" dirty="0" err="1" smtClean="0"/>
              <a:t>ObjectId</a:t>
            </a:r>
            <a:r>
              <a:rPr lang="en-IE" b="1" dirty="0" smtClean="0"/>
              <a:t>('D2AA'),</a:t>
            </a:r>
          </a:p>
          <a:p>
            <a:pPr marL="336550" lvl="1" indent="0">
              <a:buNone/>
            </a:pPr>
            <a:r>
              <a:rPr lang="en-IE" b="1" dirty="0" smtClean="0"/>
              <a:t>        // etc</a:t>
            </a:r>
          </a:p>
          <a:p>
            <a:pPr marL="336550" lvl="1" indent="0">
              <a:buNone/>
            </a:pPr>
            <a:r>
              <a:rPr lang="en-IE" b="1" dirty="0" smtClean="0"/>
              <a:t>    ]</a:t>
            </a:r>
          </a:p>
          <a:p>
            <a:pPr marL="336550" lvl="1" indent="0">
              <a:buNone/>
            </a:pPr>
            <a:r>
              <a:rPr lang="en-IE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83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Denormalized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78" y="1600201"/>
            <a:ext cx="8779895" cy="4343400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To retrieve the name </a:t>
            </a:r>
            <a:r>
              <a:rPr lang="mr-IN" dirty="0" smtClean="0"/>
              <a:t>–</a:t>
            </a:r>
            <a:r>
              <a:rPr lang="en-IE" dirty="0" smtClean="0"/>
              <a:t> no join!</a:t>
            </a:r>
          </a:p>
          <a:p>
            <a:r>
              <a:rPr lang="en-IE" dirty="0" smtClean="0"/>
              <a:t>To retrieve any other product information, a join is required.</a:t>
            </a:r>
          </a:p>
          <a:p>
            <a:pPr marL="336550" lvl="1" indent="0">
              <a:buNone/>
            </a:pPr>
            <a:r>
              <a:rPr lang="en-IE" sz="2300" b="1" dirty="0" smtClean="0"/>
              <a:t>&gt; db.products.findOne()</a:t>
            </a:r>
          </a:p>
          <a:p>
            <a:pPr marL="336550" lvl="1" indent="0">
              <a:buNone/>
            </a:pPr>
            <a:r>
              <a:rPr lang="en-IE" sz="2300" b="1" dirty="0" smtClean="0"/>
              <a:t>{</a:t>
            </a:r>
          </a:p>
          <a:p>
            <a:pPr marL="336550" lvl="1" indent="0">
              <a:buNone/>
            </a:pPr>
            <a:r>
              <a:rPr lang="en-IE" sz="2300" b="1" dirty="0" smtClean="0"/>
              <a:t>    name : 'left-handed smoke shifter',</a:t>
            </a:r>
          </a:p>
          <a:p>
            <a:pPr marL="336550" lvl="1" indent="0">
              <a:buNone/>
            </a:pPr>
            <a:r>
              <a:rPr lang="en-IE" sz="2300" b="1" dirty="0" smtClean="0"/>
              <a:t>    manufacturer : 'Acme Corp',</a:t>
            </a:r>
          </a:p>
          <a:p>
            <a:pPr marL="336550" lvl="1" indent="0">
              <a:buNone/>
            </a:pPr>
            <a:r>
              <a:rPr lang="en-IE" sz="2300" b="1" dirty="0" smtClean="0"/>
              <a:t>    catalog_number: 1234,</a:t>
            </a:r>
          </a:p>
          <a:p>
            <a:pPr marL="336550" lvl="1" indent="0">
              <a:buNone/>
            </a:pPr>
            <a:r>
              <a:rPr lang="en-IE" sz="2300" b="1" dirty="0" smtClean="0"/>
              <a:t>    parts : [</a:t>
            </a:r>
          </a:p>
          <a:p>
            <a:pPr marL="336550" lvl="1" indent="0">
              <a:buNone/>
            </a:pPr>
            <a:r>
              <a:rPr lang="en-IE" sz="2300" b="1" dirty="0" smtClean="0"/>
              <a:t>        { id : </a:t>
            </a:r>
            <a:r>
              <a:rPr lang="en-IE" sz="2300" b="1" dirty="0" err="1" smtClean="0"/>
              <a:t>ObjectId</a:t>
            </a:r>
            <a:r>
              <a:rPr lang="en-IE" sz="2300" b="1" dirty="0" smtClean="0"/>
              <a:t>('AAAA'), name : '#4 grommet' },   </a:t>
            </a:r>
            <a:r>
              <a:rPr lang="en-IE" sz="2300" dirty="0" smtClean="0">
                <a:solidFill>
                  <a:srgbClr val="3366FF"/>
                </a:solidFill>
              </a:rPr>
              <a:t>// Part name denormalized</a:t>
            </a:r>
          </a:p>
          <a:p>
            <a:pPr marL="336550" lvl="1" indent="0">
              <a:buNone/>
            </a:pPr>
            <a:r>
              <a:rPr lang="en-IE" sz="2300" b="1" dirty="0" smtClean="0"/>
              <a:t>        { id: </a:t>
            </a:r>
            <a:r>
              <a:rPr lang="en-IE" sz="2300" b="1" dirty="0" err="1" smtClean="0"/>
              <a:t>ObjectId</a:t>
            </a:r>
            <a:r>
              <a:rPr lang="en-IE" sz="2300" b="1" dirty="0" smtClean="0"/>
              <a:t>('F17C'), name : 'fan blade assembly' },</a:t>
            </a:r>
          </a:p>
          <a:p>
            <a:pPr marL="336550" lvl="1" indent="0">
              <a:buNone/>
            </a:pPr>
            <a:r>
              <a:rPr lang="en-IE" sz="2300" b="1" dirty="0" smtClean="0"/>
              <a:t>        { id: </a:t>
            </a:r>
            <a:r>
              <a:rPr lang="en-IE" sz="2300" b="1" dirty="0" err="1" smtClean="0"/>
              <a:t>ObjectId</a:t>
            </a:r>
            <a:r>
              <a:rPr lang="en-IE" sz="2300" b="1" dirty="0" smtClean="0"/>
              <a:t>('D2AA'), name : 'power switch' },</a:t>
            </a:r>
          </a:p>
          <a:p>
            <a:pPr marL="336550" lvl="1" indent="0">
              <a:buNone/>
            </a:pPr>
            <a:r>
              <a:rPr lang="en-IE" sz="2300" b="1" dirty="0" smtClean="0"/>
              <a:t>      </a:t>
            </a:r>
            <a:r>
              <a:rPr lang="en-IE" sz="2300" dirty="0" smtClean="0">
                <a:solidFill>
                  <a:srgbClr val="3366FF"/>
                </a:solidFill>
              </a:rPr>
              <a:t>  // etc</a:t>
            </a:r>
          </a:p>
          <a:p>
            <a:pPr marL="336550" lvl="1" indent="0">
              <a:buNone/>
            </a:pPr>
            <a:r>
              <a:rPr lang="en-IE" sz="2300" b="1" dirty="0" smtClean="0"/>
              <a:t>    ]</a:t>
            </a:r>
          </a:p>
          <a:p>
            <a:pPr marL="336550" lvl="1" indent="0">
              <a:buNone/>
            </a:pPr>
            <a:r>
              <a:rPr lang="en-IE" sz="23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61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Denormalizing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96" y="1600201"/>
            <a:ext cx="8867903" cy="4343400"/>
          </a:xfrm>
        </p:spPr>
        <p:txBody>
          <a:bodyPr>
            <a:normAutofit/>
          </a:bodyPr>
          <a:lstStyle/>
          <a:p>
            <a:r>
              <a:rPr lang="en-IE" dirty="0" smtClean="0"/>
              <a:t>This makes it easier to get the part names</a:t>
            </a:r>
          </a:p>
          <a:p>
            <a:r>
              <a:rPr lang="en-IE" dirty="0" smtClean="0"/>
              <a:t>It adds client-side work to the application-level join:</a:t>
            </a:r>
          </a:p>
          <a:p>
            <a:pPr marL="631825" lvl="2" indent="0">
              <a:buNone/>
            </a:pPr>
            <a:r>
              <a:rPr lang="en-IE" i="1" dirty="0" smtClean="0">
                <a:solidFill>
                  <a:srgbClr val="3366FF"/>
                </a:solidFill>
              </a:rPr>
              <a:t>// Fetch the product document</a:t>
            </a:r>
          </a:p>
          <a:p>
            <a:pPr marL="631825" lvl="2" indent="0">
              <a:buNone/>
            </a:pPr>
            <a:r>
              <a:rPr lang="en-IE" b="1" dirty="0" smtClean="0"/>
              <a:t>&gt; product = db.products.findOne({catalog_number: 1234});  </a:t>
            </a:r>
          </a:p>
          <a:p>
            <a:pPr marL="631825" lvl="2" indent="0">
              <a:buNone/>
            </a:pPr>
            <a:r>
              <a:rPr lang="en-IE" b="1" dirty="0" smtClean="0"/>
              <a:t>  </a:t>
            </a:r>
            <a:r>
              <a:rPr lang="en-IE" i="1" dirty="0" smtClean="0">
                <a:solidFill>
                  <a:srgbClr val="3366FF"/>
                </a:solidFill>
              </a:rPr>
              <a:t>// Create an array of </a:t>
            </a:r>
            <a:r>
              <a:rPr lang="en-IE" i="1" dirty="0" err="1" smtClean="0">
                <a:solidFill>
                  <a:srgbClr val="3366FF"/>
                </a:solidFill>
              </a:rPr>
              <a:t>ObjectId</a:t>
            </a:r>
            <a:r>
              <a:rPr lang="en-IE" i="1" dirty="0" smtClean="0">
                <a:solidFill>
                  <a:srgbClr val="3366FF"/>
                </a:solidFill>
              </a:rPr>
              <a:t>()s containing *just* the part numbers</a:t>
            </a:r>
          </a:p>
          <a:p>
            <a:pPr marL="631825" lvl="2" indent="0">
              <a:buNone/>
            </a:pPr>
            <a:r>
              <a:rPr lang="en-IE" b="1" dirty="0" smtClean="0"/>
              <a:t>&gt; part_ids = product.parts.map( function(doc) { return doc.id } );</a:t>
            </a:r>
          </a:p>
          <a:p>
            <a:pPr marL="631825" lvl="2" indent="0">
              <a:buNone/>
            </a:pPr>
            <a:r>
              <a:rPr lang="en-IE" b="1" dirty="0" smtClean="0"/>
              <a:t> </a:t>
            </a:r>
            <a:r>
              <a:rPr lang="en-IE" sz="2100" i="1" dirty="0">
                <a:solidFill>
                  <a:srgbClr val="3366FF"/>
                </a:solidFill>
              </a:rPr>
              <a:t> // Fetch all the Parts that are linked to this Product</a:t>
            </a:r>
          </a:p>
          <a:p>
            <a:pPr marL="631825" lvl="2" indent="0">
              <a:buNone/>
            </a:pPr>
            <a:r>
              <a:rPr lang="en-IE" b="1" dirty="0" smtClean="0"/>
              <a:t>&gt; product_parts = db.parts.find({_id: { $in : part_ids } } ).toArray() ;</a:t>
            </a:r>
          </a:p>
        </p:txBody>
      </p:sp>
    </p:spTree>
    <p:extLst>
      <p:ext uri="{BB962C8B-B14F-4D97-AF65-F5344CB8AC3E}">
        <p14:creationId xmlns:p14="http://schemas.microsoft.com/office/powerpoint/2010/main" val="7460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Discussion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Denormalizing saves a lookup of the denormalized data at the cost of a more expensive update:</a:t>
            </a:r>
          </a:p>
          <a:p>
            <a:r>
              <a:rPr lang="en-IE" dirty="0"/>
              <a:t>I</a:t>
            </a:r>
            <a:r>
              <a:rPr lang="en-IE" dirty="0" smtClean="0"/>
              <a:t>f the Part name was put into the Product document, then every update of the Part name requires an update </a:t>
            </a:r>
            <a:r>
              <a:rPr lang="en-IE" b="1" u="sng" dirty="0" smtClean="0"/>
              <a:t>every place </a:t>
            </a:r>
            <a:r>
              <a:rPr lang="en-IE" dirty="0" smtClean="0"/>
              <a:t>it occurs in the ‘products’ collection.</a:t>
            </a:r>
          </a:p>
          <a:p>
            <a:r>
              <a:rPr lang="en-IE" dirty="0" smtClean="0"/>
              <a:t>Assume the part name changes infrequently, but the quantity on hand changes frequently. </a:t>
            </a:r>
          </a:p>
          <a:p>
            <a:pPr lvl="1"/>
            <a:r>
              <a:rPr lang="en-IE" dirty="0" smtClean="0"/>
              <a:t>it makes sense to denormalize the part name into the Product document, </a:t>
            </a:r>
          </a:p>
          <a:p>
            <a:pPr lvl="1"/>
            <a:r>
              <a:rPr lang="en-IE" dirty="0" smtClean="0"/>
              <a:t>it does not make sense to denormalize the quantity on hand.</a:t>
            </a:r>
          </a:p>
        </p:txBody>
      </p:sp>
    </p:spTree>
    <p:extLst>
      <p:ext uri="{BB962C8B-B14F-4D97-AF65-F5344CB8AC3E}">
        <p14:creationId xmlns:p14="http://schemas.microsoft.com/office/powerpoint/2010/main" val="10977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When to denormalize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DO:</a:t>
            </a:r>
          </a:p>
          <a:p>
            <a:pPr lvl="1"/>
            <a:r>
              <a:rPr lang="en-IE" dirty="0" smtClean="0"/>
              <a:t>When there’s an high ratio of reads to updates. </a:t>
            </a:r>
          </a:p>
          <a:p>
            <a:pPr lvl="2"/>
            <a:r>
              <a:rPr lang="en-IE" dirty="0" smtClean="0"/>
              <a:t>As updates become more frequent relative to queries, the savings from denormalization decrease.</a:t>
            </a:r>
          </a:p>
          <a:p>
            <a:r>
              <a:rPr lang="en-IE" dirty="0" smtClean="0"/>
              <a:t>BUT:</a:t>
            </a:r>
          </a:p>
          <a:p>
            <a:pPr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E" dirty="0"/>
              <a:t>T</a:t>
            </a:r>
            <a:r>
              <a:rPr lang="en-IE" sz="2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he ability to perform atomic and isolated updates on that field is lost. </a:t>
            </a:r>
          </a:p>
          <a:p>
            <a:pPr lvl="2" indent="-349250">
              <a:spcBef>
                <a:spcPts val="2000"/>
              </a:spcBef>
            </a:pPr>
            <a:r>
              <a:rPr lang="en-IE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After the part name is updated in the Part document, and before / while it is updated in the Product document, the denormalized ‘name’ in the Product document will not reflect the new, updated value in the Part document.</a:t>
            </a:r>
            <a:endParaRPr lang="en-IE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92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Recap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B</a:t>
            </a:r>
            <a:r>
              <a:rPr lang="en-IE" dirty="0" smtClean="0"/>
              <a:t>i-directional referencing can be used to  optimize a schema, if atomic updates are not important</a:t>
            </a:r>
          </a:p>
          <a:p>
            <a:r>
              <a:rPr lang="en-IE" dirty="0"/>
              <a:t>D</a:t>
            </a:r>
            <a:r>
              <a:rPr lang="en-IE" dirty="0" smtClean="0"/>
              <a:t>ata </a:t>
            </a:r>
            <a:r>
              <a:rPr lang="en-IE" dirty="0"/>
              <a:t>can </a:t>
            </a:r>
            <a:r>
              <a:rPr lang="en-IE" dirty="0" smtClean="0"/>
              <a:t>be denormalized either from the “One” side into the “N” side, or from the “N” side into the “One” side</a:t>
            </a:r>
          </a:p>
          <a:p>
            <a:r>
              <a:rPr lang="en-IE" dirty="0" smtClean="0"/>
              <a:t>When deciding whether or not to denormalize, consider the following factors:</a:t>
            </a:r>
          </a:p>
          <a:p>
            <a:pPr lvl="1"/>
            <a:r>
              <a:rPr lang="en-IE" dirty="0" smtClean="0"/>
              <a:t>atomic updates cannot be performed on denormalized data</a:t>
            </a:r>
          </a:p>
          <a:p>
            <a:pPr lvl="1"/>
            <a:r>
              <a:rPr lang="en-IE" dirty="0" smtClean="0"/>
              <a:t>Denormalization only makes sense when there is a high read to write ratio</a:t>
            </a:r>
          </a:p>
        </p:txBody>
      </p:sp>
    </p:spTree>
    <p:extLst>
      <p:ext uri="{BB962C8B-B14F-4D97-AF65-F5344CB8AC3E}">
        <p14:creationId xmlns:p14="http://schemas.microsoft.com/office/powerpoint/2010/main" val="39075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documents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66" y="1600201"/>
            <a:ext cx="8423385" cy="4343400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Profile collection:</a:t>
            </a:r>
          </a:p>
          <a:p>
            <a:pPr marL="349250" lvl="1" indent="0">
              <a:buNone/>
            </a:pP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name: “Isaac Newton”, </a:t>
            </a:r>
          </a:p>
          <a:p>
            <a:pPr marL="349250" lvl="1" indent="0">
              <a:buNone/>
            </a:pP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lived: “(1642 </a:t>
            </a:r>
            <a:r>
              <a:rPr lang="mr-IN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–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1726)”, </a:t>
            </a:r>
          </a:p>
          <a:p>
            <a:pPr marL="349250" lvl="1" indent="0">
              <a:buNone/>
            </a:pP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speciality: [“mathematics”, “optics”, “physics”, “astronomy”], </a:t>
            </a:r>
          </a:p>
          <a:p>
            <a:pPr marL="349250" lvl="1" indent="0">
              <a:buNone/>
            </a:pPr>
            <a:r>
              <a:rPr lang="en-IE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famous_for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“Principia Mathematica”},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{name: “Marie Curie”, </a:t>
            </a:r>
          </a:p>
          <a:p>
            <a:pPr marL="349250" lvl="1" indent="0">
              <a:buNone/>
            </a:pP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nationality: “Polish”, </a:t>
            </a:r>
          </a:p>
          <a:p>
            <a:pPr marL="349250" lvl="1" indent="0">
              <a:buNone/>
            </a:pP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speciality: [”Chemistry”, “Physics”], </a:t>
            </a:r>
          </a:p>
          <a:p>
            <a:pPr marL="349250" lvl="1" indent="0">
              <a:buNone/>
            </a:pP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lived: “(1867 - 1934)”, </a:t>
            </a:r>
          </a:p>
          <a:p>
            <a:pPr marL="349250" lvl="1" indent="0">
              <a:buNone/>
            </a:pPr>
            <a:r>
              <a:rPr lang="en-IE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famous_for</a:t>
            </a: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“Nobel Prize in Chemistry and Physics”},</a:t>
            </a:r>
            <a:br>
              <a:rPr lang="en-IE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{name: ”Albert Einstein”, </a:t>
            </a:r>
          </a:p>
          <a:p>
            <a:pPr marL="349250" lvl="1" indent="0">
              <a:buNone/>
            </a:pPr>
            <a:r>
              <a:rPr lang="en-IE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lived: “(1879 </a:t>
            </a:r>
            <a:r>
              <a:rPr lang="mr-I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–</a:t>
            </a:r>
            <a:r>
              <a:rPr lang="en-IE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1955)”, </a:t>
            </a:r>
          </a:p>
          <a:p>
            <a:pPr marL="349250" lvl="1" indent="0">
              <a:buNone/>
            </a:pPr>
            <a:r>
              <a:rPr lang="en-IE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specialty:[“Mathematics”, “Physics”], </a:t>
            </a:r>
          </a:p>
          <a:p>
            <a:pPr marL="349250" lvl="1" indent="0">
              <a:buNone/>
            </a:pPr>
            <a:r>
              <a:rPr lang="en-IE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famous_for</a:t>
            </a:r>
            <a:r>
              <a:rPr lang="en-IE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“Nobel Prize in Physics”}</a:t>
            </a:r>
            <a:endParaRPr lang="en-IE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sample document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992880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IE" dirty="0" smtClean="0"/>
              <a:t>In a student collection: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en-IE" dirty="0" smtClean="0"/>
              <a:t>{ _id:”C12345678”, 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en-IE" dirty="0" smtClean="0"/>
              <a:t> sname: ”Joe Bloggs”, </a:t>
            </a:r>
            <a:br>
              <a:rPr lang="en-IE" dirty="0" smtClean="0"/>
            </a:br>
            <a:r>
              <a:rPr lang="en-IE" dirty="0" smtClean="0"/>
              <a:t> prog_code: “DT228”, </a:t>
            </a:r>
            <a:br>
              <a:rPr lang="en-IE" dirty="0" smtClean="0"/>
            </a:br>
            <a:r>
              <a:rPr lang="en-IE" dirty="0" smtClean="0"/>
              <a:t> acad_history: [ </a:t>
            </a:r>
            <a:br>
              <a:rPr lang="en-IE" dirty="0" smtClean="0"/>
            </a:br>
            <a:r>
              <a:rPr lang="en-IE" dirty="0" smtClean="0"/>
              <a:t>  {year: “2012”, </a:t>
            </a:r>
            <a:br>
              <a:rPr lang="en-IE" dirty="0" smtClean="0"/>
            </a:br>
            <a:r>
              <a:rPr lang="en-IE" dirty="0" smtClean="0"/>
              <a:t>  stage: “1”, </a:t>
            </a:r>
            <a:br>
              <a:rPr lang="en-IE" dirty="0" smtClean="0"/>
            </a:br>
            <a:r>
              <a:rPr lang="en-IE" dirty="0" smtClean="0"/>
              <a:t>   outcome: “Progress”},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en-IE" dirty="0" smtClean="0"/>
              <a:t> {year: “2013”,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 stage: “2”}  ],</a:t>
            </a:r>
            <a:br>
              <a:rPr lang="en-IE" dirty="0" smtClean="0"/>
            </a:br>
            <a:r>
              <a:rPr lang="en-IE" dirty="0" smtClean="0"/>
              <a:t>email: </a:t>
            </a:r>
            <a:r>
              <a:rPr lang="en-IE" dirty="0" smtClean="0">
                <a:hlinkClick r:id="rId2"/>
              </a:rPr>
              <a:t>“C12345678@mydit.ie</a:t>
            </a:r>
            <a:r>
              <a:rPr lang="en-IE" dirty="0" smtClean="0"/>
              <a:t>”}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The _id can be provided, but if it is not, it will be generated.  It is always called _id</a:t>
            </a:r>
          </a:p>
          <a:p>
            <a:r>
              <a:rPr lang="en-IE" dirty="0" smtClean="0"/>
              <a:t>The acad_history attribute is an array of history over the years.  </a:t>
            </a:r>
          </a:p>
          <a:p>
            <a:pPr lvl="1"/>
            <a:r>
              <a:rPr lang="en-IE" dirty="0" smtClean="0"/>
              <a:t>The array is named and enclosed in square brackets.</a:t>
            </a:r>
          </a:p>
          <a:p>
            <a:pPr lvl="1"/>
            <a:r>
              <a:rPr lang="en-IE" dirty="0" smtClean="0"/>
              <a:t>Inside the brackets is either:</a:t>
            </a:r>
          </a:p>
          <a:p>
            <a:pPr lvl="2"/>
            <a:r>
              <a:rPr lang="en-IE" dirty="0" smtClean="0"/>
              <a:t>A series of values, separated by commas or</a:t>
            </a:r>
          </a:p>
          <a:p>
            <a:pPr lvl="2"/>
            <a:r>
              <a:rPr lang="en-IE" dirty="0" smtClean="0"/>
              <a:t>key-value pairs.</a:t>
            </a:r>
          </a:p>
          <a:p>
            <a:r>
              <a:rPr lang="en-IE" dirty="0" smtClean="0"/>
              <a:t>It doesn</a:t>
            </a:r>
            <a:r>
              <a:rPr lang="mr-IN" dirty="0" smtClean="0"/>
              <a:t>’</a:t>
            </a:r>
            <a:r>
              <a:rPr lang="en-IE" dirty="0" smtClean="0"/>
              <a:t>t matter if fields are missing</a:t>
            </a:r>
          </a:p>
          <a:p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805671" y="2744565"/>
            <a:ext cx="3945400" cy="2920511"/>
          </a:xfrm>
          <a:prstGeom prst="ellipse">
            <a:avLst/>
          </a:prstGeom>
          <a:noFill/>
          <a:ln w="28575" cmpd="sng">
            <a:solidFill>
              <a:srgbClr val="41AE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231177" y="1941141"/>
            <a:ext cx="3310978" cy="518873"/>
          </a:xfrm>
          <a:prstGeom prst="ellipse">
            <a:avLst/>
          </a:prstGeom>
          <a:noFill/>
          <a:ln w="28575" cmpd="sng">
            <a:solidFill>
              <a:srgbClr val="41AE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62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3 ways</a:t>
            </a:r>
            <a:r>
              <a:rPr lang="en-IE" baseline="0" dirty="0" smtClean="0"/>
              <a:t> to model 1:many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the cardinality of the relationship? </a:t>
            </a:r>
          </a:p>
          <a:p>
            <a:r>
              <a:rPr lang="en-IE" dirty="0" smtClean="0"/>
              <a:t>Is the “One-to-N” relationship </a:t>
            </a:r>
          </a:p>
          <a:p>
            <a:pPr lvl="1"/>
            <a:r>
              <a:rPr lang="en-IE" dirty="0" smtClean="0"/>
              <a:t>“one-to-few”</a:t>
            </a:r>
          </a:p>
          <a:p>
            <a:pPr lvl="1"/>
            <a:r>
              <a:rPr lang="en-IE" dirty="0" smtClean="0"/>
              <a:t>“one-to-many” or</a:t>
            </a:r>
          </a:p>
          <a:p>
            <a:pPr lvl="1"/>
            <a:r>
              <a:rPr lang="en-IE" dirty="0" smtClean="0"/>
              <a:t> “one-to-squillions”?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5212" y="4820635"/>
            <a:ext cx="464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Squillion - </a:t>
            </a:r>
            <a:r>
              <a:rPr lang="en-IE" dirty="0" smtClean="0"/>
              <a:t>An indefinite very large number (informal) </a:t>
            </a:r>
          </a:p>
          <a:p>
            <a:r>
              <a:rPr lang="en-IE" dirty="0"/>
              <a:t>	</a:t>
            </a:r>
            <a:r>
              <a:rPr lang="en-IE" i="1" dirty="0" smtClean="0"/>
              <a:t>Oxford English Dictionary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404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One-to-Few - embedding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Embed the ‘many’ in the ‘one’.</a:t>
            </a:r>
          </a:p>
          <a:p>
            <a:r>
              <a:rPr lang="en-IE" dirty="0" smtClean="0"/>
              <a:t>Advantages:</a:t>
            </a:r>
          </a:p>
          <a:p>
            <a:pPr lvl="1"/>
            <a:r>
              <a:rPr lang="en-IE" dirty="0" smtClean="0"/>
              <a:t>A single query returns the entire document, including the embedded details; </a:t>
            </a:r>
          </a:p>
          <a:p>
            <a:r>
              <a:rPr lang="en-IE" dirty="0" smtClean="0"/>
              <a:t>Disadvantage:</a:t>
            </a:r>
          </a:p>
          <a:p>
            <a:pPr lvl="1"/>
            <a:r>
              <a:rPr lang="en-IE" dirty="0" smtClean="0"/>
              <a:t>Accessing embedded details as stand-alone entities is complex.</a:t>
            </a:r>
          </a:p>
        </p:txBody>
      </p:sp>
    </p:spTree>
    <p:extLst>
      <p:ext uri="{BB962C8B-B14F-4D97-AF65-F5344CB8AC3E}">
        <p14:creationId xmlns:p14="http://schemas.microsoft.com/office/powerpoint/2010/main" val="1042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Good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e.g. addresses for a person; put the addresses in an array inside the Person object:</a:t>
            </a:r>
          </a:p>
          <a:p>
            <a:pPr marL="336550" lvl="1" indent="0">
              <a:buNone/>
            </a:pPr>
            <a:r>
              <a:rPr lang="en-IE" b="1" dirty="0" smtClean="0"/>
              <a:t>{</a:t>
            </a:r>
          </a:p>
          <a:p>
            <a:pPr marL="336550" lvl="1" indent="0">
              <a:buNone/>
            </a:pPr>
            <a:r>
              <a:rPr lang="en-IE" b="1" dirty="0" smtClean="0"/>
              <a:t>  name: 'Kate Monster',</a:t>
            </a:r>
          </a:p>
          <a:p>
            <a:pPr marL="336550" lvl="1" indent="0">
              <a:buNone/>
            </a:pPr>
            <a:r>
              <a:rPr lang="en-IE" b="1" dirty="0" smtClean="0"/>
              <a:t>  ssn: '123-456-7890',</a:t>
            </a:r>
          </a:p>
          <a:p>
            <a:pPr marL="336550" lvl="1" indent="0">
              <a:buNone/>
            </a:pPr>
            <a:r>
              <a:rPr lang="en-IE" b="1" dirty="0" smtClean="0"/>
              <a:t>  addresses : [</a:t>
            </a:r>
          </a:p>
          <a:p>
            <a:pPr marL="336550" lvl="1" indent="0">
              <a:buNone/>
            </a:pPr>
            <a:r>
              <a:rPr lang="en-IE" b="1" dirty="0" smtClean="0"/>
              <a:t>     { street: '123 Sesame St', city: 'Anytown', cc: 'USA' }, </a:t>
            </a:r>
          </a:p>
          <a:p>
            <a:pPr marL="336550" lvl="1" indent="0">
              <a:buNone/>
            </a:pPr>
            <a:r>
              <a:rPr lang="en-IE" b="1" dirty="0" smtClean="0"/>
              <a:t>     { street: '123 Avenue Q', city: 'New York', cc: 'USA' }</a:t>
            </a:r>
          </a:p>
          <a:p>
            <a:pPr marL="336550" lvl="1" indent="0">
              <a:buNone/>
            </a:pPr>
            <a:r>
              <a:rPr lang="en-IE" b="1" dirty="0" smtClean="0"/>
              <a:t>  ]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7432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Bad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To model a task-tracking system, each Person has a number of Tasks assigned to them. </a:t>
            </a:r>
          </a:p>
          <a:p>
            <a:pPr marL="336550" lvl="1" indent="0">
              <a:buNone/>
            </a:pPr>
            <a:r>
              <a:rPr lang="en-IE" b="1" dirty="0" smtClean="0"/>
              <a:t>{</a:t>
            </a:r>
          </a:p>
          <a:p>
            <a:pPr marL="336550" lvl="1" indent="0">
              <a:buNone/>
            </a:pPr>
            <a:r>
              <a:rPr lang="en-IE" b="1" dirty="0" smtClean="0"/>
              <a:t>  name: 'Kate Monster',</a:t>
            </a:r>
          </a:p>
          <a:p>
            <a:pPr marL="336550" lvl="1" indent="0">
              <a:buNone/>
            </a:pPr>
            <a:r>
              <a:rPr lang="en-IE" b="1" dirty="0" smtClean="0"/>
              <a:t>  ssn: '123-456-7890',</a:t>
            </a:r>
          </a:p>
          <a:p>
            <a:pPr marL="336550" lvl="1" indent="0">
              <a:buNone/>
            </a:pPr>
            <a:r>
              <a:rPr lang="en-IE" b="1" dirty="0" smtClean="0"/>
              <a:t>  tasks : [</a:t>
            </a:r>
          </a:p>
          <a:p>
            <a:pPr marL="336550" lvl="1" indent="0">
              <a:buNone/>
            </a:pPr>
            <a:r>
              <a:rPr lang="en-IE" b="1" dirty="0" smtClean="0"/>
              <a:t>   { task: ’Interview salespeople', project: ’Sales App', co: 'ACME'}, </a:t>
            </a:r>
          </a:p>
          <a:p>
            <a:pPr marL="336550" lvl="1" indent="0">
              <a:buNone/>
            </a:pPr>
            <a:r>
              <a:rPr lang="en-IE" b="1" dirty="0" smtClean="0"/>
              <a:t>   { task: ’Interview MD', project: ’Fin. accounting', co: 'MongoBank' }, </a:t>
            </a:r>
          </a:p>
          <a:p>
            <a:pPr marL="336550" lvl="1" indent="0">
              <a:buNone/>
            </a:pPr>
            <a:r>
              <a:rPr lang="en-IE" b="1" dirty="0" smtClean="0"/>
              <a:t>   { task: ’Prepare feasibility report', project: ’Sales App', co: 'ACME'}]</a:t>
            </a:r>
          </a:p>
          <a:p>
            <a:pPr marL="336550" lvl="1" indent="0">
              <a:buNone/>
            </a:pPr>
            <a:r>
              <a:rPr lang="en-IE" b="1" dirty="0" smtClean="0"/>
              <a:t>}</a:t>
            </a:r>
          </a:p>
          <a:p>
            <a:r>
              <a:rPr lang="en-IE" dirty="0" smtClean="0"/>
              <a:t>If Tasks are embedded inside the Person document queries such as “Show me all Tasks for the company ACME” would be tricky. </a:t>
            </a:r>
            <a:r>
              <a:rPr lang="en-IE" b="1" i="1" dirty="0" smtClean="0"/>
              <a:t>NOTE: This is only significant if that is a query that is required.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042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3901</TotalTime>
  <Words>2693</Words>
  <Application>Microsoft Office PowerPoint</Application>
  <PresentationFormat>On-screen Show (4:3)</PresentationFormat>
  <Paragraphs>379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Courier New</vt:lpstr>
      <vt:lpstr>Mangal</vt:lpstr>
      <vt:lpstr>News Gothic MT</vt:lpstr>
      <vt:lpstr>Times New Roman</vt:lpstr>
      <vt:lpstr>Wingdings</vt:lpstr>
      <vt:lpstr>Wingdings 2</vt:lpstr>
      <vt:lpstr>Breeze</vt:lpstr>
      <vt:lpstr>Designing for MongoDB</vt:lpstr>
      <vt:lpstr>Case Study</vt:lpstr>
      <vt:lpstr>Document</vt:lpstr>
      <vt:lpstr>Sample documents</vt:lpstr>
      <vt:lpstr>A sample document</vt:lpstr>
      <vt:lpstr>3 ways to model 1:many </vt:lpstr>
      <vt:lpstr>One-to-Few - embedding</vt:lpstr>
      <vt:lpstr>Good example</vt:lpstr>
      <vt:lpstr>Bad example</vt:lpstr>
      <vt:lpstr>Question Time</vt:lpstr>
      <vt:lpstr>One-to-Many - referencing</vt:lpstr>
      <vt:lpstr>Good example</vt:lpstr>
      <vt:lpstr>Part document</vt:lpstr>
      <vt:lpstr>Product document</vt:lpstr>
      <vt:lpstr>Retrieving parts for a product</vt:lpstr>
      <vt:lpstr>Using references</vt:lpstr>
      <vt:lpstr>One-to-Squillions</vt:lpstr>
      <vt:lpstr>Event viewer (Dell laptop)</vt:lpstr>
      <vt:lpstr>Parent referencing</vt:lpstr>
      <vt:lpstr>Parent-referencing</vt:lpstr>
      <vt:lpstr>Find the messages</vt:lpstr>
      <vt:lpstr>Recap</vt:lpstr>
      <vt:lpstr>Two-way referencing and denormalization</vt:lpstr>
      <vt:lpstr>Two-Way Referencing</vt:lpstr>
      <vt:lpstr>Person document</vt:lpstr>
      <vt:lpstr>The tasks</vt:lpstr>
      <vt:lpstr>Discussion</vt:lpstr>
      <vt:lpstr>PROBLEM</vt:lpstr>
      <vt:lpstr>Denormalizing 1:many</vt:lpstr>
      <vt:lpstr>Denormalizing (Many:1)</vt:lpstr>
      <vt:lpstr>Denormalized</vt:lpstr>
      <vt:lpstr>Denormalizing</vt:lpstr>
      <vt:lpstr>Discussion</vt:lpstr>
      <vt:lpstr>When to denormalize</vt:lpstr>
      <vt:lpstr>Recap</vt:lpstr>
    </vt:vector>
  </TitlesOfParts>
  <Manager/>
  <Company>Dublin Institute of Technology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MongoDB</dc:title>
  <dc:subject/>
  <dc:creator>Patricia O'Byrne</dc:creator>
  <cp:keywords/>
  <dc:description/>
  <cp:lastModifiedBy>Patricia Obyrne</cp:lastModifiedBy>
  <cp:revision>45</cp:revision>
  <dcterms:created xsi:type="dcterms:W3CDTF">2016-11-04T11:37:38Z</dcterms:created>
  <dcterms:modified xsi:type="dcterms:W3CDTF">2017-11-17T12:48:25Z</dcterms:modified>
  <cp:category/>
</cp:coreProperties>
</file>