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8" r:id="rId5"/>
    <p:sldId id="257" r:id="rId6"/>
    <p:sldId id="259" r:id="rId7"/>
    <p:sldId id="261" r:id="rId8"/>
    <p:sldId id="271" r:id="rId9"/>
    <p:sldId id="272" r:id="rId10"/>
    <p:sldId id="273" r:id="rId11"/>
    <p:sldId id="274" r:id="rId12"/>
    <p:sldId id="275" r:id="rId13"/>
    <p:sldId id="276" r:id="rId14"/>
    <p:sldId id="277" r:id="rId15"/>
    <p:sldId id="278" r:id="rId16"/>
    <p:sldId id="279" r:id="rId17"/>
    <p:sldId id="263" r:id="rId18"/>
    <p:sldId id="264" r:id="rId19"/>
    <p:sldId id="265" r:id="rId20"/>
    <p:sldId id="280" r:id="rId21"/>
    <p:sldId id="28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C1A71D-A89D-4B71-82DA-D12A728960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953EF-F198-4479-9AC7-01D7936C08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1A71D-A89D-4B71-82DA-D12A7289600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953EF-F198-4479-9AC7-01D7936C08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IE" altLang="zh-CN" dirty="0"/>
              <a:t>Extract Text From Image</a:t>
            </a:r>
            <a:endParaRPr lang="zh-CN" altLang="en-US" dirty="0"/>
          </a:p>
        </p:txBody>
      </p:sp>
      <p:pic>
        <p:nvPicPr>
          <p:cNvPr id="1028" name="Picture 4" descr="âExtract Text From Imageâçå¾çæç´¢ç»æ"/>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810000" y="2286794"/>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47345"/>
            <a:ext cx="9144000" cy="1320800"/>
          </a:xfrm>
        </p:spPr>
        <p:txBody>
          <a:bodyPr/>
          <a:lstStyle/>
          <a:p>
            <a:r>
              <a:rPr lang="zh-CN" altLang="en-US" sz="3600">
                <a:sym typeface="+mn-ea"/>
              </a:rPr>
              <a:t>Step2:For some tilted text regions, turn them back.</a:t>
            </a:r>
            <a:endParaRPr lang="zh-CN" altLang="en-US" sz="3600"/>
          </a:p>
        </p:txBody>
      </p:sp>
      <p:pic>
        <p:nvPicPr>
          <p:cNvPr id="4" name="图片 3"/>
          <p:cNvPicPr>
            <a:picLocks noChangeAspect="1"/>
          </p:cNvPicPr>
          <p:nvPr/>
        </p:nvPicPr>
        <p:blipFill>
          <a:blip r:embed="rId1"/>
          <a:stretch>
            <a:fillRect/>
          </a:stretch>
        </p:blipFill>
        <p:spPr>
          <a:xfrm>
            <a:off x="712470" y="1969770"/>
            <a:ext cx="3926840" cy="4117340"/>
          </a:xfrm>
          <a:prstGeom prst="rect">
            <a:avLst/>
          </a:prstGeom>
        </p:spPr>
      </p:pic>
      <p:sp>
        <p:nvSpPr>
          <p:cNvPr id="5" name="文本框 4"/>
          <p:cNvSpPr txBox="1"/>
          <p:nvPr/>
        </p:nvSpPr>
        <p:spPr>
          <a:xfrm>
            <a:off x="5017770" y="3394075"/>
            <a:ext cx="1580515" cy="521970"/>
          </a:xfrm>
          <a:prstGeom prst="rect">
            <a:avLst/>
          </a:prstGeom>
          <a:noFill/>
        </p:spPr>
        <p:txBody>
          <a:bodyPr wrap="square" rtlCol="0">
            <a:spAutoFit/>
          </a:bodyPr>
          <a:lstStyle/>
          <a:p>
            <a:r>
              <a:rPr lang="en-US" altLang="zh-CN" sz="2800">
                <a:ln w="22225">
                  <a:solidFill>
                    <a:schemeClr val="accent2"/>
                  </a:solidFill>
                  <a:prstDash val="solid"/>
                </a:ln>
                <a:solidFill>
                  <a:schemeClr val="accent2">
                    <a:lumMod val="40000"/>
                    <a:lumOff val="60000"/>
                  </a:schemeClr>
                </a:solidFill>
                <a:effectLst/>
              </a:rPr>
              <a:t>-----&gt;</a:t>
            </a:r>
            <a:endParaRPr lang="en-US" altLang="zh-CN" sz="2800">
              <a:ln w="22225">
                <a:solidFill>
                  <a:schemeClr val="accent2"/>
                </a:solidFill>
                <a:prstDash val="solid"/>
              </a:ln>
              <a:solidFill>
                <a:schemeClr val="accent2">
                  <a:lumMod val="40000"/>
                  <a:lumOff val="60000"/>
                </a:schemeClr>
              </a:solidFill>
              <a:effectLst/>
            </a:endParaRPr>
          </a:p>
        </p:txBody>
      </p:sp>
      <p:pic>
        <p:nvPicPr>
          <p:cNvPr id="6" name="图片 5"/>
          <p:cNvPicPr>
            <a:picLocks noChangeAspect="1"/>
          </p:cNvPicPr>
          <p:nvPr/>
        </p:nvPicPr>
        <p:blipFill>
          <a:blip r:embed="rId2"/>
          <a:stretch>
            <a:fillRect/>
          </a:stretch>
        </p:blipFill>
        <p:spPr>
          <a:xfrm>
            <a:off x="6852920" y="1969770"/>
            <a:ext cx="3895725" cy="3846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680"/>
            <a:ext cx="9144000" cy="1160145"/>
          </a:xfrm>
        </p:spPr>
        <p:txBody>
          <a:bodyPr>
            <a:normAutofit fontScale="90000"/>
          </a:bodyPr>
          <a:lstStyle/>
          <a:p>
            <a:r>
              <a:rPr lang="zh-CN" altLang="en-US" sz="4000">
                <a:sym typeface="+mn-ea"/>
              </a:rPr>
              <a:t>Step2:For some tilted text regions, turn them back.</a:t>
            </a:r>
            <a:br>
              <a:rPr lang="zh-CN" altLang="en-US"/>
            </a:br>
            <a:endParaRPr lang="zh-CN" altLang="en-US"/>
          </a:p>
        </p:txBody>
      </p:sp>
      <p:pic>
        <p:nvPicPr>
          <p:cNvPr id="4" name="图片 3"/>
          <p:cNvPicPr>
            <a:picLocks noChangeAspect="1"/>
          </p:cNvPicPr>
          <p:nvPr/>
        </p:nvPicPr>
        <p:blipFill>
          <a:blip r:embed="rId1"/>
          <a:stretch>
            <a:fillRect/>
          </a:stretch>
        </p:blipFill>
        <p:spPr>
          <a:xfrm>
            <a:off x="1651635" y="1549400"/>
            <a:ext cx="6698615" cy="1221740"/>
          </a:xfrm>
          <a:prstGeom prst="rect">
            <a:avLst/>
          </a:prstGeom>
        </p:spPr>
      </p:pic>
      <p:pic>
        <p:nvPicPr>
          <p:cNvPr id="6" name="图片 5"/>
          <p:cNvPicPr>
            <a:picLocks noChangeAspect="1"/>
          </p:cNvPicPr>
          <p:nvPr/>
        </p:nvPicPr>
        <p:blipFill>
          <a:blip r:embed="rId2"/>
          <a:stretch>
            <a:fillRect/>
          </a:stretch>
        </p:blipFill>
        <p:spPr>
          <a:xfrm>
            <a:off x="1651635" y="2904490"/>
            <a:ext cx="6910705" cy="15030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75360" y="758190"/>
            <a:ext cx="8743950" cy="45605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69875"/>
            <a:ext cx="9144000" cy="1525905"/>
          </a:xfrm>
        </p:spPr>
        <p:txBody>
          <a:bodyPr>
            <a:normAutofit/>
          </a:bodyPr>
          <a:lstStyle/>
          <a:p>
            <a:r>
              <a:rPr lang="zh-CN" altLang="en-US" sz="4000">
                <a:sym typeface="+mn-ea"/>
              </a:rPr>
              <a:t>Step3:Get text string from turned text regions by   pytesseract.image_to_string( )</a:t>
            </a:r>
            <a:endParaRPr lang="zh-CN" altLang="en-US" sz="4000"/>
          </a:p>
        </p:txBody>
      </p:sp>
      <p:pic>
        <p:nvPicPr>
          <p:cNvPr id="5" name="图片 4"/>
          <p:cNvPicPr>
            <a:picLocks noChangeAspect="1"/>
          </p:cNvPicPr>
          <p:nvPr/>
        </p:nvPicPr>
        <p:blipFill>
          <a:blip r:embed="rId1"/>
          <a:stretch>
            <a:fillRect/>
          </a:stretch>
        </p:blipFill>
        <p:spPr>
          <a:xfrm>
            <a:off x="1109345" y="4983480"/>
            <a:ext cx="9093835" cy="1043305"/>
          </a:xfrm>
          <a:prstGeom prst="rect">
            <a:avLst/>
          </a:prstGeom>
        </p:spPr>
      </p:pic>
      <p:pic>
        <p:nvPicPr>
          <p:cNvPr id="6" name="图片 5"/>
          <p:cNvPicPr>
            <a:picLocks noChangeAspect="1"/>
          </p:cNvPicPr>
          <p:nvPr/>
        </p:nvPicPr>
        <p:blipFill>
          <a:blip r:embed="rId2"/>
          <a:stretch>
            <a:fillRect/>
          </a:stretch>
        </p:blipFill>
        <p:spPr>
          <a:xfrm>
            <a:off x="1351280" y="1948815"/>
            <a:ext cx="7457440" cy="1775460"/>
          </a:xfrm>
          <a:prstGeom prst="rect">
            <a:avLst/>
          </a:prstGeom>
        </p:spPr>
      </p:pic>
      <p:pic>
        <p:nvPicPr>
          <p:cNvPr id="7" name="图片 6"/>
          <p:cNvPicPr>
            <a:picLocks noChangeAspect="1"/>
          </p:cNvPicPr>
          <p:nvPr/>
        </p:nvPicPr>
        <p:blipFill>
          <a:blip r:embed="rId3"/>
          <a:stretch>
            <a:fillRect/>
          </a:stretch>
        </p:blipFill>
        <p:spPr>
          <a:xfrm>
            <a:off x="1259205" y="3723640"/>
            <a:ext cx="6734810" cy="1259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6075" y="168275"/>
            <a:ext cx="9144000" cy="1904365"/>
          </a:xfrm>
        </p:spPr>
        <p:txBody>
          <a:bodyPr>
            <a:normAutofit/>
          </a:bodyPr>
          <a:lstStyle/>
          <a:p>
            <a:r>
              <a:rPr lang="zh-CN" altLang="en-US" sz="4000">
                <a:sym typeface="+mn-ea"/>
              </a:rPr>
              <a:t>Step4:Store text into text file  </a:t>
            </a:r>
            <a:r>
              <a:rPr lang="en-US" altLang="zh-CN" sz="4000">
                <a:sym typeface="+mn-ea"/>
              </a:rPr>
              <a:t>&amp;</a:t>
            </a:r>
            <a:br>
              <a:rPr lang="zh-CN" altLang="en-US" sz="4000">
                <a:sym typeface="+mn-ea"/>
              </a:rPr>
            </a:br>
            <a:r>
              <a:rPr lang="zh-CN" altLang="en-US" sz="4000">
                <a:sym typeface="+mn-ea"/>
              </a:rPr>
              <a:t>Step5:Read text from text file and print them on screen </a:t>
            </a:r>
            <a:endParaRPr lang="zh-CN" altLang="en-US" sz="4000"/>
          </a:p>
        </p:txBody>
      </p:sp>
      <p:pic>
        <p:nvPicPr>
          <p:cNvPr id="4" name="图片 3"/>
          <p:cNvPicPr>
            <a:picLocks noChangeAspect="1"/>
          </p:cNvPicPr>
          <p:nvPr/>
        </p:nvPicPr>
        <p:blipFill>
          <a:blip r:embed="rId1"/>
          <a:stretch>
            <a:fillRect/>
          </a:stretch>
        </p:blipFill>
        <p:spPr>
          <a:xfrm>
            <a:off x="2818765" y="2527300"/>
            <a:ext cx="6737985" cy="36614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10285" y="966470"/>
            <a:ext cx="3197860" cy="5683885"/>
          </a:xfrm>
          <a:prstGeom prst="rect">
            <a:avLst/>
          </a:prstGeom>
        </p:spPr>
      </p:pic>
      <p:sp>
        <p:nvSpPr>
          <p:cNvPr id="3" name="文本框 2"/>
          <p:cNvSpPr txBox="1"/>
          <p:nvPr/>
        </p:nvSpPr>
        <p:spPr>
          <a:xfrm>
            <a:off x="5060950" y="264160"/>
            <a:ext cx="1717675" cy="460375"/>
          </a:xfrm>
          <a:prstGeom prst="rect">
            <a:avLst/>
          </a:prstGeom>
          <a:noFill/>
        </p:spPr>
        <p:txBody>
          <a:bodyPr wrap="square" rtlCol="0">
            <a:spAutoFit/>
          </a:bodyPr>
          <a:lstStyle/>
          <a:p>
            <a:r>
              <a:rPr lang="en-US" altLang="zh-CN" sz="2400" b="1"/>
              <a:t>Result</a:t>
            </a:r>
            <a:endParaRPr lang="en-US" altLang="zh-CN" sz="2400" b="1"/>
          </a:p>
        </p:txBody>
      </p:sp>
      <p:pic>
        <p:nvPicPr>
          <p:cNvPr id="4" name="图片 3"/>
          <p:cNvPicPr>
            <a:picLocks noChangeAspect="1"/>
          </p:cNvPicPr>
          <p:nvPr/>
        </p:nvPicPr>
        <p:blipFill>
          <a:blip r:embed="rId2"/>
          <a:stretch>
            <a:fillRect/>
          </a:stretch>
        </p:blipFill>
        <p:spPr>
          <a:xfrm>
            <a:off x="5669915" y="966470"/>
            <a:ext cx="3462655" cy="56838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IE" altLang="zh-CN" dirty="0" smtClean="0"/>
              <a:t>Natural </a:t>
            </a:r>
            <a:r>
              <a:rPr lang="en-US" altLang="zh-CN" dirty="0"/>
              <a:t>S</a:t>
            </a:r>
            <a:r>
              <a:rPr lang="en-US" altLang="zh-CN" dirty="0" smtClean="0"/>
              <a:t>cene </a:t>
            </a:r>
            <a:r>
              <a:rPr lang="en-IE" altLang="zh-CN" dirty="0" smtClean="0"/>
              <a:t>Image</a:t>
            </a:r>
            <a:endParaRPr lang="zh-CN" altLang="en-US" dirty="0"/>
          </a:p>
        </p:txBody>
      </p:sp>
      <p:sp>
        <p:nvSpPr>
          <p:cNvPr id="3" name="内容占位符 2"/>
          <p:cNvSpPr>
            <a:spLocks noGrp="1"/>
          </p:cNvSpPr>
          <p:nvPr>
            <p:ph idx="1"/>
          </p:nvPr>
        </p:nvSpPr>
        <p:spPr/>
        <p:txBody>
          <a:bodyPr/>
          <a:lstStyle/>
          <a:p>
            <a:r>
              <a:rPr lang="en-IE" altLang="zh-CN" dirty="0" smtClean="0"/>
              <a:t>Difficulty for extract text from natural scene image</a:t>
            </a:r>
            <a:endParaRPr lang="en-IE" altLang="zh-CN" dirty="0" smtClean="0"/>
          </a:p>
          <a:p>
            <a:pPr lvl="1"/>
            <a:r>
              <a:rPr lang="en-IE" altLang="zh-CN" dirty="0" smtClean="0"/>
              <a:t>Image/sensor noise</a:t>
            </a:r>
            <a:endParaRPr lang="en-IE" altLang="zh-CN" dirty="0" smtClean="0"/>
          </a:p>
          <a:p>
            <a:pPr lvl="1"/>
            <a:r>
              <a:rPr lang="en-IE" altLang="zh-CN" dirty="0" smtClean="0"/>
              <a:t>Viewing angles</a:t>
            </a:r>
            <a:endParaRPr lang="en-IE" altLang="zh-CN" dirty="0" smtClean="0"/>
          </a:p>
          <a:p>
            <a:pPr lvl="1"/>
            <a:r>
              <a:rPr lang="en-IE" altLang="zh-CN" dirty="0" smtClean="0"/>
              <a:t>Light conditions</a:t>
            </a:r>
            <a:endParaRPr lang="en-IE" altLang="zh-CN" dirty="0" smtClean="0"/>
          </a:p>
          <a:p>
            <a:pPr lvl="1"/>
            <a:r>
              <a:rPr lang="en-IE" altLang="zh-CN" dirty="0" smtClean="0"/>
              <a:t>Non-paper objects</a:t>
            </a:r>
            <a:endParaRPr lang="en-IE" altLang="zh-CN" dirty="0" smtClean="0"/>
          </a:p>
          <a:p>
            <a:pPr lvl="1"/>
            <a:r>
              <a:rPr lang="en-IE" altLang="zh-CN" dirty="0" smtClean="0"/>
              <a:t>Unknown layout</a:t>
            </a:r>
            <a:endParaRPr lang="en-IE" altLang="zh-CN" dirty="0" smtClean="0"/>
          </a:p>
          <a:p>
            <a:pPr lvl="1"/>
            <a:r>
              <a:rPr lang="en-IE" altLang="zh-CN" dirty="0" smtClean="0"/>
              <a:t>Resolution</a:t>
            </a:r>
            <a:endParaRPr lang="en-IE" altLang="zh-CN" dirty="0" smtClean="0"/>
          </a:p>
          <a:p>
            <a:pPr lvl="1"/>
            <a:r>
              <a:rPr lang="en-IE" altLang="zh-CN" dirty="0"/>
              <a:t>Blurring</a:t>
            </a:r>
            <a:endParaRPr lang="en-IE" altLang="zh-CN" dirty="0" smtClean="0"/>
          </a:p>
          <a:p>
            <a:pPr lvl="1"/>
            <a:endParaRPr lang="en-IE" altLang="zh-CN" dirty="0" smtClean="0"/>
          </a:p>
          <a:p>
            <a:pPr lvl="1"/>
            <a:endParaRPr lang="en-IE" altLang="zh-CN" dirty="0" smtClean="0"/>
          </a:p>
          <a:p>
            <a:endParaRPr lang="zh-CN" altLang="en-US" dirty="0"/>
          </a:p>
        </p:txBody>
      </p:sp>
      <p:pic>
        <p:nvPicPr>
          <p:cNvPr id="4" name="图片 3"/>
          <p:cNvPicPr>
            <a:picLocks noChangeAspect="1"/>
          </p:cNvPicPr>
          <p:nvPr/>
        </p:nvPicPr>
        <p:blipFill>
          <a:blip r:embed="rId1"/>
          <a:stretch>
            <a:fillRect/>
          </a:stretch>
        </p:blipFill>
        <p:spPr>
          <a:xfrm>
            <a:off x="5299075" y="2513330"/>
            <a:ext cx="5324475" cy="3008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EAST, Non-max Suppression</a:t>
            </a:r>
            <a:r>
              <a:rPr lang="en-IE" altLang="zh-CN" dirty="0" smtClean="0"/>
              <a:t>, Tesseract</a:t>
            </a:r>
            <a:endParaRPr lang="zh-CN" altLang="en-US" dirty="0"/>
          </a:p>
        </p:txBody>
      </p:sp>
      <p:sp>
        <p:nvSpPr>
          <p:cNvPr id="3" name="内容占位符 2"/>
          <p:cNvSpPr>
            <a:spLocks noGrp="1"/>
          </p:cNvSpPr>
          <p:nvPr>
            <p:ph idx="1"/>
          </p:nvPr>
        </p:nvSpPr>
        <p:spPr/>
        <p:txBody>
          <a:bodyPr/>
          <a:lstStyle/>
          <a:p>
            <a:r>
              <a:rPr lang="en-US" altLang="zh-CN" dirty="0" smtClean="0"/>
              <a:t>EAST: it is a deep learn model, it can be use to detect the text region in natural scene image.</a:t>
            </a:r>
            <a:endParaRPr lang="en-US" altLang="zh-CN" dirty="0" smtClean="0"/>
          </a:p>
          <a:p>
            <a:r>
              <a:rPr lang="en-US" altLang="zh-CN" dirty="0" smtClean="0"/>
              <a:t>Non-</a:t>
            </a:r>
            <a:r>
              <a:rPr lang="en-IE" altLang="zh-CN" dirty="0" smtClean="0"/>
              <a:t>max Suppression: usually used to the object detection algorithm, can use to remove the </a:t>
            </a:r>
            <a:r>
              <a:rPr lang="en-US" altLang="zh-CN" dirty="0"/>
              <a:t>repetitions </a:t>
            </a:r>
            <a:r>
              <a:rPr lang="en-US" altLang="zh-CN" dirty="0" smtClean="0"/>
              <a:t>bounding box. Only keep the most likely bounding box.</a:t>
            </a:r>
            <a:endParaRPr lang="en-US" altLang="zh-CN" dirty="0" smtClean="0"/>
          </a:p>
          <a:p>
            <a:r>
              <a:rPr lang="en-US" altLang="zh-CN" dirty="0" smtClean="0"/>
              <a:t>Tesseract: It is an OCR engine, can use to recognize the text.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IE" altLang="zh-CN" dirty="0" smtClean="0"/>
              <a:t>Flow chart</a:t>
            </a:r>
            <a:endParaRPr lang="zh-CN" altLang="en-US" dirty="0"/>
          </a:p>
        </p:txBody>
      </p:sp>
      <p:pic>
        <p:nvPicPr>
          <p:cNvPr id="4" name="内容占位符 3"/>
          <p:cNvPicPr>
            <a:picLocks noGrp="1" noChangeAspect="1"/>
          </p:cNvPicPr>
          <p:nvPr>
            <p:ph idx="1"/>
          </p:nvPr>
        </p:nvPicPr>
        <p:blipFill>
          <a:blip r:embed="rId1"/>
          <a:stretch>
            <a:fillRect/>
          </a:stretch>
        </p:blipFill>
        <p:spPr>
          <a:xfrm>
            <a:off x="1876925" y="1807269"/>
            <a:ext cx="7830553" cy="37325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Sample</a:t>
            </a:r>
            <a:endParaRPr lang="zh-CN" altLang="en-US" dirty="0"/>
          </a:p>
        </p:txBody>
      </p:sp>
      <p:pic>
        <p:nvPicPr>
          <p:cNvPr id="4" name="内容占位符 3"/>
          <p:cNvPicPr>
            <a:picLocks noGrp="1" noChangeAspect="1"/>
          </p:cNvPicPr>
          <p:nvPr>
            <p:ph idx="1"/>
          </p:nvPr>
        </p:nvPicPr>
        <p:blipFill>
          <a:blip r:embed="rId1"/>
          <a:stretch>
            <a:fillRect/>
          </a:stretch>
        </p:blipFill>
        <p:spPr>
          <a:xfrm>
            <a:off x="838200" y="2169673"/>
            <a:ext cx="5886450" cy="3609975"/>
          </a:xfrm>
          <a:prstGeom prst="rect">
            <a:avLst/>
          </a:prstGeom>
        </p:spPr>
      </p:pic>
      <p:pic>
        <p:nvPicPr>
          <p:cNvPr id="5" name="图片 4"/>
          <p:cNvPicPr>
            <a:picLocks noChangeAspect="1"/>
          </p:cNvPicPr>
          <p:nvPr/>
        </p:nvPicPr>
        <p:blipFill>
          <a:blip r:embed="rId2"/>
          <a:stretch>
            <a:fillRect/>
          </a:stretch>
        </p:blipFill>
        <p:spPr>
          <a:xfrm>
            <a:off x="7684824" y="3240348"/>
            <a:ext cx="2310509" cy="16407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IE" altLang="zh-CN" dirty="0"/>
              <a:t>Original Method Overview</a:t>
            </a:r>
            <a:endParaRPr lang="zh-CN" altLang="en-US" dirty="0"/>
          </a:p>
        </p:txBody>
      </p:sp>
      <p:sp>
        <p:nvSpPr>
          <p:cNvPr id="3" name="内容占位符 2"/>
          <p:cNvSpPr>
            <a:spLocks noGrp="1"/>
          </p:cNvSpPr>
          <p:nvPr>
            <p:ph idx="1"/>
          </p:nvPr>
        </p:nvSpPr>
        <p:spPr/>
        <p:txBody>
          <a:bodyPr/>
          <a:lstStyle/>
          <a:p>
            <a:r>
              <a:rPr lang="en-US" altLang="zh-CN" dirty="0"/>
              <a:t>The original idea is first rectangle each letters from </a:t>
            </a:r>
            <a:r>
              <a:rPr lang="en-US" altLang="zh-CN" dirty="0" err="1"/>
              <a:t>whatsapp</a:t>
            </a:r>
            <a:r>
              <a:rPr lang="en-US" altLang="zh-CN" dirty="0"/>
              <a:t> image, then type a-z, A-Z and 0-9 on </a:t>
            </a:r>
            <a:r>
              <a:rPr lang="en-US" altLang="zh-CN" dirty="0" err="1"/>
              <a:t>whatsapp</a:t>
            </a:r>
            <a:r>
              <a:rPr lang="en-US" altLang="zh-CN" dirty="0"/>
              <a:t> app, after crop as a image, then rectangle each letters and numbers use to create image of each rectangle save into template folder, after we compare histogram of both rectangle one from </a:t>
            </a:r>
            <a:r>
              <a:rPr lang="en-US" altLang="zh-CN" dirty="0" err="1"/>
              <a:t>whatsapp</a:t>
            </a:r>
            <a:r>
              <a:rPr lang="en-US" altLang="zh-CN" dirty="0"/>
              <a:t> other one from template, if both histogram of rectangle is same, that we can knows what letter of the rect. final we can print all letters from </a:t>
            </a:r>
            <a:r>
              <a:rPr lang="en-US" altLang="zh-CN" dirty="0" err="1"/>
              <a:t>whatsapp</a:t>
            </a:r>
            <a:r>
              <a:rPr lang="en-US" altLang="zh-CN" dirty="0"/>
              <a:t> image without space. for create space for letters: we know position of each rectangle, then we can find length of space is more longer with length of each letters. that we can know position of space. we can create space for each letters.</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e43d4e2a439583b2f550a66e3fca845"/>
          <p:cNvPicPr>
            <a:picLocks noChangeAspect="1"/>
          </p:cNvPicPr>
          <p:nvPr/>
        </p:nvPicPr>
        <p:blipFill>
          <a:blip r:embed="rId1"/>
          <a:stretch>
            <a:fillRect/>
          </a:stretch>
        </p:blipFill>
        <p:spPr>
          <a:xfrm>
            <a:off x="346710" y="638810"/>
            <a:ext cx="11497945" cy="5968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dirty="0"/>
              <a:t>Draw </a:t>
            </a:r>
            <a:r>
              <a:rPr lang="en-US" altLang="zh-CN" dirty="0"/>
              <a:t>rectangular</a:t>
            </a:r>
            <a:r>
              <a:rPr lang="en-IE" altLang="zh-CN" dirty="0"/>
              <a:t> for each letters</a:t>
            </a:r>
            <a:endParaRPr lang="zh-CN" altLang="en-US" dirty="0"/>
          </a:p>
        </p:txBody>
      </p:sp>
      <p:pic>
        <p:nvPicPr>
          <p:cNvPr id="4" name="内容占位符 3"/>
          <p:cNvPicPr>
            <a:picLocks noGrp="1" noChangeAspect="1"/>
          </p:cNvPicPr>
          <p:nvPr>
            <p:ph idx="1"/>
          </p:nvPr>
        </p:nvPicPr>
        <p:blipFill>
          <a:blip r:embed="rId1"/>
          <a:stretch>
            <a:fillRect/>
          </a:stretch>
        </p:blipFill>
        <p:spPr>
          <a:xfrm>
            <a:off x="6390640" y="1822768"/>
            <a:ext cx="4544917" cy="4351338"/>
          </a:xfrm>
        </p:spPr>
      </p:pic>
      <p:pic>
        <p:nvPicPr>
          <p:cNvPr id="3" name="图片 2"/>
          <p:cNvPicPr>
            <a:picLocks noChangeAspect="1"/>
          </p:cNvPicPr>
          <p:nvPr/>
        </p:nvPicPr>
        <p:blipFill>
          <a:blip r:embed="rId2"/>
          <a:stretch>
            <a:fillRect/>
          </a:stretch>
        </p:blipFill>
        <p:spPr>
          <a:xfrm>
            <a:off x="673284" y="2682239"/>
            <a:ext cx="5422716" cy="2004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IE" altLang="zh-CN" dirty="0"/>
              <a:t>Create template letters</a:t>
            </a:r>
            <a:endParaRPr lang="zh-CN" altLang="en-US" dirty="0"/>
          </a:p>
        </p:txBody>
      </p:sp>
      <p:pic>
        <p:nvPicPr>
          <p:cNvPr id="4" name="内容占位符 3"/>
          <p:cNvPicPr>
            <a:picLocks noGrp="1" noChangeAspect="1"/>
          </p:cNvPicPr>
          <p:nvPr>
            <p:ph idx="1"/>
          </p:nvPr>
        </p:nvPicPr>
        <p:blipFill>
          <a:blip r:embed="rId1"/>
          <a:stretch>
            <a:fillRect/>
          </a:stretch>
        </p:blipFill>
        <p:spPr>
          <a:xfrm>
            <a:off x="8276286" y="4251960"/>
            <a:ext cx="2854013" cy="812006"/>
          </a:xfrm>
          <a:prstGeom prst="rect">
            <a:avLst/>
          </a:prstGeom>
        </p:spPr>
      </p:pic>
      <p:pic>
        <p:nvPicPr>
          <p:cNvPr id="5" name="图片 4"/>
          <p:cNvPicPr>
            <a:picLocks noChangeAspect="1"/>
          </p:cNvPicPr>
          <p:nvPr/>
        </p:nvPicPr>
        <p:blipFill>
          <a:blip r:embed="rId2"/>
          <a:stretch>
            <a:fillRect/>
          </a:stretch>
        </p:blipFill>
        <p:spPr>
          <a:xfrm>
            <a:off x="8433789" y="1787453"/>
            <a:ext cx="2539009" cy="2245821"/>
          </a:xfrm>
          <a:prstGeom prst="rect">
            <a:avLst/>
          </a:prstGeom>
        </p:spPr>
      </p:pic>
      <p:pic>
        <p:nvPicPr>
          <p:cNvPr id="3" name="图片 2"/>
          <p:cNvPicPr>
            <a:picLocks noChangeAspect="1"/>
          </p:cNvPicPr>
          <p:nvPr/>
        </p:nvPicPr>
        <p:blipFill>
          <a:blip r:embed="rId3"/>
          <a:stretch>
            <a:fillRect/>
          </a:stretch>
        </p:blipFill>
        <p:spPr>
          <a:xfrm>
            <a:off x="614658" y="2544408"/>
            <a:ext cx="7117102" cy="2631268"/>
          </a:xfrm>
          <a:prstGeom prst="rect">
            <a:avLst/>
          </a:prstGeom>
        </p:spPr>
      </p:pic>
      <p:pic>
        <p:nvPicPr>
          <p:cNvPr id="6" name="图片 5"/>
          <p:cNvPicPr>
            <a:picLocks noChangeAspect="1"/>
          </p:cNvPicPr>
          <p:nvPr/>
        </p:nvPicPr>
        <p:blipFill>
          <a:blip r:embed="rId4"/>
          <a:stretch>
            <a:fillRect/>
          </a:stretch>
        </p:blipFill>
        <p:spPr>
          <a:xfrm>
            <a:off x="8691300" y="5119282"/>
            <a:ext cx="2023984" cy="16322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IE" altLang="zh-CN" dirty="0"/>
              <a:t>Compare histogram</a:t>
            </a:r>
            <a:endParaRPr lang="zh-CN" altLang="en-US" dirty="0"/>
          </a:p>
        </p:txBody>
      </p:sp>
      <p:pic>
        <p:nvPicPr>
          <p:cNvPr id="4" name="内容占位符 3"/>
          <p:cNvPicPr>
            <a:picLocks noGrp="1" noChangeAspect="1"/>
          </p:cNvPicPr>
          <p:nvPr>
            <p:ph idx="1"/>
          </p:nvPr>
        </p:nvPicPr>
        <p:blipFill>
          <a:blip r:embed="rId1"/>
          <a:stretch>
            <a:fillRect/>
          </a:stretch>
        </p:blipFill>
        <p:spPr>
          <a:xfrm>
            <a:off x="6718088" y="2570479"/>
            <a:ext cx="5011844" cy="3758883"/>
          </a:xfrm>
          <a:prstGeom prst="rect">
            <a:avLst/>
          </a:prstGeom>
        </p:spPr>
      </p:pic>
      <p:pic>
        <p:nvPicPr>
          <p:cNvPr id="3" name="图片 2"/>
          <p:cNvPicPr>
            <a:picLocks noChangeAspect="1"/>
          </p:cNvPicPr>
          <p:nvPr/>
        </p:nvPicPr>
        <p:blipFill>
          <a:blip r:embed="rId2"/>
          <a:stretch>
            <a:fillRect/>
          </a:stretch>
        </p:blipFill>
        <p:spPr>
          <a:xfrm>
            <a:off x="896533" y="3295058"/>
            <a:ext cx="5105655" cy="20698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771650"/>
          </a:xfrm>
        </p:spPr>
        <p:txBody>
          <a:bodyPr>
            <a:normAutofit fontScale="90000"/>
          </a:bodyPr>
          <a:lstStyle/>
          <a:p>
            <a:pPr algn="ctr"/>
            <a:r>
              <a:rPr lang="en-IE" altLang="zh-CN" dirty="0"/>
              <a:t>Give Up this method</a:t>
            </a:r>
            <a:br>
              <a:rPr lang="en-IE" altLang="zh-CN" dirty="0"/>
            </a:br>
            <a:br>
              <a:rPr lang="en-IE" altLang="zh-CN" dirty="0"/>
            </a:br>
            <a:r>
              <a:rPr lang="en-IE" altLang="zh-CN" dirty="0"/>
              <a:t>can not compare different font</a:t>
            </a:r>
            <a:endParaRPr lang="en-IE" altLang="zh-CN" dirty="0"/>
          </a:p>
        </p:txBody>
      </p:sp>
      <p:pic>
        <p:nvPicPr>
          <p:cNvPr id="4" name="内容占位符 3"/>
          <p:cNvPicPr>
            <a:picLocks noGrp="1" noChangeAspect="1"/>
          </p:cNvPicPr>
          <p:nvPr>
            <p:ph idx="1"/>
          </p:nvPr>
        </p:nvPicPr>
        <p:blipFill>
          <a:blip r:embed="rId1"/>
          <a:stretch>
            <a:fillRect/>
          </a:stretch>
        </p:blipFill>
        <p:spPr>
          <a:xfrm>
            <a:off x="5694858" y="2712719"/>
            <a:ext cx="4278204" cy="2478723"/>
          </a:xfrm>
          <a:prstGeom prst="rect">
            <a:avLst/>
          </a:prstGeom>
        </p:spPr>
      </p:pic>
      <p:pic>
        <p:nvPicPr>
          <p:cNvPr id="6" name="图片 5"/>
          <p:cNvPicPr>
            <a:picLocks noChangeAspect="1"/>
          </p:cNvPicPr>
          <p:nvPr/>
        </p:nvPicPr>
        <p:blipFill>
          <a:blip r:embed="rId2"/>
          <a:stretch>
            <a:fillRect/>
          </a:stretch>
        </p:blipFill>
        <p:spPr>
          <a:xfrm>
            <a:off x="1514831" y="2468562"/>
            <a:ext cx="4124325" cy="3648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1570" y="589280"/>
            <a:ext cx="9667875" cy="1048385"/>
          </a:xfrm>
        </p:spPr>
        <p:txBody>
          <a:bodyPr>
            <a:normAutofit fontScale="90000"/>
          </a:bodyPr>
          <a:lstStyle/>
          <a:p>
            <a:r>
              <a:rPr lang="en-US" altLang="zh-CN"/>
              <a:t>Extract text from text image </a:t>
            </a:r>
            <a:br>
              <a:rPr lang="en-US" altLang="zh-CN"/>
            </a:br>
            <a:endParaRPr lang="en-US" altLang="zh-CN"/>
          </a:p>
        </p:txBody>
      </p:sp>
      <p:pic>
        <p:nvPicPr>
          <p:cNvPr id="6" name="图片 5"/>
          <p:cNvPicPr>
            <a:picLocks noChangeAspect="1"/>
          </p:cNvPicPr>
          <p:nvPr/>
        </p:nvPicPr>
        <p:blipFill>
          <a:blip r:embed="rId1"/>
          <a:stretch>
            <a:fillRect/>
          </a:stretch>
        </p:blipFill>
        <p:spPr>
          <a:xfrm>
            <a:off x="1524000" y="1189990"/>
            <a:ext cx="2516505" cy="4478020"/>
          </a:xfrm>
          <a:prstGeom prst="rect">
            <a:avLst/>
          </a:prstGeom>
        </p:spPr>
      </p:pic>
      <p:pic>
        <p:nvPicPr>
          <p:cNvPr id="7" name="图片 6"/>
          <p:cNvPicPr>
            <a:picLocks noChangeAspect="1"/>
          </p:cNvPicPr>
          <p:nvPr/>
        </p:nvPicPr>
        <p:blipFill>
          <a:blip r:embed="rId2"/>
          <a:stretch>
            <a:fillRect/>
          </a:stretch>
        </p:blipFill>
        <p:spPr>
          <a:xfrm>
            <a:off x="5827395" y="1113155"/>
            <a:ext cx="2922270" cy="4631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78180" y="1144905"/>
            <a:ext cx="10775315" cy="4171315"/>
          </a:xfrm>
        </p:spPr>
        <p:txBody>
          <a:bodyPr>
            <a:normAutofit/>
          </a:bodyPr>
          <a:lstStyle/>
          <a:p>
            <a:pPr algn="l"/>
            <a:r>
              <a:rPr lang="zh-CN" altLang="en-US">
                <a:sym typeface="+mn-ea"/>
              </a:rPr>
              <a:t>Step1:Extract text region by morphology method and threshold function.(usually one sentence as one text region)</a:t>
            </a:r>
            <a:endParaRPr lang="zh-CN" altLang="en-US">
              <a:sym typeface="+mn-ea"/>
            </a:endParaRPr>
          </a:p>
          <a:p>
            <a:pPr algn="l"/>
            <a:br>
              <a:rPr lang="zh-CN" altLang="en-US">
                <a:sym typeface="+mn-ea"/>
              </a:rPr>
            </a:br>
            <a:r>
              <a:rPr lang="zh-CN" altLang="en-US">
                <a:sym typeface="+mn-ea"/>
              </a:rPr>
              <a:t>Step2:For some tilted text regions, turn them back.</a:t>
            </a:r>
            <a:endParaRPr lang="zh-CN" altLang="en-US">
              <a:sym typeface="+mn-ea"/>
            </a:endParaRPr>
          </a:p>
          <a:p>
            <a:pPr algn="l"/>
            <a:br>
              <a:rPr lang="zh-CN" altLang="en-US">
                <a:sym typeface="+mn-ea"/>
              </a:rPr>
            </a:br>
            <a:r>
              <a:rPr lang="zh-CN" altLang="en-US">
                <a:sym typeface="+mn-ea"/>
              </a:rPr>
              <a:t>Step3:Get text string from turned text regions by   pytesseract.image_to_string( )</a:t>
            </a:r>
            <a:endParaRPr lang="zh-CN" altLang="en-US">
              <a:sym typeface="+mn-ea"/>
            </a:endParaRPr>
          </a:p>
          <a:p>
            <a:pPr algn="l"/>
            <a:endParaRPr lang="zh-CN" altLang="en-US">
              <a:sym typeface="+mn-ea"/>
            </a:endParaRPr>
          </a:p>
          <a:p>
            <a:pPr algn="l"/>
            <a:r>
              <a:rPr lang="zh-CN" altLang="en-US">
                <a:sym typeface="+mn-ea"/>
              </a:rPr>
              <a:t>Step4:Store text into text file</a:t>
            </a:r>
            <a:endParaRPr lang="zh-CN" altLang="en-US">
              <a:sym typeface="+mn-ea"/>
            </a:endParaRPr>
          </a:p>
          <a:p>
            <a:pPr algn="l"/>
            <a:br>
              <a:rPr lang="zh-CN" altLang="en-US">
                <a:sym typeface="+mn-ea"/>
              </a:rPr>
            </a:br>
            <a:r>
              <a:rPr lang="zh-CN" altLang="en-US">
                <a:sym typeface="+mn-ea"/>
              </a:rPr>
              <a:t>Step5:Read text from text file and print them on screen </a:t>
            </a:r>
            <a:endParaRPr lang="zh-CN" altLang="en-US"/>
          </a:p>
          <a:p>
            <a:pPr algn="l"/>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467995"/>
            <a:ext cx="9144000" cy="1139825"/>
          </a:xfrm>
        </p:spPr>
        <p:txBody>
          <a:bodyPr>
            <a:normAutofit/>
          </a:bodyPr>
          <a:lstStyle/>
          <a:p>
            <a:r>
              <a:rPr lang="en-US" altLang="zh-CN" sz="2665">
                <a:sym typeface="+mn-ea"/>
              </a:rPr>
              <a:t>Step1: </a:t>
            </a:r>
            <a:r>
              <a:rPr lang="zh-CN" altLang="en-US" sz="2665">
                <a:sym typeface="+mn-ea"/>
              </a:rPr>
              <a:t>Extract text region by morphology method and threshold function.(usually one sentence as one text region)</a:t>
            </a:r>
            <a:endParaRPr lang="zh-CN" altLang="en-US" sz="2665"/>
          </a:p>
        </p:txBody>
      </p:sp>
      <p:pic>
        <p:nvPicPr>
          <p:cNvPr id="4" name="图片 3"/>
          <p:cNvPicPr>
            <a:picLocks noChangeAspect="1"/>
          </p:cNvPicPr>
          <p:nvPr/>
        </p:nvPicPr>
        <p:blipFill>
          <a:blip r:embed="rId1"/>
          <a:stretch>
            <a:fillRect/>
          </a:stretch>
        </p:blipFill>
        <p:spPr>
          <a:xfrm>
            <a:off x="6680200" y="1708785"/>
            <a:ext cx="3395345" cy="4737735"/>
          </a:xfrm>
          <a:prstGeom prst="rect">
            <a:avLst/>
          </a:prstGeom>
        </p:spPr>
      </p:pic>
      <p:pic>
        <p:nvPicPr>
          <p:cNvPr id="5" name="图片 4"/>
          <p:cNvPicPr>
            <a:picLocks noChangeAspect="1"/>
          </p:cNvPicPr>
          <p:nvPr/>
        </p:nvPicPr>
        <p:blipFill>
          <a:blip r:embed="rId2"/>
          <a:stretch>
            <a:fillRect/>
          </a:stretch>
        </p:blipFill>
        <p:spPr>
          <a:xfrm>
            <a:off x="588645" y="1856105"/>
            <a:ext cx="5455920" cy="422211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2164</Words>
  <Application>WPS 演示</Application>
  <PresentationFormat>宽屏</PresentationFormat>
  <Paragraphs>62</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等线 Light</vt:lpstr>
      <vt:lpstr>微软雅黑</vt:lpstr>
      <vt:lpstr>Arial Unicode MS</vt:lpstr>
      <vt:lpstr>等线</vt:lpstr>
      <vt:lpstr>Calibri</vt:lpstr>
      <vt:lpstr>Office 主题​​</vt:lpstr>
      <vt:lpstr>Extract Text From Image</vt:lpstr>
      <vt:lpstr>Original Method Overview</vt:lpstr>
      <vt:lpstr>Draw rectangular for each letters</vt:lpstr>
      <vt:lpstr>Create template letters</vt:lpstr>
      <vt:lpstr>Compare histogram</vt:lpstr>
      <vt:lpstr>Give Up this method  can not compare different font</vt:lpstr>
      <vt:lpstr>Extract text from text image  </vt:lpstr>
      <vt:lpstr>PowerPoint 演示文稿</vt:lpstr>
      <vt:lpstr>Step1: Extract text region by morphology method and threshold function.(usually one sentence as one text region)</vt:lpstr>
      <vt:lpstr>Step2:For some tilted text regions, turn them back.</vt:lpstr>
      <vt:lpstr>Step2:For some tilted text regions, turn them back. </vt:lpstr>
      <vt:lpstr>PowerPoint 演示文稿</vt:lpstr>
      <vt:lpstr>Step3:Get text string from turned text regions by   pytesseract.image_to_string( )</vt:lpstr>
      <vt:lpstr>Step4:Store text into text file  &amp; Step5:Read text from text file and print them on screen </vt:lpstr>
      <vt:lpstr>PowerPoint 演示文稿</vt:lpstr>
      <vt:lpstr>Natural Scene Image</vt:lpstr>
      <vt:lpstr>EAST, Non-max Suppression, Tesseract</vt:lpstr>
      <vt:lpstr>Flow chart</vt:lpstr>
      <vt:lpstr>Sample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jianyu19951225@gmail.com</dc:creator>
  <cp:lastModifiedBy>Chywei</cp:lastModifiedBy>
  <cp:revision>20</cp:revision>
  <dcterms:created xsi:type="dcterms:W3CDTF">2019-11-23T23:02:00Z</dcterms:created>
  <dcterms:modified xsi:type="dcterms:W3CDTF">2019-11-25T03:42:02Z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