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2825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EB7"/>
    <a:srgbClr val="008BC8"/>
    <a:srgbClr val="515151"/>
    <a:srgbClr val="484949"/>
    <a:srgbClr val="444E54"/>
    <a:srgbClr val="00AFC8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0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70" y="1620933"/>
            <a:ext cx="5143601" cy="34481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70" y="5202095"/>
            <a:ext cx="5143601" cy="239126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1" indent="0" algn="ctr">
              <a:buNone/>
              <a:defRPr sz="1500"/>
            </a:lvl2pPr>
            <a:lvl3pPr marL="685721" indent="0" algn="ctr">
              <a:buNone/>
              <a:defRPr sz="1350"/>
            </a:lvl3pPr>
            <a:lvl4pPr marL="1028582" indent="0" algn="ctr">
              <a:buNone/>
              <a:defRPr sz="1200"/>
            </a:lvl4pPr>
            <a:lvl5pPr marL="1371443" indent="0" algn="ctr">
              <a:buNone/>
              <a:defRPr sz="1200"/>
            </a:lvl5pPr>
            <a:lvl6pPr marL="1714304" indent="0" algn="ctr">
              <a:buNone/>
              <a:defRPr sz="1200"/>
            </a:lvl6pPr>
            <a:lvl7pPr marL="2057165" indent="0" algn="ctr">
              <a:buNone/>
              <a:defRPr sz="1200"/>
            </a:lvl7pPr>
            <a:lvl8pPr marL="2400025" indent="0" algn="ctr">
              <a:buNone/>
              <a:defRPr sz="1200"/>
            </a:lvl8pPr>
            <a:lvl9pPr marL="2742886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856" y="527317"/>
            <a:ext cx="1478785" cy="839350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500" y="527317"/>
            <a:ext cx="4350629" cy="83935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5" y="2469219"/>
            <a:ext cx="5915142" cy="41199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5" y="6628149"/>
            <a:ext cx="5915142" cy="216658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500" y="2636584"/>
            <a:ext cx="2914707" cy="6284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934" y="2636584"/>
            <a:ext cx="2914707" cy="6284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90" y="527317"/>
            <a:ext cx="5915142" cy="19143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90" y="2427956"/>
            <a:ext cx="2901312" cy="11899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0" b="1"/>
            </a:lvl2pPr>
            <a:lvl3pPr marL="685721" indent="0">
              <a:buNone/>
              <a:defRPr sz="1350" b="1"/>
            </a:lvl3pPr>
            <a:lvl4pPr marL="1028582" indent="0">
              <a:buNone/>
              <a:defRPr sz="1200" b="1"/>
            </a:lvl4pPr>
            <a:lvl5pPr marL="1371443" indent="0">
              <a:buNone/>
              <a:defRPr sz="1200" b="1"/>
            </a:lvl5pPr>
            <a:lvl6pPr marL="1714304" indent="0">
              <a:buNone/>
              <a:defRPr sz="1200" b="1"/>
            </a:lvl6pPr>
            <a:lvl7pPr marL="2057165" indent="0">
              <a:buNone/>
              <a:defRPr sz="1200" b="1"/>
            </a:lvl7pPr>
            <a:lvl8pPr marL="2400025" indent="0">
              <a:buNone/>
              <a:defRPr sz="1200" b="1"/>
            </a:lvl8pPr>
            <a:lvl9pPr marL="2742886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90" y="3617851"/>
            <a:ext cx="2901312" cy="5321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31" y="2427956"/>
            <a:ext cx="2915601" cy="11899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0" b="1"/>
            </a:lvl2pPr>
            <a:lvl3pPr marL="685721" indent="0">
              <a:buNone/>
              <a:defRPr sz="1350" b="1"/>
            </a:lvl3pPr>
            <a:lvl4pPr marL="1028582" indent="0">
              <a:buNone/>
              <a:defRPr sz="1200" b="1"/>
            </a:lvl4pPr>
            <a:lvl5pPr marL="1371443" indent="0">
              <a:buNone/>
              <a:defRPr sz="1200" b="1"/>
            </a:lvl5pPr>
            <a:lvl6pPr marL="1714304" indent="0">
              <a:buNone/>
              <a:defRPr sz="1200" b="1"/>
            </a:lvl6pPr>
            <a:lvl7pPr marL="2057165" indent="0">
              <a:buNone/>
              <a:defRPr sz="1200" b="1"/>
            </a:lvl7pPr>
            <a:lvl8pPr marL="2400025" indent="0">
              <a:buNone/>
              <a:defRPr sz="1200" b="1"/>
            </a:lvl8pPr>
            <a:lvl9pPr marL="2742886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31" y="3617851"/>
            <a:ext cx="2915601" cy="5321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93" y="660298"/>
            <a:ext cx="2211927" cy="23110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604" y="1426048"/>
            <a:ext cx="3471931" cy="70385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93" y="2971321"/>
            <a:ext cx="2211927" cy="5504729"/>
          </a:xfrm>
        </p:spPr>
        <p:txBody>
          <a:bodyPr/>
          <a:lstStyle>
            <a:lvl1pPr marL="0" indent="0">
              <a:buNone/>
              <a:defRPr sz="1200"/>
            </a:lvl1pPr>
            <a:lvl2pPr marL="342861" indent="0">
              <a:buNone/>
              <a:defRPr sz="1050"/>
            </a:lvl2pPr>
            <a:lvl3pPr marL="685721" indent="0">
              <a:buNone/>
              <a:defRPr sz="900"/>
            </a:lvl3pPr>
            <a:lvl4pPr marL="1028582" indent="0">
              <a:buNone/>
              <a:defRPr sz="750"/>
            </a:lvl4pPr>
            <a:lvl5pPr marL="1371443" indent="0">
              <a:buNone/>
              <a:defRPr sz="750"/>
            </a:lvl5pPr>
            <a:lvl6pPr marL="1714304" indent="0">
              <a:buNone/>
              <a:defRPr sz="750"/>
            </a:lvl6pPr>
            <a:lvl7pPr marL="2057165" indent="0">
              <a:buNone/>
              <a:defRPr sz="750"/>
            </a:lvl7pPr>
            <a:lvl8pPr marL="2400025" indent="0">
              <a:buNone/>
              <a:defRPr sz="750"/>
            </a:lvl8pPr>
            <a:lvl9pPr marL="2742886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93" y="660298"/>
            <a:ext cx="2211927" cy="23110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604" y="1426048"/>
            <a:ext cx="3471931" cy="7038532"/>
          </a:xfrm>
        </p:spPr>
        <p:txBody>
          <a:bodyPr/>
          <a:lstStyle>
            <a:lvl1pPr marL="0" indent="0">
              <a:buNone/>
              <a:defRPr sz="2400"/>
            </a:lvl1pPr>
            <a:lvl2pPr marL="342861" indent="0">
              <a:buNone/>
              <a:defRPr sz="2100"/>
            </a:lvl2pPr>
            <a:lvl3pPr marL="685721" indent="0">
              <a:buNone/>
              <a:defRPr sz="1800"/>
            </a:lvl3pPr>
            <a:lvl4pPr marL="1028582" indent="0">
              <a:buNone/>
              <a:defRPr sz="1500"/>
            </a:lvl4pPr>
            <a:lvl5pPr marL="1371443" indent="0">
              <a:buNone/>
              <a:defRPr sz="1500"/>
            </a:lvl5pPr>
            <a:lvl6pPr marL="1714304" indent="0">
              <a:buNone/>
              <a:defRPr sz="1500"/>
            </a:lvl6pPr>
            <a:lvl7pPr marL="2057165" indent="0">
              <a:buNone/>
              <a:defRPr sz="1500"/>
            </a:lvl7pPr>
            <a:lvl8pPr marL="2400025" indent="0">
              <a:buNone/>
              <a:defRPr sz="1500"/>
            </a:lvl8pPr>
            <a:lvl9pPr marL="274288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93" y="2971321"/>
            <a:ext cx="2211927" cy="5504729"/>
          </a:xfrm>
        </p:spPr>
        <p:txBody>
          <a:bodyPr/>
          <a:lstStyle>
            <a:lvl1pPr marL="0" indent="0">
              <a:buNone/>
              <a:defRPr sz="1200"/>
            </a:lvl1pPr>
            <a:lvl2pPr marL="342861" indent="0">
              <a:buNone/>
              <a:defRPr sz="1050"/>
            </a:lvl2pPr>
            <a:lvl3pPr marL="685721" indent="0">
              <a:buNone/>
              <a:defRPr sz="900"/>
            </a:lvl3pPr>
            <a:lvl4pPr marL="1028582" indent="0">
              <a:buNone/>
              <a:defRPr sz="750"/>
            </a:lvl4pPr>
            <a:lvl5pPr marL="1371443" indent="0">
              <a:buNone/>
              <a:defRPr sz="750"/>
            </a:lvl5pPr>
            <a:lvl6pPr marL="1714304" indent="0">
              <a:buNone/>
              <a:defRPr sz="750"/>
            </a:lvl6pPr>
            <a:lvl7pPr marL="2057165" indent="0">
              <a:buNone/>
              <a:defRPr sz="750"/>
            </a:lvl7pPr>
            <a:lvl8pPr marL="2400025" indent="0">
              <a:buNone/>
              <a:defRPr sz="750"/>
            </a:lvl8pPr>
            <a:lvl9pPr marL="2742886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7" y="527317"/>
            <a:ext cx="5915142" cy="191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7" y="2636584"/>
            <a:ext cx="5915142" cy="628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7" y="9179903"/>
            <a:ext cx="1543080" cy="527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57" y="9179903"/>
            <a:ext cx="2314621" cy="527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58" y="9179903"/>
            <a:ext cx="1543080" cy="527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21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0" indent="-171430" algn="l" defTabSz="68572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1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2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2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73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34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5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5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6" indent="-171430" algn="l" defTabSz="6857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1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1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2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3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4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5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5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6" algn="l" defTabSz="6857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s://github.com/jianyuzhong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CA1CC5-6767-8CD4-E624-F51E2DC4F906}"/>
              </a:ext>
            </a:extLst>
          </p:cNvPr>
          <p:cNvSpPr/>
          <p:nvPr/>
        </p:nvSpPr>
        <p:spPr>
          <a:xfrm>
            <a:off x="198992" y="81756"/>
            <a:ext cx="1800225" cy="9739312"/>
          </a:xfrm>
          <a:prstGeom prst="rect">
            <a:avLst/>
          </a:prstGeom>
          <a:solidFill>
            <a:srgbClr val="484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u"/>
            </a:pP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B52F-7422-07BB-4EE9-F654861B6C48}"/>
              </a:ext>
            </a:extLst>
          </p:cNvPr>
          <p:cNvSpPr/>
          <p:nvPr/>
        </p:nvSpPr>
        <p:spPr>
          <a:xfrm>
            <a:off x="285548" y="265398"/>
            <a:ext cx="1615736" cy="2672179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91A05B-D869-5406-64B4-426F357D5606}"/>
              </a:ext>
            </a:extLst>
          </p:cNvPr>
          <p:cNvSpPr/>
          <p:nvPr/>
        </p:nvSpPr>
        <p:spPr>
          <a:xfrm>
            <a:off x="392276" y="362090"/>
            <a:ext cx="1381600" cy="15110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2E6C67-0818-8689-87FC-D004883261E0}"/>
              </a:ext>
            </a:extLst>
          </p:cNvPr>
          <p:cNvSpPr txBox="1"/>
          <p:nvPr/>
        </p:nvSpPr>
        <p:spPr>
          <a:xfrm>
            <a:off x="591595" y="206133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钟 建 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53BBB-6511-2623-0074-2973DEC5914C}"/>
              </a:ext>
            </a:extLst>
          </p:cNvPr>
          <p:cNvSpPr txBox="1"/>
          <p:nvPr/>
        </p:nvSpPr>
        <p:spPr>
          <a:xfrm>
            <a:off x="545107" y="23844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>
                <a:solidFill>
                  <a:schemeClr val="bg1"/>
                </a:solidFill>
                <a:latin typeface="+mn-ea"/>
              </a:rPr>
              <a:t>（经验</a:t>
            </a:r>
            <a:r>
              <a:rPr lang="en-US" altLang="zh-CN" sz="1200" i="1" dirty="0">
                <a:solidFill>
                  <a:schemeClr val="bg1"/>
                </a:solidFill>
                <a:latin typeface="+mn-ea"/>
              </a:rPr>
              <a:t>:4</a:t>
            </a:r>
            <a:r>
              <a:rPr lang="zh-CN" altLang="en-US" sz="1200" i="1" dirty="0">
                <a:solidFill>
                  <a:schemeClr val="bg1"/>
                </a:solidFill>
                <a:latin typeface="+mn-ea"/>
              </a:rPr>
              <a:t>年）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B7205B4-3B23-6F70-0971-98E959E58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66" y="3172883"/>
            <a:ext cx="317938" cy="2408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22BFC13-42B8-79E3-3FA2-866A7D7407A7}"/>
              </a:ext>
            </a:extLst>
          </p:cNvPr>
          <p:cNvSpPr/>
          <p:nvPr/>
        </p:nvSpPr>
        <p:spPr>
          <a:xfrm>
            <a:off x="693143" y="3172883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基本信息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838886-AF60-9F0A-EDD1-624B56619694}"/>
              </a:ext>
            </a:extLst>
          </p:cNvPr>
          <p:cNvSpPr txBox="1"/>
          <p:nvPr/>
        </p:nvSpPr>
        <p:spPr>
          <a:xfrm>
            <a:off x="251822" y="3536007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毕业院校：成都信息工程大学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883BD4-9220-EB37-8953-BA4B0F4F0B5F}"/>
              </a:ext>
            </a:extLst>
          </p:cNvPr>
          <p:cNvSpPr txBox="1"/>
          <p:nvPr/>
        </p:nvSpPr>
        <p:spPr>
          <a:xfrm>
            <a:off x="251822" y="3814460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专业：软件工程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3F702B-99FD-4044-DCA5-EFCE82FD6DDB}"/>
              </a:ext>
            </a:extLst>
          </p:cNvPr>
          <p:cNvSpPr txBox="1"/>
          <p:nvPr/>
        </p:nvSpPr>
        <p:spPr>
          <a:xfrm>
            <a:off x="251822" y="4092913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学历：本科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B5DF1B-9B2F-63AF-8285-A4499D286E41}"/>
              </a:ext>
            </a:extLst>
          </p:cNvPr>
          <p:cNvSpPr txBox="1"/>
          <p:nvPr/>
        </p:nvSpPr>
        <p:spPr>
          <a:xfrm>
            <a:off x="251822" y="4371366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出生日期：</a:t>
            </a:r>
            <a:r>
              <a:rPr lang="en-US" altLang="zh-CN" sz="800" dirty="0">
                <a:solidFill>
                  <a:schemeClr val="bg1"/>
                </a:solidFill>
              </a:rPr>
              <a:t>1996</a:t>
            </a:r>
            <a:r>
              <a:rPr lang="zh-CN" altLang="en-US" sz="800" dirty="0">
                <a:solidFill>
                  <a:schemeClr val="bg1"/>
                </a:solidFill>
              </a:rPr>
              <a:t>年</a:t>
            </a:r>
            <a:r>
              <a:rPr lang="en-US" altLang="zh-CN" sz="800" dirty="0">
                <a:solidFill>
                  <a:schemeClr val="bg1"/>
                </a:solidFill>
              </a:rPr>
              <a:t>4</a:t>
            </a:r>
            <a:r>
              <a:rPr lang="zh-CN" altLang="en-US" sz="800" dirty="0">
                <a:solidFill>
                  <a:schemeClr val="bg1"/>
                </a:solidFill>
              </a:rPr>
              <a:t>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A65F80-BF57-3F89-A2DF-F6953814F32B}"/>
              </a:ext>
            </a:extLst>
          </p:cNvPr>
          <p:cNvSpPr txBox="1"/>
          <p:nvPr/>
        </p:nvSpPr>
        <p:spPr>
          <a:xfrm>
            <a:off x="251822" y="4649819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联系方式：</a:t>
            </a:r>
            <a:r>
              <a:rPr lang="en-US" altLang="zh-CN" sz="800" dirty="0">
                <a:solidFill>
                  <a:schemeClr val="bg1"/>
                </a:solidFill>
              </a:rPr>
              <a:t>18382339428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B140A6-BB50-3812-F958-4B8A535F112A}"/>
              </a:ext>
            </a:extLst>
          </p:cNvPr>
          <p:cNvSpPr txBox="1"/>
          <p:nvPr/>
        </p:nvSpPr>
        <p:spPr>
          <a:xfrm>
            <a:off x="251822" y="4928270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邮箱：</a:t>
            </a:r>
            <a:r>
              <a:rPr lang="en-US" altLang="zh-CN" sz="800" dirty="0">
                <a:solidFill>
                  <a:schemeClr val="bg1"/>
                </a:solidFill>
              </a:rPr>
              <a:t>david199604@qq.com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2E8E85A9-3CC6-B455-B08A-CA6B3F105B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208" y="5211072"/>
            <a:ext cx="379140" cy="37914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DF3C7A8-08C5-9979-8E77-D6CFC2DCFDD1}"/>
              </a:ext>
            </a:extLst>
          </p:cNvPr>
          <p:cNvSpPr/>
          <p:nvPr/>
        </p:nvSpPr>
        <p:spPr>
          <a:xfrm>
            <a:off x="688604" y="5280211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个人特点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7D6807-7553-F313-363A-6113221B8A42}"/>
              </a:ext>
            </a:extLst>
          </p:cNvPr>
          <p:cNvSpPr txBox="1"/>
          <p:nvPr/>
        </p:nvSpPr>
        <p:spPr>
          <a:xfrm>
            <a:off x="250956" y="5665016"/>
            <a:ext cx="162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开发经验：参与多个</a:t>
            </a:r>
            <a:r>
              <a:rPr lang="en-US" altLang="zh-CN" sz="800" dirty="0">
                <a:solidFill>
                  <a:schemeClr val="bg1"/>
                </a:solidFill>
              </a:rPr>
              <a:t>B/S</a:t>
            </a:r>
            <a:r>
              <a:rPr lang="zh-CN" altLang="en-US" sz="800" dirty="0">
                <a:solidFill>
                  <a:schemeClr val="bg1"/>
                </a:solidFill>
              </a:rPr>
              <a:t>后端、数据处理、爬虫等项目开发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A6E1AF-9AE3-7246-550A-316B0C82499B}"/>
              </a:ext>
            </a:extLst>
          </p:cNvPr>
          <p:cNvSpPr txBox="1"/>
          <p:nvPr/>
        </p:nvSpPr>
        <p:spPr>
          <a:xfrm>
            <a:off x="250956" y="6021077"/>
            <a:ext cx="1629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技术广度：后端技术</a:t>
            </a:r>
            <a:r>
              <a:rPr lang="en-US" altLang="zh-CN" sz="800" dirty="0" err="1">
                <a:solidFill>
                  <a:schemeClr val="bg1"/>
                </a:solidFill>
              </a:rPr>
              <a:t>.net</a:t>
            </a:r>
            <a:r>
              <a:rPr lang="en-US" altLang="zh-CN" sz="800" dirty="0">
                <a:solidFill>
                  <a:schemeClr val="bg1"/>
                </a:solidFill>
              </a:rPr>
              <a:t> ,net core</a:t>
            </a:r>
            <a:r>
              <a:rPr lang="zh-CN" altLang="en-US" sz="800" dirty="0">
                <a:solidFill>
                  <a:schemeClr val="bg1"/>
                </a:solidFill>
              </a:rPr>
              <a:t>等</a:t>
            </a:r>
            <a:r>
              <a:rPr lang="en-US" altLang="zh-CN" sz="800" dirty="0">
                <a:solidFill>
                  <a:schemeClr val="bg1"/>
                </a:solidFill>
              </a:rPr>
              <a:t>;</a:t>
            </a:r>
            <a:r>
              <a:rPr lang="zh-CN" altLang="en-US" sz="800" dirty="0">
                <a:solidFill>
                  <a:schemeClr val="bg1"/>
                </a:solidFill>
              </a:rPr>
              <a:t>前端技术：</a:t>
            </a:r>
            <a:r>
              <a:rPr lang="en-US" altLang="zh-CN" sz="800" dirty="0" err="1">
                <a:solidFill>
                  <a:schemeClr val="bg1"/>
                </a:solidFill>
              </a:rPr>
              <a:t>react,js,css</a:t>
            </a:r>
            <a:r>
              <a:rPr lang="zh-CN" altLang="en-US" sz="800" dirty="0">
                <a:solidFill>
                  <a:schemeClr val="bg1"/>
                </a:solidFill>
              </a:rPr>
              <a:t>等</a:t>
            </a:r>
            <a:r>
              <a:rPr lang="en-US" altLang="zh-CN" sz="800" dirty="0">
                <a:solidFill>
                  <a:schemeClr val="bg1"/>
                </a:solidFill>
              </a:rPr>
              <a:t>;</a:t>
            </a:r>
            <a:r>
              <a:rPr lang="zh-CN" altLang="en-US" sz="800" dirty="0">
                <a:solidFill>
                  <a:schemeClr val="bg1"/>
                </a:solidFill>
              </a:rPr>
              <a:t>爬虫：</a:t>
            </a:r>
            <a:r>
              <a:rPr lang="en-US" altLang="zh-CN" sz="800" dirty="0" err="1">
                <a:solidFill>
                  <a:schemeClr val="bg1"/>
                </a:solidFill>
              </a:rPr>
              <a:t>python,panada</a:t>
            </a:r>
            <a:r>
              <a:rPr lang="en-US" altLang="zh-CN" sz="800" dirty="0">
                <a:solidFill>
                  <a:schemeClr val="bg1"/>
                </a:solidFill>
              </a:rPr>
              <a:t>;</a:t>
            </a:r>
            <a:r>
              <a:rPr lang="zh-CN" altLang="en-US" sz="800" dirty="0">
                <a:solidFill>
                  <a:schemeClr val="bg1"/>
                </a:solidFill>
              </a:rPr>
              <a:t>数据库</a:t>
            </a:r>
            <a:r>
              <a:rPr lang="en-US" altLang="zh-CN" sz="800" dirty="0">
                <a:solidFill>
                  <a:schemeClr val="bg1"/>
                </a:solidFill>
              </a:rPr>
              <a:t>:</a:t>
            </a:r>
            <a:r>
              <a:rPr lang="en-US" altLang="zh-CN" sz="800" dirty="0" err="1">
                <a:solidFill>
                  <a:schemeClr val="bg1"/>
                </a:solidFill>
              </a:rPr>
              <a:t>es,sqlserver</a:t>
            </a:r>
            <a:r>
              <a:rPr lang="zh-CN" altLang="en-US" sz="800" dirty="0">
                <a:solidFill>
                  <a:schemeClr val="bg1"/>
                </a:solidFill>
              </a:rPr>
              <a:t>、</a:t>
            </a:r>
            <a:r>
              <a:rPr lang="en-US" altLang="zh-CN" sz="800" dirty="0">
                <a:solidFill>
                  <a:schemeClr val="bg1"/>
                </a:solidFill>
              </a:rPr>
              <a:t>Redis</a:t>
            </a:r>
            <a:r>
              <a:rPr lang="zh-CN" altLang="en-US" sz="800" dirty="0">
                <a:solidFill>
                  <a:schemeClr val="bg1"/>
                </a:solidFill>
              </a:rPr>
              <a:t>等技术。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51DE99-2369-8854-A164-B1BE8E22AED9}"/>
              </a:ext>
            </a:extLst>
          </p:cNvPr>
          <p:cNvSpPr txBox="1"/>
          <p:nvPr/>
        </p:nvSpPr>
        <p:spPr>
          <a:xfrm>
            <a:off x="250956" y="6666793"/>
            <a:ext cx="1629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技术深度：熟悉</a:t>
            </a:r>
            <a:r>
              <a:rPr lang="en-US" altLang="zh-CN" sz="800" dirty="0">
                <a:solidFill>
                  <a:schemeClr val="bg1"/>
                </a:solidFill>
              </a:rPr>
              <a:t>http</a:t>
            </a:r>
            <a:r>
              <a:rPr lang="zh-CN" altLang="en-US" sz="800" dirty="0">
                <a:solidFill>
                  <a:schemeClr val="bg1"/>
                </a:solidFill>
              </a:rPr>
              <a:t>、</a:t>
            </a:r>
            <a:r>
              <a:rPr lang="en-US" altLang="zh-CN" sz="800" dirty="0" err="1">
                <a:solidFill>
                  <a:schemeClr val="bg1"/>
                </a:solidFill>
              </a:rPr>
              <a:t>tcp</a:t>
            </a:r>
            <a:r>
              <a:rPr lang="zh-CN" altLang="en-US" sz="800" dirty="0">
                <a:solidFill>
                  <a:schemeClr val="bg1"/>
                </a:solidFill>
              </a:rPr>
              <a:t>，等主流协议。解析过</a:t>
            </a:r>
            <a:r>
              <a:rPr lang="en-US" altLang="zh-CN" sz="800" dirty="0" err="1">
                <a:solidFill>
                  <a:schemeClr val="bg1"/>
                </a:solidFill>
              </a:rPr>
              <a:t>pcap</a:t>
            </a:r>
            <a:r>
              <a:rPr lang="zh-CN" altLang="en-US" sz="800" dirty="0">
                <a:solidFill>
                  <a:schemeClr val="bg1"/>
                </a:solidFill>
              </a:rPr>
              <a:t>包，使用</a:t>
            </a:r>
            <a:r>
              <a:rPr lang="en-US" altLang="zh-CN" sz="800" dirty="0" err="1">
                <a:solidFill>
                  <a:schemeClr val="bg1"/>
                </a:solidFill>
              </a:rPr>
              <a:t>C#socket</a:t>
            </a:r>
            <a:r>
              <a:rPr lang="zh-CN" altLang="en-US" sz="800" dirty="0">
                <a:solidFill>
                  <a:schemeClr val="bg1"/>
                </a:solidFill>
              </a:rPr>
              <a:t>文件传输，视频音频解析，设计搭建前后端微服务项目等等。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A2C779-E7E1-624F-CD01-48CE6F8EC318}"/>
              </a:ext>
            </a:extLst>
          </p:cNvPr>
          <p:cNvSpPr txBox="1"/>
          <p:nvPr/>
        </p:nvSpPr>
        <p:spPr>
          <a:xfrm>
            <a:off x="250956" y="7348752"/>
            <a:ext cx="1629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业务能力：能独立完成并设计需求规则说明书、接口文档、掌握用例图，数据流图泳道图等作图方式、团队合作意识较强。</a:t>
            </a:r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1385300C-6677-CCF5-366E-A5D70282CF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791" y="8566493"/>
            <a:ext cx="314940" cy="31494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0C298D0-375D-0498-48E6-93E3628AE813}"/>
              </a:ext>
            </a:extLst>
          </p:cNvPr>
          <p:cNvSpPr/>
          <p:nvPr/>
        </p:nvSpPr>
        <p:spPr>
          <a:xfrm>
            <a:off x="687738" y="8604514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获奖情况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3ED0AE-56F8-639D-FADE-6BC6B972374A}"/>
              </a:ext>
            </a:extLst>
          </p:cNvPr>
          <p:cNvSpPr txBox="1"/>
          <p:nvPr/>
        </p:nvSpPr>
        <p:spPr>
          <a:xfrm>
            <a:off x="250956" y="9083686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800" dirty="0">
                <a:solidFill>
                  <a:schemeClr val="bg1"/>
                </a:solidFill>
              </a:rPr>
              <a:t>CET6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0B663B-A353-6427-81B4-7BE02DBF4ADB}"/>
              </a:ext>
            </a:extLst>
          </p:cNvPr>
          <p:cNvSpPr txBox="1"/>
          <p:nvPr/>
        </p:nvSpPr>
        <p:spPr>
          <a:xfrm>
            <a:off x="250956" y="9361470"/>
            <a:ext cx="1629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优秀员工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27F2562-FD9B-DCAB-5C27-2149395DC0E6}"/>
              </a:ext>
            </a:extLst>
          </p:cNvPr>
          <p:cNvSpPr txBox="1"/>
          <p:nvPr/>
        </p:nvSpPr>
        <p:spPr>
          <a:xfrm>
            <a:off x="250956" y="8074145"/>
            <a:ext cx="162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chemeClr val="bg1"/>
                </a:solidFill>
              </a:rPr>
              <a:t>开发能力：学习能力强，能科学上网，使用</a:t>
            </a:r>
            <a:r>
              <a:rPr lang="en-US" altLang="zh-CN" sz="800" dirty="0" err="1">
                <a:solidFill>
                  <a:schemeClr val="bg1"/>
                </a:solidFill>
              </a:rPr>
              <a:t>chatgpt</a:t>
            </a:r>
            <a:r>
              <a:rPr lang="zh-CN" altLang="en-US" sz="800" dirty="0">
                <a:solidFill>
                  <a:schemeClr val="bg1"/>
                </a:solidFill>
              </a:rPr>
              <a:t>辅助完成开发任务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8F5DE5-ADAD-3CF5-474B-D1EF6F338D46}"/>
              </a:ext>
            </a:extLst>
          </p:cNvPr>
          <p:cNvSpPr/>
          <p:nvPr/>
        </p:nvSpPr>
        <p:spPr>
          <a:xfrm>
            <a:off x="5178963" y="38680"/>
            <a:ext cx="1603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53BEB7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Resume</a:t>
            </a:r>
            <a:endParaRPr lang="zh-CN" altLang="en-US" sz="2400" b="0" cap="none" spc="0" dirty="0">
              <a:ln w="0"/>
              <a:solidFill>
                <a:srgbClr val="53BEB7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8B6BAF-37C6-52F0-3C1E-575C767634C7}"/>
              </a:ext>
            </a:extLst>
          </p:cNvPr>
          <p:cNvCxnSpPr>
            <a:cxnSpLocks/>
          </p:cNvCxnSpPr>
          <p:nvPr/>
        </p:nvCxnSpPr>
        <p:spPr>
          <a:xfrm>
            <a:off x="2350297" y="686229"/>
            <a:ext cx="4102086" cy="0"/>
          </a:xfrm>
          <a:prstGeom prst="line">
            <a:avLst/>
          </a:prstGeom>
          <a:ln w="31750">
            <a:solidFill>
              <a:srgbClr val="53BEB7"/>
            </a:solidFill>
            <a:prstDash val="sysDot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73FF935-E97B-AD32-A8DC-44DE360C197C}"/>
              </a:ext>
            </a:extLst>
          </p:cNvPr>
          <p:cNvSpPr txBox="1"/>
          <p:nvPr/>
        </p:nvSpPr>
        <p:spPr>
          <a:xfrm>
            <a:off x="4549699" y="694648"/>
            <a:ext cx="2491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53BEB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个人主页：</a:t>
            </a:r>
            <a:r>
              <a:rPr lang="en-US" altLang="zh-CN" sz="800" dirty="0">
                <a:solidFill>
                  <a:srgbClr val="53BEB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https://github.com/jianyuzhong</a:t>
            </a:r>
            <a:endParaRPr lang="zh-CN" altLang="en-US" sz="800" dirty="0">
              <a:solidFill>
                <a:srgbClr val="53BEB7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49D075D-D4EE-3755-9837-327B65C0637C}"/>
              </a:ext>
            </a:extLst>
          </p:cNvPr>
          <p:cNvSpPr/>
          <p:nvPr/>
        </p:nvSpPr>
        <p:spPr>
          <a:xfrm>
            <a:off x="2228889" y="656846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/>
              <a:t>求 职 意 向</a:t>
            </a:r>
          </a:p>
        </p:txBody>
      </p:sp>
      <p:pic>
        <p:nvPicPr>
          <p:cNvPr id="63" name="图形 62">
            <a:extLst>
              <a:ext uri="{FF2B5EF4-FFF2-40B4-BE49-F238E27FC236}">
                <a16:creationId xmlns:a16="http://schemas.microsoft.com/office/drawing/2014/main" id="{2FBA1054-DBA1-90D9-8C5C-FD3556415D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4597" y="1006136"/>
            <a:ext cx="293298" cy="28410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C8F9DD7A-2311-9784-10F0-DE54B39012E7}"/>
              </a:ext>
            </a:extLst>
          </p:cNvPr>
          <p:cNvSpPr txBox="1"/>
          <p:nvPr/>
        </p:nvSpPr>
        <p:spPr>
          <a:xfrm>
            <a:off x="2474758" y="1036304"/>
            <a:ext cx="1193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15151"/>
                </a:solidFill>
              </a:rPr>
              <a:t>软件开发工程师</a:t>
            </a:r>
          </a:p>
        </p:txBody>
      </p:sp>
      <p:pic>
        <p:nvPicPr>
          <p:cNvPr id="66" name="图形 65">
            <a:extLst>
              <a:ext uri="{FF2B5EF4-FFF2-40B4-BE49-F238E27FC236}">
                <a16:creationId xmlns:a16="http://schemas.microsoft.com/office/drawing/2014/main" id="{D04F0FF7-82D0-8AE8-DE9B-C532050BFD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0522" y="913722"/>
            <a:ext cx="376523" cy="376523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47B33673-DD76-95AC-3069-7DF47708822E}"/>
              </a:ext>
            </a:extLst>
          </p:cNvPr>
          <p:cNvSpPr txBox="1"/>
          <p:nvPr/>
        </p:nvSpPr>
        <p:spPr>
          <a:xfrm>
            <a:off x="3962864" y="1044023"/>
            <a:ext cx="59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15151"/>
                </a:solidFill>
              </a:rPr>
              <a:t>成都</a:t>
            </a:r>
          </a:p>
        </p:txBody>
      </p:sp>
      <p:pic>
        <p:nvPicPr>
          <p:cNvPr id="69" name="图形 68">
            <a:extLst>
              <a:ext uri="{FF2B5EF4-FFF2-40B4-BE49-F238E27FC236}">
                <a16:creationId xmlns:a16="http://schemas.microsoft.com/office/drawing/2014/main" id="{DAAE2956-7849-232C-9D80-5890FEC6768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1730" y="983667"/>
            <a:ext cx="277507" cy="277507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0013EAE5-6446-EF32-22B8-3C25C5291B1D}"/>
              </a:ext>
            </a:extLst>
          </p:cNvPr>
          <p:cNvSpPr txBox="1"/>
          <p:nvPr/>
        </p:nvSpPr>
        <p:spPr>
          <a:xfrm>
            <a:off x="4803312" y="1044024"/>
            <a:ext cx="8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515151"/>
                </a:solidFill>
              </a:rPr>
              <a:t>14k</a:t>
            </a:r>
            <a:r>
              <a:rPr lang="zh-CN" altLang="en-US" sz="1000" dirty="0">
                <a:solidFill>
                  <a:srgbClr val="515151"/>
                </a:solidFill>
              </a:rPr>
              <a:t>及以上</a:t>
            </a:r>
          </a:p>
        </p:txBody>
      </p:sp>
      <p:pic>
        <p:nvPicPr>
          <p:cNvPr id="72" name="图形 71">
            <a:extLst>
              <a:ext uri="{FF2B5EF4-FFF2-40B4-BE49-F238E27FC236}">
                <a16:creationId xmlns:a16="http://schemas.microsoft.com/office/drawing/2014/main" id="{2D74B875-B4D0-188C-5F78-6401733108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76147" y="994901"/>
            <a:ext cx="306578" cy="306578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C610AF4E-A23D-6329-9DE3-A577180FC61D}"/>
              </a:ext>
            </a:extLst>
          </p:cNvPr>
          <p:cNvSpPr txBox="1"/>
          <p:nvPr/>
        </p:nvSpPr>
        <p:spPr>
          <a:xfrm>
            <a:off x="5826803" y="1044023"/>
            <a:ext cx="738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515151"/>
                </a:solidFill>
              </a:rPr>
              <a:t>月内到岗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5E297C-2957-091B-5DBA-0EB5EFF78363}"/>
              </a:ext>
            </a:extLst>
          </p:cNvPr>
          <p:cNvCxnSpPr>
            <a:cxnSpLocks/>
          </p:cNvCxnSpPr>
          <p:nvPr/>
        </p:nvCxnSpPr>
        <p:spPr>
          <a:xfrm>
            <a:off x="2318403" y="1420545"/>
            <a:ext cx="4102086" cy="0"/>
          </a:xfrm>
          <a:prstGeom prst="line">
            <a:avLst/>
          </a:prstGeom>
          <a:ln w="31750">
            <a:solidFill>
              <a:srgbClr val="53BEB7"/>
            </a:solidFill>
            <a:prstDash val="sysDot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772EB63-7E27-50C8-57BF-9E110A32F412}"/>
              </a:ext>
            </a:extLst>
          </p:cNvPr>
          <p:cNvSpPr/>
          <p:nvPr/>
        </p:nvSpPr>
        <p:spPr>
          <a:xfrm>
            <a:off x="2196995" y="1391162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/>
              <a:t>教 育 背 景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EC5EEB5-4AA7-86A0-E3ED-0C677F7BCF94}"/>
              </a:ext>
            </a:extLst>
          </p:cNvPr>
          <p:cNvSpPr txBox="1"/>
          <p:nvPr/>
        </p:nvSpPr>
        <p:spPr>
          <a:xfrm>
            <a:off x="2196995" y="1615119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2015.09-2019.06</a:t>
            </a:r>
            <a:endParaRPr lang="zh-CN" altLang="en-US" sz="900" b="1" dirty="0">
              <a:solidFill>
                <a:srgbClr val="51515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45BF6CE-FE89-369A-4ED5-F81CD9825909}"/>
              </a:ext>
            </a:extLst>
          </p:cNvPr>
          <p:cNvSpPr txBox="1"/>
          <p:nvPr/>
        </p:nvSpPr>
        <p:spPr>
          <a:xfrm>
            <a:off x="5424161" y="1622451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成都信息工程大学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A8B767F-460F-86B8-F1CB-10164284F980}"/>
              </a:ext>
            </a:extLst>
          </p:cNvPr>
          <p:cNvSpPr txBox="1"/>
          <p:nvPr/>
        </p:nvSpPr>
        <p:spPr>
          <a:xfrm>
            <a:off x="2204790" y="1857741"/>
            <a:ext cx="1162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8BC8"/>
                </a:solidFill>
              </a:rPr>
              <a:t>软件工程  本科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B66FB42-7E02-EF8E-08BF-42D2DBBB765F}"/>
              </a:ext>
            </a:extLst>
          </p:cNvPr>
          <p:cNvSpPr txBox="1"/>
          <p:nvPr/>
        </p:nvSpPr>
        <p:spPr>
          <a:xfrm>
            <a:off x="2168616" y="2068555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在校期间学习了计算机网络、</a:t>
            </a:r>
            <a:r>
              <a:rPr lang="en-US" altLang="zh-CN" sz="800" dirty="0">
                <a:solidFill>
                  <a:srgbClr val="515151"/>
                </a:solidFill>
              </a:rPr>
              <a:t>C++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Python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.Net</a:t>
            </a:r>
            <a:r>
              <a:rPr lang="zh-CN" altLang="en-US" sz="800" dirty="0">
                <a:solidFill>
                  <a:srgbClr val="515151"/>
                </a:solidFill>
              </a:rPr>
              <a:t>、软件工程等专业课，并获得</a:t>
            </a:r>
            <a:r>
              <a:rPr lang="en-US" altLang="zh-CN" sz="800" dirty="0">
                <a:solidFill>
                  <a:srgbClr val="515151"/>
                </a:solidFill>
              </a:rPr>
              <a:t>CET6</a:t>
            </a:r>
            <a:r>
              <a:rPr lang="zh-CN" altLang="en-US" sz="800" dirty="0">
                <a:solidFill>
                  <a:srgbClr val="515151"/>
                </a:solidFill>
              </a:rPr>
              <a:t>证书及奖学金。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EE2D3AE-05AC-80DC-9BD4-ED9715F9D61B}"/>
              </a:ext>
            </a:extLst>
          </p:cNvPr>
          <p:cNvCxnSpPr>
            <a:cxnSpLocks/>
          </p:cNvCxnSpPr>
          <p:nvPr/>
        </p:nvCxnSpPr>
        <p:spPr>
          <a:xfrm flipV="1">
            <a:off x="2196995" y="2436368"/>
            <a:ext cx="4293080" cy="3500"/>
          </a:xfrm>
          <a:prstGeom prst="line">
            <a:avLst/>
          </a:prstGeom>
          <a:ln w="31750">
            <a:solidFill>
              <a:srgbClr val="53BEB7"/>
            </a:solidFill>
            <a:prstDash val="sysDot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E85757E8-6976-B8C3-0224-139561E91BA8}"/>
              </a:ext>
            </a:extLst>
          </p:cNvPr>
          <p:cNvSpPr/>
          <p:nvPr/>
        </p:nvSpPr>
        <p:spPr>
          <a:xfrm>
            <a:off x="2189612" y="2422580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/>
              <a:t>工 作 经 历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9633458-A47B-CA87-1985-DF71828C174F}"/>
              </a:ext>
            </a:extLst>
          </p:cNvPr>
          <p:cNvSpPr txBox="1"/>
          <p:nvPr/>
        </p:nvSpPr>
        <p:spPr>
          <a:xfrm>
            <a:off x="2150918" y="2645729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2019.10-2021.12</a:t>
            </a:r>
            <a:endParaRPr lang="zh-CN" altLang="en-US" sz="900" b="1" dirty="0">
              <a:solidFill>
                <a:srgbClr val="51515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F8CB571-DDE3-DACC-3C17-AA8B41AD6EF8}"/>
              </a:ext>
            </a:extLst>
          </p:cNvPr>
          <p:cNvSpPr txBox="1"/>
          <p:nvPr/>
        </p:nvSpPr>
        <p:spPr>
          <a:xfrm>
            <a:off x="5107430" y="2665056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成都深思科技有限公司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2A6B4CF-6FDA-7427-A818-5FADB302934D}"/>
              </a:ext>
            </a:extLst>
          </p:cNvPr>
          <p:cNvSpPr txBox="1"/>
          <p:nvPr/>
        </p:nvSpPr>
        <p:spPr>
          <a:xfrm>
            <a:off x="2190898" y="2880256"/>
            <a:ext cx="111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8BC8"/>
                </a:solidFill>
              </a:rPr>
              <a:t>软件开发工程师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BC7E01E-496C-179E-D014-96110680339A}"/>
              </a:ext>
            </a:extLst>
          </p:cNvPr>
          <p:cNvSpPr txBox="1"/>
          <p:nvPr/>
        </p:nvSpPr>
        <p:spPr>
          <a:xfrm>
            <a:off x="2204790" y="3084415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使用</a:t>
            </a:r>
            <a:r>
              <a:rPr lang="en-US" altLang="zh-CN" sz="800" dirty="0">
                <a:solidFill>
                  <a:srgbClr val="515151"/>
                </a:solidFill>
              </a:rPr>
              <a:t>Python</a:t>
            </a:r>
            <a:r>
              <a:rPr lang="zh-CN" altLang="en-US" sz="800" dirty="0">
                <a:solidFill>
                  <a:srgbClr val="515151"/>
                </a:solidFill>
              </a:rPr>
              <a:t>和</a:t>
            </a:r>
            <a:r>
              <a:rPr lang="en-US" altLang="zh-CN" sz="800" dirty="0">
                <a:solidFill>
                  <a:srgbClr val="515151"/>
                </a:solidFill>
              </a:rPr>
              <a:t>NET/</a:t>
            </a:r>
            <a:r>
              <a:rPr lang="en-US" altLang="zh-CN" sz="800" dirty="0" err="1">
                <a:solidFill>
                  <a:srgbClr val="515151"/>
                </a:solidFill>
              </a:rPr>
              <a:t>.Net</a:t>
            </a:r>
            <a:r>
              <a:rPr lang="en-US" altLang="zh-CN" sz="800" dirty="0">
                <a:solidFill>
                  <a:srgbClr val="515151"/>
                </a:solidFill>
              </a:rPr>
              <a:t> Core</a:t>
            </a:r>
            <a:r>
              <a:rPr lang="zh-CN" altLang="en-US" sz="800" dirty="0">
                <a:solidFill>
                  <a:srgbClr val="515151"/>
                </a:solidFill>
              </a:rPr>
              <a:t>开发</a:t>
            </a:r>
            <a:r>
              <a:rPr lang="en-US" altLang="zh-CN" sz="800" dirty="0">
                <a:solidFill>
                  <a:srgbClr val="515151"/>
                </a:solidFill>
              </a:rPr>
              <a:t>twitter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facebook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189</a:t>
            </a:r>
            <a:r>
              <a:rPr lang="zh-CN" altLang="en-US" sz="800" dirty="0">
                <a:solidFill>
                  <a:srgbClr val="515151"/>
                </a:solidFill>
              </a:rPr>
              <a:t>邮箱等主流网站的爬虫，数据清洗和入库</a:t>
            </a:r>
            <a:r>
              <a:rPr lang="en-US" altLang="zh-CN" sz="800" dirty="0">
                <a:solidFill>
                  <a:srgbClr val="515151"/>
                </a:solidFill>
              </a:rPr>
              <a:t>;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A8A9139-7FF9-076F-D673-FD195BEF504F}"/>
              </a:ext>
            </a:extLst>
          </p:cNvPr>
          <p:cNvSpPr txBox="1"/>
          <p:nvPr/>
        </p:nvSpPr>
        <p:spPr>
          <a:xfrm>
            <a:off x="2204790" y="3417689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与第三方公司合作，实现</a:t>
            </a:r>
            <a:r>
              <a:rPr lang="en-US" altLang="zh-CN" sz="800" dirty="0">
                <a:solidFill>
                  <a:srgbClr val="515151"/>
                </a:solidFill>
              </a:rPr>
              <a:t>Socket</a:t>
            </a:r>
            <a:r>
              <a:rPr lang="zh-CN" altLang="en-US" sz="800" dirty="0">
                <a:solidFill>
                  <a:srgbClr val="515151"/>
                </a:solidFill>
              </a:rPr>
              <a:t>传输数据、解析</a:t>
            </a:r>
            <a:r>
              <a:rPr lang="en-US" altLang="zh-CN" sz="800" dirty="0">
                <a:solidFill>
                  <a:srgbClr val="515151"/>
                </a:solidFill>
              </a:rPr>
              <a:t>JSON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XML</a:t>
            </a:r>
            <a:r>
              <a:rPr lang="zh-CN" altLang="en-US" sz="800" dirty="0">
                <a:solidFill>
                  <a:srgbClr val="515151"/>
                </a:solidFill>
              </a:rPr>
              <a:t>等数据</a:t>
            </a:r>
            <a:r>
              <a:rPr lang="en-US" altLang="zh-CN" sz="800" dirty="0">
                <a:solidFill>
                  <a:srgbClr val="515151"/>
                </a:solidFill>
              </a:rPr>
              <a:t>;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BCBE37-47AA-2A31-8213-7CF31A797E94}"/>
              </a:ext>
            </a:extLst>
          </p:cNvPr>
          <p:cNvSpPr txBox="1"/>
          <p:nvPr/>
        </p:nvSpPr>
        <p:spPr>
          <a:xfrm>
            <a:off x="2204790" y="3668743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实现项目跨平台应用 </a:t>
            </a:r>
            <a:r>
              <a:rPr lang="en-US" altLang="zh-CN" sz="800" dirty="0">
                <a:solidFill>
                  <a:srgbClr val="515151"/>
                </a:solidFill>
              </a:rPr>
              <a:t>(</a:t>
            </a:r>
            <a:r>
              <a:rPr lang="zh-CN" altLang="en-US" sz="800" dirty="0">
                <a:solidFill>
                  <a:srgbClr val="515151"/>
                </a:solidFill>
              </a:rPr>
              <a:t>项目国产化</a:t>
            </a:r>
            <a:r>
              <a:rPr lang="en-US" altLang="zh-CN" sz="800" dirty="0">
                <a:solidFill>
                  <a:srgbClr val="515151"/>
                </a:solidFill>
              </a:rPr>
              <a:t>)</a:t>
            </a:r>
            <a:r>
              <a:rPr lang="zh-CN" altLang="en-US" sz="800" dirty="0">
                <a:solidFill>
                  <a:srgbClr val="515151"/>
                </a:solidFill>
              </a:rPr>
              <a:t>，使用</a:t>
            </a:r>
            <a:r>
              <a:rPr lang="en-US" altLang="zh-CN" sz="800" dirty="0">
                <a:solidFill>
                  <a:srgbClr val="515151"/>
                </a:solidFill>
              </a:rPr>
              <a:t>NET5</a:t>
            </a:r>
            <a:r>
              <a:rPr lang="zh-CN" altLang="en-US" sz="800" dirty="0">
                <a:solidFill>
                  <a:srgbClr val="515151"/>
                </a:solidFill>
              </a:rPr>
              <a:t>重写项目</a:t>
            </a:r>
            <a:r>
              <a:rPr lang="en-US" altLang="zh-CN" sz="800" dirty="0">
                <a:solidFill>
                  <a:srgbClr val="515151"/>
                </a:solidFill>
              </a:rPr>
              <a:t>;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7503FC3-D7C1-9C28-F0A2-0E1E313B71EF}"/>
              </a:ext>
            </a:extLst>
          </p:cNvPr>
          <p:cNvSpPr txBox="1"/>
          <p:nvPr/>
        </p:nvSpPr>
        <p:spPr>
          <a:xfrm>
            <a:off x="2190898" y="3841582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solidFill>
                  <a:srgbClr val="515151"/>
                </a:solidFill>
              </a:rPr>
              <a:t>2021.12-2023.08</a:t>
            </a:r>
            <a:endParaRPr lang="zh-CN" altLang="en-US" sz="900" b="1" dirty="0">
              <a:solidFill>
                <a:srgbClr val="515151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A3C925A-F451-5516-DD7B-C69196A20E4F}"/>
              </a:ext>
            </a:extLst>
          </p:cNvPr>
          <p:cNvSpPr txBox="1"/>
          <p:nvPr/>
        </p:nvSpPr>
        <p:spPr>
          <a:xfrm>
            <a:off x="5101333" y="3825145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人瑞科技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16B43B3-9CB4-4D00-A06E-D384B9D046A1}"/>
              </a:ext>
            </a:extLst>
          </p:cNvPr>
          <p:cNvSpPr txBox="1"/>
          <p:nvPr/>
        </p:nvSpPr>
        <p:spPr>
          <a:xfrm>
            <a:off x="2190898" y="4047253"/>
            <a:ext cx="111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8BC8"/>
                </a:solidFill>
              </a:rPr>
              <a:t>后端开发工程师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2340733-8F2B-0CA4-AA52-7AB513FA02DE}"/>
              </a:ext>
            </a:extLst>
          </p:cNvPr>
          <p:cNvSpPr txBox="1"/>
          <p:nvPr/>
        </p:nvSpPr>
        <p:spPr>
          <a:xfrm>
            <a:off x="2202747" y="4234011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微服务开发对招聘云对接客户的不同的业务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2525656-7B0A-C439-D5C8-6A777E90776A}"/>
              </a:ext>
            </a:extLst>
          </p:cNvPr>
          <p:cNvSpPr txBox="1"/>
          <p:nvPr/>
        </p:nvSpPr>
        <p:spPr>
          <a:xfrm>
            <a:off x="2202747" y="4420769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800" dirty="0" err="1">
                <a:solidFill>
                  <a:srgbClr val="515151"/>
                </a:solidFill>
              </a:rPr>
              <a:t>Saas</a:t>
            </a:r>
            <a:r>
              <a:rPr lang="zh-CN" altLang="en-US" sz="800" dirty="0">
                <a:solidFill>
                  <a:srgbClr val="515151"/>
                </a:solidFill>
              </a:rPr>
              <a:t>软件前后端开发，对接大型客户 </a:t>
            </a:r>
            <a:r>
              <a:rPr lang="en-US" altLang="zh-CN" sz="800" dirty="0">
                <a:solidFill>
                  <a:srgbClr val="515151"/>
                </a:solidFill>
              </a:rPr>
              <a:t>(</a:t>
            </a:r>
            <a:r>
              <a:rPr lang="zh-CN" altLang="en-US" sz="800" dirty="0">
                <a:solidFill>
                  <a:srgbClr val="515151"/>
                </a:solidFill>
              </a:rPr>
              <a:t>星巴克、东软、优衣库等</a:t>
            </a:r>
            <a:r>
              <a:rPr lang="en-US" altLang="zh-CN" sz="800" dirty="0">
                <a:solidFill>
                  <a:srgbClr val="515151"/>
                </a:solidFill>
              </a:rPr>
              <a:t>) </a:t>
            </a:r>
            <a:r>
              <a:rPr lang="zh-CN" altLang="en-US" sz="800" dirty="0">
                <a:solidFill>
                  <a:srgbClr val="515151"/>
                </a:solidFill>
              </a:rPr>
              <a:t>的招聘</a:t>
            </a:r>
            <a:r>
              <a:rPr lang="en-US" altLang="zh-CN" sz="800" dirty="0">
                <a:solidFill>
                  <a:srgbClr val="515151"/>
                </a:solidFill>
              </a:rPr>
              <a:t>ERP</a:t>
            </a:r>
            <a:r>
              <a:rPr lang="zh-CN" altLang="en-US" sz="800" dirty="0">
                <a:solidFill>
                  <a:srgbClr val="515151"/>
                </a:solidFill>
              </a:rPr>
              <a:t>业务</a:t>
            </a:r>
            <a:r>
              <a:rPr lang="en-US" altLang="zh-CN" sz="800" dirty="0">
                <a:solidFill>
                  <a:srgbClr val="515151"/>
                </a:solidFill>
              </a:rPr>
              <a:t>;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189688F-2DDF-50AF-7FFF-1B63F8B4A886}"/>
              </a:ext>
            </a:extLst>
          </p:cNvPr>
          <p:cNvSpPr txBox="1"/>
          <p:nvPr/>
        </p:nvSpPr>
        <p:spPr>
          <a:xfrm>
            <a:off x="2202747" y="4607526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与第三方公司合作，实现数据加密传输和</a:t>
            </a:r>
            <a:r>
              <a:rPr lang="en-US" altLang="zh-CN" sz="800" dirty="0" err="1">
                <a:solidFill>
                  <a:srgbClr val="515151"/>
                </a:solidFill>
              </a:rPr>
              <a:t>RESTTul</a:t>
            </a:r>
            <a:r>
              <a:rPr lang="zh-CN" altLang="en-US" sz="800" dirty="0">
                <a:solidFill>
                  <a:srgbClr val="515151"/>
                </a:solidFill>
              </a:rPr>
              <a:t>交互</a:t>
            </a:r>
            <a:r>
              <a:rPr lang="en-US" altLang="zh-CN" sz="800" dirty="0">
                <a:solidFill>
                  <a:srgbClr val="515151"/>
                </a:solidFill>
              </a:rPr>
              <a:t>;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8E28BE6-647C-FA9C-B609-9393D6856F01}"/>
              </a:ext>
            </a:extLst>
          </p:cNvPr>
          <p:cNvCxnSpPr>
            <a:cxnSpLocks/>
          </p:cNvCxnSpPr>
          <p:nvPr/>
        </p:nvCxnSpPr>
        <p:spPr>
          <a:xfrm>
            <a:off x="2157632" y="6407550"/>
            <a:ext cx="4262857" cy="0"/>
          </a:xfrm>
          <a:prstGeom prst="line">
            <a:avLst/>
          </a:prstGeom>
          <a:ln w="31750">
            <a:solidFill>
              <a:srgbClr val="53BEB7"/>
            </a:solidFill>
            <a:prstDash val="sysDot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761485C-59FC-7B24-E1D5-860F3F6C2C40}"/>
              </a:ext>
            </a:extLst>
          </p:cNvPr>
          <p:cNvSpPr/>
          <p:nvPr/>
        </p:nvSpPr>
        <p:spPr>
          <a:xfrm>
            <a:off x="2150918" y="6378167"/>
            <a:ext cx="1193070" cy="240862"/>
          </a:xfrm>
          <a:prstGeom prst="rect">
            <a:avLst/>
          </a:prstGeom>
          <a:solidFill>
            <a:srgbClr val="53B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/>
              <a:t>项 目 经 历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DC0BEB7-B46E-73AB-B7E4-CA2280A765B8}"/>
              </a:ext>
            </a:extLst>
          </p:cNvPr>
          <p:cNvSpPr txBox="1"/>
          <p:nvPr/>
        </p:nvSpPr>
        <p:spPr>
          <a:xfrm>
            <a:off x="2165104" y="6640409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2019.10 -2021.12</a:t>
            </a:r>
            <a:endParaRPr lang="zh-CN" altLang="en-US" sz="900" b="1" dirty="0">
              <a:solidFill>
                <a:srgbClr val="51515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8420B6C-618E-A154-F17A-58EE641D9B30}"/>
              </a:ext>
            </a:extLst>
          </p:cNvPr>
          <p:cNvSpPr txBox="1"/>
          <p:nvPr/>
        </p:nvSpPr>
        <p:spPr>
          <a:xfrm>
            <a:off x="5121498" y="6636267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***公安技侦平台项目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BBBAADE-F602-4284-8D92-048415704B78}"/>
              </a:ext>
            </a:extLst>
          </p:cNvPr>
          <p:cNvSpPr txBox="1"/>
          <p:nvPr/>
        </p:nvSpPr>
        <p:spPr>
          <a:xfrm>
            <a:off x="2200778" y="6845109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爬虫：编写</a:t>
            </a:r>
            <a:r>
              <a:rPr lang="en-US" altLang="zh-CN" sz="800" dirty="0">
                <a:solidFill>
                  <a:srgbClr val="515151"/>
                </a:solidFill>
              </a:rPr>
              <a:t>twitter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facebook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163</a:t>
            </a:r>
            <a:r>
              <a:rPr lang="zh-CN" altLang="en-US" sz="800" dirty="0">
                <a:solidFill>
                  <a:srgbClr val="515151"/>
                </a:solidFill>
              </a:rPr>
              <a:t>等网站的爬虫，使用</a:t>
            </a:r>
            <a:r>
              <a:rPr lang="en-US" altLang="zh-CN" sz="800" dirty="0">
                <a:solidFill>
                  <a:srgbClr val="515151"/>
                </a:solidFill>
              </a:rPr>
              <a:t>python</a:t>
            </a:r>
            <a:r>
              <a:rPr lang="zh-CN" altLang="en-US" sz="800" dirty="0">
                <a:solidFill>
                  <a:srgbClr val="515151"/>
                </a:solidFill>
              </a:rPr>
              <a:t>，技术包括</a:t>
            </a:r>
            <a:r>
              <a:rPr lang="en-US" altLang="zh-CN" sz="800" dirty="0" err="1">
                <a:solidFill>
                  <a:srgbClr val="515151"/>
                </a:solidFill>
              </a:rPr>
              <a:t>beautifulSoup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sqllite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MQ</a:t>
            </a:r>
            <a:r>
              <a:rPr lang="zh-CN" altLang="en-US" sz="800" dirty="0">
                <a:solidFill>
                  <a:srgbClr val="515151"/>
                </a:solidFill>
              </a:rPr>
              <a:t>消息队列等，加深对</a:t>
            </a:r>
            <a:r>
              <a:rPr lang="en-US" altLang="zh-CN" sz="800" dirty="0">
                <a:solidFill>
                  <a:srgbClr val="515151"/>
                </a:solidFill>
              </a:rPr>
              <a:t>http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tcp</a:t>
            </a:r>
            <a:r>
              <a:rPr lang="zh-CN" altLang="en-US" sz="800" dirty="0">
                <a:solidFill>
                  <a:srgbClr val="515151"/>
                </a:solidFill>
              </a:rPr>
              <a:t>协议的理解；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CAFBDBC-10F3-2E04-C55D-3BBFCD18826D}"/>
              </a:ext>
            </a:extLst>
          </p:cNvPr>
          <p:cNvSpPr txBox="1"/>
          <p:nvPr/>
        </p:nvSpPr>
        <p:spPr>
          <a:xfrm>
            <a:off x="2188929" y="7126436"/>
            <a:ext cx="42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数据处理</a:t>
            </a:r>
            <a:r>
              <a:rPr lang="en-US" altLang="zh-CN" sz="800" dirty="0">
                <a:solidFill>
                  <a:srgbClr val="515151"/>
                </a:solidFill>
              </a:rPr>
              <a:t>:</a:t>
            </a:r>
            <a:r>
              <a:rPr lang="zh-CN" altLang="en-US" sz="800" dirty="0">
                <a:solidFill>
                  <a:srgbClr val="515151"/>
                </a:solidFill>
              </a:rPr>
              <a:t>：使用</a:t>
            </a:r>
            <a:r>
              <a:rPr lang="en-US" altLang="zh-CN" sz="800" dirty="0">
                <a:solidFill>
                  <a:srgbClr val="515151"/>
                </a:solidFill>
              </a:rPr>
              <a:t>C#</a:t>
            </a:r>
            <a:r>
              <a:rPr lang="zh-CN" altLang="en-US" sz="800" dirty="0">
                <a:solidFill>
                  <a:srgbClr val="515151"/>
                </a:solidFill>
              </a:rPr>
              <a:t>处理</a:t>
            </a:r>
            <a:r>
              <a:rPr lang="en-US" altLang="zh-CN" sz="800" dirty="0" err="1">
                <a:solidFill>
                  <a:srgbClr val="515151"/>
                </a:solidFill>
              </a:rPr>
              <a:t>json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xml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 err="1">
                <a:solidFill>
                  <a:srgbClr val="515151"/>
                </a:solidFill>
              </a:rPr>
              <a:t>pcap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docx</a:t>
            </a:r>
            <a:r>
              <a:rPr lang="zh-CN" altLang="en-US" sz="800" dirty="0">
                <a:solidFill>
                  <a:srgbClr val="515151"/>
                </a:solidFill>
              </a:rPr>
              <a:t>、</a:t>
            </a:r>
            <a:r>
              <a:rPr lang="en-US" altLang="zh-CN" sz="800" dirty="0">
                <a:solidFill>
                  <a:srgbClr val="515151"/>
                </a:solidFill>
              </a:rPr>
              <a:t>excel</a:t>
            </a:r>
            <a:r>
              <a:rPr lang="zh-CN" altLang="en-US" sz="800" dirty="0">
                <a:solidFill>
                  <a:srgbClr val="515151"/>
                </a:solidFill>
              </a:rPr>
              <a:t>、视频音频等多种数据，编写脚本部署程序，支持</a:t>
            </a:r>
            <a:r>
              <a:rPr lang="en-US" altLang="zh-CN" sz="800" dirty="0">
                <a:solidFill>
                  <a:srgbClr val="515151"/>
                </a:solidFill>
              </a:rPr>
              <a:t>window</a:t>
            </a:r>
            <a:r>
              <a:rPr lang="zh-CN" altLang="en-US" sz="800" dirty="0">
                <a:solidFill>
                  <a:srgbClr val="515151"/>
                </a:solidFill>
              </a:rPr>
              <a:t>和</a:t>
            </a:r>
            <a:r>
              <a:rPr lang="en-US" altLang="zh-CN" sz="800" dirty="0" err="1">
                <a:solidFill>
                  <a:srgbClr val="515151"/>
                </a:solidFill>
              </a:rPr>
              <a:t>linux</a:t>
            </a:r>
            <a:r>
              <a:rPr lang="zh-CN" altLang="en-US" sz="800" dirty="0">
                <a:solidFill>
                  <a:srgbClr val="515151"/>
                </a:solidFill>
              </a:rPr>
              <a:t>，熟悉多线程开发流程、反射、</a:t>
            </a:r>
            <a:r>
              <a:rPr lang="en-US" altLang="zh-CN" sz="800" dirty="0" err="1">
                <a:solidFill>
                  <a:srgbClr val="515151"/>
                </a:solidFill>
              </a:rPr>
              <a:t>Linq</a:t>
            </a:r>
            <a:r>
              <a:rPr lang="zh-CN" altLang="en-US" sz="800" dirty="0">
                <a:solidFill>
                  <a:srgbClr val="515151"/>
                </a:solidFill>
              </a:rPr>
              <a:t>查询、序列化，与第三方平台建立</a:t>
            </a:r>
            <a:r>
              <a:rPr lang="en-US" altLang="zh-CN" sz="800" dirty="0">
                <a:solidFill>
                  <a:srgbClr val="515151"/>
                </a:solidFill>
              </a:rPr>
              <a:t>socket</a:t>
            </a:r>
            <a:r>
              <a:rPr lang="zh-CN" altLang="en-US" sz="800" dirty="0">
                <a:solidFill>
                  <a:srgbClr val="515151"/>
                </a:solidFill>
              </a:rPr>
              <a:t>或</a:t>
            </a:r>
            <a:r>
              <a:rPr lang="en-US" altLang="zh-CN" sz="800" dirty="0">
                <a:solidFill>
                  <a:srgbClr val="515151"/>
                </a:solidFill>
              </a:rPr>
              <a:t>http</a:t>
            </a:r>
            <a:r>
              <a:rPr lang="zh-CN" altLang="en-US" sz="800" dirty="0">
                <a:solidFill>
                  <a:srgbClr val="515151"/>
                </a:solidFill>
              </a:rPr>
              <a:t>连接；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1C84717-28B4-37F9-8699-88F29A045519}"/>
              </a:ext>
            </a:extLst>
          </p:cNvPr>
          <p:cNvSpPr txBox="1"/>
          <p:nvPr/>
        </p:nvSpPr>
        <p:spPr>
          <a:xfrm>
            <a:off x="2184901" y="7520225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数据入库</a:t>
            </a:r>
            <a:r>
              <a:rPr lang="en-US" altLang="zh-CN" sz="800" dirty="0">
                <a:solidFill>
                  <a:srgbClr val="515151"/>
                </a:solidFill>
              </a:rPr>
              <a:t>:</a:t>
            </a:r>
            <a:r>
              <a:rPr lang="zh-CN" altLang="en-US" sz="800" dirty="0">
                <a:solidFill>
                  <a:srgbClr val="515151"/>
                </a:solidFill>
              </a:rPr>
              <a:t>各种爬虫数据，主机数据，分别录入</a:t>
            </a:r>
            <a:r>
              <a:rPr lang="en-US" altLang="zh-CN" sz="800" dirty="0" err="1">
                <a:solidFill>
                  <a:srgbClr val="515151"/>
                </a:solidFill>
              </a:rPr>
              <a:t>sglserver</a:t>
            </a:r>
            <a:r>
              <a:rPr lang="zh-CN" altLang="en-US" sz="800" dirty="0">
                <a:solidFill>
                  <a:srgbClr val="515151"/>
                </a:solidFill>
              </a:rPr>
              <a:t>数据</a:t>
            </a:r>
            <a:r>
              <a:rPr lang="en-US" altLang="zh-CN" sz="800" dirty="0">
                <a:solidFill>
                  <a:srgbClr val="515151"/>
                </a:solidFill>
              </a:rPr>
              <a:t>(</a:t>
            </a:r>
            <a:r>
              <a:rPr lang="zh-CN" altLang="en-US" sz="800" dirty="0">
                <a:solidFill>
                  <a:srgbClr val="515151"/>
                </a:solidFill>
              </a:rPr>
              <a:t>关系型数据</a:t>
            </a:r>
            <a:r>
              <a:rPr lang="en-US" altLang="zh-CN" sz="800" dirty="0">
                <a:solidFill>
                  <a:srgbClr val="515151"/>
                </a:solidFill>
              </a:rPr>
              <a:t>) </a:t>
            </a:r>
            <a:r>
              <a:rPr lang="zh-CN" altLang="en-US" sz="800" dirty="0">
                <a:solidFill>
                  <a:srgbClr val="515151"/>
                </a:solidFill>
              </a:rPr>
              <a:t>以及</a:t>
            </a:r>
            <a:r>
              <a:rPr lang="en-US" altLang="zh-CN" sz="800" dirty="0">
                <a:solidFill>
                  <a:srgbClr val="515151"/>
                </a:solidFill>
              </a:rPr>
              <a:t>ES(</a:t>
            </a:r>
            <a:r>
              <a:rPr lang="zh-CN" altLang="en-US" sz="800" dirty="0">
                <a:solidFill>
                  <a:srgbClr val="515151"/>
                </a:solidFill>
              </a:rPr>
              <a:t>非关系型数据</a:t>
            </a:r>
            <a:r>
              <a:rPr lang="en-US" altLang="zh-CN" sz="800" dirty="0">
                <a:solidFill>
                  <a:srgbClr val="515151"/>
                </a:solidFill>
              </a:rPr>
              <a:t>)</a:t>
            </a:r>
            <a:r>
              <a:rPr lang="zh-CN" altLang="en-US" sz="800" dirty="0">
                <a:solidFill>
                  <a:srgbClr val="515151"/>
                </a:solidFill>
              </a:rPr>
              <a:t>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C926A45-7676-56F1-21B4-38711537A4FD}"/>
              </a:ext>
            </a:extLst>
          </p:cNvPr>
          <p:cNvSpPr txBox="1"/>
          <p:nvPr/>
        </p:nvSpPr>
        <p:spPr>
          <a:xfrm>
            <a:off x="2180046" y="7793962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数据库处理跨平台</a:t>
            </a:r>
            <a:r>
              <a:rPr lang="en-US" altLang="zh-CN" sz="800" dirty="0">
                <a:solidFill>
                  <a:srgbClr val="515151"/>
                </a:solidFill>
              </a:rPr>
              <a:t>:</a:t>
            </a:r>
            <a:r>
              <a:rPr lang="zh-CN" altLang="en-US" sz="800" dirty="0">
                <a:solidFill>
                  <a:srgbClr val="515151"/>
                </a:solidFill>
              </a:rPr>
              <a:t>使用</a:t>
            </a:r>
            <a:r>
              <a:rPr lang="en-US" altLang="zh-CN" sz="800" dirty="0">
                <a:solidFill>
                  <a:srgbClr val="515151"/>
                </a:solidFill>
              </a:rPr>
              <a:t>NET5</a:t>
            </a:r>
            <a:r>
              <a:rPr lang="zh-CN" altLang="en-US" sz="800" dirty="0">
                <a:solidFill>
                  <a:srgbClr val="515151"/>
                </a:solidFill>
              </a:rPr>
              <a:t>控制台程序开发，运行环境支持</a:t>
            </a:r>
            <a:r>
              <a:rPr lang="en-US" altLang="zh-CN" sz="800" dirty="0">
                <a:solidFill>
                  <a:srgbClr val="515151"/>
                </a:solidFill>
              </a:rPr>
              <a:t>windows</a:t>
            </a:r>
            <a:r>
              <a:rPr lang="zh-CN" altLang="en-US" sz="800" dirty="0">
                <a:solidFill>
                  <a:srgbClr val="515151"/>
                </a:solidFill>
              </a:rPr>
              <a:t>和中标麒麟系统。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8ECA8F4-AE31-D9F3-CBA0-EA297BF2A265}"/>
              </a:ext>
            </a:extLst>
          </p:cNvPr>
          <p:cNvSpPr txBox="1"/>
          <p:nvPr/>
        </p:nvSpPr>
        <p:spPr>
          <a:xfrm>
            <a:off x="2150918" y="7957411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2021.12-2023.8</a:t>
            </a:r>
            <a:endParaRPr lang="zh-CN" altLang="en-US" sz="900" b="1" dirty="0">
              <a:solidFill>
                <a:srgbClr val="51515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715E16-7EB1-C80C-01D6-B0CAB78A79FF}"/>
              </a:ext>
            </a:extLst>
          </p:cNvPr>
          <p:cNvSpPr txBox="1"/>
          <p:nvPr/>
        </p:nvSpPr>
        <p:spPr>
          <a:xfrm>
            <a:off x="5121498" y="7971526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招聘云项目定制开发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DA10CD4-A325-72EA-8964-EAA2D25651D1}"/>
              </a:ext>
            </a:extLst>
          </p:cNvPr>
          <p:cNvSpPr txBox="1"/>
          <p:nvPr/>
        </p:nvSpPr>
        <p:spPr>
          <a:xfrm>
            <a:off x="2174480" y="8136247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负责招聘管理云系统定制化方案确定数据库以及流程设计，完成技术性文档输出以及功能模块开发；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9C30FE9-09E4-0A3F-E543-888BE2433C94}"/>
              </a:ext>
            </a:extLst>
          </p:cNvPr>
          <p:cNvSpPr txBox="1"/>
          <p:nvPr/>
        </p:nvSpPr>
        <p:spPr>
          <a:xfrm>
            <a:off x="2162631" y="8451019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与第三方平台 </a:t>
            </a:r>
            <a:r>
              <a:rPr lang="en-US" altLang="zh-CN" sz="800" dirty="0">
                <a:solidFill>
                  <a:srgbClr val="515151"/>
                </a:solidFill>
              </a:rPr>
              <a:t>(</a:t>
            </a:r>
            <a:r>
              <a:rPr lang="zh-CN" altLang="en-US" sz="800" dirty="0">
                <a:solidFill>
                  <a:srgbClr val="515151"/>
                </a:solidFill>
              </a:rPr>
              <a:t>泛微，星巴克，东软</a:t>
            </a:r>
            <a:r>
              <a:rPr lang="en-US" altLang="zh-CN" sz="800" dirty="0">
                <a:solidFill>
                  <a:srgbClr val="515151"/>
                </a:solidFill>
              </a:rPr>
              <a:t>)</a:t>
            </a:r>
            <a:r>
              <a:rPr lang="zh-CN" altLang="en-US" sz="800" dirty="0">
                <a:solidFill>
                  <a:srgbClr val="515151"/>
                </a:solidFill>
              </a:rPr>
              <a:t>对接</a:t>
            </a:r>
            <a:r>
              <a:rPr lang="en-US" altLang="zh-CN" sz="800" dirty="0" err="1">
                <a:solidFill>
                  <a:srgbClr val="515151"/>
                </a:solidFill>
              </a:rPr>
              <a:t>erp</a:t>
            </a:r>
            <a:r>
              <a:rPr lang="zh-CN" altLang="en-US" sz="800" dirty="0">
                <a:solidFill>
                  <a:srgbClr val="515151"/>
                </a:solidFill>
              </a:rPr>
              <a:t>业务。</a:t>
            </a:r>
            <a:r>
              <a:rPr lang="en-US" altLang="zh-CN" sz="800" dirty="0">
                <a:solidFill>
                  <a:srgbClr val="515151"/>
                </a:solidFill>
              </a:rPr>
              <a:t>AOP</a:t>
            </a:r>
            <a:r>
              <a:rPr lang="zh-CN" altLang="en-US" sz="800" dirty="0">
                <a:solidFill>
                  <a:srgbClr val="515151"/>
                </a:solidFill>
              </a:rPr>
              <a:t>开发，根据不同功能实现触发器面向切面解决问题；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CBE59B1-E083-0B99-4285-EED51D91E127}"/>
              </a:ext>
            </a:extLst>
          </p:cNvPr>
          <p:cNvSpPr txBox="1"/>
          <p:nvPr/>
        </p:nvSpPr>
        <p:spPr>
          <a:xfrm>
            <a:off x="2184901" y="8765790"/>
            <a:ext cx="421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800" dirty="0">
                <a:solidFill>
                  <a:srgbClr val="515151"/>
                </a:solidFill>
              </a:rPr>
              <a:t>SaaS</a:t>
            </a:r>
            <a:r>
              <a:rPr lang="zh-CN" altLang="en-US" sz="800" dirty="0">
                <a:solidFill>
                  <a:srgbClr val="515151"/>
                </a:solidFill>
              </a:rPr>
              <a:t>软件开发，利用</a:t>
            </a:r>
            <a:r>
              <a:rPr lang="en-US" altLang="zh-CN" sz="800" dirty="0" err="1">
                <a:solidFill>
                  <a:srgbClr val="515151"/>
                </a:solidFill>
              </a:rPr>
              <a:t>Paas</a:t>
            </a:r>
            <a:r>
              <a:rPr lang="zh-CN" altLang="en-US" sz="800" dirty="0">
                <a:solidFill>
                  <a:srgbClr val="515151"/>
                </a:solidFill>
              </a:rPr>
              <a:t>平台服务实现文件上传、短链接生成、报表展示等功能。用到</a:t>
            </a:r>
            <a:r>
              <a:rPr lang="en-US" altLang="zh-CN" sz="800" dirty="0">
                <a:solidFill>
                  <a:srgbClr val="515151"/>
                </a:solidFill>
              </a:rPr>
              <a:t>es</a:t>
            </a:r>
            <a:r>
              <a:rPr lang="zh-CN" altLang="en-US" sz="800" dirty="0">
                <a:solidFill>
                  <a:srgbClr val="515151"/>
                </a:solidFill>
              </a:rPr>
              <a:t>进行数据快速查询，以及全文检索，使用</a:t>
            </a:r>
            <a:r>
              <a:rPr lang="en-US" altLang="zh-CN" sz="800" dirty="0">
                <a:solidFill>
                  <a:srgbClr val="515151"/>
                </a:solidFill>
              </a:rPr>
              <a:t>react</a:t>
            </a:r>
            <a:r>
              <a:rPr lang="zh-CN" altLang="en-US" sz="800" dirty="0">
                <a:solidFill>
                  <a:srgbClr val="515151"/>
                </a:solidFill>
              </a:rPr>
              <a:t>实现定制前端页面等；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14F2C-DB4C-E7ED-42A7-F0C6AAD86EBD}"/>
              </a:ext>
            </a:extLst>
          </p:cNvPr>
          <p:cNvSpPr txBox="1"/>
          <p:nvPr/>
        </p:nvSpPr>
        <p:spPr>
          <a:xfrm>
            <a:off x="2190898" y="4869818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2023.08-</a:t>
            </a:r>
            <a:r>
              <a:rPr lang="zh-CN" altLang="en-US" sz="900" b="1" dirty="0">
                <a:solidFill>
                  <a:srgbClr val="515151"/>
                </a:solidFill>
              </a:rPr>
              <a:t>至今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E8850-5680-116C-EEEE-D5D70C8014FE}"/>
              </a:ext>
            </a:extLst>
          </p:cNvPr>
          <p:cNvSpPr txBox="1"/>
          <p:nvPr/>
        </p:nvSpPr>
        <p:spPr>
          <a:xfrm>
            <a:off x="5101333" y="4853381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成都效率源股份有限公司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7AAC30-6F73-C72B-2629-79B44C08E352}"/>
              </a:ext>
            </a:extLst>
          </p:cNvPr>
          <p:cNvSpPr txBox="1"/>
          <p:nvPr/>
        </p:nvSpPr>
        <p:spPr>
          <a:xfrm>
            <a:off x="2190898" y="5075489"/>
            <a:ext cx="111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8BC8"/>
                </a:solidFill>
              </a:rPr>
              <a:t>后端开发工程师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9772F9-002C-DD88-43BA-43FC5D33EF55}"/>
              </a:ext>
            </a:extLst>
          </p:cNvPr>
          <p:cNvSpPr txBox="1"/>
          <p:nvPr/>
        </p:nvSpPr>
        <p:spPr>
          <a:xfrm>
            <a:off x="2202747" y="5262247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800" dirty="0" err="1">
                <a:solidFill>
                  <a:srgbClr val="515151"/>
                </a:solidFill>
              </a:rPr>
              <a:t>Wpf</a:t>
            </a:r>
            <a:r>
              <a:rPr lang="en-US" altLang="zh-CN" sz="800" dirty="0">
                <a:solidFill>
                  <a:srgbClr val="515151"/>
                </a:solidFill>
              </a:rPr>
              <a:t> </a:t>
            </a:r>
            <a:r>
              <a:rPr lang="zh-CN" altLang="en-US" sz="800" dirty="0">
                <a:solidFill>
                  <a:srgbClr val="515151"/>
                </a:solidFill>
              </a:rPr>
              <a:t>刑侦手机多路提取软件界面开发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381324-A088-4E9A-AD54-CCA8C35CA966}"/>
              </a:ext>
            </a:extLst>
          </p:cNvPr>
          <p:cNvSpPr txBox="1"/>
          <p:nvPr/>
        </p:nvSpPr>
        <p:spPr>
          <a:xfrm>
            <a:off x="2202747" y="5449005"/>
            <a:ext cx="42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刑侦，手机多路提取软件开发：针对不同手机，安卓，苹果机型，采用不同的提取策略，实现手机数据备份到</a:t>
            </a:r>
            <a:r>
              <a:rPr lang="en-US" altLang="zh-CN" sz="800" dirty="0">
                <a:solidFill>
                  <a:srgbClr val="515151"/>
                </a:solidFill>
              </a:rPr>
              <a:t>PC</a:t>
            </a:r>
            <a:r>
              <a:rPr lang="zh-CN" altLang="en-US" sz="800" dirty="0">
                <a:solidFill>
                  <a:srgbClr val="515151"/>
                </a:solidFill>
              </a:rPr>
              <a:t>，对备份数据进行进一步解密，解析展现到可视化界面。帮助办案人员做案件调查，分析。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41EEE1-DFAA-7A46-D09C-604BAAA42888}"/>
              </a:ext>
            </a:extLst>
          </p:cNvPr>
          <p:cNvSpPr txBox="1"/>
          <p:nvPr/>
        </p:nvSpPr>
        <p:spPr>
          <a:xfrm>
            <a:off x="2150918" y="9128476"/>
            <a:ext cx="1113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515151"/>
                </a:solidFill>
              </a:rPr>
              <a:t>2023.08-</a:t>
            </a:r>
            <a:r>
              <a:rPr lang="zh-CN" altLang="en-US" sz="900" b="1" dirty="0">
                <a:solidFill>
                  <a:srgbClr val="515151"/>
                </a:solidFill>
              </a:rPr>
              <a:t>至今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9FFDAA-F741-D3F5-8EDC-D550CCA6C063}"/>
              </a:ext>
            </a:extLst>
          </p:cNvPr>
          <p:cNvSpPr txBox="1"/>
          <p:nvPr/>
        </p:nvSpPr>
        <p:spPr>
          <a:xfrm>
            <a:off x="5121498" y="9142591"/>
            <a:ext cx="1474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1" dirty="0">
                <a:solidFill>
                  <a:srgbClr val="515151"/>
                </a:solidFill>
              </a:rPr>
              <a:t>分布式手机多路提取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D6B224-E2B6-848B-0857-37B2FEAFA266}"/>
              </a:ext>
            </a:extLst>
          </p:cNvPr>
          <p:cNvSpPr txBox="1"/>
          <p:nvPr/>
        </p:nvSpPr>
        <p:spPr>
          <a:xfrm>
            <a:off x="2174480" y="9307312"/>
            <a:ext cx="42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800" dirty="0">
                <a:solidFill>
                  <a:srgbClr val="515151"/>
                </a:solidFill>
              </a:rPr>
              <a:t>C/S</a:t>
            </a:r>
            <a:r>
              <a:rPr lang="zh-CN" altLang="en-US" sz="800" dirty="0">
                <a:solidFill>
                  <a:srgbClr val="515151"/>
                </a:solidFill>
              </a:rPr>
              <a:t>程序结构设计，采用一个主控端多个被控端的形式实现分布式软件。主控端负责数据展示，以及指令下发，被控端实现具体手机数据提取逻辑。主控被控通过</a:t>
            </a:r>
            <a:r>
              <a:rPr lang="en-US" altLang="zh-CN" sz="800" dirty="0" err="1">
                <a:solidFill>
                  <a:srgbClr val="515151"/>
                </a:solidFill>
              </a:rPr>
              <a:t>tcp</a:t>
            </a:r>
            <a:r>
              <a:rPr lang="zh-CN" altLang="en-US" sz="800" dirty="0">
                <a:solidFill>
                  <a:srgbClr val="515151"/>
                </a:solidFill>
              </a:rPr>
              <a:t>通信，手机提取通过，</a:t>
            </a:r>
            <a:r>
              <a:rPr lang="en-US" altLang="zh-CN" sz="800" dirty="0" err="1">
                <a:solidFill>
                  <a:srgbClr val="515151"/>
                </a:solidFill>
              </a:rPr>
              <a:t>mtp</a:t>
            </a:r>
            <a:r>
              <a:rPr lang="zh-CN" altLang="en-US" sz="800" dirty="0">
                <a:solidFill>
                  <a:srgbClr val="515151"/>
                </a:solidFill>
              </a:rPr>
              <a:t>，</a:t>
            </a:r>
            <a:r>
              <a:rPr lang="en-US" altLang="zh-CN" sz="800" dirty="0" err="1">
                <a:solidFill>
                  <a:srgbClr val="515151"/>
                </a:solidFill>
              </a:rPr>
              <a:t>adb</a:t>
            </a:r>
            <a:r>
              <a:rPr lang="zh-CN" altLang="en-US" sz="800">
                <a:solidFill>
                  <a:srgbClr val="515151"/>
                </a:solidFill>
              </a:rPr>
              <a:t>等方式传输，控制手机数据。</a:t>
            </a:r>
            <a:endParaRPr lang="zh-CN" altLang="en-US" sz="800" dirty="0">
              <a:solidFill>
                <a:srgbClr val="51515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F016BD-A3C6-3E23-CE51-0D6E95D30FCC}"/>
              </a:ext>
            </a:extLst>
          </p:cNvPr>
          <p:cNvSpPr txBox="1"/>
          <p:nvPr/>
        </p:nvSpPr>
        <p:spPr>
          <a:xfrm>
            <a:off x="2204790" y="5863877"/>
            <a:ext cx="4219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800" dirty="0">
                <a:solidFill>
                  <a:srgbClr val="515151"/>
                </a:solidFill>
              </a:rPr>
              <a:t>刑侦，手机多路提取软件</a:t>
            </a:r>
            <a:r>
              <a:rPr lang="en-US" altLang="zh-CN" sz="800" dirty="0">
                <a:solidFill>
                  <a:srgbClr val="515151"/>
                </a:solidFill>
              </a:rPr>
              <a:t>bug</a:t>
            </a:r>
            <a:r>
              <a:rPr lang="zh-CN" altLang="en-US" sz="800" dirty="0">
                <a:solidFill>
                  <a:srgbClr val="515151"/>
                </a:solidFill>
              </a:rPr>
              <a:t>修复。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Q5YmRmNmI1M2NjNTkxNzRkY2VmZDFmYWE4MGFl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618</TotalTime>
  <Words>768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jianyu zhong</cp:lastModifiedBy>
  <cp:revision>66</cp:revision>
  <dcterms:created xsi:type="dcterms:W3CDTF">2023-07-17T08:56:00Z</dcterms:created>
  <dcterms:modified xsi:type="dcterms:W3CDTF">2024-02-23T06:48:33Z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80917B5E4F034367B0420095CFF0F525_12</vt:lpwstr>
  </property>
  <property fmtid="{D5CDD505-2E9C-101B-9397-08002B2CF9AE}" pid="3" name="KSOProductBuildVer">
    <vt:lpwstr>2052-11.1.0.14309</vt:lpwstr>
  </property>
</Properties>
</file>