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35999738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9" autoAdjust="0"/>
    <p:restoredTop sz="91426" autoAdjust="0"/>
  </p:normalViewPr>
  <p:slideViewPr>
    <p:cSldViewPr snapToGrid="0">
      <p:cViewPr>
        <p:scale>
          <a:sx n="66" d="100"/>
          <a:sy n="66" d="100"/>
        </p:scale>
        <p:origin x="-724" y="-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40A92-35EB-4816-8D5D-43757B70C12F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38B53-F41A-4C26-9EC3-7A816F105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59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5676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1028383" algn="l" defTabSz="205676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2056768" algn="l" defTabSz="205676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3085146" algn="l" defTabSz="205676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4113529" algn="l" defTabSz="205676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5141911" algn="l" defTabSz="205676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6170294" algn="l" defTabSz="205676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7198676" algn="l" defTabSz="205676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8227056" algn="l" defTabSz="205676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38B53-F41A-4C26-9EC3-7A816F10505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2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4713405"/>
            <a:ext cx="30599777" cy="10026815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5126892"/>
            <a:ext cx="26999804" cy="6953434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A1B2-A19D-48A4-BFA7-68DA3C722819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E5E1-3F18-4E9B-8918-316E0785B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A1B2-A19D-48A4-BFA7-68DA3C722819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E5E1-3F18-4E9B-8918-316E0785B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10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533356"/>
            <a:ext cx="7762444" cy="2440702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533356"/>
            <a:ext cx="22837334" cy="2440702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A1B2-A19D-48A4-BFA7-68DA3C722819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E5E1-3F18-4E9B-8918-316E0785B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76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A1B2-A19D-48A4-BFA7-68DA3C722819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E5E1-3F18-4E9B-8918-316E0785B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98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7180114"/>
            <a:ext cx="31049774" cy="11980175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19273626"/>
            <a:ext cx="31049774" cy="6300091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A1B2-A19D-48A4-BFA7-68DA3C722819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E5E1-3F18-4E9B-8918-316E0785B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69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7666780"/>
            <a:ext cx="15299889" cy="182736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7666780"/>
            <a:ext cx="15299889" cy="182736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A1B2-A19D-48A4-BFA7-68DA3C722819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E5E1-3F18-4E9B-8918-316E0785B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00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533362"/>
            <a:ext cx="31049774" cy="556675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7060106"/>
            <a:ext cx="15229574" cy="3460049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0520155"/>
            <a:ext cx="15229574" cy="154735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7060106"/>
            <a:ext cx="15304578" cy="3460049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0520155"/>
            <a:ext cx="15304578" cy="154735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A1B2-A19D-48A4-BFA7-68DA3C722819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E5E1-3F18-4E9B-8918-316E0785B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24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A1B2-A19D-48A4-BFA7-68DA3C722819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E5E1-3F18-4E9B-8918-316E0785B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23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A1B2-A19D-48A4-BFA7-68DA3C722819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E5E1-3F18-4E9B-8918-316E0785B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19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20028"/>
            <a:ext cx="11610853" cy="672009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4146734"/>
            <a:ext cx="18224867" cy="20466969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8640127"/>
            <a:ext cx="11610853" cy="16006905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A1B2-A19D-48A4-BFA7-68DA3C722819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E5E1-3F18-4E9B-8918-316E0785B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02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20028"/>
            <a:ext cx="11610853" cy="672009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4146734"/>
            <a:ext cx="18224867" cy="20466969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8640127"/>
            <a:ext cx="11610853" cy="16006905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A1B2-A19D-48A4-BFA7-68DA3C722819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E5E1-3F18-4E9B-8918-316E0785B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0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533362"/>
            <a:ext cx="31049774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7666780"/>
            <a:ext cx="31049774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6693734"/>
            <a:ext cx="8099941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BA1B2-A19D-48A4-BFA7-68DA3C722819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6693734"/>
            <a:ext cx="1214991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6693734"/>
            <a:ext cx="8099941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DE5E1-3F18-4E9B-8918-316E0785B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00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C48403-EC83-4841-A486-20096FA4661D}"/>
              </a:ext>
            </a:extLst>
          </p:cNvPr>
          <p:cNvSpPr/>
          <p:nvPr/>
        </p:nvSpPr>
        <p:spPr>
          <a:xfrm>
            <a:off x="8506493" y="3235016"/>
            <a:ext cx="2381585" cy="101617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>
              <a:solidFill>
                <a:schemeClr val="accent6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93A628-3A43-4E02-917F-C71234E6875D}"/>
              </a:ext>
            </a:extLst>
          </p:cNvPr>
          <p:cNvSpPr txBox="1"/>
          <p:nvPr/>
        </p:nvSpPr>
        <p:spPr>
          <a:xfrm>
            <a:off x="8813455" y="3304305"/>
            <a:ext cx="2103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accent6"/>
                </a:solidFill>
              </a:rPr>
              <a:t>GENE</a:t>
            </a:r>
            <a:endParaRPr lang="zh-CN" altLang="en-US" sz="4800" b="1">
              <a:solidFill>
                <a:schemeClr val="accent6"/>
              </a:solidFill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F78A1DD-1A40-4AF6-971C-ABFEB5CCAD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9697280" y="2070914"/>
            <a:ext cx="0" cy="11640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7D531E7C-66BC-4819-BF9D-479F7FF3F988}"/>
              </a:ext>
            </a:extLst>
          </p:cNvPr>
          <p:cNvSpPr/>
          <p:nvPr/>
        </p:nvSpPr>
        <p:spPr>
          <a:xfrm>
            <a:off x="8516935" y="952379"/>
            <a:ext cx="2381585" cy="113372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3F04A3D-A0E7-4133-A7A0-412803B7BCB4}"/>
              </a:ext>
            </a:extLst>
          </p:cNvPr>
          <p:cNvSpPr txBox="1"/>
          <p:nvPr/>
        </p:nvSpPr>
        <p:spPr>
          <a:xfrm>
            <a:off x="8684214" y="1127148"/>
            <a:ext cx="218312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 b="1" u="sng"/>
              <a:t>Gene_id</a:t>
            </a:r>
            <a:endParaRPr lang="zh-CN" altLang="en-US" sz="4050" b="1" u="sng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93D5147-F0BC-41E3-9DBF-B87AFA57E526}"/>
              </a:ext>
            </a:extLst>
          </p:cNvPr>
          <p:cNvCxnSpPr>
            <a:cxnSpLocks/>
          </p:cNvCxnSpPr>
          <p:nvPr/>
        </p:nvCxnSpPr>
        <p:spPr>
          <a:xfrm flipV="1">
            <a:off x="10919634" y="2070915"/>
            <a:ext cx="2260138" cy="11594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8A79E822-F9C2-4321-B539-2E37BB3E312C}"/>
              </a:ext>
            </a:extLst>
          </p:cNvPr>
          <p:cNvSpPr/>
          <p:nvPr/>
        </p:nvSpPr>
        <p:spPr>
          <a:xfrm>
            <a:off x="11053677" y="937199"/>
            <a:ext cx="4291823" cy="1133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223E6A3-41D6-4C62-B556-19FE97DCF5F3}"/>
              </a:ext>
            </a:extLst>
          </p:cNvPr>
          <p:cNvSpPr txBox="1"/>
          <p:nvPr/>
        </p:nvSpPr>
        <p:spPr>
          <a:xfrm>
            <a:off x="11252085" y="1134741"/>
            <a:ext cx="41394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 err="1"/>
              <a:t>Ensembl_gene_id</a:t>
            </a:r>
            <a:endParaRPr lang="zh-CN" altLang="en-US" sz="405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8F3033C-84D0-49D3-B4A1-CA456336C19D}"/>
              </a:ext>
            </a:extLst>
          </p:cNvPr>
          <p:cNvCxnSpPr>
            <a:cxnSpLocks/>
          </p:cNvCxnSpPr>
          <p:nvPr/>
        </p:nvCxnSpPr>
        <p:spPr>
          <a:xfrm>
            <a:off x="7077904" y="3725527"/>
            <a:ext cx="14285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A4800771-1E01-4108-995B-0633DD7C11B2}"/>
              </a:ext>
            </a:extLst>
          </p:cNvPr>
          <p:cNvSpPr/>
          <p:nvPr/>
        </p:nvSpPr>
        <p:spPr>
          <a:xfrm>
            <a:off x="4094145" y="3111653"/>
            <a:ext cx="2983759" cy="120840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CB7395D-86DF-4ED3-AA2A-92515C658604}"/>
              </a:ext>
            </a:extLst>
          </p:cNvPr>
          <p:cNvSpPr txBox="1"/>
          <p:nvPr/>
        </p:nvSpPr>
        <p:spPr>
          <a:xfrm>
            <a:off x="4183379" y="3320234"/>
            <a:ext cx="316149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/>
              <a:t>Gene</a:t>
            </a:r>
            <a:r>
              <a:rPr lang="en-US" altLang="zh-CN" sz="4050" err="1"/>
              <a:t>_name</a:t>
            </a:r>
            <a:endParaRPr lang="zh-CN" altLang="en-US" sz="405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EF5419B-D5CA-4992-BCA1-4ECA63765C5E}"/>
              </a:ext>
            </a:extLst>
          </p:cNvPr>
          <p:cNvCxnSpPr>
            <a:cxnSpLocks/>
            <a:endCxn id="62" idx="4"/>
          </p:cNvCxnSpPr>
          <p:nvPr/>
        </p:nvCxnSpPr>
        <p:spPr>
          <a:xfrm flipH="1" flipV="1">
            <a:off x="6119801" y="2030327"/>
            <a:ext cx="2399532" cy="1208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9D833573-778C-4F1D-BE0D-4F0FE3778A99}"/>
              </a:ext>
            </a:extLst>
          </p:cNvPr>
          <p:cNvSpPr/>
          <p:nvPr/>
        </p:nvSpPr>
        <p:spPr>
          <a:xfrm>
            <a:off x="4373117" y="733399"/>
            <a:ext cx="3493368" cy="129692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1D9120B-FBE2-4024-9C5A-CF3735A5A267}"/>
              </a:ext>
            </a:extLst>
          </p:cNvPr>
          <p:cNvSpPr txBox="1"/>
          <p:nvPr/>
        </p:nvSpPr>
        <p:spPr>
          <a:xfrm>
            <a:off x="4559457" y="1021846"/>
            <a:ext cx="349336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/>
              <a:t>Expr</a:t>
            </a:r>
            <a:r>
              <a:rPr lang="en-US" altLang="zh-CN" sz="4050" err="1"/>
              <a:t>_quantity</a:t>
            </a:r>
            <a:endParaRPr lang="zh-CN" altLang="en-US" sz="4050"/>
          </a:p>
        </p:txBody>
      </p:sp>
      <p:sp>
        <p:nvSpPr>
          <p:cNvPr id="90" name="菱形 89">
            <a:extLst>
              <a:ext uri="{FF2B5EF4-FFF2-40B4-BE49-F238E27FC236}">
                <a16:creationId xmlns:a16="http://schemas.microsoft.com/office/drawing/2014/main" id="{A3161CBA-07A0-49B8-B5BB-714ADDAA57F8}"/>
              </a:ext>
            </a:extLst>
          </p:cNvPr>
          <p:cNvSpPr/>
          <p:nvPr/>
        </p:nvSpPr>
        <p:spPr>
          <a:xfrm>
            <a:off x="13420933" y="3077238"/>
            <a:ext cx="3574052" cy="1319886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83BADB0-F32D-4530-BA94-5027DFCA0EC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0916837" y="3719804"/>
            <a:ext cx="2527437" cy="1435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7140F0C-79E7-461F-8F76-E3E8916B993E}"/>
              </a:ext>
            </a:extLst>
          </p:cNvPr>
          <p:cNvSpPr txBox="1"/>
          <p:nvPr/>
        </p:nvSpPr>
        <p:spPr>
          <a:xfrm>
            <a:off x="14080818" y="3370156"/>
            <a:ext cx="2661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accent1">
                    <a:lumMod val="75000"/>
                  </a:schemeClr>
                </a:solidFill>
              </a:rPr>
              <a:t>LocatedOn</a:t>
            </a:r>
            <a:endParaRPr lang="zh-CN" altLang="en-US" sz="40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D636594-7476-4209-BF0D-554FFDB3A45C}"/>
              </a:ext>
            </a:extLst>
          </p:cNvPr>
          <p:cNvCxnSpPr>
            <a:cxnSpLocks/>
          </p:cNvCxnSpPr>
          <p:nvPr/>
        </p:nvCxnSpPr>
        <p:spPr>
          <a:xfrm flipV="1">
            <a:off x="16994981" y="3704191"/>
            <a:ext cx="2527434" cy="3178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8E01C9E4-08C6-4CD6-AAEE-287AD8E8C5B0}"/>
              </a:ext>
            </a:extLst>
          </p:cNvPr>
          <p:cNvSpPr/>
          <p:nvPr/>
        </p:nvSpPr>
        <p:spPr>
          <a:xfrm>
            <a:off x="19527832" y="3181466"/>
            <a:ext cx="4305061" cy="101617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>
              <a:solidFill>
                <a:schemeClr val="accent6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EF0DA05-B579-4195-9D59-4215BA8DA4A2}"/>
              </a:ext>
            </a:extLst>
          </p:cNvPr>
          <p:cNvSpPr txBox="1"/>
          <p:nvPr/>
        </p:nvSpPr>
        <p:spPr>
          <a:xfrm>
            <a:off x="19609824" y="3242833"/>
            <a:ext cx="4418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accent6"/>
                </a:solidFill>
              </a:rPr>
              <a:t>CHROMOSOME</a:t>
            </a:r>
            <a:endParaRPr lang="zh-CN" altLang="en-US" sz="4800" b="1">
              <a:solidFill>
                <a:schemeClr val="accent6"/>
              </a:solidFill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75AB82C-CCF1-47B8-98C8-2303BAA1EEEF}"/>
              </a:ext>
            </a:extLst>
          </p:cNvPr>
          <p:cNvCxnSpPr>
            <a:cxnSpLocks/>
          </p:cNvCxnSpPr>
          <p:nvPr/>
        </p:nvCxnSpPr>
        <p:spPr>
          <a:xfrm flipH="1" flipV="1">
            <a:off x="18258692" y="2107093"/>
            <a:ext cx="1264097" cy="10988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9C9FA831-919A-4845-92F8-4E885C46D5F4}"/>
              </a:ext>
            </a:extLst>
          </p:cNvPr>
          <p:cNvSpPr/>
          <p:nvPr/>
        </p:nvSpPr>
        <p:spPr>
          <a:xfrm>
            <a:off x="16989938" y="958649"/>
            <a:ext cx="2527434" cy="1133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F72C6E7-2395-468F-A032-27422A36DA2B}"/>
              </a:ext>
            </a:extLst>
          </p:cNvPr>
          <p:cNvSpPr txBox="1"/>
          <p:nvPr/>
        </p:nvSpPr>
        <p:spPr>
          <a:xfrm>
            <a:off x="17093138" y="1139269"/>
            <a:ext cx="232103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 b="1" u="sng"/>
              <a:t>Chrom_id</a:t>
            </a:r>
            <a:endParaRPr lang="zh-CN" altLang="en-US" sz="4050" b="1" u="sng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9A94350-A5B5-4926-9A27-9B0B830F1851}"/>
              </a:ext>
            </a:extLst>
          </p:cNvPr>
          <p:cNvCxnSpPr>
            <a:cxnSpLocks/>
            <a:stCxn id="42" idx="0"/>
            <a:endCxn id="52" idx="4"/>
          </p:cNvCxnSpPr>
          <p:nvPr/>
        </p:nvCxnSpPr>
        <p:spPr>
          <a:xfrm flipH="1" flipV="1">
            <a:off x="21679607" y="1829543"/>
            <a:ext cx="756" cy="13519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FC809F95-DA30-47A8-9568-5D22460A8D5B}"/>
              </a:ext>
            </a:extLst>
          </p:cNvPr>
          <p:cNvSpPr/>
          <p:nvPr/>
        </p:nvSpPr>
        <p:spPr>
          <a:xfrm>
            <a:off x="19977054" y="695823"/>
            <a:ext cx="3405106" cy="1133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F360069-727F-4341-8348-C69F12CC5DEE}"/>
              </a:ext>
            </a:extLst>
          </p:cNvPr>
          <p:cNvSpPr txBox="1"/>
          <p:nvPr/>
        </p:nvSpPr>
        <p:spPr>
          <a:xfrm>
            <a:off x="20180538" y="893152"/>
            <a:ext cx="309569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/>
              <a:t>Chromosome</a:t>
            </a:r>
            <a:endParaRPr lang="zh-CN" altLang="en-US" sz="405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E63B747-F8AA-4CB3-8CC6-A4E0209C82E1}"/>
              </a:ext>
            </a:extLst>
          </p:cNvPr>
          <p:cNvCxnSpPr>
            <a:cxnSpLocks/>
            <a:endCxn id="55" idx="4"/>
          </p:cNvCxnSpPr>
          <p:nvPr/>
        </p:nvCxnSpPr>
        <p:spPr>
          <a:xfrm flipV="1">
            <a:off x="23820793" y="2027857"/>
            <a:ext cx="1097463" cy="11341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BC8D6080-8CCA-439E-865E-A126C0017600}"/>
              </a:ext>
            </a:extLst>
          </p:cNvPr>
          <p:cNvSpPr/>
          <p:nvPr/>
        </p:nvSpPr>
        <p:spPr>
          <a:xfrm>
            <a:off x="23505178" y="894137"/>
            <a:ext cx="2826155" cy="1133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D8BEB71-F9AB-4246-8077-19373D1B0756}"/>
              </a:ext>
            </a:extLst>
          </p:cNvPr>
          <p:cNvSpPr txBox="1"/>
          <p:nvPr/>
        </p:nvSpPr>
        <p:spPr>
          <a:xfrm>
            <a:off x="23607081" y="1105703"/>
            <a:ext cx="26223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/>
              <a:t>Chrom_size</a:t>
            </a:r>
            <a:endParaRPr lang="zh-CN" altLang="en-US" sz="405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A68837F-D662-40C5-883E-F412BE066C0A}"/>
              </a:ext>
            </a:extLst>
          </p:cNvPr>
          <p:cNvCxnSpPr>
            <a:cxnSpLocks/>
          </p:cNvCxnSpPr>
          <p:nvPr/>
        </p:nvCxnSpPr>
        <p:spPr>
          <a:xfrm flipV="1">
            <a:off x="19251345" y="3431873"/>
            <a:ext cx="0" cy="60820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07D3B21-D16B-488C-BC5B-AC78DDAE2E69}"/>
              </a:ext>
            </a:extLst>
          </p:cNvPr>
          <p:cNvCxnSpPr>
            <a:cxnSpLocks/>
          </p:cNvCxnSpPr>
          <p:nvPr/>
        </p:nvCxnSpPr>
        <p:spPr>
          <a:xfrm flipV="1">
            <a:off x="18997356" y="3431873"/>
            <a:ext cx="0" cy="60820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73E947F8-05BC-43BC-BCF2-E6E7CFDF0E2B}"/>
              </a:ext>
            </a:extLst>
          </p:cNvPr>
          <p:cNvCxnSpPr>
            <a:cxnSpLocks/>
          </p:cNvCxnSpPr>
          <p:nvPr/>
        </p:nvCxnSpPr>
        <p:spPr>
          <a:xfrm flipH="1" flipV="1">
            <a:off x="10919626" y="3431871"/>
            <a:ext cx="239510" cy="30410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8E881077-ABCB-4F77-BB77-5FF2DC03C368}"/>
              </a:ext>
            </a:extLst>
          </p:cNvPr>
          <p:cNvCxnSpPr>
            <a:cxnSpLocks/>
          </p:cNvCxnSpPr>
          <p:nvPr/>
        </p:nvCxnSpPr>
        <p:spPr>
          <a:xfrm flipV="1">
            <a:off x="10919626" y="3754766"/>
            <a:ext cx="239510" cy="28531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FA8E34B9-E547-4DB6-8151-8A3A70F374A0}"/>
              </a:ext>
            </a:extLst>
          </p:cNvPr>
          <p:cNvSpPr/>
          <p:nvPr/>
        </p:nvSpPr>
        <p:spPr>
          <a:xfrm>
            <a:off x="11174617" y="3427870"/>
            <a:ext cx="225681" cy="644638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77" name="菱形 76">
            <a:extLst>
              <a:ext uri="{FF2B5EF4-FFF2-40B4-BE49-F238E27FC236}">
                <a16:creationId xmlns:a16="http://schemas.microsoft.com/office/drawing/2014/main" id="{92303CD1-3EF0-4CF5-8FA1-04E59FFFF258}"/>
              </a:ext>
            </a:extLst>
          </p:cNvPr>
          <p:cNvSpPr/>
          <p:nvPr/>
        </p:nvSpPr>
        <p:spPr>
          <a:xfrm>
            <a:off x="13590783" y="7652215"/>
            <a:ext cx="4492215" cy="166247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83" name="菱形 82">
            <a:extLst>
              <a:ext uri="{FF2B5EF4-FFF2-40B4-BE49-F238E27FC236}">
                <a16:creationId xmlns:a16="http://schemas.microsoft.com/office/drawing/2014/main" id="{2142C634-7290-4CA1-A49C-7803609BCC85}"/>
              </a:ext>
            </a:extLst>
          </p:cNvPr>
          <p:cNvSpPr/>
          <p:nvPr/>
        </p:nvSpPr>
        <p:spPr>
          <a:xfrm>
            <a:off x="4663316" y="6267672"/>
            <a:ext cx="3574052" cy="1319886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EB9D356-BBE0-433C-8491-BB48072C5B7F}"/>
              </a:ext>
            </a:extLst>
          </p:cNvPr>
          <p:cNvSpPr txBox="1"/>
          <p:nvPr/>
        </p:nvSpPr>
        <p:spPr>
          <a:xfrm>
            <a:off x="5292523" y="6567632"/>
            <a:ext cx="2661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accent1">
                    <a:lumMod val="75000"/>
                  </a:schemeClr>
                </a:solidFill>
              </a:rPr>
              <a:t>InvolvesIn</a:t>
            </a:r>
            <a:endParaRPr lang="zh-CN" altLang="en-US" sz="40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47A89B78-7747-48C1-959D-21AE76B51141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6450342" y="4959504"/>
            <a:ext cx="2526751" cy="130816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5380AFFC-17A1-4924-943F-A3719A11239A}"/>
              </a:ext>
            </a:extLst>
          </p:cNvPr>
          <p:cNvCxnSpPr>
            <a:cxnSpLocks/>
          </p:cNvCxnSpPr>
          <p:nvPr/>
        </p:nvCxnSpPr>
        <p:spPr>
          <a:xfrm>
            <a:off x="6450335" y="7604742"/>
            <a:ext cx="0" cy="227183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50F76C73-BB23-41EC-B881-F53C22F105DD}"/>
              </a:ext>
            </a:extLst>
          </p:cNvPr>
          <p:cNvSpPr/>
          <p:nvPr/>
        </p:nvSpPr>
        <p:spPr>
          <a:xfrm>
            <a:off x="3259335" y="9876580"/>
            <a:ext cx="6349039" cy="108365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>
              <a:solidFill>
                <a:schemeClr val="accent6"/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8396C26A-3BE9-4EE7-A8DA-2B3A50FDED81}"/>
              </a:ext>
            </a:extLst>
          </p:cNvPr>
          <p:cNvSpPr txBox="1"/>
          <p:nvPr/>
        </p:nvSpPr>
        <p:spPr>
          <a:xfrm>
            <a:off x="3619743" y="10010358"/>
            <a:ext cx="6349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accent6"/>
                </a:solidFill>
              </a:rPr>
              <a:t>GENE_INTERACTION</a:t>
            </a:r>
            <a:endParaRPr lang="zh-CN" altLang="en-US" sz="4800" b="1">
              <a:solidFill>
                <a:schemeClr val="accent6"/>
              </a:solidFill>
            </a:endParaRP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3F6B968-1074-4CDD-AE3B-A1B98F64B67C}"/>
              </a:ext>
            </a:extLst>
          </p:cNvPr>
          <p:cNvCxnSpPr>
            <a:cxnSpLocks/>
            <a:stCxn id="109" idx="0"/>
          </p:cNvCxnSpPr>
          <p:nvPr/>
        </p:nvCxnSpPr>
        <p:spPr>
          <a:xfrm flipV="1">
            <a:off x="3489066" y="10960226"/>
            <a:ext cx="1312404" cy="15816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91FD8AC8-5F11-48DD-886F-C6EF44214905}"/>
              </a:ext>
            </a:extLst>
          </p:cNvPr>
          <p:cNvSpPr/>
          <p:nvPr/>
        </p:nvSpPr>
        <p:spPr>
          <a:xfrm>
            <a:off x="1925258" y="12541856"/>
            <a:ext cx="3127615" cy="11776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F28163F7-CBBF-4937-A8F0-83DE3AC9943F}"/>
              </a:ext>
            </a:extLst>
          </p:cNvPr>
          <p:cNvSpPr txBox="1"/>
          <p:nvPr/>
        </p:nvSpPr>
        <p:spPr>
          <a:xfrm>
            <a:off x="2383283" y="12734638"/>
            <a:ext cx="262251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 b="1" u="sng"/>
              <a:t>(Inter_id)</a:t>
            </a:r>
            <a:endParaRPr lang="zh-CN" altLang="en-US" sz="4050" b="1" u="sng"/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012FB9FE-3B8B-4CF9-889E-38EFE0636237}"/>
              </a:ext>
            </a:extLst>
          </p:cNvPr>
          <p:cNvCxnSpPr>
            <a:cxnSpLocks/>
            <a:stCxn id="113" idx="0"/>
          </p:cNvCxnSpPr>
          <p:nvPr/>
        </p:nvCxnSpPr>
        <p:spPr>
          <a:xfrm flipH="1" flipV="1">
            <a:off x="8032978" y="10941348"/>
            <a:ext cx="1339604" cy="17489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912515B7-9155-48AF-AB80-170A2D7FD0FE}"/>
              </a:ext>
            </a:extLst>
          </p:cNvPr>
          <p:cNvSpPr/>
          <p:nvPr/>
        </p:nvSpPr>
        <p:spPr>
          <a:xfrm>
            <a:off x="7344868" y="12690276"/>
            <a:ext cx="4055428" cy="115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5DFB2A4-FB9B-4D84-B939-2B4838C656EF}"/>
              </a:ext>
            </a:extLst>
          </p:cNvPr>
          <p:cNvSpPr txBox="1"/>
          <p:nvPr/>
        </p:nvSpPr>
        <p:spPr>
          <a:xfrm>
            <a:off x="7439051" y="12879925"/>
            <a:ext cx="422557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/>
              <a:t>Inter_gene</a:t>
            </a:r>
            <a:r>
              <a:rPr lang="en-US" altLang="zh-CN" sz="4050" err="1"/>
              <a:t>_name</a:t>
            </a:r>
            <a:endParaRPr lang="zh-CN" altLang="en-US" sz="4050"/>
          </a:p>
        </p:txBody>
      </p: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B9A61E7B-B806-4D5C-A343-4A6CBDA12DFB}"/>
              </a:ext>
            </a:extLst>
          </p:cNvPr>
          <p:cNvCxnSpPr>
            <a:cxnSpLocks/>
            <a:stCxn id="129" idx="0"/>
            <a:endCxn id="109" idx="3"/>
          </p:cNvCxnSpPr>
          <p:nvPr/>
        </p:nvCxnSpPr>
        <p:spPr>
          <a:xfrm flipV="1">
            <a:off x="1403871" y="13547075"/>
            <a:ext cx="979412" cy="21230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0D7093B9-B148-4C83-8A68-67F5882EC18E}"/>
              </a:ext>
            </a:extLst>
          </p:cNvPr>
          <p:cNvCxnSpPr>
            <a:cxnSpLocks/>
            <a:stCxn id="132" idx="0"/>
            <a:endCxn id="109" idx="5"/>
          </p:cNvCxnSpPr>
          <p:nvPr/>
        </p:nvCxnSpPr>
        <p:spPr>
          <a:xfrm flipH="1" flipV="1">
            <a:off x="4594844" y="13547069"/>
            <a:ext cx="966426" cy="21230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0CE010EE-CC8C-4C98-91C9-347102E96DD7}"/>
              </a:ext>
            </a:extLst>
          </p:cNvPr>
          <p:cNvSpPr/>
          <p:nvPr/>
        </p:nvSpPr>
        <p:spPr>
          <a:xfrm>
            <a:off x="260500" y="15670163"/>
            <a:ext cx="2286753" cy="104643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9DA5ACBA-A3CA-47ED-B14E-168A9F26CE9C}"/>
              </a:ext>
            </a:extLst>
          </p:cNvPr>
          <p:cNvSpPr txBox="1"/>
          <p:nvPr/>
        </p:nvSpPr>
        <p:spPr>
          <a:xfrm>
            <a:off x="414562" y="15824069"/>
            <a:ext cx="228675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/>
              <a:t>Gene_id</a:t>
            </a:r>
            <a:endParaRPr lang="zh-CN" altLang="en-US" sz="4050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9F5731B6-3CE6-45A4-ADAC-4E0429A93BA5}"/>
              </a:ext>
            </a:extLst>
          </p:cNvPr>
          <p:cNvSpPr/>
          <p:nvPr/>
        </p:nvSpPr>
        <p:spPr>
          <a:xfrm>
            <a:off x="3777672" y="15670167"/>
            <a:ext cx="3567196" cy="133105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073B1277-6AA7-4B6B-B855-2174345C5D4C}"/>
              </a:ext>
            </a:extLst>
          </p:cNvPr>
          <p:cNvSpPr txBox="1"/>
          <p:nvPr/>
        </p:nvSpPr>
        <p:spPr>
          <a:xfrm>
            <a:off x="4061621" y="15951650"/>
            <a:ext cx="3388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/>
              <a:t>Inter_number</a:t>
            </a:r>
            <a:endParaRPr lang="zh-CN" altLang="en-US" sz="4050"/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2DFD88CD-5AEC-4229-8FBF-48478F213666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10522153" y="4959502"/>
            <a:ext cx="3068629" cy="352394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678A3A11-1D24-46B7-9441-DF8B1E79D950}"/>
              </a:ext>
            </a:extLst>
          </p:cNvPr>
          <p:cNvCxnSpPr>
            <a:cxnSpLocks/>
          </p:cNvCxnSpPr>
          <p:nvPr/>
        </p:nvCxnSpPr>
        <p:spPr>
          <a:xfrm flipH="1" flipV="1">
            <a:off x="6442661" y="9554751"/>
            <a:ext cx="327849" cy="30410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318E74C0-AE40-4042-84B9-84DB4675A78B}"/>
              </a:ext>
            </a:extLst>
          </p:cNvPr>
          <p:cNvCxnSpPr>
            <a:cxnSpLocks/>
          </p:cNvCxnSpPr>
          <p:nvPr/>
        </p:nvCxnSpPr>
        <p:spPr>
          <a:xfrm flipV="1">
            <a:off x="6126326" y="9564150"/>
            <a:ext cx="323555" cy="29470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椭圆 141">
            <a:extLst>
              <a:ext uri="{FF2B5EF4-FFF2-40B4-BE49-F238E27FC236}">
                <a16:creationId xmlns:a16="http://schemas.microsoft.com/office/drawing/2014/main" id="{BA8FE57E-D788-4F0D-9EDA-3E715E1D711F}"/>
              </a:ext>
            </a:extLst>
          </p:cNvPr>
          <p:cNvSpPr/>
          <p:nvPr/>
        </p:nvSpPr>
        <p:spPr>
          <a:xfrm rot="16200000">
            <a:off x="6337042" y="9080792"/>
            <a:ext cx="225681" cy="644638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DBF664AB-54BA-48CB-9272-54E8C55BBFED}"/>
              </a:ext>
            </a:extLst>
          </p:cNvPr>
          <p:cNvCxnSpPr>
            <a:cxnSpLocks/>
          </p:cNvCxnSpPr>
          <p:nvPr/>
        </p:nvCxnSpPr>
        <p:spPr>
          <a:xfrm flipV="1">
            <a:off x="8962481" y="4251178"/>
            <a:ext cx="0" cy="7181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80AA969E-F694-453A-86AD-0A129EB400C9}"/>
              </a:ext>
            </a:extLst>
          </p:cNvPr>
          <p:cNvCxnSpPr>
            <a:cxnSpLocks/>
          </p:cNvCxnSpPr>
          <p:nvPr/>
        </p:nvCxnSpPr>
        <p:spPr>
          <a:xfrm flipH="1">
            <a:off x="8631502" y="4669492"/>
            <a:ext cx="66195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E2575766-2D42-4F1F-A9D7-753B09482602}"/>
              </a:ext>
            </a:extLst>
          </p:cNvPr>
          <p:cNvSpPr txBox="1"/>
          <p:nvPr/>
        </p:nvSpPr>
        <p:spPr>
          <a:xfrm>
            <a:off x="14162252" y="8109672"/>
            <a:ext cx="380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accent1">
                    <a:lumMod val="75000"/>
                  </a:schemeClr>
                </a:solidFill>
              </a:rPr>
              <a:t>TranscribesInto</a:t>
            </a:r>
            <a:endParaRPr lang="zh-CN" altLang="en-US" sz="40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0119ECA1-BA4D-4A1E-9C40-705DA7B6074D}"/>
              </a:ext>
            </a:extLst>
          </p:cNvPr>
          <p:cNvCxnSpPr>
            <a:cxnSpLocks/>
          </p:cNvCxnSpPr>
          <p:nvPr/>
        </p:nvCxnSpPr>
        <p:spPr>
          <a:xfrm flipH="1" flipV="1">
            <a:off x="18082997" y="8483443"/>
            <a:ext cx="3844318" cy="1208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文本框 171">
            <a:extLst>
              <a:ext uri="{FF2B5EF4-FFF2-40B4-BE49-F238E27FC236}">
                <a16:creationId xmlns:a16="http://schemas.microsoft.com/office/drawing/2014/main" id="{2165805D-67E8-4B77-A8D6-86FB88975BC0}"/>
              </a:ext>
            </a:extLst>
          </p:cNvPr>
          <p:cNvSpPr txBox="1"/>
          <p:nvPr/>
        </p:nvSpPr>
        <p:spPr>
          <a:xfrm>
            <a:off x="22160159" y="8076875"/>
            <a:ext cx="4418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accent6"/>
                </a:solidFill>
              </a:rPr>
              <a:t>TRANSCRIPT</a:t>
            </a:r>
            <a:endParaRPr lang="zh-CN" altLang="en-US" sz="4800" b="1">
              <a:solidFill>
                <a:schemeClr val="accent6"/>
              </a:solidFill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F23F11D1-5F46-49AC-B6AF-FE25FBD07F55}"/>
              </a:ext>
            </a:extLst>
          </p:cNvPr>
          <p:cNvSpPr/>
          <p:nvPr/>
        </p:nvSpPr>
        <p:spPr>
          <a:xfrm>
            <a:off x="21963894" y="8019113"/>
            <a:ext cx="3708298" cy="101617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>
              <a:solidFill>
                <a:schemeClr val="accent6"/>
              </a:solidFill>
            </a:endParaRPr>
          </a:p>
        </p:txBody>
      </p: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C3CF0549-E0D7-4588-B3B8-FA0DD658C4D2}"/>
              </a:ext>
            </a:extLst>
          </p:cNvPr>
          <p:cNvCxnSpPr>
            <a:cxnSpLocks/>
          </p:cNvCxnSpPr>
          <p:nvPr/>
        </p:nvCxnSpPr>
        <p:spPr>
          <a:xfrm flipV="1">
            <a:off x="21596545" y="8196925"/>
            <a:ext cx="0" cy="60820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D5CDB538-8BEA-4E4F-B65C-47831F6BEEEC}"/>
              </a:ext>
            </a:extLst>
          </p:cNvPr>
          <p:cNvCxnSpPr>
            <a:cxnSpLocks/>
          </p:cNvCxnSpPr>
          <p:nvPr/>
        </p:nvCxnSpPr>
        <p:spPr>
          <a:xfrm flipH="1">
            <a:off x="21712758" y="8196925"/>
            <a:ext cx="212863" cy="28926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50923B43-D932-4A8B-91E0-0FDEC7EACED4}"/>
              </a:ext>
            </a:extLst>
          </p:cNvPr>
          <p:cNvCxnSpPr>
            <a:cxnSpLocks/>
          </p:cNvCxnSpPr>
          <p:nvPr/>
        </p:nvCxnSpPr>
        <p:spPr>
          <a:xfrm flipH="1" flipV="1">
            <a:off x="21686110" y="8488944"/>
            <a:ext cx="239510" cy="30410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B568BC5C-DA4A-409F-94FA-FB118632F4A7}"/>
              </a:ext>
            </a:extLst>
          </p:cNvPr>
          <p:cNvCxnSpPr>
            <a:cxnSpLocks/>
          </p:cNvCxnSpPr>
          <p:nvPr/>
        </p:nvCxnSpPr>
        <p:spPr>
          <a:xfrm flipV="1">
            <a:off x="10536765" y="4251178"/>
            <a:ext cx="0" cy="7181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A8A18F51-112D-412E-A171-0E9FB0EE518C}"/>
              </a:ext>
            </a:extLst>
          </p:cNvPr>
          <p:cNvCxnSpPr>
            <a:cxnSpLocks/>
          </p:cNvCxnSpPr>
          <p:nvPr/>
        </p:nvCxnSpPr>
        <p:spPr>
          <a:xfrm flipH="1">
            <a:off x="10229019" y="4444748"/>
            <a:ext cx="638311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DDA1772F-99CC-48D0-8401-32E45042FE72}"/>
              </a:ext>
            </a:extLst>
          </p:cNvPr>
          <p:cNvCxnSpPr>
            <a:cxnSpLocks/>
          </p:cNvCxnSpPr>
          <p:nvPr/>
        </p:nvCxnSpPr>
        <p:spPr>
          <a:xfrm flipH="1">
            <a:off x="10229019" y="4669492"/>
            <a:ext cx="638311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3B194AE1-5E78-4D2F-8F96-2F261AFB39D5}"/>
              </a:ext>
            </a:extLst>
          </p:cNvPr>
          <p:cNvCxnSpPr>
            <a:cxnSpLocks/>
          </p:cNvCxnSpPr>
          <p:nvPr/>
        </p:nvCxnSpPr>
        <p:spPr>
          <a:xfrm flipH="1" flipV="1">
            <a:off x="20005155" y="7231908"/>
            <a:ext cx="1940445" cy="7644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A3E18744-0DDA-4BB8-8933-DC1FAD320DA8}"/>
              </a:ext>
            </a:extLst>
          </p:cNvPr>
          <p:cNvSpPr/>
          <p:nvPr/>
        </p:nvSpPr>
        <p:spPr>
          <a:xfrm>
            <a:off x="18543038" y="6290243"/>
            <a:ext cx="2695358" cy="9471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FB3ED886-1D89-4E3D-90C7-57ED0CC3A6EF}"/>
              </a:ext>
            </a:extLst>
          </p:cNvPr>
          <p:cNvSpPr txBox="1"/>
          <p:nvPr/>
        </p:nvSpPr>
        <p:spPr>
          <a:xfrm>
            <a:off x="18611789" y="6400020"/>
            <a:ext cx="296185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/>
              <a:t>Exon_count</a:t>
            </a:r>
            <a:endParaRPr lang="zh-CN" altLang="en-US" sz="4050"/>
          </a:p>
        </p:txBody>
      </p: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27DB3E72-67C0-43FA-8B9E-85A0A56DF470}"/>
              </a:ext>
            </a:extLst>
          </p:cNvPr>
          <p:cNvCxnSpPr>
            <a:cxnSpLocks/>
          </p:cNvCxnSpPr>
          <p:nvPr/>
        </p:nvCxnSpPr>
        <p:spPr>
          <a:xfrm>
            <a:off x="25672192" y="8527187"/>
            <a:ext cx="212594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椭圆 199">
            <a:extLst>
              <a:ext uri="{FF2B5EF4-FFF2-40B4-BE49-F238E27FC236}">
                <a16:creationId xmlns:a16="http://schemas.microsoft.com/office/drawing/2014/main" id="{DD5B0654-03A4-44E3-9BBF-D67571F8CD7B}"/>
              </a:ext>
            </a:extLst>
          </p:cNvPr>
          <p:cNvSpPr/>
          <p:nvPr/>
        </p:nvSpPr>
        <p:spPr>
          <a:xfrm>
            <a:off x="27796135" y="7946257"/>
            <a:ext cx="4334859" cy="12089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35385BE0-7232-496A-88B8-C352B2C65F08}"/>
              </a:ext>
            </a:extLst>
          </p:cNvPr>
          <p:cNvSpPr txBox="1"/>
          <p:nvPr/>
        </p:nvSpPr>
        <p:spPr>
          <a:xfrm>
            <a:off x="27906439" y="8181441"/>
            <a:ext cx="483630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/>
              <a:t>Ensembl_trans_id</a:t>
            </a:r>
            <a:endParaRPr lang="zh-CN" altLang="en-US" sz="4050"/>
          </a:p>
        </p:txBody>
      </p: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4BBB0975-9DBB-459B-AC6B-44629AF9CBDD}"/>
              </a:ext>
            </a:extLst>
          </p:cNvPr>
          <p:cNvCxnSpPr>
            <a:cxnSpLocks/>
          </p:cNvCxnSpPr>
          <p:nvPr/>
        </p:nvCxnSpPr>
        <p:spPr>
          <a:xfrm flipH="1" flipV="1">
            <a:off x="22432181" y="6721470"/>
            <a:ext cx="2887" cy="12811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椭圆 205">
            <a:extLst>
              <a:ext uri="{FF2B5EF4-FFF2-40B4-BE49-F238E27FC236}">
                <a16:creationId xmlns:a16="http://schemas.microsoft.com/office/drawing/2014/main" id="{2F5CFA0B-AC36-4124-82FA-F36231A8D4A1}"/>
              </a:ext>
            </a:extLst>
          </p:cNvPr>
          <p:cNvSpPr/>
          <p:nvPr/>
        </p:nvSpPr>
        <p:spPr>
          <a:xfrm>
            <a:off x="20972021" y="5651858"/>
            <a:ext cx="2926095" cy="106553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BD019FE6-3234-456A-B354-171B5E1BF49C}"/>
              </a:ext>
            </a:extLst>
          </p:cNvPr>
          <p:cNvSpPr txBox="1"/>
          <p:nvPr/>
        </p:nvSpPr>
        <p:spPr>
          <a:xfrm>
            <a:off x="20997785" y="5857527"/>
            <a:ext cx="296185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/>
              <a:t>Coding_start</a:t>
            </a:r>
            <a:endParaRPr lang="zh-CN" altLang="en-US" sz="4050"/>
          </a:p>
        </p:txBody>
      </p: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6333D7DE-926E-4497-BBB4-697CA82EE7CF}"/>
              </a:ext>
            </a:extLst>
          </p:cNvPr>
          <p:cNvCxnSpPr>
            <a:cxnSpLocks/>
          </p:cNvCxnSpPr>
          <p:nvPr/>
        </p:nvCxnSpPr>
        <p:spPr>
          <a:xfrm flipV="1">
            <a:off x="25245797" y="6669222"/>
            <a:ext cx="0" cy="1327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51E3AD2F-5535-4E9B-9EF4-3283FD055B84}"/>
              </a:ext>
            </a:extLst>
          </p:cNvPr>
          <p:cNvSpPr/>
          <p:nvPr/>
        </p:nvSpPr>
        <p:spPr>
          <a:xfrm>
            <a:off x="23898117" y="5651858"/>
            <a:ext cx="2826155" cy="101617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97473222-F871-42DF-ACC2-F853D34CE85D}"/>
              </a:ext>
            </a:extLst>
          </p:cNvPr>
          <p:cNvSpPr txBox="1"/>
          <p:nvPr/>
        </p:nvSpPr>
        <p:spPr>
          <a:xfrm>
            <a:off x="23922132" y="5811261"/>
            <a:ext cx="296185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/>
              <a:t>Coding_end</a:t>
            </a:r>
            <a:endParaRPr lang="zh-CN" altLang="en-US" sz="4050"/>
          </a:p>
        </p:txBody>
      </p: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AC38864F-E99A-4D6C-A50D-AC1FE646A50E}"/>
              </a:ext>
            </a:extLst>
          </p:cNvPr>
          <p:cNvCxnSpPr>
            <a:cxnSpLocks/>
            <a:stCxn id="214" idx="4"/>
          </p:cNvCxnSpPr>
          <p:nvPr/>
        </p:nvCxnSpPr>
        <p:spPr>
          <a:xfrm flipH="1">
            <a:off x="25672187" y="7021738"/>
            <a:ext cx="3037203" cy="9973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DCD3FA9B-F97D-400D-8625-60B9F99DD6C6}"/>
              </a:ext>
            </a:extLst>
          </p:cNvPr>
          <p:cNvSpPr/>
          <p:nvPr/>
        </p:nvSpPr>
        <p:spPr>
          <a:xfrm>
            <a:off x="27442946" y="5994401"/>
            <a:ext cx="2532887" cy="10273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86C806AC-782A-4839-A5E0-2E4E238F4C4C}"/>
              </a:ext>
            </a:extLst>
          </p:cNvPr>
          <p:cNvSpPr txBox="1"/>
          <p:nvPr/>
        </p:nvSpPr>
        <p:spPr>
          <a:xfrm>
            <a:off x="27605981" y="6120778"/>
            <a:ext cx="296185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 b="1" u="sng"/>
              <a:t>Trans_id</a:t>
            </a:r>
            <a:endParaRPr lang="zh-CN" altLang="en-US" sz="4050" b="1" u="sng"/>
          </a:p>
        </p:txBody>
      </p:sp>
      <p:cxnSp>
        <p:nvCxnSpPr>
          <p:cNvPr id="219" name="直接连接符 218">
            <a:extLst>
              <a:ext uri="{FF2B5EF4-FFF2-40B4-BE49-F238E27FC236}">
                <a16:creationId xmlns:a16="http://schemas.microsoft.com/office/drawing/2014/main" id="{5F1898B4-105F-483A-94DE-7AC9AB12DC2B}"/>
              </a:ext>
            </a:extLst>
          </p:cNvPr>
          <p:cNvCxnSpPr>
            <a:cxnSpLocks/>
            <a:endCxn id="221" idx="0"/>
          </p:cNvCxnSpPr>
          <p:nvPr/>
        </p:nvCxnSpPr>
        <p:spPr>
          <a:xfrm>
            <a:off x="25692611" y="9040268"/>
            <a:ext cx="3209483" cy="10125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B29DF16D-835E-44DB-A96F-A0A052FA0004}"/>
              </a:ext>
            </a:extLst>
          </p:cNvPr>
          <p:cNvSpPr/>
          <p:nvPr/>
        </p:nvSpPr>
        <p:spPr>
          <a:xfrm>
            <a:off x="27906436" y="10052802"/>
            <a:ext cx="1991315" cy="9232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E65349F8-8E01-46E0-9694-75EA786AF4E5}"/>
              </a:ext>
            </a:extLst>
          </p:cNvPr>
          <p:cNvSpPr txBox="1"/>
          <p:nvPr/>
        </p:nvSpPr>
        <p:spPr>
          <a:xfrm>
            <a:off x="28133025" y="10120194"/>
            <a:ext cx="176472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/>
              <a:t>Strand</a:t>
            </a:r>
            <a:endParaRPr lang="zh-CN" altLang="en-US" sz="4050"/>
          </a:p>
        </p:txBody>
      </p: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7EE1753F-CD29-404B-884D-EB59265CAAD1}"/>
              </a:ext>
            </a:extLst>
          </p:cNvPr>
          <p:cNvCxnSpPr>
            <a:cxnSpLocks/>
            <a:endCxn id="230" idx="0"/>
          </p:cNvCxnSpPr>
          <p:nvPr/>
        </p:nvCxnSpPr>
        <p:spPr>
          <a:xfrm flipH="1">
            <a:off x="19271240" y="9055567"/>
            <a:ext cx="2666786" cy="11492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椭圆 229">
            <a:extLst>
              <a:ext uri="{FF2B5EF4-FFF2-40B4-BE49-F238E27FC236}">
                <a16:creationId xmlns:a16="http://schemas.microsoft.com/office/drawing/2014/main" id="{E4DDF597-B17B-41BF-873D-3071F194EE1D}"/>
              </a:ext>
            </a:extLst>
          </p:cNvPr>
          <p:cNvSpPr/>
          <p:nvPr/>
        </p:nvSpPr>
        <p:spPr>
          <a:xfrm>
            <a:off x="17916736" y="10204772"/>
            <a:ext cx="2709008" cy="104700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609FDE64-66FF-40DD-88D5-EE0EE29D62E0}"/>
              </a:ext>
            </a:extLst>
          </p:cNvPr>
          <p:cNvSpPr txBox="1"/>
          <p:nvPr/>
        </p:nvSpPr>
        <p:spPr>
          <a:xfrm>
            <a:off x="18083004" y="10344266"/>
            <a:ext cx="296185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/>
              <a:t>Trans_start</a:t>
            </a:r>
            <a:endParaRPr lang="zh-CN" altLang="en-US" sz="4050"/>
          </a:p>
        </p:txBody>
      </p:sp>
      <p:cxnSp>
        <p:nvCxnSpPr>
          <p:cNvPr id="236" name="直接连接符 235">
            <a:extLst>
              <a:ext uri="{FF2B5EF4-FFF2-40B4-BE49-F238E27FC236}">
                <a16:creationId xmlns:a16="http://schemas.microsoft.com/office/drawing/2014/main" id="{B3D674FA-12D5-461E-B1E0-4A71DBD456FC}"/>
              </a:ext>
            </a:extLst>
          </p:cNvPr>
          <p:cNvCxnSpPr>
            <a:cxnSpLocks/>
            <a:stCxn id="239" idx="0"/>
          </p:cNvCxnSpPr>
          <p:nvPr/>
        </p:nvCxnSpPr>
        <p:spPr>
          <a:xfrm flipH="1" flipV="1">
            <a:off x="25091162" y="9035271"/>
            <a:ext cx="2046201" cy="18860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椭圆 238">
            <a:extLst>
              <a:ext uri="{FF2B5EF4-FFF2-40B4-BE49-F238E27FC236}">
                <a16:creationId xmlns:a16="http://schemas.microsoft.com/office/drawing/2014/main" id="{EA18E027-9046-4CC8-A6A6-E402F4812B1F}"/>
              </a:ext>
            </a:extLst>
          </p:cNvPr>
          <p:cNvSpPr/>
          <p:nvPr/>
        </p:nvSpPr>
        <p:spPr>
          <a:xfrm>
            <a:off x="25906951" y="10921344"/>
            <a:ext cx="2460833" cy="9232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6D61C589-FA72-4BEA-BE32-9E57055DFC80}"/>
              </a:ext>
            </a:extLst>
          </p:cNvPr>
          <p:cNvSpPr txBox="1"/>
          <p:nvPr/>
        </p:nvSpPr>
        <p:spPr>
          <a:xfrm>
            <a:off x="25962020" y="10997903"/>
            <a:ext cx="296185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/>
              <a:t>Trans_end</a:t>
            </a:r>
            <a:endParaRPr lang="zh-CN" altLang="en-US" sz="4050"/>
          </a:p>
        </p:txBody>
      </p: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8B2B8B86-63AA-42C2-BCBA-A786EA6C5990}"/>
              </a:ext>
            </a:extLst>
          </p:cNvPr>
          <p:cNvCxnSpPr>
            <a:cxnSpLocks/>
          </p:cNvCxnSpPr>
          <p:nvPr/>
        </p:nvCxnSpPr>
        <p:spPr>
          <a:xfrm flipV="1">
            <a:off x="22612558" y="9048535"/>
            <a:ext cx="0" cy="7181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3F38DC35-922C-4D0F-B335-F15B4F40DE4B}"/>
              </a:ext>
            </a:extLst>
          </p:cNvPr>
          <p:cNvCxnSpPr>
            <a:cxnSpLocks/>
          </p:cNvCxnSpPr>
          <p:nvPr/>
        </p:nvCxnSpPr>
        <p:spPr>
          <a:xfrm flipV="1">
            <a:off x="19366759" y="9740348"/>
            <a:ext cx="3257459" cy="254767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菱形 271">
            <a:extLst>
              <a:ext uri="{FF2B5EF4-FFF2-40B4-BE49-F238E27FC236}">
                <a16:creationId xmlns:a16="http://schemas.microsoft.com/office/drawing/2014/main" id="{5F021676-686C-4E5A-AEEC-AB58B8D62891}"/>
              </a:ext>
            </a:extLst>
          </p:cNvPr>
          <p:cNvSpPr/>
          <p:nvPr/>
        </p:nvSpPr>
        <p:spPr>
          <a:xfrm>
            <a:off x="17579734" y="12282034"/>
            <a:ext cx="3574052" cy="1319886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58559AC8-A8B2-4A3B-A849-321AEDEB2047}"/>
              </a:ext>
            </a:extLst>
          </p:cNvPr>
          <p:cNvSpPr txBox="1"/>
          <p:nvPr/>
        </p:nvSpPr>
        <p:spPr>
          <a:xfrm>
            <a:off x="18240205" y="12588034"/>
            <a:ext cx="2827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accent1">
                    <a:lumMod val="75000"/>
                  </a:schemeClr>
                </a:solidFill>
              </a:rPr>
              <a:t>BelongsTo</a:t>
            </a:r>
            <a:endParaRPr lang="zh-CN" altLang="en-US" sz="40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359694F5-503A-4464-AAD8-881DC795AE8E}"/>
              </a:ext>
            </a:extLst>
          </p:cNvPr>
          <p:cNvCxnSpPr>
            <a:cxnSpLocks/>
          </p:cNvCxnSpPr>
          <p:nvPr/>
        </p:nvCxnSpPr>
        <p:spPr>
          <a:xfrm>
            <a:off x="19348498" y="13601922"/>
            <a:ext cx="0" cy="248537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矩形 274">
            <a:extLst>
              <a:ext uri="{FF2B5EF4-FFF2-40B4-BE49-F238E27FC236}">
                <a16:creationId xmlns:a16="http://schemas.microsoft.com/office/drawing/2014/main" id="{BE0F1A3B-4CD6-4DED-B472-B375B1C9A2F1}"/>
              </a:ext>
            </a:extLst>
          </p:cNvPr>
          <p:cNvSpPr/>
          <p:nvPr/>
        </p:nvSpPr>
        <p:spPr>
          <a:xfrm>
            <a:off x="28892195" y="24250967"/>
            <a:ext cx="2864792" cy="108365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>
              <a:solidFill>
                <a:schemeClr val="accent6"/>
              </a:solidFill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E80ED31C-3E8D-44C6-A121-EE561CD17CE3}"/>
              </a:ext>
            </a:extLst>
          </p:cNvPr>
          <p:cNvSpPr txBox="1"/>
          <p:nvPr/>
        </p:nvSpPr>
        <p:spPr>
          <a:xfrm>
            <a:off x="16835974" y="16198543"/>
            <a:ext cx="5799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accent6"/>
                </a:solidFill>
              </a:rPr>
              <a:t>TRANSCRIPT_CLASS</a:t>
            </a:r>
            <a:endParaRPr lang="zh-CN" altLang="en-US" sz="4800" b="1">
              <a:solidFill>
                <a:schemeClr val="accent6"/>
              </a:solidFill>
            </a:endParaRPr>
          </a:p>
        </p:txBody>
      </p: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4B512272-1A7E-438E-98CB-21ACC40A99E9}"/>
              </a:ext>
            </a:extLst>
          </p:cNvPr>
          <p:cNvCxnSpPr>
            <a:cxnSpLocks/>
          </p:cNvCxnSpPr>
          <p:nvPr/>
        </p:nvCxnSpPr>
        <p:spPr>
          <a:xfrm flipH="1">
            <a:off x="19047595" y="15637549"/>
            <a:ext cx="638311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DDA1772F-99CC-48D0-8401-32E45042FE72}"/>
              </a:ext>
            </a:extLst>
          </p:cNvPr>
          <p:cNvCxnSpPr>
            <a:cxnSpLocks/>
          </p:cNvCxnSpPr>
          <p:nvPr/>
        </p:nvCxnSpPr>
        <p:spPr>
          <a:xfrm flipH="1">
            <a:off x="19047595" y="15821080"/>
            <a:ext cx="638311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接连接符 279">
            <a:extLst>
              <a:ext uri="{FF2B5EF4-FFF2-40B4-BE49-F238E27FC236}">
                <a16:creationId xmlns:a16="http://schemas.microsoft.com/office/drawing/2014/main" id="{83455047-089C-4145-8DBD-6ADD83493A8A}"/>
              </a:ext>
            </a:extLst>
          </p:cNvPr>
          <p:cNvCxnSpPr>
            <a:cxnSpLocks/>
          </p:cNvCxnSpPr>
          <p:nvPr/>
        </p:nvCxnSpPr>
        <p:spPr>
          <a:xfrm flipH="1" flipV="1">
            <a:off x="22354319" y="9056003"/>
            <a:ext cx="239510" cy="30410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直接连接符 280">
            <a:extLst>
              <a:ext uri="{FF2B5EF4-FFF2-40B4-BE49-F238E27FC236}">
                <a16:creationId xmlns:a16="http://schemas.microsoft.com/office/drawing/2014/main" id="{39DE64A0-D6EA-483B-A40A-DD314177BD8E}"/>
              </a:ext>
            </a:extLst>
          </p:cNvPr>
          <p:cNvCxnSpPr>
            <a:cxnSpLocks/>
          </p:cNvCxnSpPr>
          <p:nvPr/>
        </p:nvCxnSpPr>
        <p:spPr>
          <a:xfrm flipV="1">
            <a:off x="22635741" y="9072696"/>
            <a:ext cx="239510" cy="28531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2" name="椭圆 281">
            <a:extLst>
              <a:ext uri="{FF2B5EF4-FFF2-40B4-BE49-F238E27FC236}">
                <a16:creationId xmlns:a16="http://schemas.microsoft.com/office/drawing/2014/main" id="{7C23D783-A2B3-4F28-93FC-0F892301E3FF}"/>
              </a:ext>
            </a:extLst>
          </p:cNvPr>
          <p:cNvSpPr/>
          <p:nvPr/>
        </p:nvSpPr>
        <p:spPr>
          <a:xfrm rot="16200000">
            <a:off x="22501408" y="9159837"/>
            <a:ext cx="225681" cy="644638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145DC2C5-D1E8-426F-BFDE-6B2570CD7A13}"/>
              </a:ext>
            </a:extLst>
          </p:cNvPr>
          <p:cNvCxnSpPr>
            <a:cxnSpLocks/>
            <a:stCxn id="407" idx="1"/>
          </p:cNvCxnSpPr>
          <p:nvPr/>
        </p:nvCxnSpPr>
        <p:spPr>
          <a:xfrm flipH="1" flipV="1">
            <a:off x="14397902" y="16611795"/>
            <a:ext cx="2203112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BCB28EC6-6EF2-47BF-B0BD-B1DC3C8221D5}"/>
              </a:ext>
            </a:extLst>
          </p:cNvPr>
          <p:cNvCxnSpPr>
            <a:cxnSpLocks/>
          </p:cNvCxnSpPr>
          <p:nvPr/>
        </p:nvCxnSpPr>
        <p:spPr>
          <a:xfrm>
            <a:off x="19382544" y="17153621"/>
            <a:ext cx="2005" cy="15303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04F4E974-A9BE-418B-8960-948B7C32EACB}"/>
              </a:ext>
            </a:extLst>
          </p:cNvPr>
          <p:cNvCxnSpPr>
            <a:cxnSpLocks/>
            <a:endCxn id="287" idx="7"/>
          </p:cNvCxnSpPr>
          <p:nvPr/>
        </p:nvCxnSpPr>
        <p:spPr>
          <a:xfrm flipH="1">
            <a:off x="14219398" y="17143510"/>
            <a:ext cx="2374716" cy="9994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椭圆 286">
            <a:extLst>
              <a:ext uri="{FF2B5EF4-FFF2-40B4-BE49-F238E27FC236}">
                <a16:creationId xmlns:a16="http://schemas.microsoft.com/office/drawing/2014/main" id="{D438E440-7B51-4C43-965D-863599802523}"/>
              </a:ext>
            </a:extLst>
          </p:cNvPr>
          <p:cNvSpPr/>
          <p:nvPr/>
        </p:nvSpPr>
        <p:spPr>
          <a:xfrm>
            <a:off x="11911981" y="17994009"/>
            <a:ext cx="2703307" cy="10171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288" name="椭圆 287">
            <a:extLst>
              <a:ext uri="{FF2B5EF4-FFF2-40B4-BE49-F238E27FC236}">
                <a16:creationId xmlns:a16="http://schemas.microsoft.com/office/drawing/2014/main" id="{2F141788-746A-4F26-9CFD-13E919934537}"/>
              </a:ext>
            </a:extLst>
          </p:cNvPr>
          <p:cNvSpPr/>
          <p:nvPr/>
        </p:nvSpPr>
        <p:spPr>
          <a:xfrm>
            <a:off x="11687540" y="16120287"/>
            <a:ext cx="2710362" cy="10171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289" name="椭圆 288">
            <a:extLst>
              <a:ext uri="{FF2B5EF4-FFF2-40B4-BE49-F238E27FC236}">
                <a16:creationId xmlns:a16="http://schemas.microsoft.com/office/drawing/2014/main" id="{B86B6B63-16D7-4415-B594-57252AB775C9}"/>
              </a:ext>
            </a:extLst>
          </p:cNvPr>
          <p:cNvSpPr/>
          <p:nvPr/>
        </p:nvSpPr>
        <p:spPr>
          <a:xfrm>
            <a:off x="17530097" y="18683989"/>
            <a:ext cx="3708298" cy="11226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E1AF9C40-9A16-499D-8E8C-83C6D0676211}"/>
              </a:ext>
            </a:extLst>
          </p:cNvPr>
          <p:cNvSpPr txBox="1"/>
          <p:nvPr/>
        </p:nvSpPr>
        <p:spPr>
          <a:xfrm>
            <a:off x="11863941" y="16235364"/>
            <a:ext cx="263166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/>
              <a:t>Trans_class</a:t>
            </a:r>
            <a:endParaRPr lang="zh-CN" altLang="en-US" sz="4050"/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B72EC978-3109-4B6D-A4B3-82AEC13B4FB9}"/>
              </a:ext>
            </a:extLst>
          </p:cNvPr>
          <p:cNvSpPr txBox="1"/>
          <p:nvPr/>
        </p:nvSpPr>
        <p:spPr>
          <a:xfrm>
            <a:off x="12020228" y="18133264"/>
            <a:ext cx="263166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/>
              <a:t>Trans_type</a:t>
            </a:r>
            <a:endParaRPr lang="zh-CN" altLang="en-US" sz="4050"/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3757DECD-DD03-4B4C-8D2E-82F4CB074F27}"/>
              </a:ext>
            </a:extLst>
          </p:cNvPr>
          <p:cNvSpPr txBox="1"/>
          <p:nvPr/>
        </p:nvSpPr>
        <p:spPr>
          <a:xfrm>
            <a:off x="17804905" y="18887536"/>
            <a:ext cx="336847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 b="1" u="sng"/>
              <a:t>Trans_class_id</a:t>
            </a:r>
            <a:endParaRPr lang="zh-CN" altLang="en-US" sz="4050" b="1" u="sng"/>
          </a:p>
        </p:txBody>
      </p:sp>
      <p:cxnSp>
        <p:nvCxnSpPr>
          <p:cNvPr id="300" name="直接连接符 299">
            <a:extLst>
              <a:ext uri="{FF2B5EF4-FFF2-40B4-BE49-F238E27FC236}">
                <a16:creationId xmlns:a16="http://schemas.microsoft.com/office/drawing/2014/main" id="{5138A488-1320-4E35-8EC4-50967CC6D8CE}"/>
              </a:ext>
            </a:extLst>
          </p:cNvPr>
          <p:cNvCxnSpPr>
            <a:cxnSpLocks/>
          </p:cNvCxnSpPr>
          <p:nvPr/>
        </p:nvCxnSpPr>
        <p:spPr>
          <a:xfrm flipH="1" flipV="1">
            <a:off x="24620143" y="9055567"/>
            <a:ext cx="4423" cy="74533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接连接符 301">
            <a:extLst>
              <a:ext uri="{FF2B5EF4-FFF2-40B4-BE49-F238E27FC236}">
                <a16:creationId xmlns:a16="http://schemas.microsoft.com/office/drawing/2014/main" id="{B8A77C79-2AF9-4523-8EAA-24E7798D9A1C}"/>
              </a:ext>
            </a:extLst>
          </p:cNvPr>
          <p:cNvCxnSpPr>
            <a:cxnSpLocks/>
            <a:stCxn id="304" idx="0"/>
          </p:cNvCxnSpPr>
          <p:nvPr/>
        </p:nvCxnSpPr>
        <p:spPr>
          <a:xfrm flipH="1" flipV="1">
            <a:off x="24608484" y="9766635"/>
            <a:ext cx="1852693" cy="252023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菱形 303">
            <a:extLst>
              <a:ext uri="{FF2B5EF4-FFF2-40B4-BE49-F238E27FC236}">
                <a16:creationId xmlns:a16="http://schemas.microsoft.com/office/drawing/2014/main" id="{7A1E016C-DE4D-49BB-824E-64AEED425351}"/>
              </a:ext>
            </a:extLst>
          </p:cNvPr>
          <p:cNvSpPr/>
          <p:nvPr/>
        </p:nvSpPr>
        <p:spPr>
          <a:xfrm>
            <a:off x="24300969" y="12286867"/>
            <a:ext cx="4320415" cy="143267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308" name="文本框 307">
            <a:extLst>
              <a:ext uri="{FF2B5EF4-FFF2-40B4-BE49-F238E27FC236}">
                <a16:creationId xmlns:a16="http://schemas.microsoft.com/office/drawing/2014/main" id="{D1CF2131-6E71-4F73-B30D-ED8C5F81C8D3}"/>
              </a:ext>
            </a:extLst>
          </p:cNvPr>
          <p:cNvSpPr txBox="1"/>
          <p:nvPr/>
        </p:nvSpPr>
        <p:spPr>
          <a:xfrm>
            <a:off x="24956456" y="12651469"/>
            <a:ext cx="3574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accent1">
                    <a:lumMod val="75000"/>
                  </a:schemeClr>
                </a:solidFill>
              </a:rPr>
              <a:t>TranslatesInto</a:t>
            </a:r>
            <a:endParaRPr lang="zh-CN" altLang="en-US" sz="40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12" name="直接连接符 311">
            <a:extLst>
              <a:ext uri="{FF2B5EF4-FFF2-40B4-BE49-F238E27FC236}">
                <a16:creationId xmlns:a16="http://schemas.microsoft.com/office/drawing/2014/main" id="{915CC9CF-E402-4347-9E64-494FEA5EC2EB}"/>
              </a:ext>
            </a:extLst>
          </p:cNvPr>
          <p:cNvCxnSpPr>
            <a:cxnSpLocks/>
            <a:stCxn id="304" idx="2"/>
            <a:endCxn id="313" idx="0"/>
          </p:cNvCxnSpPr>
          <p:nvPr/>
        </p:nvCxnSpPr>
        <p:spPr>
          <a:xfrm>
            <a:off x="26461177" y="13719537"/>
            <a:ext cx="8563" cy="224675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矩形 312">
            <a:extLst>
              <a:ext uri="{FF2B5EF4-FFF2-40B4-BE49-F238E27FC236}">
                <a16:creationId xmlns:a16="http://schemas.microsoft.com/office/drawing/2014/main" id="{BF387A7F-691D-44DE-9989-249B04AA6F72}"/>
              </a:ext>
            </a:extLst>
          </p:cNvPr>
          <p:cNvSpPr/>
          <p:nvPr/>
        </p:nvSpPr>
        <p:spPr>
          <a:xfrm>
            <a:off x="24806456" y="15966292"/>
            <a:ext cx="3326567" cy="108365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>
              <a:solidFill>
                <a:schemeClr val="accent6"/>
              </a:solidFill>
            </a:endParaRPr>
          </a:p>
        </p:txBody>
      </p:sp>
      <p:sp>
        <p:nvSpPr>
          <p:cNvPr id="314" name="文本框 313">
            <a:extLst>
              <a:ext uri="{FF2B5EF4-FFF2-40B4-BE49-F238E27FC236}">
                <a16:creationId xmlns:a16="http://schemas.microsoft.com/office/drawing/2014/main" id="{45408641-E6A9-4822-B40F-8E3C4C0608AD}"/>
              </a:ext>
            </a:extLst>
          </p:cNvPr>
          <p:cNvSpPr txBox="1"/>
          <p:nvPr/>
        </p:nvSpPr>
        <p:spPr>
          <a:xfrm>
            <a:off x="25197476" y="16119948"/>
            <a:ext cx="3405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accent6"/>
                </a:solidFill>
              </a:rPr>
              <a:t>PROTEIN</a:t>
            </a:r>
            <a:endParaRPr lang="zh-CN" altLang="en-US" sz="4800" b="1">
              <a:solidFill>
                <a:schemeClr val="accent6"/>
              </a:solidFill>
            </a:endParaRPr>
          </a:p>
        </p:txBody>
      </p:sp>
      <p:cxnSp>
        <p:nvCxnSpPr>
          <p:cNvPr id="315" name="直接连接符 314">
            <a:extLst>
              <a:ext uri="{FF2B5EF4-FFF2-40B4-BE49-F238E27FC236}">
                <a16:creationId xmlns:a16="http://schemas.microsoft.com/office/drawing/2014/main" id="{ED11F33D-E2FC-4D2C-98CB-51AF0F004853}"/>
              </a:ext>
            </a:extLst>
          </p:cNvPr>
          <p:cNvCxnSpPr>
            <a:cxnSpLocks/>
          </p:cNvCxnSpPr>
          <p:nvPr/>
        </p:nvCxnSpPr>
        <p:spPr>
          <a:xfrm flipV="1">
            <a:off x="24631802" y="9048535"/>
            <a:ext cx="257215" cy="34826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直接连接符 315">
            <a:extLst>
              <a:ext uri="{FF2B5EF4-FFF2-40B4-BE49-F238E27FC236}">
                <a16:creationId xmlns:a16="http://schemas.microsoft.com/office/drawing/2014/main" id="{4D24F5B2-F50C-4763-812A-ED2BB3A2EC36}"/>
              </a:ext>
            </a:extLst>
          </p:cNvPr>
          <p:cNvCxnSpPr>
            <a:cxnSpLocks/>
          </p:cNvCxnSpPr>
          <p:nvPr/>
        </p:nvCxnSpPr>
        <p:spPr>
          <a:xfrm flipH="1" flipV="1">
            <a:off x="24322089" y="9055567"/>
            <a:ext cx="298054" cy="34123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直接连接符 316">
            <a:extLst>
              <a:ext uri="{FF2B5EF4-FFF2-40B4-BE49-F238E27FC236}">
                <a16:creationId xmlns:a16="http://schemas.microsoft.com/office/drawing/2014/main" id="{4F3A118F-D85E-4F50-BADB-9781A080EA64}"/>
              </a:ext>
            </a:extLst>
          </p:cNvPr>
          <p:cNvCxnSpPr>
            <a:cxnSpLocks/>
          </p:cNvCxnSpPr>
          <p:nvPr/>
        </p:nvCxnSpPr>
        <p:spPr>
          <a:xfrm flipH="1">
            <a:off x="24296426" y="9515952"/>
            <a:ext cx="647433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接连接符 320">
            <a:extLst>
              <a:ext uri="{FF2B5EF4-FFF2-40B4-BE49-F238E27FC236}">
                <a16:creationId xmlns:a16="http://schemas.microsoft.com/office/drawing/2014/main" id="{0056B60D-536C-4412-A1FA-8B4371CE548F}"/>
              </a:ext>
            </a:extLst>
          </p:cNvPr>
          <p:cNvCxnSpPr>
            <a:cxnSpLocks/>
          </p:cNvCxnSpPr>
          <p:nvPr/>
        </p:nvCxnSpPr>
        <p:spPr>
          <a:xfrm flipH="1">
            <a:off x="26135207" y="15744598"/>
            <a:ext cx="647433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椭圆 321">
            <a:extLst>
              <a:ext uri="{FF2B5EF4-FFF2-40B4-BE49-F238E27FC236}">
                <a16:creationId xmlns:a16="http://schemas.microsoft.com/office/drawing/2014/main" id="{246E1870-3619-420E-B41B-FCCC5AB3F91C}"/>
              </a:ext>
            </a:extLst>
          </p:cNvPr>
          <p:cNvSpPr/>
          <p:nvPr/>
        </p:nvSpPr>
        <p:spPr>
          <a:xfrm rot="16200000">
            <a:off x="26344686" y="15176084"/>
            <a:ext cx="225681" cy="644638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cxnSp>
        <p:nvCxnSpPr>
          <p:cNvPr id="324" name="直接连接符 323">
            <a:extLst>
              <a:ext uri="{FF2B5EF4-FFF2-40B4-BE49-F238E27FC236}">
                <a16:creationId xmlns:a16="http://schemas.microsoft.com/office/drawing/2014/main" id="{256F363E-1E49-4889-81A2-4348D531F145}"/>
              </a:ext>
            </a:extLst>
          </p:cNvPr>
          <p:cNvCxnSpPr>
            <a:cxnSpLocks/>
            <a:endCxn id="330" idx="0"/>
          </p:cNvCxnSpPr>
          <p:nvPr/>
        </p:nvCxnSpPr>
        <p:spPr>
          <a:xfrm flipH="1">
            <a:off x="23320781" y="17046172"/>
            <a:ext cx="1485675" cy="16174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6" name="椭圆 325">
            <a:extLst>
              <a:ext uri="{FF2B5EF4-FFF2-40B4-BE49-F238E27FC236}">
                <a16:creationId xmlns:a16="http://schemas.microsoft.com/office/drawing/2014/main" id="{4B4B7498-C45A-4E8F-8E7C-7CD1B2019E2B}"/>
              </a:ext>
            </a:extLst>
          </p:cNvPr>
          <p:cNvSpPr/>
          <p:nvPr/>
        </p:nvSpPr>
        <p:spPr>
          <a:xfrm>
            <a:off x="22055666" y="14051219"/>
            <a:ext cx="2670727" cy="9668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327" name="椭圆 326">
            <a:extLst>
              <a:ext uri="{FF2B5EF4-FFF2-40B4-BE49-F238E27FC236}">
                <a16:creationId xmlns:a16="http://schemas.microsoft.com/office/drawing/2014/main" id="{1AB58FF6-30E4-488B-A08F-66D2D39E8855}"/>
              </a:ext>
            </a:extLst>
          </p:cNvPr>
          <p:cNvSpPr/>
          <p:nvPr/>
        </p:nvSpPr>
        <p:spPr>
          <a:xfrm>
            <a:off x="28482637" y="18621635"/>
            <a:ext cx="2961853" cy="95625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328" name="椭圆 327">
            <a:extLst>
              <a:ext uri="{FF2B5EF4-FFF2-40B4-BE49-F238E27FC236}">
                <a16:creationId xmlns:a16="http://schemas.microsoft.com/office/drawing/2014/main" id="{9DF36F7C-178C-40F4-994D-95B384FDDB07}"/>
              </a:ext>
            </a:extLst>
          </p:cNvPr>
          <p:cNvSpPr/>
          <p:nvPr/>
        </p:nvSpPr>
        <p:spPr>
          <a:xfrm>
            <a:off x="28380509" y="14154974"/>
            <a:ext cx="3190653" cy="87172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329" name="椭圆 328">
            <a:extLst>
              <a:ext uri="{FF2B5EF4-FFF2-40B4-BE49-F238E27FC236}">
                <a16:creationId xmlns:a16="http://schemas.microsoft.com/office/drawing/2014/main" id="{91FAFBB3-7F5A-4737-8EB6-521048FC1F32}"/>
              </a:ext>
            </a:extLst>
          </p:cNvPr>
          <p:cNvSpPr/>
          <p:nvPr/>
        </p:nvSpPr>
        <p:spPr>
          <a:xfrm>
            <a:off x="29639238" y="16087293"/>
            <a:ext cx="2385730" cy="92126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330" name="椭圆 329">
            <a:extLst>
              <a:ext uri="{FF2B5EF4-FFF2-40B4-BE49-F238E27FC236}">
                <a16:creationId xmlns:a16="http://schemas.microsoft.com/office/drawing/2014/main" id="{4CBE409A-311B-4618-8FAD-1AF63F2E6D79}"/>
              </a:ext>
            </a:extLst>
          </p:cNvPr>
          <p:cNvSpPr/>
          <p:nvPr/>
        </p:nvSpPr>
        <p:spPr>
          <a:xfrm>
            <a:off x="22129314" y="18663640"/>
            <a:ext cx="2382933" cy="9668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cxnSp>
        <p:nvCxnSpPr>
          <p:cNvPr id="331" name="直接连接符 330">
            <a:extLst>
              <a:ext uri="{FF2B5EF4-FFF2-40B4-BE49-F238E27FC236}">
                <a16:creationId xmlns:a16="http://schemas.microsoft.com/office/drawing/2014/main" id="{C983A8AE-B99B-4D68-AFB0-40E3E0EBC08D}"/>
              </a:ext>
            </a:extLst>
          </p:cNvPr>
          <p:cNvCxnSpPr>
            <a:cxnSpLocks/>
          </p:cNvCxnSpPr>
          <p:nvPr/>
        </p:nvCxnSpPr>
        <p:spPr>
          <a:xfrm>
            <a:off x="28164947" y="16535446"/>
            <a:ext cx="1474291" cy="5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直接连接符 331">
            <a:extLst>
              <a:ext uri="{FF2B5EF4-FFF2-40B4-BE49-F238E27FC236}">
                <a16:creationId xmlns:a16="http://schemas.microsoft.com/office/drawing/2014/main" id="{99ACF57C-823C-4877-A575-EC59E86E07F5}"/>
              </a:ext>
            </a:extLst>
          </p:cNvPr>
          <p:cNvCxnSpPr>
            <a:cxnSpLocks/>
            <a:endCxn id="327" idx="0"/>
          </p:cNvCxnSpPr>
          <p:nvPr/>
        </p:nvCxnSpPr>
        <p:spPr>
          <a:xfrm>
            <a:off x="28158129" y="17034658"/>
            <a:ext cx="1805435" cy="15869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直接连接符 332">
            <a:extLst>
              <a:ext uri="{FF2B5EF4-FFF2-40B4-BE49-F238E27FC236}">
                <a16:creationId xmlns:a16="http://schemas.microsoft.com/office/drawing/2014/main" id="{AC256034-F757-4BFD-BF88-6B0AD0C729CE}"/>
              </a:ext>
            </a:extLst>
          </p:cNvPr>
          <p:cNvCxnSpPr>
            <a:cxnSpLocks/>
            <a:stCxn id="328" idx="4"/>
          </p:cNvCxnSpPr>
          <p:nvPr/>
        </p:nvCxnSpPr>
        <p:spPr>
          <a:xfrm flipH="1">
            <a:off x="28128065" y="15026696"/>
            <a:ext cx="1847769" cy="947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直接连接符 333">
            <a:extLst>
              <a:ext uri="{FF2B5EF4-FFF2-40B4-BE49-F238E27FC236}">
                <a16:creationId xmlns:a16="http://schemas.microsoft.com/office/drawing/2014/main" id="{06B49EB6-FEEF-42F4-AB48-DF22C6939CB3}"/>
              </a:ext>
            </a:extLst>
          </p:cNvPr>
          <p:cNvCxnSpPr>
            <a:cxnSpLocks/>
            <a:endCxn id="326" idx="4"/>
          </p:cNvCxnSpPr>
          <p:nvPr/>
        </p:nvCxnSpPr>
        <p:spPr>
          <a:xfrm flipH="1" flipV="1">
            <a:off x="23391030" y="15018063"/>
            <a:ext cx="1391015" cy="9300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文本框 337">
            <a:extLst>
              <a:ext uri="{FF2B5EF4-FFF2-40B4-BE49-F238E27FC236}">
                <a16:creationId xmlns:a16="http://schemas.microsoft.com/office/drawing/2014/main" id="{A04B7858-2327-4239-8D59-080A7CE62838}"/>
              </a:ext>
            </a:extLst>
          </p:cNvPr>
          <p:cNvSpPr txBox="1"/>
          <p:nvPr/>
        </p:nvSpPr>
        <p:spPr>
          <a:xfrm>
            <a:off x="22129314" y="14154979"/>
            <a:ext cx="296185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/>
              <a:t>Uniprot_id</a:t>
            </a:r>
            <a:endParaRPr lang="zh-CN" altLang="en-US" sz="4050"/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638D1109-90A5-4AD1-B063-1C6037495C89}"/>
              </a:ext>
            </a:extLst>
          </p:cNvPr>
          <p:cNvSpPr txBox="1"/>
          <p:nvPr/>
        </p:nvSpPr>
        <p:spPr>
          <a:xfrm>
            <a:off x="22456870" y="18749413"/>
            <a:ext cx="296185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 b="1" u="sng"/>
              <a:t>Prot_id</a:t>
            </a:r>
            <a:endParaRPr lang="zh-CN" altLang="en-US" sz="4050" b="1" u="sng"/>
          </a:p>
        </p:txBody>
      </p:sp>
      <p:sp>
        <p:nvSpPr>
          <p:cNvPr id="348" name="文本框 347">
            <a:extLst>
              <a:ext uri="{FF2B5EF4-FFF2-40B4-BE49-F238E27FC236}">
                <a16:creationId xmlns:a16="http://schemas.microsoft.com/office/drawing/2014/main" id="{BE173CF1-1C87-4A50-A536-7F61815B0933}"/>
              </a:ext>
            </a:extLst>
          </p:cNvPr>
          <p:cNvSpPr txBox="1"/>
          <p:nvPr/>
        </p:nvSpPr>
        <p:spPr>
          <a:xfrm>
            <a:off x="28843665" y="18724293"/>
            <a:ext cx="296185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/>
              <a:t>Prot_short</a:t>
            </a:r>
            <a:endParaRPr lang="zh-CN" altLang="en-US" sz="4050"/>
          </a:p>
        </p:txBody>
      </p:sp>
      <p:sp>
        <p:nvSpPr>
          <p:cNvPr id="354" name="文本框 353">
            <a:extLst>
              <a:ext uri="{FF2B5EF4-FFF2-40B4-BE49-F238E27FC236}">
                <a16:creationId xmlns:a16="http://schemas.microsoft.com/office/drawing/2014/main" id="{D32A8B5D-FDEB-4CDA-88CD-6B707DA6DD46}"/>
              </a:ext>
            </a:extLst>
          </p:cNvPr>
          <p:cNvSpPr txBox="1"/>
          <p:nvPr/>
        </p:nvSpPr>
        <p:spPr>
          <a:xfrm>
            <a:off x="29780892" y="16200301"/>
            <a:ext cx="296185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/>
              <a:t>Prot_full</a:t>
            </a:r>
            <a:endParaRPr lang="zh-CN" altLang="en-US" sz="4050"/>
          </a:p>
        </p:txBody>
      </p:sp>
      <p:sp>
        <p:nvSpPr>
          <p:cNvPr id="362" name="文本框 361">
            <a:extLst>
              <a:ext uri="{FF2B5EF4-FFF2-40B4-BE49-F238E27FC236}">
                <a16:creationId xmlns:a16="http://schemas.microsoft.com/office/drawing/2014/main" id="{4869C67E-A361-4FB9-B557-03A59E7E9720}"/>
              </a:ext>
            </a:extLst>
          </p:cNvPr>
          <p:cNvSpPr txBox="1"/>
          <p:nvPr/>
        </p:nvSpPr>
        <p:spPr>
          <a:xfrm>
            <a:off x="28621384" y="14228468"/>
            <a:ext cx="296185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/>
              <a:t>Prot_length</a:t>
            </a:r>
            <a:endParaRPr lang="zh-CN" altLang="en-US" sz="4050"/>
          </a:p>
        </p:txBody>
      </p:sp>
      <p:cxnSp>
        <p:nvCxnSpPr>
          <p:cNvPr id="391" name="直接连接符 390">
            <a:extLst>
              <a:ext uri="{FF2B5EF4-FFF2-40B4-BE49-F238E27FC236}">
                <a16:creationId xmlns:a16="http://schemas.microsoft.com/office/drawing/2014/main" id="{7A128DDE-9FB0-41B5-81D0-8B6E5AECD07E}"/>
              </a:ext>
            </a:extLst>
          </p:cNvPr>
          <p:cNvCxnSpPr>
            <a:cxnSpLocks/>
          </p:cNvCxnSpPr>
          <p:nvPr/>
        </p:nvCxnSpPr>
        <p:spPr>
          <a:xfrm flipV="1">
            <a:off x="25475964" y="17046172"/>
            <a:ext cx="6901" cy="7181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直接连接符 391">
            <a:extLst>
              <a:ext uri="{FF2B5EF4-FFF2-40B4-BE49-F238E27FC236}">
                <a16:creationId xmlns:a16="http://schemas.microsoft.com/office/drawing/2014/main" id="{B14DC8CC-FCDF-4542-8CEA-579C59057977}"/>
              </a:ext>
            </a:extLst>
          </p:cNvPr>
          <p:cNvCxnSpPr>
            <a:cxnSpLocks/>
          </p:cNvCxnSpPr>
          <p:nvPr/>
        </p:nvCxnSpPr>
        <p:spPr>
          <a:xfrm flipV="1">
            <a:off x="27530721" y="17046172"/>
            <a:ext cx="0" cy="7181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直接连接符 392">
            <a:extLst>
              <a:ext uri="{FF2B5EF4-FFF2-40B4-BE49-F238E27FC236}">
                <a16:creationId xmlns:a16="http://schemas.microsoft.com/office/drawing/2014/main" id="{4B9952F2-1112-4816-90A0-578F8D57FF16}"/>
              </a:ext>
            </a:extLst>
          </p:cNvPr>
          <p:cNvCxnSpPr>
            <a:cxnSpLocks/>
          </p:cNvCxnSpPr>
          <p:nvPr/>
        </p:nvCxnSpPr>
        <p:spPr>
          <a:xfrm flipV="1">
            <a:off x="24263280" y="17752712"/>
            <a:ext cx="1219585" cy="251514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直接连接符 393">
            <a:extLst>
              <a:ext uri="{FF2B5EF4-FFF2-40B4-BE49-F238E27FC236}">
                <a16:creationId xmlns:a16="http://schemas.microsoft.com/office/drawing/2014/main" id="{0E744E9E-6558-43DD-9FB6-A2987DB8F67C}"/>
              </a:ext>
            </a:extLst>
          </p:cNvPr>
          <p:cNvCxnSpPr>
            <a:cxnSpLocks/>
          </p:cNvCxnSpPr>
          <p:nvPr/>
        </p:nvCxnSpPr>
        <p:spPr>
          <a:xfrm flipH="1" flipV="1">
            <a:off x="27530721" y="17754424"/>
            <a:ext cx="1149357" cy="253698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8" name="菱形 397">
            <a:extLst>
              <a:ext uri="{FF2B5EF4-FFF2-40B4-BE49-F238E27FC236}">
                <a16:creationId xmlns:a16="http://schemas.microsoft.com/office/drawing/2014/main" id="{58E44545-8596-4E8A-AED8-1D5BD658FB8D}"/>
              </a:ext>
            </a:extLst>
          </p:cNvPr>
          <p:cNvSpPr/>
          <p:nvPr/>
        </p:nvSpPr>
        <p:spPr>
          <a:xfrm>
            <a:off x="26900208" y="20291405"/>
            <a:ext cx="3574052" cy="1319886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399" name="菱形 398">
            <a:extLst>
              <a:ext uri="{FF2B5EF4-FFF2-40B4-BE49-F238E27FC236}">
                <a16:creationId xmlns:a16="http://schemas.microsoft.com/office/drawing/2014/main" id="{FCB361DE-980B-4E68-86C0-A391A5584D5F}"/>
              </a:ext>
            </a:extLst>
          </p:cNvPr>
          <p:cNvSpPr/>
          <p:nvPr/>
        </p:nvSpPr>
        <p:spPr>
          <a:xfrm>
            <a:off x="22772687" y="20281108"/>
            <a:ext cx="2961852" cy="1083651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400" name="文本框 399">
            <a:extLst>
              <a:ext uri="{FF2B5EF4-FFF2-40B4-BE49-F238E27FC236}">
                <a16:creationId xmlns:a16="http://schemas.microsoft.com/office/drawing/2014/main" id="{5026C465-D8CB-4261-BEB7-9775A8571146}"/>
              </a:ext>
            </a:extLst>
          </p:cNvPr>
          <p:cNvSpPr txBox="1"/>
          <p:nvPr/>
        </p:nvSpPr>
        <p:spPr>
          <a:xfrm>
            <a:off x="27307563" y="20593618"/>
            <a:ext cx="2827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accent1">
                    <a:lumMod val="75000"/>
                  </a:schemeClr>
                </a:solidFill>
              </a:rPr>
              <a:t>ExpressesIn</a:t>
            </a:r>
            <a:endParaRPr lang="zh-CN" altLang="en-US" sz="4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1" name="文本框 400">
            <a:extLst>
              <a:ext uri="{FF2B5EF4-FFF2-40B4-BE49-F238E27FC236}">
                <a16:creationId xmlns:a16="http://schemas.microsoft.com/office/drawing/2014/main" id="{E5F5B7B6-8120-4908-B5B6-CDF9E8BAB881}"/>
              </a:ext>
            </a:extLst>
          </p:cNvPr>
          <p:cNvSpPr txBox="1"/>
          <p:nvPr/>
        </p:nvSpPr>
        <p:spPr>
          <a:xfrm>
            <a:off x="23716352" y="20461695"/>
            <a:ext cx="2827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accent1">
                    <a:lumMod val="75000"/>
                  </a:schemeClr>
                </a:solidFill>
              </a:rPr>
              <a:t>Has</a:t>
            </a:r>
            <a:endParaRPr lang="zh-CN" altLang="en-US" sz="40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02" name="直接连接符 401">
            <a:extLst>
              <a:ext uri="{FF2B5EF4-FFF2-40B4-BE49-F238E27FC236}">
                <a16:creationId xmlns:a16="http://schemas.microsoft.com/office/drawing/2014/main" id="{93059B30-7EE4-4206-A397-73F65D5D183B}"/>
              </a:ext>
            </a:extLst>
          </p:cNvPr>
          <p:cNvCxnSpPr>
            <a:cxnSpLocks/>
          </p:cNvCxnSpPr>
          <p:nvPr/>
        </p:nvCxnSpPr>
        <p:spPr>
          <a:xfrm flipV="1">
            <a:off x="21153779" y="21364759"/>
            <a:ext cx="3114192" cy="217355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直接连接符 404">
            <a:extLst>
              <a:ext uri="{FF2B5EF4-FFF2-40B4-BE49-F238E27FC236}">
                <a16:creationId xmlns:a16="http://schemas.microsoft.com/office/drawing/2014/main" id="{6AF9324E-355E-4905-A8EE-3AC6D4EF851D}"/>
              </a:ext>
            </a:extLst>
          </p:cNvPr>
          <p:cNvCxnSpPr>
            <a:cxnSpLocks/>
          </p:cNvCxnSpPr>
          <p:nvPr/>
        </p:nvCxnSpPr>
        <p:spPr>
          <a:xfrm flipH="1" flipV="1">
            <a:off x="28680078" y="21611291"/>
            <a:ext cx="1644513" cy="192157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7" name="矩形 406">
            <a:extLst>
              <a:ext uri="{FF2B5EF4-FFF2-40B4-BE49-F238E27FC236}">
                <a16:creationId xmlns:a16="http://schemas.microsoft.com/office/drawing/2014/main" id="{1C07C72B-CE11-4DE4-AD77-2F5A9C44465A}"/>
              </a:ext>
            </a:extLst>
          </p:cNvPr>
          <p:cNvSpPr/>
          <p:nvPr/>
        </p:nvSpPr>
        <p:spPr>
          <a:xfrm>
            <a:off x="16601014" y="16069970"/>
            <a:ext cx="5799768" cy="108365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>
              <a:solidFill>
                <a:schemeClr val="accent6"/>
              </a:solidFill>
            </a:endParaRPr>
          </a:p>
        </p:txBody>
      </p:sp>
      <p:sp>
        <p:nvSpPr>
          <p:cNvPr id="408" name="矩形 407">
            <a:extLst>
              <a:ext uri="{FF2B5EF4-FFF2-40B4-BE49-F238E27FC236}">
                <a16:creationId xmlns:a16="http://schemas.microsoft.com/office/drawing/2014/main" id="{358D073B-CFEA-4106-ACD0-AE6A21AC87C0}"/>
              </a:ext>
            </a:extLst>
          </p:cNvPr>
          <p:cNvSpPr/>
          <p:nvPr/>
        </p:nvSpPr>
        <p:spPr>
          <a:xfrm>
            <a:off x="18253654" y="24284901"/>
            <a:ext cx="5799768" cy="108365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>
              <a:solidFill>
                <a:schemeClr val="accent6"/>
              </a:solidFill>
            </a:endParaRPr>
          </a:p>
        </p:txBody>
      </p:sp>
      <p:sp>
        <p:nvSpPr>
          <p:cNvPr id="409" name="文本框 408">
            <a:extLst>
              <a:ext uri="{FF2B5EF4-FFF2-40B4-BE49-F238E27FC236}">
                <a16:creationId xmlns:a16="http://schemas.microsoft.com/office/drawing/2014/main" id="{E9EC0F39-2607-447F-8133-26762FCE49E0}"/>
              </a:ext>
            </a:extLst>
          </p:cNvPr>
          <p:cNvSpPr txBox="1"/>
          <p:nvPr/>
        </p:nvSpPr>
        <p:spPr>
          <a:xfrm>
            <a:off x="18338512" y="24468625"/>
            <a:ext cx="5799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accent6"/>
                </a:solidFill>
              </a:rPr>
              <a:t>PROTEIN_MUTATION</a:t>
            </a:r>
            <a:endParaRPr lang="zh-CN" altLang="en-US" sz="4800" b="1">
              <a:solidFill>
                <a:schemeClr val="accent6"/>
              </a:solidFill>
            </a:endParaRPr>
          </a:p>
        </p:txBody>
      </p:sp>
      <p:sp>
        <p:nvSpPr>
          <p:cNvPr id="410" name="文本框 409">
            <a:extLst>
              <a:ext uri="{FF2B5EF4-FFF2-40B4-BE49-F238E27FC236}">
                <a16:creationId xmlns:a16="http://schemas.microsoft.com/office/drawing/2014/main" id="{DD53CD37-8B2B-4F78-9C94-4B61FF0328B3}"/>
              </a:ext>
            </a:extLst>
          </p:cNvPr>
          <p:cNvSpPr txBox="1"/>
          <p:nvPr/>
        </p:nvSpPr>
        <p:spPr>
          <a:xfrm>
            <a:off x="29271521" y="24377293"/>
            <a:ext cx="2106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accent6"/>
                </a:solidFill>
              </a:rPr>
              <a:t>TISSUE</a:t>
            </a:r>
            <a:endParaRPr lang="zh-CN" altLang="en-US" sz="4800" b="1">
              <a:solidFill>
                <a:schemeClr val="accent6"/>
              </a:solidFill>
            </a:endParaRPr>
          </a:p>
        </p:txBody>
      </p:sp>
      <p:cxnSp>
        <p:nvCxnSpPr>
          <p:cNvPr id="433" name="直接连接符 432">
            <a:extLst>
              <a:ext uri="{FF2B5EF4-FFF2-40B4-BE49-F238E27FC236}">
                <a16:creationId xmlns:a16="http://schemas.microsoft.com/office/drawing/2014/main" id="{746CA7D7-8B03-42EC-8B51-E74D530528A8}"/>
              </a:ext>
            </a:extLst>
          </p:cNvPr>
          <p:cNvCxnSpPr>
            <a:cxnSpLocks/>
          </p:cNvCxnSpPr>
          <p:nvPr/>
        </p:nvCxnSpPr>
        <p:spPr>
          <a:xfrm flipV="1">
            <a:off x="21153779" y="23538315"/>
            <a:ext cx="0" cy="7181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5" name="直接连接符 434">
            <a:extLst>
              <a:ext uri="{FF2B5EF4-FFF2-40B4-BE49-F238E27FC236}">
                <a16:creationId xmlns:a16="http://schemas.microsoft.com/office/drawing/2014/main" id="{8F9C522B-DE0E-4FFC-8975-3BF66B7248D6}"/>
              </a:ext>
            </a:extLst>
          </p:cNvPr>
          <p:cNvCxnSpPr>
            <a:cxnSpLocks/>
          </p:cNvCxnSpPr>
          <p:nvPr/>
        </p:nvCxnSpPr>
        <p:spPr>
          <a:xfrm flipV="1">
            <a:off x="30324591" y="23532867"/>
            <a:ext cx="0" cy="7181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7" name="直接连接符 436">
            <a:extLst>
              <a:ext uri="{FF2B5EF4-FFF2-40B4-BE49-F238E27FC236}">
                <a16:creationId xmlns:a16="http://schemas.microsoft.com/office/drawing/2014/main" id="{27BC2A2F-7906-4062-AA06-7460A240D86E}"/>
              </a:ext>
            </a:extLst>
          </p:cNvPr>
          <p:cNvCxnSpPr>
            <a:cxnSpLocks/>
          </p:cNvCxnSpPr>
          <p:nvPr/>
        </p:nvCxnSpPr>
        <p:spPr>
          <a:xfrm flipV="1">
            <a:off x="20820901" y="23965650"/>
            <a:ext cx="302240" cy="28531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9" name="直接连接符 438">
            <a:extLst>
              <a:ext uri="{FF2B5EF4-FFF2-40B4-BE49-F238E27FC236}">
                <a16:creationId xmlns:a16="http://schemas.microsoft.com/office/drawing/2014/main" id="{1E973258-9AF5-4DCC-82F1-989B11DCBD24}"/>
              </a:ext>
            </a:extLst>
          </p:cNvPr>
          <p:cNvCxnSpPr>
            <a:cxnSpLocks/>
          </p:cNvCxnSpPr>
          <p:nvPr/>
        </p:nvCxnSpPr>
        <p:spPr>
          <a:xfrm flipH="1" flipV="1">
            <a:off x="21184418" y="23965650"/>
            <a:ext cx="282815" cy="28531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3" name="椭圆 442">
            <a:extLst>
              <a:ext uri="{FF2B5EF4-FFF2-40B4-BE49-F238E27FC236}">
                <a16:creationId xmlns:a16="http://schemas.microsoft.com/office/drawing/2014/main" id="{092A0EC4-7E4A-4877-8C51-ADD554C01CA5}"/>
              </a:ext>
            </a:extLst>
          </p:cNvPr>
          <p:cNvSpPr/>
          <p:nvPr/>
        </p:nvSpPr>
        <p:spPr>
          <a:xfrm rot="16200000">
            <a:off x="21040698" y="23515418"/>
            <a:ext cx="225681" cy="644638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cxnSp>
        <p:nvCxnSpPr>
          <p:cNvPr id="445" name="直接连接符 444">
            <a:extLst>
              <a:ext uri="{FF2B5EF4-FFF2-40B4-BE49-F238E27FC236}">
                <a16:creationId xmlns:a16="http://schemas.microsoft.com/office/drawing/2014/main" id="{818088E5-1A37-446D-A564-A38808DEE1AB}"/>
              </a:ext>
            </a:extLst>
          </p:cNvPr>
          <p:cNvCxnSpPr>
            <a:cxnSpLocks/>
            <a:endCxn id="448" idx="6"/>
          </p:cNvCxnSpPr>
          <p:nvPr/>
        </p:nvCxnSpPr>
        <p:spPr>
          <a:xfrm flipH="1" flipV="1">
            <a:off x="16581403" y="24786492"/>
            <a:ext cx="1672251" cy="117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8" name="椭圆 447">
            <a:extLst>
              <a:ext uri="{FF2B5EF4-FFF2-40B4-BE49-F238E27FC236}">
                <a16:creationId xmlns:a16="http://schemas.microsoft.com/office/drawing/2014/main" id="{E2C1B056-D362-4EF6-9014-70A496C8FF12}"/>
              </a:ext>
            </a:extLst>
          </p:cNvPr>
          <p:cNvSpPr/>
          <p:nvPr/>
        </p:nvSpPr>
        <p:spPr>
          <a:xfrm>
            <a:off x="11336868" y="24004758"/>
            <a:ext cx="5244535" cy="156346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450" name="文本框 449">
            <a:extLst>
              <a:ext uri="{FF2B5EF4-FFF2-40B4-BE49-F238E27FC236}">
                <a16:creationId xmlns:a16="http://schemas.microsoft.com/office/drawing/2014/main" id="{DBC45F04-EFED-4959-B4B5-DEF5B9BABCD1}"/>
              </a:ext>
            </a:extLst>
          </p:cNvPr>
          <p:cNvSpPr txBox="1"/>
          <p:nvPr/>
        </p:nvSpPr>
        <p:spPr>
          <a:xfrm>
            <a:off x="20021118" y="26427446"/>
            <a:ext cx="263166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/>
              <a:t>Mutation</a:t>
            </a:r>
            <a:endParaRPr lang="zh-CN" altLang="en-US" sz="4050"/>
          </a:p>
        </p:txBody>
      </p:sp>
      <p:cxnSp>
        <p:nvCxnSpPr>
          <p:cNvPr id="453" name="直接连接符 452">
            <a:extLst>
              <a:ext uri="{FF2B5EF4-FFF2-40B4-BE49-F238E27FC236}">
                <a16:creationId xmlns:a16="http://schemas.microsoft.com/office/drawing/2014/main" id="{6FE483E8-A0CE-4BF8-B850-4CD39C312925}"/>
              </a:ext>
            </a:extLst>
          </p:cNvPr>
          <p:cNvCxnSpPr>
            <a:cxnSpLocks/>
            <a:endCxn id="454" idx="0"/>
          </p:cNvCxnSpPr>
          <p:nvPr/>
        </p:nvCxnSpPr>
        <p:spPr>
          <a:xfrm>
            <a:off x="31071450" y="25334616"/>
            <a:ext cx="1929839" cy="16834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4" name="椭圆 453">
            <a:extLst>
              <a:ext uri="{FF2B5EF4-FFF2-40B4-BE49-F238E27FC236}">
                <a16:creationId xmlns:a16="http://schemas.microsoft.com/office/drawing/2014/main" id="{4CD2AABA-FA2A-4352-A9F8-176BC808C23B}"/>
              </a:ext>
            </a:extLst>
          </p:cNvPr>
          <p:cNvSpPr/>
          <p:nvPr/>
        </p:nvSpPr>
        <p:spPr>
          <a:xfrm>
            <a:off x="31520362" y="27018041"/>
            <a:ext cx="2961853" cy="95625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456" name="文本框 455">
            <a:extLst>
              <a:ext uri="{FF2B5EF4-FFF2-40B4-BE49-F238E27FC236}">
                <a16:creationId xmlns:a16="http://schemas.microsoft.com/office/drawing/2014/main" id="{A384DD58-7D44-452F-A29C-E89DE04A6DAD}"/>
              </a:ext>
            </a:extLst>
          </p:cNvPr>
          <p:cNvSpPr txBox="1"/>
          <p:nvPr/>
        </p:nvSpPr>
        <p:spPr>
          <a:xfrm>
            <a:off x="31756987" y="27143027"/>
            <a:ext cx="296185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/>
              <a:t>Description</a:t>
            </a:r>
            <a:endParaRPr lang="zh-CN" altLang="en-US" sz="4050"/>
          </a:p>
        </p:txBody>
      </p:sp>
      <p:cxnSp>
        <p:nvCxnSpPr>
          <p:cNvPr id="457" name="直接连接符 456">
            <a:extLst>
              <a:ext uri="{FF2B5EF4-FFF2-40B4-BE49-F238E27FC236}">
                <a16:creationId xmlns:a16="http://schemas.microsoft.com/office/drawing/2014/main" id="{EEB99EDD-BAB1-4F8A-9433-740CD132F44B}"/>
              </a:ext>
            </a:extLst>
          </p:cNvPr>
          <p:cNvCxnSpPr>
            <a:cxnSpLocks/>
            <a:endCxn id="459" idx="0"/>
          </p:cNvCxnSpPr>
          <p:nvPr/>
        </p:nvCxnSpPr>
        <p:spPr>
          <a:xfrm flipH="1">
            <a:off x="27883623" y="25356944"/>
            <a:ext cx="1582192" cy="16927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9" name="椭圆 458">
            <a:extLst>
              <a:ext uri="{FF2B5EF4-FFF2-40B4-BE49-F238E27FC236}">
                <a16:creationId xmlns:a16="http://schemas.microsoft.com/office/drawing/2014/main" id="{49DFD748-4B3E-4ABE-A2D7-69B9482789B8}"/>
              </a:ext>
            </a:extLst>
          </p:cNvPr>
          <p:cNvSpPr/>
          <p:nvPr/>
        </p:nvSpPr>
        <p:spPr>
          <a:xfrm>
            <a:off x="26469740" y="27049707"/>
            <a:ext cx="2827765" cy="95625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462" name="文本框 461">
            <a:extLst>
              <a:ext uri="{FF2B5EF4-FFF2-40B4-BE49-F238E27FC236}">
                <a16:creationId xmlns:a16="http://schemas.microsoft.com/office/drawing/2014/main" id="{A6AFACEA-7C6F-4917-86E0-4A4FE4115244}"/>
              </a:ext>
            </a:extLst>
          </p:cNvPr>
          <p:cNvSpPr txBox="1"/>
          <p:nvPr/>
        </p:nvSpPr>
        <p:spPr>
          <a:xfrm>
            <a:off x="26779846" y="27143027"/>
            <a:ext cx="296185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 b="1" u="sng"/>
              <a:t>Tissue_id</a:t>
            </a:r>
            <a:endParaRPr lang="zh-CN" altLang="en-US" sz="4050" b="1" u="sng"/>
          </a:p>
        </p:txBody>
      </p:sp>
      <p:sp>
        <p:nvSpPr>
          <p:cNvPr id="465" name="椭圆 464">
            <a:extLst>
              <a:ext uri="{FF2B5EF4-FFF2-40B4-BE49-F238E27FC236}">
                <a16:creationId xmlns:a16="http://schemas.microsoft.com/office/drawing/2014/main" id="{112A6FE2-A83B-45BB-A1B9-A58E3B87510A}"/>
              </a:ext>
            </a:extLst>
          </p:cNvPr>
          <p:cNvSpPr/>
          <p:nvPr/>
        </p:nvSpPr>
        <p:spPr>
          <a:xfrm rot="16200000">
            <a:off x="30211751" y="23569598"/>
            <a:ext cx="225681" cy="644638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cxnSp>
        <p:nvCxnSpPr>
          <p:cNvPr id="466" name="直接连接符 465">
            <a:extLst>
              <a:ext uri="{FF2B5EF4-FFF2-40B4-BE49-F238E27FC236}">
                <a16:creationId xmlns:a16="http://schemas.microsoft.com/office/drawing/2014/main" id="{CDC6D5EF-888D-4F83-95CC-43B75C0BE4A2}"/>
              </a:ext>
            </a:extLst>
          </p:cNvPr>
          <p:cNvCxnSpPr>
            <a:cxnSpLocks/>
          </p:cNvCxnSpPr>
          <p:nvPr/>
        </p:nvCxnSpPr>
        <p:spPr>
          <a:xfrm flipH="1">
            <a:off x="30002272" y="24120393"/>
            <a:ext cx="647433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7" name="直接连接符 466">
            <a:extLst>
              <a:ext uri="{FF2B5EF4-FFF2-40B4-BE49-F238E27FC236}">
                <a16:creationId xmlns:a16="http://schemas.microsoft.com/office/drawing/2014/main" id="{54D88A1F-6B48-47B3-9FBA-BB9598D65B13}"/>
              </a:ext>
            </a:extLst>
          </p:cNvPr>
          <p:cNvCxnSpPr>
            <a:cxnSpLocks/>
          </p:cNvCxnSpPr>
          <p:nvPr/>
        </p:nvCxnSpPr>
        <p:spPr>
          <a:xfrm flipH="1">
            <a:off x="27190787" y="17244404"/>
            <a:ext cx="647433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直接连接符 467">
            <a:extLst>
              <a:ext uri="{FF2B5EF4-FFF2-40B4-BE49-F238E27FC236}">
                <a16:creationId xmlns:a16="http://schemas.microsoft.com/office/drawing/2014/main" id="{DB987223-19EC-4B74-A603-13A622AE858B}"/>
              </a:ext>
            </a:extLst>
          </p:cNvPr>
          <p:cNvCxnSpPr>
            <a:cxnSpLocks/>
          </p:cNvCxnSpPr>
          <p:nvPr/>
        </p:nvCxnSpPr>
        <p:spPr>
          <a:xfrm flipH="1">
            <a:off x="27190786" y="17459054"/>
            <a:ext cx="647433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9" name="直接连接符 468">
            <a:extLst>
              <a:ext uri="{FF2B5EF4-FFF2-40B4-BE49-F238E27FC236}">
                <a16:creationId xmlns:a16="http://schemas.microsoft.com/office/drawing/2014/main" id="{C99425BA-CD62-4B2F-BFB7-FEFC61F9C3E1}"/>
              </a:ext>
            </a:extLst>
          </p:cNvPr>
          <p:cNvCxnSpPr>
            <a:cxnSpLocks/>
          </p:cNvCxnSpPr>
          <p:nvPr/>
        </p:nvCxnSpPr>
        <p:spPr>
          <a:xfrm>
            <a:off x="21123141" y="25368552"/>
            <a:ext cx="0" cy="8405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2" name="椭圆 471">
            <a:extLst>
              <a:ext uri="{FF2B5EF4-FFF2-40B4-BE49-F238E27FC236}">
                <a16:creationId xmlns:a16="http://schemas.microsoft.com/office/drawing/2014/main" id="{E7BA05C2-492C-4979-B2AF-BBDFD50CAFB4}"/>
              </a:ext>
            </a:extLst>
          </p:cNvPr>
          <p:cNvSpPr/>
          <p:nvPr/>
        </p:nvSpPr>
        <p:spPr>
          <a:xfrm>
            <a:off x="19703832" y="26229932"/>
            <a:ext cx="2864792" cy="11226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473" name="文本框 472">
            <a:extLst>
              <a:ext uri="{FF2B5EF4-FFF2-40B4-BE49-F238E27FC236}">
                <a16:creationId xmlns:a16="http://schemas.microsoft.com/office/drawing/2014/main" id="{98A09685-6C01-4875-BFD5-D488E50A326A}"/>
              </a:ext>
            </a:extLst>
          </p:cNvPr>
          <p:cNvSpPr txBox="1"/>
          <p:nvPr/>
        </p:nvSpPr>
        <p:spPr>
          <a:xfrm>
            <a:off x="11508615" y="24382960"/>
            <a:ext cx="50055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 b="1" u="sng"/>
              <a:t>(Protein_mutation_id)</a:t>
            </a:r>
            <a:endParaRPr lang="zh-CN" altLang="en-US" sz="4050" b="1" u="sng"/>
          </a:p>
        </p:txBody>
      </p:sp>
      <p:cxnSp>
        <p:nvCxnSpPr>
          <p:cNvPr id="477" name="直接连接符 476">
            <a:extLst>
              <a:ext uri="{FF2B5EF4-FFF2-40B4-BE49-F238E27FC236}">
                <a16:creationId xmlns:a16="http://schemas.microsoft.com/office/drawing/2014/main" id="{3CD14359-7E69-4846-AFDA-C186129E9C45}"/>
              </a:ext>
            </a:extLst>
          </p:cNvPr>
          <p:cNvCxnSpPr>
            <a:cxnSpLocks/>
            <a:stCxn id="448" idx="0"/>
            <a:endCxn id="484" idx="6"/>
          </p:cNvCxnSpPr>
          <p:nvPr/>
        </p:nvCxnSpPr>
        <p:spPr>
          <a:xfrm flipH="1" flipV="1">
            <a:off x="9101624" y="22962014"/>
            <a:ext cx="4857512" cy="10427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8" name="直接连接符 477">
            <a:extLst>
              <a:ext uri="{FF2B5EF4-FFF2-40B4-BE49-F238E27FC236}">
                <a16:creationId xmlns:a16="http://schemas.microsoft.com/office/drawing/2014/main" id="{CB8D5031-97A1-4C5A-841E-07E7673DDEEF}"/>
              </a:ext>
            </a:extLst>
          </p:cNvPr>
          <p:cNvCxnSpPr>
            <a:cxnSpLocks/>
            <a:stCxn id="485" idx="6"/>
            <a:endCxn id="448" idx="4"/>
          </p:cNvCxnSpPr>
          <p:nvPr/>
        </p:nvCxnSpPr>
        <p:spPr>
          <a:xfrm flipV="1">
            <a:off x="9163040" y="25568225"/>
            <a:ext cx="4796096" cy="10933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椭圆 483">
            <a:extLst>
              <a:ext uri="{FF2B5EF4-FFF2-40B4-BE49-F238E27FC236}">
                <a16:creationId xmlns:a16="http://schemas.microsoft.com/office/drawing/2014/main" id="{1A415464-E1FE-45B2-9DC1-3F53E174E830}"/>
              </a:ext>
            </a:extLst>
          </p:cNvPr>
          <p:cNvSpPr/>
          <p:nvPr/>
        </p:nvSpPr>
        <p:spPr>
          <a:xfrm>
            <a:off x="6119802" y="22361683"/>
            <a:ext cx="2981822" cy="12006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485" name="椭圆 484">
            <a:extLst>
              <a:ext uri="{FF2B5EF4-FFF2-40B4-BE49-F238E27FC236}">
                <a16:creationId xmlns:a16="http://schemas.microsoft.com/office/drawing/2014/main" id="{F59D8C28-0DE6-4EBB-AFAB-7DA04E74E04D}"/>
              </a:ext>
            </a:extLst>
          </p:cNvPr>
          <p:cNvSpPr/>
          <p:nvPr/>
        </p:nvSpPr>
        <p:spPr>
          <a:xfrm>
            <a:off x="6127563" y="26100284"/>
            <a:ext cx="3035477" cy="11226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490" name="文本框 489">
            <a:extLst>
              <a:ext uri="{FF2B5EF4-FFF2-40B4-BE49-F238E27FC236}">
                <a16:creationId xmlns:a16="http://schemas.microsoft.com/office/drawing/2014/main" id="{E9BFDE14-84C1-4DBC-A030-E5B37226D925}"/>
              </a:ext>
            </a:extLst>
          </p:cNvPr>
          <p:cNvSpPr txBox="1"/>
          <p:nvPr/>
        </p:nvSpPr>
        <p:spPr>
          <a:xfrm>
            <a:off x="6232229" y="22616160"/>
            <a:ext cx="303547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/>
              <a:t>Mutation_id</a:t>
            </a:r>
            <a:endParaRPr lang="zh-CN" altLang="en-US" sz="4050"/>
          </a:p>
        </p:txBody>
      </p:sp>
      <p:sp>
        <p:nvSpPr>
          <p:cNvPr id="494" name="文本框 493">
            <a:extLst>
              <a:ext uri="{FF2B5EF4-FFF2-40B4-BE49-F238E27FC236}">
                <a16:creationId xmlns:a16="http://schemas.microsoft.com/office/drawing/2014/main" id="{DC443E7B-B678-4EF5-8143-509EA7E9B225}"/>
              </a:ext>
            </a:extLst>
          </p:cNvPr>
          <p:cNvSpPr txBox="1"/>
          <p:nvPr/>
        </p:nvSpPr>
        <p:spPr>
          <a:xfrm>
            <a:off x="6755969" y="26296968"/>
            <a:ext cx="303547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/>
              <a:t>Prot_id</a:t>
            </a:r>
            <a:endParaRPr lang="zh-CN" altLang="en-US" sz="4050"/>
          </a:p>
        </p:txBody>
      </p:sp>
      <p:cxnSp>
        <p:nvCxnSpPr>
          <p:cNvPr id="508" name="直接连接符 507">
            <a:extLst>
              <a:ext uri="{FF2B5EF4-FFF2-40B4-BE49-F238E27FC236}">
                <a16:creationId xmlns:a16="http://schemas.microsoft.com/office/drawing/2014/main" id="{18C4D498-71FC-40CA-A4F3-595A946D1883}"/>
              </a:ext>
            </a:extLst>
          </p:cNvPr>
          <p:cNvCxnSpPr>
            <a:cxnSpLocks/>
          </p:cNvCxnSpPr>
          <p:nvPr/>
        </p:nvCxnSpPr>
        <p:spPr>
          <a:xfrm flipH="1">
            <a:off x="25152247" y="17459054"/>
            <a:ext cx="647433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0" name="直接连接符 519">
            <a:extLst>
              <a:ext uri="{FF2B5EF4-FFF2-40B4-BE49-F238E27FC236}">
                <a16:creationId xmlns:a16="http://schemas.microsoft.com/office/drawing/2014/main" id="{54C4CD4D-CB7A-4E44-B992-C162EAC9D0D2}"/>
              </a:ext>
            </a:extLst>
          </p:cNvPr>
          <p:cNvCxnSpPr>
            <a:cxnSpLocks/>
          </p:cNvCxnSpPr>
          <p:nvPr/>
        </p:nvCxnSpPr>
        <p:spPr>
          <a:xfrm flipH="1">
            <a:off x="8629397" y="4444748"/>
            <a:ext cx="638311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1" name="直接连接符 520">
            <a:extLst>
              <a:ext uri="{FF2B5EF4-FFF2-40B4-BE49-F238E27FC236}">
                <a16:creationId xmlns:a16="http://schemas.microsoft.com/office/drawing/2014/main" id="{21DFD6A5-09B6-4119-BCED-6FB7CAA4A852}"/>
              </a:ext>
            </a:extLst>
          </p:cNvPr>
          <p:cNvCxnSpPr>
            <a:cxnSpLocks/>
          </p:cNvCxnSpPr>
          <p:nvPr/>
        </p:nvCxnSpPr>
        <p:spPr>
          <a:xfrm flipH="1">
            <a:off x="25155697" y="17244404"/>
            <a:ext cx="647433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31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1128</TotalTime>
  <Words>127</Words>
  <Application>Microsoft Office PowerPoint</Application>
  <PresentationFormat>自定义</PresentationFormat>
  <Paragraphs>49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Jianzhang</dc:creator>
  <cp:lastModifiedBy>Lu Jianzhang</cp:lastModifiedBy>
  <cp:revision>26</cp:revision>
  <dcterms:created xsi:type="dcterms:W3CDTF">2022-02-04T16:34:19Z</dcterms:created>
  <dcterms:modified xsi:type="dcterms:W3CDTF">2022-02-06T05:15:53Z</dcterms:modified>
</cp:coreProperties>
</file>