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9BDBD-0208-4922-90CC-F15AC13518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6E3E-D7A6-48A4-AACA-3A054E72FE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E22B3-653A-43A5-ACA8-82F63D402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89CA-4970-43DA-BA13-3B924B0DCF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A3C7-C320-4240-ABCB-367EA5A55A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481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1905000"/>
            <a:ext cx="38481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8917B-0C62-41CB-97A8-4155D4C32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E21B1-32D5-46FE-ACC7-54E7E28AB3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88E2-7F54-4A35-9F8F-F7C3F3251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9C75-CC1E-4004-8A76-1CDBB6763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264D-7DF0-427B-BB84-63FCF5B7E7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6440C-29C9-468B-ADAB-7E6B0D2AB3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848600" cy="4221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B17E9B8C-54B9-46A7-AA23-01448E656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charset="0"/>
                <a:ea typeface="宋体" charset="0"/>
              </a:rPr>
              <a:t>RMI</a:t>
            </a:r>
            <a:r>
              <a:rPr lang="zh-CN" altLang="zh-CN" smtClean="0">
                <a:latin typeface="宋体" charset="0"/>
                <a:ea typeface="宋体" charset="0"/>
              </a:rPr>
              <a:t>学习分享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简梓鉴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宋体" charset="0"/>
                <a:ea typeface="宋体" charset="0"/>
              </a:rPr>
              <a:t>创建</a:t>
            </a:r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远程服务之客户端代理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pic>
        <p:nvPicPr>
          <p:cNvPr id="4" name="内容占位符 3" descr="cli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464025"/>
            <a:ext cx="7848600" cy="29872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宋体" charset="0"/>
                <a:ea typeface="宋体" charset="0"/>
              </a:rPr>
              <a:t>创建</a:t>
            </a:r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远程服务之服务端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pic>
        <p:nvPicPr>
          <p:cNvPr id="4" name="内容占位符 3" descr="serv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702589"/>
            <a:ext cx="7848600" cy="25100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宋体" charset="0"/>
                <a:ea typeface="宋体" charset="0"/>
              </a:rPr>
              <a:t>创建</a:t>
            </a:r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远程服务之导出服务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zh-CN" altLang="en-US" sz="2400" dirty="0" smtClean="0">
                <a:latin typeface="宋体" charset="0"/>
                <a:ea typeface="宋体" charset="0"/>
                <a:sym typeface="+mn-ea"/>
              </a:rPr>
              <a:t>这一步其实相对简单，通过</a:t>
            </a:r>
            <a:r>
              <a:rPr lang="en-US" altLang="zh-CN" sz="2400" dirty="0" err="1" smtClean="0">
                <a:latin typeface="宋体" charset="0"/>
                <a:ea typeface="宋体" charset="0"/>
                <a:sym typeface="+mn-ea"/>
              </a:rPr>
              <a:t>LiveRef</a:t>
            </a:r>
            <a:r>
              <a:rPr lang="zh-CN" altLang="en-US" sz="2400" dirty="0" smtClean="0">
                <a:latin typeface="宋体" charset="0"/>
                <a:ea typeface="宋体" charset="0"/>
                <a:sym typeface="+mn-ea"/>
              </a:rPr>
              <a:t>推导出终端对应的通信管理类</a:t>
            </a:r>
            <a:r>
              <a:rPr lang="en-US" altLang="zh-CN" sz="2400" dirty="0" smtClean="0">
                <a:latin typeface="宋体" charset="0"/>
                <a:ea typeface="宋体" charset="0"/>
                <a:sym typeface="+mn-ea"/>
              </a:rPr>
              <a:t>Transport</a:t>
            </a:r>
            <a:r>
              <a:rPr lang="zh-CN" altLang="en-US" sz="2400" dirty="0" smtClean="0">
                <a:latin typeface="宋体" charset="0"/>
                <a:ea typeface="宋体" charset="0"/>
                <a:sym typeface="+mn-ea"/>
              </a:rPr>
              <a:t>，然后如果该</a:t>
            </a:r>
            <a:r>
              <a:rPr lang="en-US" altLang="zh-CN" sz="2400" dirty="0" smtClean="0">
                <a:latin typeface="宋体" charset="0"/>
                <a:ea typeface="宋体" charset="0"/>
                <a:sym typeface="+mn-ea"/>
              </a:rPr>
              <a:t>Transport</a:t>
            </a:r>
            <a:r>
              <a:rPr lang="zh-CN" altLang="en-US" sz="2400" dirty="0" smtClean="0">
                <a:latin typeface="宋体" charset="0"/>
                <a:ea typeface="宋体" charset="0"/>
                <a:sym typeface="+mn-ea"/>
              </a:rPr>
              <a:t>没有开启</a:t>
            </a:r>
            <a:r>
              <a:rPr lang="en-US" altLang="zh-CN" sz="2400" dirty="0" err="1" smtClean="0">
                <a:latin typeface="宋体" charset="0"/>
                <a:ea typeface="宋体" charset="0"/>
                <a:sym typeface="+mn-ea"/>
              </a:rPr>
              <a:t>SocketServer</a:t>
            </a:r>
            <a:r>
              <a:rPr lang="zh-CN" altLang="en-US" sz="2400" dirty="0" smtClean="0">
                <a:latin typeface="宋体" charset="0"/>
                <a:ea typeface="宋体" charset="0"/>
                <a:sym typeface="+mn-ea"/>
              </a:rPr>
              <a:t>监听连接，开启之。否则直接把</a:t>
            </a:r>
            <a:r>
              <a:rPr lang="en-US" altLang="zh-CN" sz="2400" dirty="0" smtClean="0">
                <a:latin typeface="宋体" charset="0"/>
                <a:ea typeface="宋体" charset="0"/>
                <a:sym typeface="+mn-ea"/>
              </a:rPr>
              <a:t>target</a:t>
            </a:r>
            <a:r>
              <a:rPr lang="zh-CN" altLang="en-US" sz="2400" dirty="0" smtClean="0">
                <a:latin typeface="宋体" charset="0"/>
                <a:ea typeface="宋体" charset="0"/>
                <a:sym typeface="+mn-ea"/>
              </a:rPr>
              <a:t>放入</a:t>
            </a:r>
            <a:r>
              <a:rPr lang="en-US" altLang="zh-CN" sz="2400" dirty="0" err="1" smtClean="0">
                <a:latin typeface="宋体" charset="0"/>
                <a:ea typeface="宋体" charset="0"/>
                <a:sym typeface="+mn-ea"/>
              </a:rPr>
              <a:t>ObjectTable</a:t>
            </a:r>
            <a:r>
              <a:rPr lang="zh-CN" altLang="en-US" sz="2400" dirty="0" smtClean="0">
                <a:latin typeface="宋体" charset="0"/>
                <a:ea typeface="宋体" charset="0"/>
                <a:sym typeface="+mn-ea"/>
              </a:rPr>
              <a:t>中长期驻留。</a:t>
            </a:r>
            <a:endParaRPr lang="zh-CN" altLang="en-US" sz="2400" dirty="0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通信协议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SingleOpProtocol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本次建立的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sokcet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连接只为一次操作服务，操作完成关闭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StreamProtocol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连接为多次操作服务，直到某种异常发生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MultiplexProtocol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使用多路复用，建立多个虚拟连接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线程模型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Jdk1.5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之后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RMI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使用线程池处理客户端的请求。具体的做法每个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Transport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对象独占一个在线程池之外的线程进行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SocketServer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accept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方法，接受客户端建立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连接，建立连接后把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转交给线程池处理。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使用之前提及的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SingleOpProtocol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协议、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StreamProtocol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协议都是直接使用线程池线程。但如果使用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MultiplexProtocol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协议就会有一些不同。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MultiplexProtocol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协议除了占用一个线程池的线程进行不断消息接收，还会建立与虚拟连接数量等值的额外线程进行消息处理以及写出。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Q&amp;A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charset="0"/>
                <a:ea typeface="宋体" charset="0"/>
              </a:rPr>
              <a:t>什么是</a:t>
            </a:r>
            <a:r>
              <a:rPr lang="en-US" altLang="zh-CN" sz="3600">
                <a:latin typeface="宋体" charset="0"/>
                <a:ea typeface="宋体" charset="0"/>
              </a:rPr>
              <a:t>RMI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latin typeface="宋体" charset="0"/>
                <a:ea typeface="宋体" charset="0"/>
              </a:rPr>
              <a:t>RMI（Remote Method Invocation，远程方法调用）</a:t>
            </a:r>
            <a:r>
              <a:rPr lang="zh-CN" sz="2400">
                <a:latin typeface="宋体" charset="0"/>
                <a:ea typeface="宋体" charset="0"/>
              </a:rPr>
              <a:t>。</a:t>
            </a:r>
          </a:p>
          <a:p>
            <a:r>
              <a:rPr lang="zh-CN" altLang="en-US" sz="2400">
                <a:latin typeface="宋体" charset="0"/>
                <a:ea typeface="宋体" charset="0"/>
              </a:rPr>
              <a:t>简单点来说</a:t>
            </a:r>
            <a:r>
              <a:rPr lang="en-US" altLang="zh-CN" sz="2400">
                <a:latin typeface="宋体" charset="0"/>
                <a:ea typeface="宋体" charset="0"/>
              </a:rPr>
              <a:t>rmi</a:t>
            </a:r>
            <a:r>
              <a:rPr lang="zh-CN" altLang="en-US" sz="2400">
                <a:latin typeface="宋体" charset="0"/>
                <a:ea typeface="宋体" charset="0"/>
              </a:rPr>
              <a:t>就是两台运行在不同机器上的</a:t>
            </a:r>
            <a:r>
              <a:rPr lang="en-US" altLang="zh-CN" sz="2400">
                <a:latin typeface="宋体" charset="0"/>
                <a:ea typeface="宋体" charset="0"/>
              </a:rPr>
              <a:t>JVM</a:t>
            </a:r>
            <a:r>
              <a:rPr lang="zh-CN" altLang="en-US" sz="2400">
                <a:latin typeface="宋体" charset="0"/>
                <a:ea typeface="宋体" charset="0"/>
              </a:rPr>
              <a:t>可以相互通信。而这个通信是通过方法调用实现的。</a:t>
            </a:r>
          </a:p>
          <a:p>
            <a:r>
              <a:rPr lang="en-US" altLang="zh-CN" sz="2400">
                <a:latin typeface="宋体" charset="0"/>
                <a:ea typeface="宋体" charset="0"/>
              </a:rPr>
              <a:t>rmi</a:t>
            </a:r>
            <a:r>
              <a:rPr lang="zh-CN" altLang="en-US" sz="2400">
                <a:latin typeface="宋体" charset="0"/>
                <a:ea typeface="宋体" charset="0"/>
              </a:rPr>
              <a:t>致力于隐藏跨虚拟机方法调用所进行的网络通信等细节，使得使用</a:t>
            </a:r>
            <a:r>
              <a:rPr lang="en-US" altLang="zh-CN" sz="2400">
                <a:latin typeface="宋体" charset="0"/>
                <a:ea typeface="宋体" charset="0"/>
              </a:rPr>
              <a:t>rmi</a:t>
            </a:r>
            <a:r>
              <a:rPr lang="zh-CN" altLang="en-US" sz="2400">
                <a:latin typeface="宋体" charset="0"/>
                <a:ea typeface="宋体" charset="0"/>
              </a:rPr>
              <a:t>的程序员可以像调用本地对象一样调用远程对象。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的知识点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宋体" charset="0"/>
                <a:ea typeface="宋体" charset="0"/>
              </a:rPr>
              <a:t>数据结构</a:t>
            </a:r>
          </a:p>
          <a:p>
            <a:r>
              <a:rPr lang="zh-CN" altLang="en-US" sz="2400">
                <a:latin typeface="宋体" charset="0"/>
                <a:ea typeface="宋体" charset="0"/>
              </a:rPr>
              <a:t>通信协议及线程模型</a:t>
            </a:r>
          </a:p>
          <a:p>
            <a:r>
              <a:rPr lang="zh-CN" altLang="en-US" sz="2400">
                <a:latin typeface="宋体" charset="0"/>
                <a:ea typeface="宋体" charset="0"/>
              </a:rPr>
              <a:t>分布式垃圾回收</a:t>
            </a:r>
          </a:p>
          <a:p>
            <a:r>
              <a:rPr lang="zh-CN" altLang="en-US" sz="2400">
                <a:latin typeface="宋体" charset="0"/>
                <a:ea typeface="宋体" charset="0"/>
              </a:rPr>
              <a:t>安全模型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数据结构之抽象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宋体" charset="0"/>
                <a:ea typeface="宋体" charset="0"/>
              </a:rPr>
              <a:t>RemoteObject：继承</a:t>
            </a:r>
            <a:r>
              <a:rPr lang="en-US" altLang="zh-CN" sz="2400" dirty="0">
                <a:latin typeface="宋体" charset="0"/>
                <a:ea typeface="宋体" charset="0"/>
              </a:rPr>
              <a:t>Object</a:t>
            </a:r>
            <a:r>
              <a:rPr lang="zh-CN" altLang="en-US" sz="2400" dirty="0">
                <a:latin typeface="宋体" charset="0"/>
                <a:ea typeface="宋体" charset="0"/>
              </a:rPr>
              <a:t>，提供了远程对象有关于</a:t>
            </a:r>
            <a:r>
              <a:rPr lang="en-US" altLang="zh-CN" sz="2400" dirty="0">
                <a:latin typeface="宋体" charset="0"/>
                <a:ea typeface="宋体" charset="0"/>
              </a:rPr>
              <a:t>Object</a:t>
            </a:r>
            <a:r>
              <a:rPr lang="zh-CN" altLang="en-US" sz="2400" dirty="0">
                <a:latin typeface="宋体" charset="0"/>
                <a:ea typeface="宋体" charset="0"/>
              </a:rPr>
              <a:t>对象行为的远程实现</a:t>
            </a:r>
            <a:r>
              <a:rPr lang="zh-CN" altLang="en-US" sz="2400" dirty="0" smtClean="0">
                <a:latin typeface="宋体" charset="0"/>
                <a:ea typeface="宋体" charset="0"/>
              </a:rPr>
              <a:t>。并提供可继承属性RemoteRef。</a:t>
            </a:r>
            <a:endParaRPr lang="zh-CN" altLang="en-US" sz="2400" dirty="0">
              <a:latin typeface="宋体" charset="0"/>
              <a:ea typeface="宋体" charset="0"/>
            </a:endParaRPr>
          </a:p>
          <a:p>
            <a:r>
              <a:rPr lang="zh-CN" altLang="en-US" sz="2400" dirty="0">
                <a:latin typeface="宋体" charset="0"/>
                <a:ea typeface="宋体" charset="0"/>
              </a:rPr>
              <a:t>RemoteRef：远程句柄，提供了操作远程对象的定义。</a:t>
            </a:r>
            <a:endParaRPr lang="zh-CN" altLang="en-US" sz="2400" dirty="0">
              <a:latin typeface="宋体" charset="0"/>
              <a:ea typeface="宋体" charset="0"/>
              <a:sym typeface="+mn-ea"/>
            </a:endParaRPr>
          </a:p>
          <a:p>
            <a:endParaRPr lang="zh-CN" altLang="en-US" sz="2400" dirty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数据结构之客户端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latin typeface="宋体" charset="0"/>
                <a:ea typeface="宋体" charset="0"/>
              </a:rPr>
              <a:t>Proxy</a:t>
            </a:r>
            <a:r>
              <a:rPr lang="zh-CN" altLang="en-US" sz="2400">
                <a:latin typeface="宋体" charset="0"/>
                <a:ea typeface="宋体" charset="0"/>
              </a:rPr>
              <a:t>：一个实现了远程服务接口的动态代理。</a:t>
            </a:r>
          </a:p>
          <a:p>
            <a:r>
              <a:rPr lang="zh-CN" altLang="en-US" sz="2400">
                <a:latin typeface="宋体" charset="0"/>
                <a:ea typeface="宋体" charset="0"/>
              </a:rPr>
              <a:t>RemoteObjectInvocationHandler：实现了InvocationHandler，动态代理的</a:t>
            </a:r>
            <a:r>
              <a:rPr lang="en-US" altLang="zh-CN" sz="2400">
                <a:latin typeface="宋体" charset="0"/>
                <a:ea typeface="宋体" charset="0"/>
              </a:rPr>
              <a:t>Handler</a:t>
            </a:r>
            <a:r>
              <a:rPr lang="zh-CN" altLang="en-US" sz="2400">
                <a:latin typeface="宋体" charset="0"/>
                <a:ea typeface="宋体" charset="0"/>
              </a:rPr>
              <a:t>类。</a:t>
            </a:r>
          </a:p>
          <a:p>
            <a:r>
              <a:rPr lang="en-US" altLang="zh-CN" sz="2400">
                <a:latin typeface="宋体" charset="0"/>
                <a:ea typeface="宋体" charset="0"/>
              </a:rPr>
              <a:t>UnicastRef: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实现了RemoteRef，是客户端对远程对象的句柄。提供了客户端远程句柄操作远程对象的具体实现。</a:t>
            </a:r>
            <a:endParaRPr lang="zh-CN" altLang="en-US" sz="2400">
              <a:latin typeface="宋体" charset="0"/>
              <a:ea typeface="宋体" charset="0"/>
            </a:endParaRPr>
          </a:p>
          <a:p>
            <a:r>
              <a:rPr lang="en-US" altLang="zh-CN" sz="2400">
                <a:latin typeface="宋体" charset="0"/>
                <a:ea typeface="宋体" charset="0"/>
              </a:rPr>
              <a:t>LiveRef</a:t>
            </a:r>
            <a:r>
              <a:rPr lang="zh-CN" altLang="en-US" sz="2400">
                <a:latin typeface="宋体" charset="0"/>
                <a:ea typeface="宋体" charset="0"/>
              </a:rPr>
              <a:t>：通信对象的包装类。</a:t>
            </a:r>
          </a:p>
          <a:p>
            <a:r>
              <a:rPr lang="en-US" altLang="zh-CN" sz="2400">
                <a:latin typeface="宋体" charset="0"/>
                <a:ea typeface="宋体" charset="0"/>
              </a:rPr>
              <a:t>ObjID:</a:t>
            </a:r>
            <a:r>
              <a:rPr lang="zh-CN" altLang="en-US" sz="2400">
                <a:latin typeface="宋体" charset="0"/>
                <a:ea typeface="宋体" charset="0"/>
              </a:rPr>
              <a:t>远程对象的唯一标识。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数据结构之服务端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ServerRef：继承了RemoteRef，是服务端对服务对象的句柄。提供了导出服务对象的定义。</a:t>
            </a: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RemoteServer：继承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RemoteObject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，提供对远程引用语义的支持。</a:t>
            </a:r>
          </a:p>
          <a:p>
            <a:r>
              <a:rPr lang="zh-CN" altLang="en-US" sz="2400">
                <a:latin typeface="宋体" charset="0"/>
                <a:ea typeface="宋体" charset="0"/>
              </a:rPr>
              <a:t>UnicastRemoteObject：继承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RemoteObject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，用于导出服务对象服务。</a:t>
            </a:r>
          </a:p>
          <a:p>
            <a:r>
              <a:rPr lang="zh-CN" altLang="en-US" sz="2400">
                <a:latin typeface="宋体" charset="0"/>
                <a:ea typeface="宋体" charset="0"/>
              </a:rPr>
              <a:t>UnicastServerRef，实现了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ServerRef，提供导出服务对象的实现，同时提供服务端句柄调用服务对象的实现。</a:t>
            </a:r>
          </a:p>
          <a:p>
            <a:r>
              <a:rPr lang="en-US" altLang="zh-CN" sz="2400">
                <a:latin typeface="宋体" charset="0"/>
                <a:ea typeface="宋体" charset="0"/>
                <a:sym typeface="+mn-ea"/>
              </a:rPr>
              <a:t>Target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：远程对象被包装成一个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target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，长期（有客户端引用）驻留在服务端的内存中。</a:t>
            </a:r>
          </a:p>
          <a:p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数据结构之服务端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Registry：注册表接口，提供远程服务注册表的行为定义。</a:t>
            </a: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LocateRegistry：创建注册表。</a:t>
            </a: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RegistryImpl：实现了Registry，提供远程服务注册表的具体实现，并提供导出注册表服务的实现。</a:t>
            </a:r>
          </a:p>
          <a:p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数据结构之通信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Endpoint：抽象终端（地址、端口、服务器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socket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工厂、客户端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socket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工厂）。</a:t>
            </a: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Transport：管理终端之间的通信。</a:t>
            </a: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Channel：两终端之间的通信管道。</a:t>
            </a: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Connection：两终端之间的连接。</a:t>
            </a:r>
          </a:p>
          <a:p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宋体" charset="0"/>
                <a:ea typeface="宋体" charset="0"/>
              </a:rPr>
              <a:t>创建</a:t>
            </a:r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远程服务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zh-CN" altLang="en-US" sz="2400" dirty="0" smtClean="0">
                <a:latin typeface="宋体" charset="0"/>
                <a:ea typeface="宋体" charset="0"/>
                <a:sym typeface="+mn-ea"/>
              </a:rPr>
              <a:t>创建客户端代理</a:t>
            </a:r>
            <a:endParaRPr lang="en-US" altLang="zh-CN" sz="2400" dirty="0" smtClean="0">
              <a:latin typeface="宋体" charset="0"/>
              <a:ea typeface="宋体" charset="0"/>
              <a:sym typeface="+mn-ea"/>
            </a:endParaRPr>
          </a:p>
          <a:p>
            <a:r>
              <a:rPr lang="zh-CN" altLang="en-US" sz="2400" dirty="0" smtClean="0">
                <a:latin typeface="宋体" charset="0"/>
                <a:ea typeface="宋体" charset="0"/>
                <a:sym typeface="+mn-ea"/>
              </a:rPr>
              <a:t>创建在服务端驻留的</a:t>
            </a:r>
            <a:r>
              <a:rPr lang="en-US" altLang="zh-CN" sz="2400" dirty="0" smtClean="0">
                <a:latin typeface="宋体" charset="0"/>
                <a:ea typeface="宋体" charset="0"/>
                <a:sym typeface="+mn-ea"/>
              </a:rPr>
              <a:t>Target</a:t>
            </a:r>
          </a:p>
          <a:p>
            <a:r>
              <a:rPr lang="zh-CN" altLang="en-US" sz="2400" dirty="0" smtClean="0">
                <a:latin typeface="宋体" charset="0"/>
                <a:ea typeface="宋体" charset="0"/>
                <a:sym typeface="+mn-ea"/>
              </a:rPr>
              <a:t>在服务发布的终端上导出</a:t>
            </a:r>
            <a:endParaRPr lang="zh-CN" altLang="en-US" sz="2400" dirty="0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cker_life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​​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locker_life</Template>
  <TotalTime>211</TotalTime>
  <Words>588</Words>
  <Application>Microsoft Office PowerPoint</Application>
  <PresentationFormat>全屏显示(4:3)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locker_life</vt:lpstr>
      <vt:lpstr>RMI学习分享</vt:lpstr>
      <vt:lpstr>什么是RMI</vt:lpstr>
      <vt:lpstr>RMI的知识点</vt:lpstr>
      <vt:lpstr>RMI数据结构之抽象</vt:lpstr>
      <vt:lpstr>RMI数据结构之客户端</vt:lpstr>
      <vt:lpstr>RMI数据结构之服务端</vt:lpstr>
      <vt:lpstr>RMI数据结构之服务端</vt:lpstr>
      <vt:lpstr>RMI数据结构之通信</vt:lpstr>
      <vt:lpstr>创建RMI远程服务</vt:lpstr>
      <vt:lpstr>创建RMI远程服务之客户端代理</vt:lpstr>
      <vt:lpstr>创建RMI远程服务之服务端</vt:lpstr>
      <vt:lpstr>创建RMI远程服务之导出服务</vt:lpstr>
      <vt:lpstr>RMI通信协议</vt:lpstr>
      <vt:lpstr>RMI线程模型</vt:lpstr>
      <vt:lpstr>Q&amp;A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Locker Life</dc:title>
  <dc:creator>微软中国</dc:creator>
  <cp:lastModifiedBy>jianzijian</cp:lastModifiedBy>
  <cp:revision>100</cp:revision>
  <dcterms:created xsi:type="dcterms:W3CDTF">2014-01-09T07:29:00Z</dcterms:created>
  <dcterms:modified xsi:type="dcterms:W3CDTF">2016-06-28T10:50:29Z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