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75" r:id="rId5"/>
    <p:sldId id="276" r:id="rId6"/>
    <p:sldId id="277" r:id="rId7"/>
    <p:sldId id="279" r:id="rId8"/>
    <p:sldId id="281" r:id="rId9"/>
    <p:sldId id="280" r:id="rId10"/>
    <p:sldId id="278" r:id="rId11"/>
    <p:sldId id="273" r:id="rId12"/>
    <p:sldId id="274" r:id="rId13"/>
    <p:sldId id="282" r:id="rId14"/>
    <p:sldId id="25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9BDBD-0208-4922-90CC-F15AC13518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26E3E-D7A6-48A4-AACA-3A054E72FE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E22B3-653A-43A5-ACA8-82F63D4024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F89CA-4970-43DA-BA13-3B924B0DCF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EA3C7-C320-4240-ABCB-367EA5A55A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481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1905000"/>
            <a:ext cx="38481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8917B-0C62-41CB-97A8-4155D4C324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E21B1-32D5-46FE-ACC7-54E7E28AB3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B88E2-7F54-4A35-9F8F-F7C3F32517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E9C75-CC1E-4004-8A76-1CDBB67637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264D-7DF0-427B-BB84-63FCF5B7E7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6440C-29C9-468B-ADAB-7E6B0D2AB3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848600" cy="4221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B17E9B8C-54B9-46A7-AA23-01448E656E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charset="0"/>
                <a:ea typeface="宋体" charset="0"/>
              </a:rPr>
              <a:t>RMI</a:t>
            </a:r>
            <a:r>
              <a:rPr lang="zh-CN" altLang="zh-CN" smtClean="0">
                <a:latin typeface="宋体" charset="0"/>
                <a:ea typeface="宋体" charset="0"/>
              </a:rPr>
              <a:t>学习分享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简梓鉴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数据结构之通信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>
                <a:latin typeface="宋体" charset="0"/>
                <a:ea typeface="宋体" charset="0"/>
              </a:rPr>
              <a:t>EndPoint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抽象通信终端</a:t>
            </a:r>
            <a:endParaRPr lang="en-US" altLang="zh-CN" sz="1800" dirty="0" smtClean="0">
              <a:latin typeface="宋体" charset="0"/>
              <a:ea typeface="宋体" charset="0"/>
            </a:endParaRPr>
          </a:p>
          <a:p>
            <a:r>
              <a:rPr lang="en-US" altLang="zh-CN" sz="2400" dirty="0" smtClean="0">
                <a:latin typeface="宋体" charset="0"/>
                <a:ea typeface="宋体" charset="0"/>
              </a:rPr>
              <a:t>Transport</a:t>
            </a: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两终端的传输通信抽象（更大意义上是通信管理类）</a:t>
            </a:r>
            <a:endParaRPr lang="en-US" altLang="zh-CN" sz="1800" dirty="0" smtClean="0">
              <a:latin typeface="宋体" charset="0"/>
              <a:ea typeface="宋体" charset="0"/>
            </a:endParaRPr>
          </a:p>
          <a:p>
            <a:r>
              <a:rPr lang="en-US" altLang="zh-CN" sz="2400" dirty="0" smtClean="0">
                <a:latin typeface="宋体" charset="0"/>
                <a:ea typeface="宋体" charset="0"/>
              </a:rPr>
              <a:t>Channel</a:t>
            </a: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通信通道</a:t>
            </a:r>
            <a:endParaRPr lang="en-US" altLang="zh-CN" sz="1800" dirty="0" smtClean="0">
              <a:latin typeface="宋体" charset="0"/>
              <a:ea typeface="宋体" charset="0"/>
            </a:endParaRPr>
          </a:p>
          <a:p>
            <a:r>
              <a:rPr lang="en-US" altLang="zh-CN" sz="2400" dirty="0" smtClean="0">
                <a:latin typeface="宋体" charset="0"/>
                <a:ea typeface="宋体" charset="0"/>
              </a:rPr>
              <a:t>Connection</a:t>
            </a:r>
          </a:p>
          <a:p>
            <a:pPr>
              <a:buNone/>
            </a:pPr>
            <a:r>
              <a:rPr lang="en-US" altLang="zh-CN" sz="18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通道内连接</a:t>
            </a:r>
            <a:endParaRPr lang="en-US" altLang="zh-CN" sz="1800" dirty="0" smtClean="0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通信协议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848600" cy="4105275"/>
          </a:xfrm>
        </p:spPr>
        <p:txBody>
          <a:bodyPr/>
          <a:lstStyle/>
          <a:p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SingleOpProtocol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本次建立的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sokcet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连接只为一次操作服务，操作完成关闭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socket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连接。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StreamProtocol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socket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连接为多次操作服务，直到某种异常发生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err="1" smtClean="0">
                <a:latin typeface="宋体" pitchFamily="2" charset="-122"/>
                <a:ea typeface="宋体" pitchFamily="2" charset="-122"/>
              </a:rPr>
              <a:t>MultiplexProtocol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socket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使用多路复用，建立多个虚拟连接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线程模型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5000"/>
            <a:ext cx="7848600" cy="4105275"/>
          </a:xfrm>
        </p:spPr>
        <p:txBody>
          <a:bodyPr/>
          <a:lstStyle/>
          <a:p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Jdk1.5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之后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RMI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使用线程池处理客户端的请求。具体的做法每个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Transport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对象独占一个在线程池之外的线程进行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SocketServer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accept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方法，接受客户端建立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socket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连接，建立连接后把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socket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转交给线程池处理。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使用之前提及的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SingleOpProtocol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协议、</a:t>
            </a:r>
            <a:r>
              <a:rPr lang="en-US" altLang="zh-CN" sz="18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StreamProtocol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协议都是直接使用线程池线程。但如果使用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MultiplexProtocol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协议就会有一些不同。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1800" dirty="0" err="1" smtClean="0">
                <a:latin typeface="宋体" pitchFamily="2" charset="-122"/>
                <a:ea typeface="宋体" pitchFamily="2" charset="-122"/>
              </a:rPr>
              <a:t>MultiplexProtocol</a:t>
            </a:r>
            <a:r>
              <a:rPr lang="zh-CN" altLang="en-US" sz="1800" dirty="0" smtClean="0">
                <a:latin typeface="宋体" pitchFamily="2" charset="-122"/>
                <a:ea typeface="宋体" pitchFamily="2" charset="-122"/>
              </a:rPr>
              <a:t>协议除了占用一个线程池的线程进行不断消息接收，还会建立与虚拟连接数量等值的额外线程进行消息处理以及写出。</a:t>
            </a:r>
            <a:endParaRPr lang="en-US" altLang="zh-CN" sz="18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线程模型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pic>
        <p:nvPicPr>
          <p:cNvPr id="4" name="内容占位符 3" descr="线程模型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4092" y="1905000"/>
            <a:ext cx="6936815" cy="4105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Q&amp;A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charset="0"/>
                <a:ea typeface="宋体" charset="0"/>
              </a:rPr>
              <a:t>什么是</a:t>
            </a:r>
            <a:r>
              <a:rPr lang="en-US" altLang="zh-CN" sz="3600" dirty="0">
                <a:latin typeface="宋体" charset="0"/>
                <a:ea typeface="宋体" charset="0"/>
              </a:rPr>
              <a:t>RMI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 err="1">
                <a:latin typeface="宋体" charset="0"/>
                <a:ea typeface="宋体" charset="0"/>
              </a:rPr>
              <a:t>RMI（Remote</a:t>
            </a:r>
            <a:r>
              <a:rPr sz="2400">
                <a:latin typeface="宋体" charset="0"/>
                <a:ea typeface="宋体" charset="0"/>
              </a:rPr>
              <a:t> Method Invocation，远程方法调用）</a:t>
            </a:r>
            <a:r>
              <a:rPr lang="zh-CN" sz="2400">
                <a:latin typeface="宋体" charset="0"/>
                <a:ea typeface="宋体" charset="0"/>
              </a:rPr>
              <a:t>。</a:t>
            </a:r>
          </a:p>
          <a:p>
            <a:r>
              <a:rPr lang="zh-CN" altLang="en-US" sz="2400">
                <a:latin typeface="宋体" charset="0"/>
                <a:ea typeface="宋体" charset="0"/>
              </a:rPr>
              <a:t>简单点来说</a:t>
            </a:r>
            <a:r>
              <a:rPr lang="en-US" altLang="zh-CN" sz="2400">
                <a:latin typeface="宋体" charset="0"/>
                <a:ea typeface="宋体" charset="0"/>
              </a:rPr>
              <a:t>rmi</a:t>
            </a:r>
            <a:r>
              <a:rPr lang="zh-CN" altLang="en-US" sz="2400">
                <a:latin typeface="宋体" charset="0"/>
                <a:ea typeface="宋体" charset="0"/>
              </a:rPr>
              <a:t>就是两台运行在不同机器上的</a:t>
            </a:r>
            <a:r>
              <a:rPr lang="en-US" altLang="zh-CN" sz="2400">
                <a:latin typeface="宋体" charset="0"/>
                <a:ea typeface="宋体" charset="0"/>
              </a:rPr>
              <a:t>JVM</a:t>
            </a:r>
            <a:r>
              <a:rPr lang="zh-CN" altLang="en-US" sz="2400">
                <a:latin typeface="宋体" charset="0"/>
                <a:ea typeface="宋体" charset="0"/>
              </a:rPr>
              <a:t>可以相互通信。而这个通信是通过方法调用实现的。</a:t>
            </a:r>
          </a:p>
          <a:p>
            <a:r>
              <a:rPr lang="en-US" altLang="zh-CN" sz="2400">
                <a:latin typeface="宋体" charset="0"/>
                <a:ea typeface="宋体" charset="0"/>
              </a:rPr>
              <a:t>rmi</a:t>
            </a:r>
            <a:r>
              <a:rPr lang="zh-CN" altLang="en-US" sz="2400">
                <a:latin typeface="宋体" charset="0"/>
                <a:ea typeface="宋体" charset="0"/>
              </a:rPr>
              <a:t>致力于隐藏跨虚拟机方法调用所进行的网络通信等细节，使得使用</a:t>
            </a:r>
            <a:r>
              <a:rPr lang="en-US" altLang="zh-CN" sz="2400">
                <a:latin typeface="宋体" charset="0"/>
                <a:ea typeface="宋体" charset="0"/>
              </a:rPr>
              <a:t>rmi</a:t>
            </a:r>
            <a:r>
              <a:rPr lang="zh-CN" altLang="en-US" sz="2400">
                <a:latin typeface="宋体" charset="0"/>
                <a:ea typeface="宋体" charset="0"/>
              </a:rPr>
              <a:t>的程序员可以像调用本地对象一样调用远程对象。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宋体" charset="0"/>
                <a:ea typeface="宋体" charset="0"/>
              </a:rPr>
              <a:t>RMI</a:t>
            </a:r>
            <a:r>
              <a:rPr lang="zh-CN" altLang="en-US" sz="3600">
                <a:latin typeface="宋体" charset="0"/>
                <a:ea typeface="宋体" charset="0"/>
              </a:rPr>
              <a:t>的知识点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宋体" charset="0"/>
                <a:ea typeface="宋体" charset="0"/>
              </a:rPr>
              <a:t>数据结构</a:t>
            </a:r>
          </a:p>
          <a:p>
            <a:r>
              <a:rPr lang="zh-CN" altLang="en-US" sz="2400">
                <a:latin typeface="宋体" charset="0"/>
                <a:ea typeface="宋体" charset="0"/>
              </a:rPr>
              <a:t>通信协议及线程模型</a:t>
            </a:r>
          </a:p>
          <a:p>
            <a:r>
              <a:rPr lang="zh-CN" altLang="en-US" sz="2400">
                <a:latin typeface="宋体" charset="0"/>
                <a:ea typeface="宋体" charset="0"/>
              </a:rPr>
              <a:t>分布式垃圾回收</a:t>
            </a:r>
          </a:p>
          <a:p>
            <a:r>
              <a:rPr lang="zh-CN" altLang="en-US" sz="2400">
                <a:latin typeface="宋体" charset="0"/>
                <a:ea typeface="宋体" charset="0"/>
              </a:rPr>
              <a:t>安全模型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数据结构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宋体" charset="0"/>
                <a:ea typeface="宋体" charset="0"/>
              </a:rPr>
              <a:t>远程对象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r>
              <a:rPr lang="zh-CN" altLang="en-US" sz="2400" dirty="0" smtClean="0">
                <a:latin typeface="宋体" charset="0"/>
                <a:ea typeface="宋体" charset="0"/>
              </a:rPr>
              <a:t>句柄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r>
              <a:rPr lang="zh-CN" altLang="en-US" sz="2400" dirty="0" smtClean="0">
                <a:latin typeface="宋体" charset="0"/>
                <a:ea typeface="宋体" charset="0"/>
              </a:rPr>
              <a:t>服务驻留集合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r>
              <a:rPr lang="zh-CN" altLang="en-US" sz="2400" dirty="0" smtClean="0">
                <a:latin typeface="宋体" charset="0"/>
                <a:ea typeface="宋体" charset="0"/>
              </a:rPr>
              <a:t>通信</a:t>
            </a:r>
            <a:endParaRPr lang="en-US" altLang="zh-CN" sz="2400" dirty="0" smtClean="0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数据结构之远程对象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>
                <a:latin typeface="宋体" charset="0"/>
                <a:ea typeface="宋体" charset="0"/>
              </a:rPr>
              <a:t>RemoteObject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en-US" altLang="zh-CN" sz="1800" dirty="0" smtClean="0">
                <a:latin typeface="宋体" charset="0"/>
                <a:ea typeface="宋体" charset="0"/>
              </a:rPr>
              <a:t>Object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方法</a:t>
            </a:r>
            <a:r>
              <a:rPr lang="en-US" altLang="zh-CN" sz="1800" dirty="0" err="1" smtClean="0">
                <a:latin typeface="宋体" charset="0"/>
                <a:ea typeface="宋体" charset="0"/>
              </a:rPr>
              <a:t>hasCode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，</a:t>
            </a:r>
            <a:r>
              <a:rPr lang="en-US" altLang="zh-CN" sz="1800" dirty="0" err="1" smtClean="0">
                <a:latin typeface="宋体" charset="0"/>
                <a:ea typeface="宋体" charset="0"/>
              </a:rPr>
              <a:t>toString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，</a:t>
            </a:r>
            <a:r>
              <a:rPr lang="en-US" altLang="zh-CN" sz="1800" dirty="0" smtClean="0">
                <a:latin typeface="宋体" charset="0"/>
                <a:ea typeface="宋体" charset="0"/>
              </a:rPr>
              <a:t>equals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在远程对象上的实现</a:t>
            </a:r>
            <a:endParaRPr lang="en-US" altLang="zh-CN" sz="1800" dirty="0" smtClean="0">
              <a:latin typeface="宋体" charset="0"/>
              <a:ea typeface="宋体" charset="0"/>
            </a:endParaRPr>
          </a:p>
          <a:p>
            <a:r>
              <a:rPr lang="en-US" altLang="zh-CN" sz="2400" dirty="0" err="1" smtClean="0">
                <a:latin typeface="宋体" charset="0"/>
                <a:ea typeface="宋体" charset="0"/>
              </a:rPr>
              <a:t>UnicastRemoteObject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导出服务</a:t>
            </a:r>
            <a:endParaRPr lang="en-US" altLang="zh-CN" sz="1800" dirty="0" smtClean="0">
              <a:latin typeface="宋体" charset="0"/>
              <a:ea typeface="宋体" charset="0"/>
            </a:endParaRPr>
          </a:p>
          <a:p>
            <a:r>
              <a:rPr lang="en-US" altLang="zh-CN" sz="2400" dirty="0" err="1" smtClean="0">
                <a:latin typeface="宋体" charset="0"/>
                <a:ea typeface="宋体" charset="0"/>
              </a:rPr>
              <a:t>RemoteObjectInvocationHandler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远程对象桩代理的</a:t>
            </a:r>
            <a:r>
              <a:rPr lang="en-US" altLang="zh-CN" sz="1800" dirty="0" err="1" smtClean="0">
                <a:latin typeface="宋体" charset="0"/>
                <a:ea typeface="宋体" charset="0"/>
              </a:rPr>
              <a:t>InvocationHandler</a:t>
            </a:r>
            <a:endParaRPr lang="en-US" altLang="zh-CN" sz="1800" dirty="0" smtClean="0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数据结构之句柄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>
                <a:latin typeface="宋体" charset="0"/>
                <a:ea typeface="宋体" charset="0"/>
              </a:rPr>
              <a:t>RemoteRef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定义客户端调用以及服务端响应方法</a:t>
            </a:r>
            <a:endParaRPr lang="en-US" altLang="zh-CN" sz="1800" dirty="0" smtClean="0">
              <a:latin typeface="宋体" charset="0"/>
              <a:ea typeface="宋体" charset="0"/>
            </a:endParaRPr>
          </a:p>
          <a:p>
            <a:r>
              <a:rPr lang="en-US" altLang="zh-CN" sz="2400" dirty="0" err="1" smtClean="0">
                <a:latin typeface="宋体" charset="0"/>
                <a:ea typeface="宋体" charset="0"/>
              </a:rPr>
              <a:t>UnicastRef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客户端句柄</a:t>
            </a:r>
            <a:endParaRPr lang="en-US" altLang="zh-CN" sz="1800" dirty="0" smtClean="0">
              <a:latin typeface="宋体" charset="0"/>
              <a:ea typeface="宋体" charset="0"/>
            </a:endParaRPr>
          </a:p>
          <a:p>
            <a:r>
              <a:rPr lang="en-US" altLang="zh-CN" sz="2400" dirty="0" err="1" smtClean="0">
                <a:latin typeface="宋体" charset="0"/>
                <a:ea typeface="宋体" charset="0"/>
              </a:rPr>
              <a:t>UnicastServerRef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服务端句柄（远程访问事件抛出者）</a:t>
            </a:r>
            <a:endParaRPr lang="en-US" altLang="zh-CN" sz="1800" dirty="0" smtClean="0">
              <a:latin typeface="宋体" charset="0"/>
              <a:ea typeface="宋体" charset="0"/>
            </a:endParaRPr>
          </a:p>
          <a:p>
            <a:r>
              <a:rPr lang="en-US" altLang="zh-CN" sz="2400" dirty="0" err="1" smtClean="0">
                <a:latin typeface="宋体" charset="0"/>
                <a:ea typeface="宋体" charset="0"/>
              </a:rPr>
              <a:t>LiveRef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保存与服务端通信的详细信息</a:t>
            </a:r>
            <a:endParaRPr lang="en-US" altLang="zh-CN" sz="1800" dirty="0" smtClean="0">
              <a:latin typeface="宋体" charset="0"/>
              <a:ea typeface="宋体" charset="0"/>
            </a:endParaRPr>
          </a:p>
          <a:p>
            <a:r>
              <a:rPr lang="en-US" altLang="zh-CN" sz="2400" dirty="0" err="1" smtClean="0">
                <a:latin typeface="宋体" charset="0"/>
                <a:ea typeface="宋体" charset="0"/>
              </a:rPr>
              <a:t>ObjID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pPr>
              <a:buNone/>
            </a:pPr>
            <a:r>
              <a:rPr lang="en-US" altLang="zh-CN" sz="18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远程对象唯一标识</a:t>
            </a:r>
            <a:endParaRPr lang="en-US" altLang="zh-CN" sz="1800" dirty="0" smtClean="0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数据结构之服务驻留集合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宋体" charset="0"/>
                <a:ea typeface="宋体" charset="0"/>
              </a:rPr>
              <a:t>Target</a:t>
            </a: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服务、桩、调度者、</a:t>
            </a:r>
            <a:r>
              <a:rPr lang="en-US" altLang="zh-CN" sz="1800" dirty="0" err="1" smtClean="0">
                <a:latin typeface="宋体" charset="0"/>
                <a:ea typeface="宋体" charset="0"/>
              </a:rPr>
              <a:t>ObjID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组装的驻留对象</a:t>
            </a:r>
            <a:endParaRPr lang="en-US" altLang="zh-CN" sz="1800" dirty="0" smtClean="0">
              <a:latin typeface="宋体" charset="0"/>
              <a:ea typeface="宋体" charset="0"/>
            </a:endParaRPr>
          </a:p>
          <a:p>
            <a:r>
              <a:rPr lang="en-US" altLang="zh-CN" sz="2400" dirty="0" err="1" smtClean="0">
                <a:latin typeface="宋体" charset="0"/>
                <a:ea typeface="宋体" charset="0"/>
              </a:rPr>
              <a:t>ObjectTable</a:t>
            </a:r>
            <a:endParaRPr lang="en-US" altLang="zh-CN" sz="2400" dirty="0" smtClean="0">
              <a:latin typeface="宋体" charset="0"/>
              <a:ea typeface="宋体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宋体" charset="0"/>
                <a:ea typeface="宋体" charset="0"/>
              </a:rPr>
              <a:t>	</a:t>
            </a:r>
            <a:r>
              <a:rPr lang="en-US" altLang="zh-CN" sz="1800" dirty="0" smtClean="0">
                <a:latin typeface="宋体" charset="0"/>
                <a:ea typeface="宋体" charset="0"/>
              </a:rPr>
              <a:t>Target</a:t>
            </a:r>
            <a:r>
              <a:rPr lang="zh-CN" altLang="en-US" sz="1800" dirty="0" smtClean="0">
                <a:latin typeface="宋体" charset="0"/>
                <a:ea typeface="宋体" charset="0"/>
              </a:rPr>
              <a:t>集合类</a:t>
            </a:r>
            <a:endParaRPr lang="en-US" altLang="zh-CN" sz="1800" dirty="0" smtClean="0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数据结构之服务端类图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pic>
        <p:nvPicPr>
          <p:cNvPr id="4" name="内容占位符 3" descr="serv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760533"/>
            <a:ext cx="7848600" cy="25100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宋体" charset="0"/>
                <a:ea typeface="宋体" charset="0"/>
              </a:rPr>
              <a:t>RMI</a:t>
            </a:r>
            <a:r>
              <a:rPr lang="zh-CN" altLang="en-US" sz="3600" dirty="0" smtClean="0">
                <a:latin typeface="宋体" charset="0"/>
                <a:ea typeface="宋体" charset="0"/>
              </a:rPr>
              <a:t>数据结构之客户端类图</a:t>
            </a:r>
            <a:endParaRPr lang="zh-CN" altLang="en-US" sz="3600" dirty="0">
              <a:latin typeface="宋体" charset="0"/>
              <a:ea typeface="宋体" charset="0"/>
            </a:endParaRPr>
          </a:p>
        </p:txBody>
      </p:sp>
      <p:pic>
        <p:nvPicPr>
          <p:cNvPr id="4" name="内容占位符 3" descr="cli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521969"/>
            <a:ext cx="7848600" cy="29872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ocker_life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​​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locker_life</Template>
  <TotalTime>513</TotalTime>
  <Words>249</Words>
  <Application>Microsoft Office PowerPoint</Application>
  <PresentationFormat>全屏显示(4:3)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locker_life</vt:lpstr>
      <vt:lpstr>RMI学习分享</vt:lpstr>
      <vt:lpstr>什么是RMI</vt:lpstr>
      <vt:lpstr>RMI的知识点</vt:lpstr>
      <vt:lpstr>RMI数据结构</vt:lpstr>
      <vt:lpstr>RMI数据结构之远程对象</vt:lpstr>
      <vt:lpstr>RMI数据结构之句柄</vt:lpstr>
      <vt:lpstr>RMI数据结构之服务驻留集合</vt:lpstr>
      <vt:lpstr>RMI数据结构之服务端类图</vt:lpstr>
      <vt:lpstr>RMI数据结构之客户端类图</vt:lpstr>
      <vt:lpstr>RMI数据结构之通信</vt:lpstr>
      <vt:lpstr>RMI通信协议</vt:lpstr>
      <vt:lpstr>RMI线程模型</vt:lpstr>
      <vt:lpstr>RMI线程模型</vt:lpstr>
      <vt:lpstr>Q&amp;A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Locker Life</dc:title>
  <dc:creator>微软中国</dc:creator>
  <cp:lastModifiedBy>jianzijian</cp:lastModifiedBy>
  <cp:revision>135</cp:revision>
  <dcterms:created xsi:type="dcterms:W3CDTF">2014-01-09T07:29:00Z</dcterms:created>
  <dcterms:modified xsi:type="dcterms:W3CDTF">2016-07-15T07:04:22Z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