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7"/>
    <p:restoredTop sz="94643"/>
  </p:normalViewPr>
  <p:slideViewPr>
    <p:cSldViewPr snapToGrid="0" snapToObjects="1">
      <p:cViewPr varScale="1">
        <p:scale>
          <a:sx n="72" d="100"/>
          <a:sy n="72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3CC-6CE3-354A-A5F6-8A8576D8CC91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3054-3894-E848-ACCF-D621E54648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56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3CC-6CE3-354A-A5F6-8A8576D8CC91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3054-3894-E848-ACCF-D621E54648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3CC-6CE3-354A-A5F6-8A8576D8CC91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3054-3894-E848-ACCF-D621E54648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3CC-6CE3-354A-A5F6-8A8576D8CC91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3054-3894-E848-ACCF-D621E54648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21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3CC-6CE3-354A-A5F6-8A8576D8CC91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3054-3894-E848-ACCF-D621E54648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76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3CC-6CE3-354A-A5F6-8A8576D8CC91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3054-3894-E848-ACCF-D621E54648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5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3CC-6CE3-354A-A5F6-8A8576D8CC91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3054-3894-E848-ACCF-D621E54648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40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3CC-6CE3-354A-A5F6-8A8576D8CC91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3054-3894-E848-ACCF-D621E54648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08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3CC-6CE3-354A-A5F6-8A8576D8CC91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3054-3894-E848-ACCF-D621E54648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26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3CC-6CE3-354A-A5F6-8A8576D8CC91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3054-3894-E848-ACCF-D621E54648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9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3CC-6CE3-354A-A5F6-8A8576D8CC91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3054-3894-E848-ACCF-D621E54648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1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93CC-6CE3-354A-A5F6-8A8576D8CC91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3054-3894-E848-ACCF-D621E54648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40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Image Analysis and Machine Learning</a:t>
            </a:r>
            <a:r>
              <a:rPr lang="zh-CN" altLang="zh-CN" dirty="0" smtClean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latinLnBrk="1"/>
            <a:r>
              <a:rPr lang="en-US" altLang="zh-CN" dirty="0"/>
              <a:t>Members: </a:t>
            </a:r>
            <a:endParaRPr lang="zh-CN" altLang="zh-CN" dirty="0"/>
          </a:p>
          <a:p>
            <a:r>
              <a:rPr lang="en-US" altLang="zh-CN" dirty="0" smtClean="0"/>
              <a:t>   Pan </a:t>
            </a:r>
            <a:r>
              <a:rPr lang="en-US" altLang="zh-CN" dirty="0"/>
              <a:t>Jiao </a:t>
            </a:r>
            <a:r>
              <a:rPr lang="en-US" altLang="zh-CN" dirty="0" smtClean="0"/>
              <a:t> (</a:t>
            </a:r>
            <a:r>
              <a:rPr lang="en-US" altLang="zh-CN" dirty="0"/>
              <a:t>6612170086-8)</a:t>
            </a:r>
            <a:endParaRPr lang="zh-CN" altLang="zh-CN" dirty="0"/>
          </a:p>
          <a:p>
            <a:pPr latinLnBrk="1"/>
            <a:r>
              <a:rPr lang="en-US" altLang="zh-CN" dirty="0" smtClean="0"/>
              <a:t>   </a:t>
            </a:r>
            <a:r>
              <a:rPr lang="en-US" altLang="zh-CN" dirty="0" err="1" smtClean="0"/>
              <a:t>Leng</a:t>
            </a:r>
            <a:r>
              <a:rPr lang="en-US" altLang="zh-CN" dirty="0" smtClean="0"/>
              <a:t> </a:t>
            </a:r>
            <a:r>
              <a:rPr lang="en-US" altLang="zh-CN" dirty="0" err="1"/>
              <a:t>Ke</a:t>
            </a:r>
            <a:r>
              <a:rPr lang="en-US" altLang="zh-CN" dirty="0"/>
              <a:t> </a:t>
            </a:r>
            <a:r>
              <a:rPr lang="en-US" altLang="zh-CN" dirty="0" smtClean="0"/>
              <a:t> (6612170081-7)</a:t>
            </a:r>
            <a:endParaRPr lang="en-US" altLang="zh-CN" dirty="0"/>
          </a:p>
          <a:p>
            <a:pPr latinLnBrk="1"/>
            <a:r>
              <a:rPr lang="en-US" altLang="zh-CN" dirty="0" smtClean="0"/>
              <a:t>Zhao </a:t>
            </a:r>
            <a:r>
              <a:rPr lang="en-US" altLang="zh-CN" dirty="0" err="1"/>
              <a:t>Ziyu</a:t>
            </a:r>
            <a:r>
              <a:rPr lang="en-US" altLang="zh-CN" dirty="0"/>
              <a:t>  </a:t>
            </a:r>
            <a:r>
              <a:rPr lang="en-US" altLang="zh-CN" dirty="0" smtClean="0"/>
              <a:t>(</a:t>
            </a:r>
            <a:r>
              <a:rPr lang="en-US" altLang="zh-CN" dirty="0"/>
              <a:t>6612170092-2)</a:t>
            </a:r>
            <a:endParaRPr lang="zh-CN" altLang="zh-CN" dirty="0"/>
          </a:p>
          <a:p>
            <a:pPr latinLnBrk="1"/>
            <a:r>
              <a:rPr lang="en-US" altLang="zh-CN" dirty="0" smtClean="0"/>
              <a:t> Xu </a:t>
            </a:r>
            <a:r>
              <a:rPr lang="en-US" altLang="zh-CN" dirty="0" err="1"/>
              <a:t>Jingdi</a:t>
            </a:r>
            <a:r>
              <a:rPr lang="en-US" altLang="zh-CN" dirty="0"/>
              <a:t> </a:t>
            </a:r>
            <a:r>
              <a:rPr lang="en-US" altLang="zh-CN" dirty="0" smtClean="0"/>
              <a:t> (</a:t>
            </a:r>
            <a:r>
              <a:rPr lang="en-US" altLang="zh-CN" dirty="0"/>
              <a:t>6612170090-6)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7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z="3100" b="1" dirty="0"/>
              <a:t>Varying population size when crossover rate, mutation rate and number of GA iterations are equal to 60, 5 and 100 respectively</a:t>
            </a:r>
            <a:r>
              <a:rPr lang="en-US" altLang="zh-CN" sz="3100" b="1" dirty="0" smtClean="0"/>
              <a:t>.</a:t>
            </a:r>
            <a:endParaRPr kumimoji="1" lang="zh-CN" altLang="en-US" dirty="0"/>
          </a:p>
        </p:txBody>
      </p:sp>
      <p:pic>
        <p:nvPicPr>
          <p:cNvPr id="4" name="内容占位符 3" descr="C:\Users\Administrator\AppData\Local\Microsoft\Windows\INetCache\Content.Word\5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300" y="1200146"/>
            <a:ext cx="10096500" cy="2532112"/>
          </a:xfrm>
        </p:spPr>
      </p:pic>
      <p:pic>
        <p:nvPicPr>
          <p:cNvPr id="9" name="图片 8" descr="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54" y="3966643"/>
            <a:ext cx="10107446" cy="251460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07774" y="1767018"/>
            <a:ext cx="198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population size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=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altLang="zh-CN" dirty="0" smtClean="0">
                <a:ln w="0">
                  <a:solidFill>
                    <a:schemeClr val="accent6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altLang="zh-CN" dirty="0" smtClean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100, </a:t>
            </a:r>
            <a:r>
              <a:rPr lang="en-US" altLang="zh-CN" dirty="0" smtClean="0">
                <a:ln w="0">
                  <a:solidFill>
                    <a:srgbClr val="02BBC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1000</a:t>
            </a:r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05097" y="3667681"/>
            <a:ext cx="7393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kern="100" dirty="0" smtClean="0">
                <a:effectLst/>
                <a:latin typeface="Cambria" charset="0"/>
                <a:ea typeface="宋体" charset="-122"/>
                <a:cs typeface="Times New Roman" charset="0"/>
              </a:rPr>
              <a:t>Figure 1 The best fitness in each generation when varying population size</a:t>
            </a:r>
            <a:endParaRPr lang="zh-CN" altLang="zh-CN" kern="100" dirty="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74962" y="6405101"/>
            <a:ext cx="771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kern="100" smtClean="0">
                <a:effectLst/>
                <a:latin typeface="Cambria" charset="0"/>
                <a:ea typeface="宋体" charset="-122"/>
                <a:cs typeface="Times New Roman" charset="0"/>
              </a:rPr>
              <a:t>Figure 2 The average fitness in each generation when varying population size</a:t>
            </a:r>
            <a:endParaRPr lang="zh-CN" altLang="zh-CN" kern="100" dirty="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1" descr="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16" y="1175172"/>
            <a:ext cx="10094917" cy="243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518984" y="1767018"/>
            <a:ext cx="187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crossover </a:t>
            </a:r>
            <a:r>
              <a:rPr lang="en-US" altLang="zh-CN" smtClean="0"/>
              <a:t>rate </a:t>
            </a:r>
            <a:r>
              <a:rPr lang="en-US" altLang="zh-CN" smtClean="0">
                <a:solidFill>
                  <a:schemeClr val="accent5">
                    <a:lumMod val="75000"/>
                  </a:schemeClr>
                </a:solidFill>
                <a:effectLst/>
              </a:rPr>
              <a:t>=</a:t>
            </a:r>
            <a:r>
              <a:rPr lang="en-US" altLang="zh-CN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0.0</a:t>
            </a:r>
            <a:r>
              <a:rPr lang="en-US" altLang="zh-CN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altLang="zh-CN" smtClean="0">
                <a:ln w="0">
                  <a:solidFill>
                    <a:schemeClr val="accent6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0.2</a:t>
            </a:r>
            <a:r>
              <a:rPr lang="en-US" altLang="zh-CN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altLang="zh-CN" smtClean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0.6, </a:t>
            </a:r>
            <a:r>
              <a:rPr lang="en-US" altLang="zh-CN" smtClean="0">
                <a:ln w="0">
                  <a:solidFill>
                    <a:srgbClr val="02BBC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1.0</a:t>
            </a:r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>
            <a:normAutofit fontScale="90000"/>
          </a:bodyPr>
          <a:lstStyle/>
          <a:p>
            <a:r>
              <a:rPr lang="en-US" altLang="zh-CN" sz="3100" b="1" dirty="0" smtClean="0"/>
              <a:t>Varying </a:t>
            </a:r>
            <a:r>
              <a:rPr lang="en-US" altLang="zh-CN" sz="3100" b="1" dirty="0"/>
              <a:t>crossover rate when population size, mutation rate and number of GA iterations are equal to 100, 5 and 100 respectively</a:t>
            </a:r>
            <a:r>
              <a:rPr lang="en-US" altLang="zh-CN" sz="3100" b="1" dirty="0" smtClean="0"/>
              <a:t>.</a:t>
            </a:r>
            <a:endParaRPr kumimoji="1" lang="zh-CN" altLang="en-US" b="1" dirty="0"/>
          </a:p>
        </p:txBody>
      </p:sp>
      <p:pic>
        <p:nvPicPr>
          <p:cNvPr id="12" name="图片 11" descr="C:\Users\Administrator\AppData\Local\Microsoft\Windows\INetCache\Content.Word\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16" y="3932806"/>
            <a:ext cx="10094917" cy="23444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3134499" y="3550680"/>
            <a:ext cx="7269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kern="100" smtClean="0">
                <a:effectLst/>
                <a:latin typeface="Cambria" charset="0"/>
                <a:ea typeface="宋体" charset="-122"/>
                <a:cs typeface="Times New Roman" charset="0"/>
              </a:rPr>
              <a:t>Figure 3 The best fitness in each generation when varying crossover rate</a:t>
            </a:r>
            <a:endParaRPr lang="zh-CN" altLang="zh-CN" kern="100" dirty="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10929" y="6269174"/>
            <a:ext cx="7690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/>
                <a:latin typeface="Cambria" charset="0"/>
                <a:ea typeface="宋体" charset="-122"/>
                <a:cs typeface="Times New Roman" charset="0"/>
              </a:rPr>
              <a:t>Figure 4 The average fitness in each generation when varying crossover rate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4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16" y="1315787"/>
            <a:ext cx="10094918" cy="2257030"/>
          </a:xfrm>
          <a:prstGeom prst="rect">
            <a:avLst/>
          </a:prstGeom>
        </p:spPr>
      </p:pic>
      <p:pic>
        <p:nvPicPr>
          <p:cNvPr id="13" name="圖片 2" descr="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16" y="3990978"/>
            <a:ext cx="10094917" cy="24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518984" y="1767018"/>
            <a:ext cx="1878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mutation rate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= 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0.0</a:t>
            </a:r>
            <a:r>
              <a:rPr lang="en-US" altLang="zh-CN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altLang="zh-CN" dirty="0" smtClean="0">
                <a:ln w="0">
                  <a:solidFill>
                    <a:schemeClr val="accent6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0.01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altLang="zh-CN" dirty="0" smtClean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0.05, </a:t>
            </a:r>
            <a:r>
              <a:rPr lang="en-US" altLang="zh-CN" dirty="0" smtClean="0">
                <a:ln w="0">
                  <a:solidFill>
                    <a:srgbClr val="02BBC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0.5, </a:t>
            </a:r>
            <a:r>
              <a:rPr lang="en-US" altLang="zh-CN" dirty="0">
                <a:solidFill>
                  <a:srgbClr val="7030A0"/>
                </a:solidFill>
              </a:rPr>
              <a:t>1.0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z="3100" b="1" dirty="0"/>
              <a:t>Varying mutation rate when population size, crossover rate and number of GA iterations are equal to 100, 60 and 100 respectively. </a:t>
            </a:r>
            <a:endParaRPr kumimoji="1"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3035641" y="3550680"/>
            <a:ext cx="7637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kern="100" dirty="0" smtClean="0">
                <a:effectLst/>
                <a:latin typeface="Cambria" charset="0"/>
                <a:ea typeface="宋体" charset="-122"/>
                <a:cs typeface="Times New Roman" charset="0"/>
              </a:rPr>
              <a:t>Figure 5 The best fitness in each generation when varying mutation rate</a:t>
            </a:r>
            <a:endParaRPr lang="zh-CN" altLang="zh-CN" kern="100" dirty="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35643" y="6244461"/>
            <a:ext cx="7344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kern="100" smtClean="0">
                <a:effectLst/>
                <a:latin typeface="Cambria" charset="0"/>
                <a:ea typeface="宋体" charset="-122"/>
                <a:cs typeface="Times New Roman" charset="0"/>
              </a:rPr>
              <a:t>Figure 6 The average fitness in each generation varying mutation rate</a:t>
            </a:r>
            <a:endParaRPr lang="zh-CN" altLang="zh-CN" kern="100" dirty="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3" descr="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16" y="1025605"/>
            <a:ext cx="10094917" cy="48067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5482"/>
            <a:ext cx="10515600" cy="87732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Because of the unstable </a:t>
            </a:r>
            <a:r>
              <a:rPr lang="en-US" altLang="zh-CN" sz="2400" dirty="0" smtClean="0"/>
              <a:t>results, after </a:t>
            </a:r>
            <a:r>
              <a:rPr lang="en-US" altLang="zh-CN" sz="2400" dirty="0"/>
              <a:t>lots of tests, we transform population to </a:t>
            </a:r>
            <a:r>
              <a:rPr lang="en-US" altLang="zh-CN" sz="2400" dirty="0" smtClean="0"/>
              <a:t>600</a:t>
            </a:r>
            <a:r>
              <a:rPr kumimoji="1" lang="en-US" altLang="zh-CN" sz="2400" dirty="0" smtClean="0"/>
              <a:t>.</a:t>
            </a:r>
            <a:endParaRPr lang="en-US" altLang="zh-CN" sz="2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35989" y="1779375"/>
            <a:ext cx="1878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mutation rate</a:t>
            </a:r>
            <a:r>
              <a:rPr lang="zh-CN" altLang="zh-CN" dirty="0" smtClean="0">
                <a:effectLst/>
              </a:rPr>
              <a:t>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= 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0.0</a:t>
            </a:r>
            <a:r>
              <a:rPr lang="en-US" altLang="zh-CN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altLang="zh-CN" dirty="0" smtClean="0">
                <a:ln w="0">
                  <a:solidFill>
                    <a:schemeClr val="accent6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0.01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altLang="zh-CN" dirty="0" smtClean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0.05, </a:t>
            </a:r>
            <a:r>
              <a:rPr lang="en-US" altLang="zh-CN" dirty="0" smtClean="0">
                <a:ln w="0">
                  <a:solidFill>
                    <a:srgbClr val="02BBC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0.5, </a:t>
            </a:r>
            <a:r>
              <a:rPr lang="en-US" altLang="zh-CN" dirty="0">
                <a:solidFill>
                  <a:srgbClr val="7030A0"/>
                </a:solidFill>
              </a:rPr>
              <a:t>1.0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19321" y="5877620"/>
            <a:ext cx="8820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kern="100">
                <a:latin typeface="Cambria" charset="0"/>
                <a:ea typeface="宋体" charset="-122"/>
                <a:cs typeface="Times New Roman" charset="0"/>
              </a:rPr>
              <a:t>Figure 8 The average fitness in each generation varying mutation rate as pop equals 600</a:t>
            </a:r>
            <a:endParaRPr lang="zh-CN" altLang="zh-CN" kern="100" dirty="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16" y="3861060"/>
            <a:ext cx="10094916" cy="252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Administrator\AppData\Local\Microsoft\Windows\INetCache\Content.Word\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15" y="1152014"/>
            <a:ext cx="10094917" cy="25273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518984" y="1767018"/>
            <a:ext cx="1878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of GA iterations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= 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r>
              <a:rPr lang="en-US" altLang="zh-CN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altLang="zh-CN" dirty="0" smtClean="0">
                <a:ln w="0">
                  <a:solidFill>
                    <a:schemeClr val="accent6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50,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dirty="0" smtClean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100, </a:t>
            </a:r>
            <a:r>
              <a:rPr lang="en-US" altLang="zh-CN" dirty="0" smtClean="0">
                <a:ln w="0">
                  <a:solidFill>
                    <a:srgbClr val="02BBC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b="1" dirty="0"/>
              <a:t>Varying number of GA iterations when population size, crossover rate and mutation rate are equal to 100, 60 and 5 respectively.</a:t>
            </a:r>
            <a:endParaRPr lang="zh-CN" altLang="zh-CN" sz="2800" b="1" dirty="0"/>
          </a:p>
        </p:txBody>
      </p:sp>
      <p:sp>
        <p:nvSpPr>
          <p:cNvPr id="2" name="矩形 1"/>
          <p:cNvSpPr/>
          <p:nvPr/>
        </p:nvSpPr>
        <p:spPr>
          <a:xfrm>
            <a:off x="3035642" y="3612465"/>
            <a:ext cx="7356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endParaRPr lang="zh-CN" altLang="zh-CN" kern="100" dirty="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7870" y="3587749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kern="100" smtClean="0">
                <a:effectLst/>
                <a:latin typeface="Cambria" charset="0"/>
                <a:ea typeface="宋体" charset="-122"/>
                <a:cs typeface="Times New Roman" charset="0"/>
              </a:rPr>
              <a:t>Figure 9 The best fitness in each generation when varying number of GA iterations</a:t>
            </a:r>
            <a:endParaRPr lang="zh-CN" altLang="zh-CN" kern="100" dirty="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68377" y="6335239"/>
            <a:ext cx="874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kern="100" smtClean="0">
                <a:effectLst/>
                <a:latin typeface="Cambria" charset="0"/>
                <a:ea typeface="宋体" charset="-122"/>
                <a:cs typeface="Times New Roman" charset="0"/>
              </a:rPr>
              <a:t>Figure 10 The average fitness in each generation when varying number of GA iterations</a:t>
            </a:r>
            <a:endParaRPr lang="zh-CN" altLang="zh-CN" kern="100" dirty="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9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Administrator\AppData\Local\Microsoft\Windows\INetCache\Content.Word\loss_pop_av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3" y="2274972"/>
            <a:ext cx="6728431" cy="16823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6544"/>
              </p:ext>
            </p:extLst>
          </p:nvPr>
        </p:nvGraphicFramePr>
        <p:xfrm>
          <a:off x="6599666" y="2396752"/>
          <a:ext cx="5267960" cy="474357"/>
        </p:xfrm>
        <a:graphic>
          <a:graphicData uri="http://schemas.openxmlformats.org/drawingml/2006/table">
            <a:tbl>
              <a:tblPr firstRow="1" firstCol="1" bandRow="1">
                <a:effectLst>
                  <a:outerShdw dist="50800" dir="5400000" algn="ctr" rotWithShape="0">
                    <a:srgbClr val="000000"/>
                  </a:outerShdw>
                </a:effectLst>
                <a:tableStyleId>{5C22544A-7EE6-4342-B048-85BDC9FD1C3A}</a:tableStyleId>
              </a:tblPr>
              <a:tblGrid>
                <a:gridCol w="751394"/>
                <a:gridCol w="1513016"/>
                <a:gridCol w="1501775"/>
                <a:gridCol w="1501775"/>
              </a:tblGrid>
              <a:tr h="474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The created noisy Lena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The created noise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The best fitness in this generation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112845" y="3982242"/>
            <a:ext cx="469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266700" algn="ctr">
              <a:spcBef>
                <a:spcPts val="600"/>
              </a:spcBef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Cambria" charset="0"/>
                <a:ea typeface="宋体" charset="-122"/>
                <a:cs typeface="Times New Roman" charset="0"/>
              </a:rPr>
              <a:t>Figure 11 The closest answer in this case</a:t>
            </a:r>
            <a:endParaRPr lang="zh-CN" altLang="zh-CN" kern="100" dirty="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1" y="1263358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宋体" charset="-122"/>
                <a:cs typeface="Times New Roman" charset="0"/>
              </a:rPr>
              <a:t>W</a:t>
            </a:r>
            <a:r>
              <a:rPr lang="en-US" altLang="zh-CN" sz="2400" dirty="0" smtClean="0">
                <a:solidFill>
                  <a:srgbClr val="000000"/>
                </a:solidFill>
                <a:latin typeface="Cambria" charset="0"/>
                <a:ea typeface="宋体" charset="-122"/>
                <a:cs typeface="Times New Roman" charset="0"/>
              </a:rPr>
              <a:t>hen 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宋体" charset="-122"/>
                <a:cs typeface="Times New Roman" charset="0"/>
              </a:rPr>
              <a:t>population size is 1000, crossover rate is 0.6, mutation rate is 0.05, and number of GA iterations is 100, we can get the closest answer to GA problem.</a:t>
            </a:r>
            <a:r>
              <a:rPr lang="zh-CN" altLang="zh-CN" sz="2400" dirty="0"/>
              <a:t> </a:t>
            </a:r>
            <a:endParaRPr lang="zh-CN" altLang="en-US" sz="2400" dirty="0"/>
          </a:p>
        </p:txBody>
      </p:sp>
      <p:sp>
        <p:nvSpPr>
          <p:cNvPr id="5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>
            <a:normAutofit/>
          </a:bodyPr>
          <a:lstStyle/>
          <a:p>
            <a:pPr lvl="0"/>
            <a:r>
              <a:rPr lang="en-US" altLang="zh-CN" sz="4000" b="1" dirty="0" smtClean="0"/>
              <a:t>Best answer</a:t>
            </a:r>
            <a:endParaRPr lang="zh-CN" altLang="zh-CN" sz="40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13744"/>
              </p:ext>
            </p:extLst>
          </p:nvPr>
        </p:nvGraphicFramePr>
        <p:xfrm>
          <a:off x="653144" y="4866795"/>
          <a:ext cx="11039286" cy="609600"/>
        </p:xfrm>
        <a:graphic>
          <a:graphicData uri="http://schemas.openxmlformats.org/drawingml/2006/table">
            <a:tbl>
              <a:tblPr firstRow="1" firstCol="1" bandRow="1">
                <a:effectLst>
                  <a:outerShdw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2759174"/>
                <a:gridCol w="2759174"/>
                <a:gridCol w="2760469"/>
                <a:gridCol w="2760469"/>
              </a:tblGrid>
              <a:tr h="274057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Parameter</a:t>
                      </a:r>
                      <a:endParaRPr lang="zh-CN" sz="1800" u="none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116342" marR="11634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NoiseAmp</a:t>
                      </a:r>
                      <a:endParaRPr lang="zh-CN" sz="1800" u="none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116342" marR="11634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NoiseFreqRow</a:t>
                      </a:r>
                      <a:endParaRPr lang="zh-CN" sz="1800" u="none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116342" marR="11634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NoiseFreqCol</a:t>
                      </a:r>
                      <a:endParaRPr lang="zh-CN" sz="1800" u="none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116342" marR="116342" marT="0" marB="0" anchor="ctr">
                    <a:noFill/>
                  </a:tcPr>
                </a:tc>
              </a:tr>
              <a:tr h="274057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zh-CN" sz="1800" u="none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116342" marR="11634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28.0115</a:t>
                      </a:r>
                      <a:endParaRPr lang="zh-CN" sz="1800" u="none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116342" marR="11634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0.0075</a:t>
                      </a:r>
                      <a:endParaRPr lang="zh-CN" sz="1800" u="none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116342" marR="11634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0.0051</a:t>
                      </a:r>
                      <a:endParaRPr lang="zh-CN" sz="1800" u="none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116342" marR="116342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861497" y="5824326"/>
            <a:ext cx="4473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>
              <a:spcBef>
                <a:spcPts val="600"/>
              </a:spcBef>
            </a:pPr>
            <a:r>
              <a:rPr lang="en-US" altLang="zh-CN" kern="100" dirty="0">
                <a:latin typeface="Cambria" charset="0"/>
                <a:ea typeface="宋体" charset="-122"/>
                <a:cs typeface="Times New Roman" charset="0"/>
              </a:rPr>
              <a:t>Table </a:t>
            </a:r>
            <a:r>
              <a:rPr lang="en-US" altLang="zh-CN" kern="100" dirty="0" smtClean="0">
                <a:latin typeface="Cambria" charset="0"/>
                <a:ea typeface="宋体" charset="-122"/>
                <a:cs typeface="Times New Roman" charset="0"/>
              </a:rPr>
              <a:t>1</a:t>
            </a:r>
            <a:r>
              <a:rPr lang="zh-CN" altLang="en-US" kern="100" dirty="0" smtClean="0">
                <a:latin typeface="Cambria" charset="0"/>
                <a:ea typeface="宋体" charset="-122"/>
                <a:cs typeface="Times New Roman" charset="0"/>
              </a:rPr>
              <a:t> </a:t>
            </a:r>
            <a:r>
              <a:rPr lang="en-US" altLang="zh-CN" kern="100" dirty="0" smtClean="0">
                <a:latin typeface="Cambria" charset="0"/>
                <a:ea typeface="宋体" charset="-122"/>
                <a:cs typeface="Times New Roman" charset="0"/>
              </a:rPr>
              <a:t>The </a:t>
            </a:r>
            <a:r>
              <a:rPr lang="en-US" altLang="zh-CN" kern="100" dirty="0">
                <a:latin typeface="Cambria" charset="0"/>
                <a:ea typeface="宋体" charset="-122"/>
                <a:cs typeface="Times New Roman" charset="0"/>
              </a:rPr>
              <a:t>best parameters </a:t>
            </a:r>
            <a:r>
              <a:rPr lang="en-US" altLang="zh-CN" kern="100" dirty="0" smtClean="0">
                <a:latin typeface="Cambria" charset="0"/>
                <a:ea typeface="宋体" charset="-122"/>
                <a:cs typeface="Times New Roman" charset="0"/>
              </a:rPr>
              <a:t>values</a:t>
            </a:r>
            <a:endParaRPr lang="zh-CN" altLang="zh-CN" sz="1400" kern="100" dirty="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666" y="2894153"/>
            <a:ext cx="5268704" cy="15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384</Words>
  <Application>Microsoft Macintosh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Calibri</vt:lpstr>
      <vt:lpstr>Cambria</vt:lpstr>
      <vt:lpstr>DengXian</vt:lpstr>
      <vt:lpstr>DengXian Light</vt:lpstr>
      <vt:lpstr>Times New Roman</vt:lpstr>
      <vt:lpstr>宋体</vt:lpstr>
      <vt:lpstr>Arial</vt:lpstr>
      <vt:lpstr>Office 主题</vt:lpstr>
      <vt:lpstr>Image Analysis and Machine Learning </vt:lpstr>
      <vt:lpstr>Varying population size when crossover rate, mutation rate and number of GA iterations are equal to 60, 5 and 100 respectively.</vt:lpstr>
      <vt:lpstr>Varying crossover rate when population size, mutation rate and number of GA iterations are equal to 100, 5 and 100 respectively.</vt:lpstr>
      <vt:lpstr>Varying mutation rate when population size, crossover rate and number of GA iterations are equal to 100, 60 and 100 respectively. </vt:lpstr>
      <vt:lpstr>PowerPoint 演示文稿</vt:lpstr>
      <vt:lpstr>Varying number of GA iterations when population size, crossover rate and mutation rate are equal to 100, 60 and 5 respectively.</vt:lpstr>
      <vt:lpstr>Best answer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 and Machine Learning </dc:title>
  <dc:creator>Microsoft Office 用户</dc:creator>
  <cp:lastModifiedBy>Microsoft Office 用户</cp:lastModifiedBy>
  <cp:revision>30</cp:revision>
  <dcterms:created xsi:type="dcterms:W3CDTF">2018-01-04T12:22:35Z</dcterms:created>
  <dcterms:modified xsi:type="dcterms:W3CDTF">2018-01-09T03:56:59Z</dcterms:modified>
</cp:coreProperties>
</file>