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56" r:id="rId12"/>
    <p:sldId id="268" r:id="rId13"/>
    <p:sldId id="25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31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54AF-AE07-4947-9E4C-4709CCFD82D5}" type="datetimeFigureOut">
              <a:rPr lang="en-US" smtClean="0"/>
              <a:t>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6228A-E2A5-8F46-88F3-57FA472FA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86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54AF-AE07-4947-9E4C-4709CCFD82D5}" type="datetimeFigureOut">
              <a:rPr lang="en-US" smtClean="0"/>
              <a:t>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6228A-E2A5-8F46-88F3-57FA472FA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79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54AF-AE07-4947-9E4C-4709CCFD82D5}" type="datetimeFigureOut">
              <a:rPr lang="en-US" smtClean="0"/>
              <a:t>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6228A-E2A5-8F46-88F3-57FA472FA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9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54AF-AE07-4947-9E4C-4709CCFD82D5}" type="datetimeFigureOut">
              <a:rPr lang="en-US" smtClean="0"/>
              <a:t>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6228A-E2A5-8F46-88F3-57FA472FA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44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54AF-AE07-4947-9E4C-4709CCFD82D5}" type="datetimeFigureOut">
              <a:rPr lang="en-US" smtClean="0"/>
              <a:t>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6228A-E2A5-8F46-88F3-57FA472FA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3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54AF-AE07-4947-9E4C-4709CCFD82D5}" type="datetimeFigureOut">
              <a:rPr lang="en-US" smtClean="0"/>
              <a:t>1/10/13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6228A-E2A5-8F46-88F3-57FA472FA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54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54AF-AE07-4947-9E4C-4709CCFD82D5}" type="datetimeFigureOut">
              <a:rPr lang="en-US" smtClean="0"/>
              <a:t>1/10/13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6228A-E2A5-8F46-88F3-57FA472FA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2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54AF-AE07-4947-9E4C-4709CCFD82D5}" type="datetimeFigureOut">
              <a:rPr lang="en-US" smtClean="0"/>
              <a:t>1/10/13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6228A-E2A5-8F46-88F3-57FA472FA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8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54AF-AE07-4947-9E4C-4709CCFD82D5}" type="datetimeFigureOut">
              <a:rPr lang="en-US" smtClean="0"/>
              <a:t>1/10/13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6228A-E2A5-8F46-88F3-57FA472FA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4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54AF-AE07-4947-9E4C-4709CCFD82D5}" type="datetimeFigureOut">
              <a:rPr lang="en-US" smtClean="0"/>
              <a:t>1/10/13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6228A-E2A5-8F46-88F3-57FA472FA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94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54AF-AE07-4947-9E4C-4709CCFD82D5}" type="datetimeFigureOut">
              <a:rPr lang="en-US" smtClean="0"/>
              <a:t>1/10/13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6228A-E2A5-8F46-88F3-57FA472FA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28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F54AF-AE07-4947-9E4C-4709CCFD82D5}" type="datetimeFigureOut">
              <a:rPr lang="en-US" smtClean="0"/>
              <a:t>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6228A-E2A5-8F46-88F3-57FA472FA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9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6687"/>
            <a:ext cx="9144000" cy="46809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0067" y="135467"/>
            <a:ext cx="8593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Challenging sample due to subclonal SCNAs –</a:t>
            </a:r>
          </a:p>
          <a:p>
            <a:r>
              <a:rPr lang="en-US" dirty="0" smtClean="0"/>
              <a:t>Prefer 1</a:t>
            </a:r>
            <a:r>
              <a:rPr lang="en-US" baseline="30000" dirty="0" smtClean="0"/>
              <a:t>st</a:t>
            </a:r>
            <a:r>
              <a:rPr lang="en-US" dirty="0" smtClean="0"/>
              <a:t>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036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6859"/>
            <a:ext cx="9144000" cy="15073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0047" y="397906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Calling with no SCNAs:   SSNVs only</a:t>
            </a:r>
          </a:p>
          <a:p>
            <a:endParaRPr lang="en-US" dirty="0"/>
          </a:p>
          <a:p>
            <a:r>
              <a:rPr lang="en-US" dirty="0" smtClean="0"/>
              <a:t>You need to override the ‘non-</a:t>
            </a:r>
            <a:r>
              <a:rPr lang="en-US" dirty="0" err="1" smtClean="0"/>
              <a:t>aneuploid</a:t>
            </a:r>
            <a:r>
              <a:rPr lang="en-US" dirty="0" smtClean="0"/>
              <a:t>’ status in the calls file (change to ‘1’ in this case).  This will be fixed in future version (when SSNVs are present).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237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50888"/>
            <a:ext cx="9144000" cy="32171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7000" y="169333"/>
            <a:ext cx="8779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strange call by ABSOLUTE (oops) – no apparent reason to prefer 1</a:t>
            </a:r>
            <a:r>
              <a:rPr lang="en-US" baseline="30000" dirty="0" smtClean="0"/>
              <a:t>st</a:t>
            </a:r>
            <a:r>
              <a:rPr lang="en-US" dirty="0" smtClean="0"/>
              <a:t> solution – override to 2</a:t>
            </a:r>
            <a:r>
              <a:rPr lang="en-US" baseline="30000" dirty="0" smtClean="0"/>
              <a:t>nd</a:t>
            </a:r>
            <a:r>
              <a:rPr lang="en-US" dirty="0" smtClean="0"/>
              <a:t> simpler solution.</a:t>
            </a:r>
          </a:p>
          <a:p>
            <a:endParaRPr lang="en-US" dirty="0"/>
          </a:p>
          <a:p>
            <a:r>
              <a:rPr lang="en-US" dirty="0" smtClean="0"/>
              <a:t>Hopefully fixed in future version.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81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usual_karyotype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636" y="287866"/>
            <a:ext cx="5299364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7067" y="364067"/>
            <a:ext cx="33443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unusual Karyotypes – </a:t>
            </a:r>
          </a:p>
          <a:p>
            <a:endParaRPr lang="en-US" dirty="0"/>
          </a:p>
          <a:p>
            <a:r>
              <a:rPr lang="en-US" dirty="0" smtClean="0"/>
              <a:t>Near haploid genomes (</a:t>
            </a:r>
            <a:r>
              <a:rPr lang="en-US" b="1" dirty="0" err="1" smtClean="0"/>
              <a:t>a</a:t>
            </a:r>
            <a:r>
              <a:rPr lang="en-US" dirty="0" err="1" smtClean="0"/>
              <a:t>,</a:t>
            </a:r>
            <a:r>
              <a:rPr lang="en-US" b="1" dirty="0" err="1" smtClean="0"/>
              <a:t>b</a:t>
            </a:r>
            <a:r>
              <a:rPr lang="en-US" dirty="0" smtClean="0"/>
              <a:t>).  Uncommon, but found in lung </a:t>
            </a:r>
            <a:r>
              <a:rPr lang="en-US" dirty="0" err="1" smtClean="0"/>
              <a:t>adeno</a:t>
            </a:r>
            <a:r>
              <a:rPr lang="en-US" dirty="0" smtClean="0"/>
              <a:t>, GBM, stomach cancer, and assorted other cancers.</a:t>
            </a:r>
          </a:p>
          <a:p>
            <a:endParaRPr lang="en-US" dirty="0"/>
          </a:p>
          <a:p>
            <a:r>
              <a:rPr lang="en-US" dirty="0" smtClean="0"/>
              <a:t>Hyperploid (&gt;6</a:t>
            </a:r>
            <a:r>
              <a:rPr lang="en-US" i="1" dirty="0" smtClean="0"/>
              <a:t>n</a:t>
            </a:r>
            <a:r>
              <a:rPr lang="en-US" dirty="0" smtClean="0"/>
              <a:t>) (</a:t>
            </a:r>
            <a:r>
              <a:rPr lang="en-US" b="1" dirty="0" smtClean="0"/>
              <a:t>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839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4026"/>
            <a:ext cx="9144000" cy="30913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7133" y="330200"/>
            <a:ext cx="767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Genome doubling or not?   Tough call – even with SSNVs.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562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1864"/>
            <a:ext cx="9144000" cy="31272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1667" y="287867"/>
            <a:ext cx="798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Extensive subclonal SCNAs – but 1</a:t>
            </a:r>
            <a:r>
              <a:rPr lang="en-US" baseline="30000" dirty="0" smtClean="0"/>
              <a:t>st</a:t>
            </a:r>
            <a:r>
              <a:rPr lang="en-US" dirty="0" smtClean="0"/>
              <a:t> solution looks correct.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511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4971"/>
            <a:ext cx="9144000" cy="310718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4000" y="152400"/>
            <a:ext cx="86275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Possible genome doubling?   Unlikely, because of SSNV data – no or few SSNVs at multiplicity=1 in doubled solution (below) – this would imply that no SSNVs occurred between doubling and sampling (unlikely)</a:t>
            </a:r>
          </a:p>
          <a:p>
            <a:endParaRPr lang="en-US" dirty="0" smtClean="0"/>
          </a:p>
          <a:p>
            <a:r>
              <a:rPr lang="en-US" dirty="0" smtClean="0"/>
              <a:t>Prefer 1</a:t>
            </a:r>
            <a:r>
              <a:rPr lang="en-US" baseline="30000" dirty="0" smtClean="0"/>
              <a:t>st</a:t>
            </a:r>
            <a:r>
              <a:rPr lang="en-US" dirty="0" smtClean="0"/>
              <a:t>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867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1078"/>
            <a:ext cx="9144000" cy="309869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400" y="211667"/>
            <a:ext cx="8593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Prefer 2</a:t>
            </a:r>
            <a:r>
              <a:rPr lang="en-US" baseline="30000" dirty="0" smtClean="0"/>
              <a:t>nd</a:t>
            </a:r>
            <a:r>
              <a:rPr lang="en-US" dirty="0" smtClean="0"/>
              <a:t> solution – genome doubling does not help explain the SCNAs.</a:t>
            </a:r>
          </a:p>
          <a:p>
            <a:r>
              <a:rPr lang="en-US" dirty="0" smtClean="0"/>
              <a:t>Also – 1</a:t>
            </a:r>
            <a:r>
              <a:rPr lang="en-US" baseline="30000" dirty="0" smtClean="0"/>
              <a:t>st</a:t>
            </a:r>
            <a:r>
              <a:rPr lang="en-US" dirty="0" smtClean="0"/>
              <a:t> solution SSNV multiplicity peak at 1.4 – bad fit.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349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911" y="0"/>
            <a:ext cx="4103688" cy="3259667"/>
          </a:xfrm>
          <a:prstGeom prst="rect">
            <a:avLst/>
          </a:prstGeom>
        </p:spPr>
      </p:pic>
      <p:pic>
        <p:nvPicPr>
          <p:cNvPr id="3" name="Picture 2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7707"/>
            <a:ext cx="9144000" cy="25066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3933" y="220133"/>
            <a:ext cx="5003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challenging sample due to a small # of subclonal populations having extensive SNCAs – tendency to over-fit with high-ploidy solution.</a:t>
            </a:r>
          </a:p>
          <a:p>
            <a:endParaRPr lang="en-US" dirty="0" smtClean="0"/>
          </a:p>
          <a:p>
            <a:r>
              <a:rPr lang="en-US" dirty="0" smtClean="0"/>
              <a:t>Notice that solution #1 has allelic balance of 0.17 at CN=3 – this is very unlikely to be real (only expect balance at powers of 2).</a:t>
            </a:r>
          </a:p>
          <a:p>
            <a:endParaRPr lang="en-US" dirty="0"/>
          </a:p>
          <a:p>
            <a:r>
              <a:rPr lang="en-US" dirty="0" smtClean="0"/>
              <a:t>Prefer much simpler solution #6 (below)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892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018" y="0"/>
            <a:ext cx="6932543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235200"/>
            <a:ext cx="5012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OOPS – ABSOLUTE did not find the correct mode – this happens rarely – will be fixed in future releases – for now leave these uncalled.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94265" y="1278467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710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4984"/>
            <a:ext cx="9144000" cy="36509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933" y="948267"/>
            <a:ext cx="881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Challenging sample – likely a ‘bad’ SNP hybridization</a:t>
            </a:r>
          </a:p>
          <a:p>
            <a:r>
              <a:rPr lang="en-US" dirty="0" smtClean="0"/>
              <a:t>Prefer 2</a:t>
            </a:r>
            <a:r>
              <a:rPr lang="en-US" baseline="30000" dirty="0" smtClean="0"/>
              <a:t>nd</a:t>
            </a:r>
            <a:r>
              <a:rPr lang="en-US" dirty="0" smtClean="0"/>
              <a:t> solution – lower complexity.   Also – excellent multiplicity peaks.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814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01012"/>
            <a:ext cx="9144000" cy="3709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7000" y="999067"/>
            <a:ext cx="841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challenging sample – extensive apparent subclonal SCNAs / SSNVs</a:t>
            </a:r>
          </a:p>
          <a:p>
            <a:r>
              <a:rPr lang="en-US" dirty="0" smtClean="0"/>
              <a:t>Prefer 2</a:t>
            </a:r>
            <a:r>
              <a:rPr lang="en-US" baseline="30000" dirty="0" smtClean="0"/>
              <a:t>nd</a:t>
            </a:r>
            <a:r>
              <a:rPr lang="en-US" dirty="0" smtClean="0"/>
              <a:t> solution (low ploidy) – due to lower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11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9200"/>
            <a:ext cx="9144000" cy="37685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6267" y="922867"/>
            <a:ext cx="8263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challenging sample: low purity + subclones</a:t>
            </a:r>
          </a:p>
          <a:p>
            <a:endParaRPr lang="en-US" dirty="0"/>
          </a:p>
          <a:p>
            <a:r>
              <a:rPr lang="en-US" dirty="0" smtClean="0"/>
              <a:t>Prefer 2</a:t>
            </a:r>
            <a:r>
              <a:rPr lang="en-US" baseline="30000" dirty="0" smtClean="0"/>
              <a:t>nd</a:t>
            </a:r>
            <a:r>
              <a:rPr lang="en-US" dirty="0" smtClean="0"/>
              <a:t> solution due to LOH peak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212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1266</TotalTime>
  <Words>370</Words>
  <Application>Microsoft Macintosh PowerPoint</Application>
  <PresentationFormat>On-screen Show (4:3)</PresentationFormat>
  <Paragraphs>33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Broad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Carter</dc:creator>
  <cp:lastModifiedBy>Scott Carter</cp:lastModifiedBy>
  <cp:revision>16</cp:revision>
  <dcterms:created xsi:type="dcterms:W3CDTF">2013-01-10T20:50:48Z</dcterms:created>
  <dcterms:modified xsi:type="dcterms:W3CDTF">2013-01-11T17:57:27Z</dcterms:modified>
</cp:coreProperties>
</file>