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63" r:id="rId6"/>
    <p:sldId id="264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9"/>
    <p:restoredTop sz="94714"/>
  </p:normalViewPr>
  <p:slideViewPr>
    <p:cSldViewPr snapToGrid="0" snapToObjects="1">
      <p:cViewPr varScale="1">
        <p:scale>
          <a:sx n="89" d="100"/>
          <a:sy n="8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D6B99-1764-E54D-90A8-8F2F9D7CB8C5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D00C3-1C5E-BB48-B237-DC5C7CF8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6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| Housing Prices: Advanced Regression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763755"/>
            <a:ext cx="7766936" cy="1096899"/>
          </a:xfrm>
        </p:spPr>
        <p:txBody>
          <a:bodyPr/>
          <a:lstStyle/>
          <a:p>
            <a:r>
              <a:rPr lang="en-US" dirty="0" smtClean="0"/>
              <a:t>By Jenny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55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644900" cy="1346200"/>
          </a:xfrm>
        </p:spPr>
      </p:pic>
      <p:sp>
        <p:nvSpPr>
          <p:cNvPr id="5" name="TextBox 4"/>
          <p:cNvSpPr txBox="1"/>
          <p:nvPr/>
        </p:nvSpPr>
        <p:spPr>
          <a:xfrm>
            <a:off x="1465943" y="1582057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951389"/>
            <a:ext cx="51181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6059" y="1582057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0213" y="408622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4" y="5057945"/>
            <a:ext cx="47752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4" y="4548726"/>
            <a:ext cx="6781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1790843"/>
            <a:ext cx="5701780" cy="423689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14" y="1381125"/>
            <a:ext cx="496570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14" y="4908550"/>
            <a:ext cx="4978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854"/>
            <a:ext cx="10357459" cy="4912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Read data</a:t>
            </a:r>
          </a:p>
          <a:p>
            <a:r>
              <a:rPr lang="en-US" dirty="0" smtClean="0"/>
              <a:t>2. Check and replace missing values</a:t>
            </a:r>
          </a:p>
          <a:p>
            <a:pPr lvl="1"/>
            <a:r>
              <a:rPr lang="en-US" dirty="0" smtClean="0"/>
              <a:t>Some NA have meanings ( </a:t>
            </a:r>
            <a:r>
              <a:rPr lang="en-US" dirty="0" err="1" smtClean="0"/>
              <a:t>ie</a:t>
            </a:r>
            <a:r>
              <a:rPr lang="en-US" dirty="0" smtClean="0"/>
              <a:t>. NA in Fence mean no fence) =&gt; replace these with ‘None’</a:t>
            </a:r>
          </a:p>
          <a:p>
            <a:pPr lvl="1"/>
            <a:r>
              <a:rPr lang="en-US" dirty="0" smtClean="0"/>
              <a:t>Some NA are true missing values =&gt; replace them using MICE library</a:t>
            </a:r>
          </a:p>
          <a:p>
            <a:r>
              <a:rPr lang="en-US" dirty="0"/>
              <a:t>3</a:t>
            </a:r>
            <a:r>
              <a:rPr lang="en-US" dirty="0" smtClean="0"/>
              <a:t>. Feature engineering: </a:t>
            </a:r>
          </a:p>
          <a:p>
            <a:pPr lvl="1"/>
            <a:r>
              <a:rPr lang="en-US" dirty="0"/>
              <a:t>Log transform higher skewed feature (|skewness| &gt; 0.75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simplify features</a:t>
            </a:r>
          </a:p>
          <a:p>
            <a:pPr lvl="1"/>
            <a:r>
              <a:rPr lang="en-US" dirty="0" smtClean="0"/>
              <a:t>create new feature by combining features</a:t>
            </a:r>
          </a:p>
          <a:p>
            <a:r>
              <a:rPr lang="en-US" dirty="0" smtClean="0"/>
              <a:t>5. Train with </a:t>
            </a:r>
            <a:r>
              <a:rPr lang="en-US" dirty="0" smtClean="0"/>
              <a:t>different ML </a:t>
            </a:r>
            <a:r>
              <a:rPr lang="en-US" dirty="0" smtClean="0"/>
              <a:t>models 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 regression</a:t>
            </a:r>
          </a:p>
          <a:p>
            <a:pPr lvl="1"/>
            <a:r>
              <a:rPr lang="en-US" dirty="0" smtClean="0"/>
              <a:t>Decision tree</a:t>
            </a:r>
            <a:endParaRPr lang="en-US" dirty="0" smtClean="0"/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6. </a:t>
            </a:r>
            <a:r>
              <a:rPr lang="en-US" dirty="0" smtClean="0"/>
              <a:t>Predictions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9778"/>
            <a:ext cx="4359615" cy="633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Missing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6046" y="2210295"/>
            <a:ext cx="6165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lvl="1" indent="-285750">
              <a:buFont typeface="Arial" charset="0"/>
              <a:buChar char="•"/>
            </a:pPr>
            <a:r>
              <a:rPr lang="en-US" dirty="0"/>
              <a:t>NA : no garage =&gt; replace with ‘None</a:t>
            </a:r>
            <a:r>
              <a:rPr lang="en-US" dirty="0" smtClean="0"/>
              <a:t>’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GarageYrBlt</a:t>
            </a:r>
            <a:r>
              <a:rPr lang="en-US" dirty="0" smtClean="0"/>
              <a:t>: Year garage was built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GarageFinish</a:t>
            </a:r>
            <a:r>
              <a:rPr lang="en-US" dirty="0" smtClean="0"/>
              <a:t>: Interior finish of garage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GarageQuality</a:t>
            </a:r>
            <a:r>
              <a:rPr lang="en-US" dirty="0" smtClean="0"/>
              <a:t>: Garage quality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GarageCond</a:t>
            </a:r>
            <a:r>
              <a:rPr lang="en-US" dirty="0" smtClean="0"/>
              <a:t>: Garage condition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GarageType</a:t>
            </a:r>
            <a:r>
              <a:rPr lang="en-US" dirty="0" smtClean="0"/>
              <a:t>: Garage location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lvl="1" indent="-285750">
              <a:buFont typeface="Arial" charset="0"/>
              <a:buChar char="•"/>
            </a:pPr>
            <a:r>
              <a:rPr lang="en-US" dirty="0"/>
              <a:t>NA : no </a:t>
            </a:r>
            <a:r>
              <a:rPr lang="en-US" dirty="0" smtClean="0"/>
              <a:t>basement = &gt; replace with ‘None’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BsmtCond</a:t>
            </a:r>
            <a:r>
              <a:rPr lang="en-US" dirty="0" smtClean="0"/>
              <a:t>: Basement condition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BsmtExposure</a:t>
            </a:r>
            <a:r>
              <a:rPr lang="en-US" dirty="0"/>
              <a:t> </a:t>
            </a:r>
            <a:r>
              <a:rPr lang="en-US" dirty="0" smtClean="0"/>
              <a:t>: Refers to walkout or garden level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BsmtQual</a:t>
            </a:r>
            <a:r>
              <a:rPr lang="en-US" dirty="0" smtClean="0"/>
              <a:t> : evaluate the height of basement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BsmtFinType2: Rating of basement finished area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BsmtFinType1 : </a:t>
            </a:r>
            <a:r>
              <a:rPr lang="en-US" dirty="0"/>
              <a:t>: Rating of basement finished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9578" y="659646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</a:t>
            </a:r>
            <a:r>
              <a:rPr lang="en-US" smtClean="0"/>
              <a:t>value percentage: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01" y="3081916"/>
            <a:ext cx="63081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PoolQC</a:t>
            </a:r>
            <a:r>
              <a:rPr lang="en-US" dirty="0"/>
              <a:t>: Pool Quality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NA : no pool  =&gt; replace with ‘None’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MiscFeature</a:t>
            </a:r>
            <a:r>
              <a:rPr lang="en-US" dirty="0"/>
              <a:t>: Miscellaneous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Alley: Indicate the type of alley access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NA </a:t>
            </a:r>
            <a:r>
              <a:rPr lang="en-US" dirty="0" smtClean="0"/>
              <a:t>: no </a:t>
            </a:r>
            <a:r>
              <a:rPr lang="en-US" dirty="0"/>
              <a:t>alley access  =&gt; replace with ‘None’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Fence: Fence quality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NA : no fence =&gt; replace with ‘None’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FirePlaceQu:FirePlace</a:t>
            </a:r>
            <a:r>
              <a:rPr lang="en-US" dirty="0"/>
              <a:t> Quality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NA : no fire place =&gt; replace with ‘None</a:t>
            </a:r>
            <a:r>
              <a:rPr lang="en-US" dirty="0" smtClean="0"/>
              <a:t>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LotFrontage:Linear</a:t>
            </a:r>
            <a:r>
              <a:rPr lang="en-US" dirty="0"/>
              <a:t> feet of street connected to property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78" y="1187073"/>
            <a:ext cx="39243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1" y="1028978"/>
            <a:ext cx="5965659" cy="11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8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5" y="4193849"/>
            <a:ext cx="3774745" cy="251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773"/>
            <a:ext cx="8596668" cy="1320800"/>
          </a:xfrm>
        </p:spPr>
        <p:txBody>
          <a:bodyPr>
            <a:normAutofit/>
          </a:bodyPr>
          <a:lstStyle/>
          <a:p>
            <a:r>
              <a:rPr lang="en-US" sz="3000" dirty="0"/>
              <a:t>Check distribution of imputed data </a:t>
            </a:r>
            <a:br>
              <a:rPr lang="en-US" sz="3000" dirty="0"/>
            </a:br>
            <a:r>
              <a:rPr lang="en-US" sz="3000" dirty="0"/>
              <a:t>	Ex. </a:t>
            </a:r>
            <a:r>
              <a:rPr lang="en-US" sz="3000" dirty="0" err="1"/>
              <a:t>LotFrontage</a:t>
            </a:r>
            <a:r>
              <a:rPr lang="en-US" sz="3000" dirty="0"/>
              <a:t> on </a:t>
            </a:r>
            <a:r>
              <a:rPr lang="en-US" sz="3000" dirty="0" err="1"/>
              <a:t>LotArea</a:t>
            </a:r>
            <a:endParaRPr lang="en-US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8399" y="1930400"/>
            <a:ext cx="4968901" cy="4526898"/>
          </a:xfrm>
        </p:spPr>
        <p:txBody>
          <a:bodyPr>
            <a:normAutofit/>
          </a:bodyPr>
          <a:lstStyle/>
          <a:p>
            <a:r>
              <a:rPr lang="en-US" sz="1500" dirty="0" err="1" smtClean="0"/>
              <a:t>LotFrontage</a:t>
            </a:r>
            <a:r>
              <a:rPr lang="en-US" sz="1500" dirty="0" smtClean="0"/>
              <a:t> has the largest missing numerical values.</a:t>
            </a:r>
          </a:p>
          <a:p>
            <a:r>
              <a:rPr lang="en-US" sz="1500" dirty="0"/>
              <a:t>Red dots/line are imputed data </a:t>
            </a:r>
          </a:p>
          <a:p>
            <a:r>
              <a:rPr lang="en-US" sz="1500" dirty="0"/>
              <a:t>Blue dots/line are actual </a:t>
            </a:r>
            <a:r>
              <a:rPr lang="en-US" sz="1500" dirty="0" smtClean="0"/>
              <a:t>data</a:t>
            </a:r>
          </a:p>
          <a:p>
            <a:r>
              <a:rPr lang="en-US" sz="1500" dirty="0" smtClean="0"/>
              <a:t>The density plot looks very similar for </a:t>
            </a:r>
            <a:r>
              <a:rPr lang="en-US" sz="1500" dirty="0" err="1" smtClean="0"/>
              <a:t>LotFrontage</a:t>
            </a:r>
            <a:r>
              <a:rPr lang="en-US" sz="1500" dirty="0" smtClean="0"/>
              <a:t> between the imputed data and actual data</a:t>
            </a:r>
          </a:p>
          <a:p>
            <a:r>
              <a:rPr lang="en-US" sz="1500" dirty="0" smtClean="0"/>
              <a:t>The pattern of distribution of </a:t>
            </a:r>
            <a:r>
              <a:rPr lang="en-US" sz="1500" dirty="0" err="1" smtClean="0"/>
              <a:t>LogFrontage</a:t>
            </a:r>
            <a:r>
              <a:rPr lang="en-US" sz="1500" dirty="0" smtClean="0"/>
              <a:t> on </a:t>
            </a:r>
            <a:r>
              <a:rPr lang="en-US" sz="1500" dirty="0" err="1" smtClean="0"/>
              <a:t>LotArea</a:t>
            </a:r>
            <a:r>
              <a:rPr lang="en-US" sz="1500" dirty="0" smtClean="0"/>
              <a:t> are similar for imputed data and actual data.</a:t>
            </a:r>
          </a:p>
          <a:p>
            <a:r>
              <a:rPr lang="en-US" sz="1500" dirty="0" smtClean="0"/>
              <a:t>MICE library does a good job on imputing the missing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1" y="1350864"/>
            <a:ext cx="3780059" cy="28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8728" y="631892"/>
            <a:ext cx="4729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Fit linear regression on all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5% significant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Fit linear regression on selected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89% of variation in outcome is explained </a:t>
            </a:r>
          </a:p>
          <a:p>
            <a:r>
              <a:rPr lang="en-US" dirty="0" smtClean="0"/>
              <a:t>using this linear model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6" y="1934104"/>
            <a:ext cx="3166678" cy="212610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68" y="2042552"/>
            <a:ext cx="3024390" cy="2043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6" y="4310102"/>
            <a:ext cx="3382853" cy="2319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5" y="4310102"/>
            <a:ext cx="2863822" cy="19890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05905" y="3812738"/>
            <a:ext cx="56207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 residual plot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ood normal </a:t>
            </a:r>
            <a:r>
              <a:rPr lang="en-US" dirty="0" err="1" smtClean="0"/>
              <a:t>qq</a:t>
            </a:r>
            <a:r>
              <a:rPr lang="en-US" dirty="0" smtClean="0"/>
              <a:t> plot, it follows the straight </a:t>
            </a:r>
          </a:p>
          <a:p>
            <a:r>
              <a:rPr lang="en-US" dirty="0" smtClean="0"/>
              <a:t>line well, except little deviated in the ends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Scale-location plot is little off at the </a:t>
            </a:r>
          </a:p>
          <a:p>
            <a:r>
              <a:rPr lang="en-US" dirty="0"/>
              <a:t>f</a:t>
            </a:r>
            <a:r>
              <a:rPr lang="en-US" dirty="0" smtClean="0"/>
              <a:t>irst part, but the second part is good, overall </a:t>
            </a:r>
          </a:p>
          <a:p>
            <a:r>
              <a:rPr lang="en-US" dirty="0" smtClean="0"/>
              <a:t>is not bad. Residuals appear randomly spread.</a:t>
            </a:r>
          </a:p>
          <a:p>
            <a:r>
              <a:rPr lang="en-US" dirty="0" smtClean="0"/>
              <a:t>Very small Cook’s distance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Small cook’s distance, low residual and leverage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58" y="2222837"/>
            <a:ext cx="5600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11986" cy="4057331"/>
          </a:xfrm>
        </p:spPr>
        <p:txBody>
          <a:bodyPr/>
          <a:lstStyle/>
          <a:p>
            <a:r>
              <a:rPr lang="en-US" dirty="0" smtClean="0"/>
              <a:t>1. Start with small </a:t>
            </a:r>
            <a:r>
              <a:rPr lang="en-US" dirty="0" err="1" smtClean="0"/>
              <a:t>cp</a:t>
            </a:r>
            <a:r>
              <a:rPr lang="en-US" dirty="0" smtClean="0"/>
              <a:t>=0 </a:t>
            </a:r>
          </a:p>
          <a:p>
            <a:r>
              <a:rPr lang="en-US" dirty="0"/>
              <a:t>2. Pick the tree size that minimizes </a:t>
            </a:r>
            <a:r>
              <a:rPr lang="en-US" dirty="0" err="1" smtClean="0"/>
              <a:t>xerror</a:t>
            </a:r>
            <a:endParaRPr lang="en-US" dirty="0" smtClean="0"/>
          </a:p>
          <a:p>
            <a:r>
              <a:rPr lang="en-US" dirty="0" smtClean="0"/>
              <a:t>3. Prune the </a:t>
            </a:r>
            <a:r>
              <a:rPr lang="en-US" dirty="0"/>
              <a:t>tree using the </a:t>
            </a:r>
            <a:r>
              <a:rPr lang="en-US" dirty="0" smtClean="0"/>
              <a:t>best </a:t>
            </a:r>
            <a:r>
              <a:rPr lang="en-US" dirty="0"/>
              <a:t>cp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Predict with test data</a:t>
            </a:r>
          </a:p>
          <a:p>
            <a:r>
              <a:rPr lang="en-US" dirty="0" smtClean="0"/>
              <a:t>5. Evaluate the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60" y="677941"/>
            <a:ext cx="4345094" cy="1948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2856493"/>
            <a:ext cx="5749714" cy="55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60" y="3640604"/>
            <a:ext cx="3495040" cy="306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" y="4189254"/>
            <a:ext cx="5118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76" y="677056"/>
            <a:ext cx="59309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4"/>
          <a:stretch/>
        </p:blipFill>
        <p:spPr>
          <a:xfrm>
            <a:off x="677334" y="2948939"/>
            <a:ext cx="4858442" cy="3684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52" y="3014805"/>
            <a:ext cx="3629850" cy="33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653" y="132590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Importance features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8" y="1765896"/>
            <a:ext cx="4622800" cy="17399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9" y="880648"/>
            <a:ext cx="2861200" cy="2695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90504"/>
            <a:ext cx="2773986" cy="2556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8" y="3576460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Grid Search to tune the parameter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8" y="4207532"/>
            <a:ext cx="4775200" cy="218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88" y="4675120"/>
            <a:ext cx="6781800" cy="698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65" y="5392016"/>
            <a:ext cx="4775200" cy="660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896" y="423724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78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4981</TotalTime>
  <Words>473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 3</vt:lpstr>
      <vt:lpstr>Arial</vt:lpstr>
      <vt:lpstr>Facet</vt:lpstr>
      <vt:lpstr>Kaggle | Housing Prices: Advanced Regression Techniques </vt:lpstr>
      <vt:lpstr>Data Overview</vt:lpstr>
      <vt:lpstr>Methodology</vt:lpstr>
      <vt:lpstr>Missing Value</vt:lpstr>
      <vt:lpstr>Check distribution of imputed data   Ex. LotFrontage on LotArea</vt:lpstr>
      <vt:lpstr>Linear Regression</vt:lpstr>
      <vt:lpstr>Decision Tree</vt:lpstr>
      <vt:lpstr>Random Forest</vt:lpstr>
      <vt:lpstr>XGBoost</vt:lpstr>
      <vt:lpstr>Results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Kaggle: Housing Price Regression </dc:title>
  <dc:creator>Jiaoyang Wu</dc:creator>
  <cp:lastModifiedBy>Jiaoyang Wu</cp:lastModifiedBy>
  <cp:revision>96</cp:revision>
  <dcterms:created xsi:type="dcterms:W3CDTF">2017-03-27T07:24:19Z</dcterms:created>
  <dcterms:modified xsi:type="dcterms:W3CDTF">2017-04-16T22:08:44Z</dcterms:modified>
</cp:coreProperties>
</file>