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32C2C"/>
        </a:solidFill>
        <a:effectLst/>
        <a:uFillTx/>
        <a:latin typeface="+mj-lt"/>
        <a:ea typeface="+mj-ea"/>
        <a:cs typeface="+mj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CACA"/>
          </a:solidFill>
        </a:fill>
      </a:tcStyle>
    </a:wholeTbl>
    <a:band2H>
      <a:tcTxStyle b="def" i="def"/>
      <a:tcStyle>
        <a:tcBdr/>
        <a:fill>
          <a:solidFill>
            <a:srgbClr val="E8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32C2C"/>
        </a:fontRef>
        <a:srgbClr val="33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2C2C"/>
              </a:solidFill>
              <a:prstDash val="solid"/>
              <a:round/>
            </a:ln>
          </a:top>
          <a:bottom>
            <a:ln w="254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2C2C"/>
              </a:solidFill>
              <a:prstDash val="solid"/>
              <a:round/>
            </a:ln>
          </a:top>
          <a:bottom>
            <a:ln w="254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332C2C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332C2C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33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rgbClr val="332C2C"/>
              </a:solidFill>
              <a:prstDash val="solid"/>
              <a:round/>
            </a:ln>
          </a:left>
          <a:right>
            <a:ln w="12700" cap="flat">
              <a:solidFill>
                <a:srgbClr val="332C2C"/>
              </a:solidFill>
              <a:prstDash val="solid"/>
              <a:round/>
            </a:ln>
          </a:right>
          <a:top>
            <a:ln w="12700" cap="flat">
              <a:solidFill>
                <a:srgbClr val="332C2C"/>
              </a:solidFill>
              <a:prstDash val="solid"/>
              <a:round/>
            </a:ln>
          </a:top>
          <a:bottom>
            <a:ln w="127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solidFill>
                <a:srgbClr val="332C2C"/>
              </a:solidFill>
              <a:prstDash val="solid"/>
              <a:round/>
            </a:ln>
          </a:insideH>
          <a:insideV>
            <a:ln w="12700" cap="flat">
              <a:solidFill>
                <a:srgbClr val="332C2C"/>
              </a:solidFill>
              <a:prstDash val="solid"/>
              <a:round/>
            </a:ln>
          </a:insideV>
        </a:tcBdr>
        <a:fill>
          <a:solidFill>
            <a:srgbClr val="33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rgbClr val="332C2C"/>
              </a:solidFill>
              <a:prstDash val="solid"/>
              <a:round/>
            </a:ln>
          </a:left>
          <a:right>
            <a:ln w="12700" cap="flat">
              <a:solidFill>
                <a:srgbClr val="332C2C"/>
              </a:solidFill>
              <a:prstDash val="solid"/>
              <a:round/>
            </a:ln>
          </a:right>
          <a:top>
            <a:ln w="12700" cap="flat">
              <a:solidFill>
                <a:srgbClr val="332C2C"/>
              </a:solidFill>
              <a:prstDash val="solid"/>
              <a:round/>
            </a:ln>
          </a:top>
          <a:bottom>
            <a:ln w="127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solidFill>
                <a:srgbClr val="332C2C"/>
              </a:solidFill>
              <a:prstDash val="solid"/>
              <a:round/>
            </a:ln>
          </a:insideH>
          <a:insideV>
            <a:ln w="12700" cap="flat">
              <a:solidFill>
                <a:srgbClr val="332C2C"/>
              </a:solidFill>
              <a:prstDash val="solid"/>
              <a:round/>
            </a:ln>
          </a:insideV>
        </a:tcBdr>
        <a:fill>
          <a:solidFill>
            <a:srgbClr val="332C2C">
              <a:alpha val="20000"/>
            </a:srgbClr>
          </a:solidFill>
        </a:fill>
      </a:tcStyle>
    </a:firstCol>
    <a:lastRow>
      <a:tcTxStyle b="on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rgbClr val="332C2C"/>
              </a:solidFill>
              <a:prstDash val="solid"/>
              <a:round/>
            </a:ln>
          </a:left>
          <a:right>
            <a:ln w="12700" cap="flat">
              <a:solidFill>
                <a:srgbClr val="332C2C"/>
              </a:solidFill>
              <a:prstDash val="solid"/>
              <a:round/>
            </a:ln>
          </a:right>
          <a:top>
            <a:ln w="50800" cap="flat">
              <a:solidFill>
                <a:srgbClr val="332C2C"/>
              </a:solidFill>
              <a:prstDash val="solid"/>
              <a:round/>
            </a:ln>
          </a:top>
          <a:bottom>
            <a:ln w="127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solidFill>
                <a:srgbClr val="332C2C"/>
              </a:solidFill>
              <a:prstDash val="solid"/>
              <a:round/>
            </a:ln>
          </a:insideH>
          <a:insideV>
            <a:ln w="12700" cap="flat">
              <a:solidFill>
                <a:srgbClr val="33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32C2C"/>
        </a:fontRef>
        <a:srgbClr val="332C2C"/>
      </a:tcTxStyle>
      <a:tcStyle>
        <a:tcBdr>
          <a:left>
            <a:ln w="12700" cap="flat">
              <a:solidFill>
                <a:srgbClr val="332C2C"/>
              </a:solidFill>
              <a:prstDash val="solid"/>
              <a:round/>
            </a:ln>
          </a:left>
          <a:right>
            <a:ln w="12700" cap="flat">
              <a:solidFill>
                <a:srgbClr val="332C2C"/>
              </a:solidFill>
              <a:prstDash val="solid"/>
              <a:round/>
            </a:ln>
          </a:right>
          <a:top>
            <a:ln w="12700" cap="flat">
              <a:solidFill>
                <a:srgbClr val="332C2C"/>
              </a:solidFill>
              <a:prstDash val="solid"/>
              <a:round/>
            </a:ln>
          </a:top>
          <a:bottom>
            <a:ln w="25400" cap="flat">
              <a:solidFill>
                <a:srgbClr val="332C2C"/>
              </a:solidFill>
              <a:prstDash val="solid"/>
              <a:round/>
            </a:ln>
          </a:bottom>
          <a:insideH>
            <a:ln w="12700" cap="flat">
              <a:solidFill>
                <a:srgbClr val="332C2C"/>
              </a:solidFill>
              <a:prstDash val="solid"/>
              <a:round/>
            </a:ln>
          </a:insideH>
          <a:insideV>
            <a:ln w="12700" cap="flat">
              <a:solidFill>
                <a:srgbClr val="33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1pPr>
    <a:lvl2pPr indent="2286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2pPr>
    <a:lvl3pPr indent="4572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3pPr>
    <a:lvl4pPr indent="6858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4pPr>
    <a:lvl5pPr indent="9144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5pPr>
    <a:lvl6pPr indent="11430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6pPr>
    <a:lvl7pPr indent="13716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7pPr>
    <a:lvl8pPr indent="16002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8pPr>
    <a:lvl9pPr indent="1828800" defTabSz="457200" latinLnBrk="0">
      <a:defRPr sz="1200">
        <a:solidFill>
          <a:srgbClr val="332C2C"/>
        </a:solidFill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0" y="1763374"/>
            <a:ext cx="7772400" cy="14700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371600" y="3519149"/>
            <a:ext cx="6400800" cy="17526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D8C8C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8430260" y="6594558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3600"/>
            </a:lvl1pPr>
          </a:lstStyle>
          <a:p>
            <a:pPr/>
            <a:r>
              <a:t>Click to editMaster title style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D8C8C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8430260" y="6594557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337669"/>
            <a:ext cx="8229600" cy="1079969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457200" y="1600200"/>
            <a:ext cx="4038600" cy="434572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8430260" y="6594558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57200" y="333365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b="1" sz="20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/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8430260" y="6594557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57200" y="531572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8430260" y="6596036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xfrm>
            <a:off x="8430260" y="6594557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403734"/>
            <a:ext cx="3008314" cy="1031365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575050" y="403734"/>
            <a:ext cx="5111750" cy="54761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57199" y="1435098"/>
            <a:ext cx="3008315" cy="444476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8430260" y="6594557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4" name="Shape 8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8430260" y="6594557"/>
            <a:ext cx="256541" cy="27546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maroon-bod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330327"/>
            <a:ext cx="8229600" cy="1087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4323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8430260" y="6594558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332C2C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Circuit Diagram Recognition and Beautification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685800" y="3132147"/>
            <a:ext cx="7772400" cy="154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defRPr sz="2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Chu-Ching Hsu</a:t>
            </a:r>
          </a:p>
          <a:p>
            <a:pPr algn="ctr">
              <a:defRPr sz="2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Haito Ji</a:t>
            </a:r>
          </a:p>
          <a:p>
            <a:pPr algn="ctr">
              <a:defRPr sz="2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Hongyan Jiao</a:t>
            </a:r>
          </a:p>
          <a:p>
            <a:pPr algn="ctr">
              <a:defRPr sz="2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Xiangpeng Wang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457200" y="330327"/>
            <a:ext cx="8229600" cy="1087311"/>
          </a:xfrm>
          <a:prstGeom prst="rect">
            <a:avLst/>
          </a:prstGeom>
        </p:spPr>
        <p:txBody>
          <a:bodyPr/>
          <a:lstStyle/>
          <a:p>
            <a:pPr/>
            <a:r>
              <a:t>Circuit Diagram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457200" y="1600199"/>
            <a:ext cx="8229600" cy="4323705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graphical representation of an electrical circuit</a:t>
            </a:r>
            <a:endParaRPr>
              <a:solidFill>
                <a:srgbClr val="0645AD"/>
              </a:solidFill>
            </a:endParaRPr>
          </a:p>
          <a:p>
            <a:pPr marL="0" indent="0">
              <a:buSzTx/>
              <a:buFontTx/>
              <a:buNone/>
              <a:defRPr sz="2800">
                <a:solidFill>
                  <a:srgbClr val="000000"/>
                </a:solidFill>
              </a:defRPr>
            </a:pPr>
            <a:endParaRPr>
              <a:solidFill>
                <a:srgbClr val="0645AD"/>
              </a:solidFill>
            </a:endParaRPr>
          </a:p>
        </p:txBody>
      </p:sp>
      <p:pic>
        <p:nvPicPr>
          <p:cNvPr id="1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454" y="2124640"/>
            <a:ext cx="2544831" cy="3523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 l="3250" t="0" r="0" b="0"/>
          <a:stretch>
            <a:fillRect/>
          </a:stretch>
        </p:blipFill>
        <p:spPr>
          <a:xfrm>
            <a:off x="3289300" y="2311400"/>
            <a:ext cx="4914900" cy="330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" grpId="1"/>
      <p:bldP build="whole" bldLvl="1" animBg="1" rev="0" advAuto="0" spid="10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Problem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1483048"/>
            <a:ext cx="8229600" cy="4323704"/>
          </a:xfrm>
          <a:prstGeom prst="rect">
            <a:avLst/>
          </a:prstGeom>
        </p:spPr>
        <p:txBody>
          <a:bodyPr/>
          <a:lstStyle/>
          <a:p>
            <a:pPr/>
            <a:r>
              <a:t>Few Circuit Diagram support hand drawing recognition</a:t>
            </a:r>
          </a:p>
          <a:p>
            <a:pPr/>
            <a:r>
              <a:t>Common designing interfaces uses component dragging to implement.</a:t>
            </a:r>
          </a:p>
        </p:txBody>
      </p:sp>
      <p:pic>
        <p:nvPicPr>
          <p:cNvPr id="106" name="螢幕快照 2016-12-07 下午4.18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1478" y="2356237"/>
            <a:ext cx="4461812" cy="3804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1100" y="2526708"/>
            <a:ext cx="5517098" cy="3128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44850" y="2561901"/>
            <a:ext cx="2857500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6" grpId="1"/>
      <p:bldP build="whole" bldLvl="1" animBg="1" rev="0" advAuto="0" spid="106" grpId="2"/>
      <p:bldP build="whole" bldLvl="1" animBg="1" rev="0" advAuto="0" spid="107" grpId="3"/>
      <p:bldP build="whole" bldLvl="1" animBg="1" rev="0" advAuto="0" spid="108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Goal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Allow Circuit Diagram beautification using sketch recognition </a:t>
            </a:r>
          </a:p>
        </p:txBody>
      </p:sp>
      <p:pic>
        <p:nvPicPr>
          <p:cNvPr id="112" name="螢幕快照 2016-12-07 下午4.37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6248" y="2506077"/>
            <a:ext cx="4331504" cy="3696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 l="6680" t="46199" r="51307" b="0"/>
          <a:stretch>
            <a:fillRect/>
          </a:stretch>
        </p:blipFill>
        <p:spPr>
          <a:xfrm>
            <a:off x="2166086" y="2748538"/>
            <a:ext cx="4740730" cy="3414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asted-image.tiff"/>
          <p:cNvPicPr>
            <a:picLocks noChangeAspect="1"/>
          </p:cNvPicPr>
          <p:nvPr/>
        </p:nvPicPr>
        <p:blipFill>
          <a:blip r:embed="rId4">
            <a:extLst/>
          </a:blip>
          <a:srcRect l="17664" t="0" r="17664" b="0"/>
          <a:stretch>
            <a:fillRect/>
          </a:stretch>
        </p:blipFill>
        <p:spPr>
          <a:xfrm>
            <a:off x="3087092" y="3643208"/>
            <a:ext cx="2969630" cy="2869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2250" fill="hold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2"/>
      <p:bldP build="whole" bldLvl="1" animBg="1" rev="0" advAuto="0" spid="113" grpId="3"/>
      <p:bldP build="whole" bldLvl="1" animBg="1" rev="0" advAuto="0" spid="114" grpId="4"/>
      <p:bldP build="whole" bldLvl="1" animBg="1" rev="0" advAuto="0" spid="1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Strategy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Circuit unit recognition</a:t>
            </a:r>
          </a:p>
          <a:p>
            <a:pPr lvl="1" marL="800100" indent="-342900">
              <a:buChar char="•"/>
            </a:pPr>
            <a:r>
              <a:t>$P Point-cloud recognition for circuit unit template</a:t>
            </a:r>
          </a:p>
          <a:p>
            <a:pPr/>
            <a:r>
              <a:t>Beautification</a:t>
            </a:r>
          </a:p>
          <a:p>
            <a:pPr lvl="1" marL="800100" indent="-342900">
              <a:buChar char="•"/>
            </a:pPr>
            <a:r>
              <a:t>Replace Circuit units for SVG graphs</a:t>
            </a:r>
          </a:p>
          <a:p>
            <a:pPr lvl="1" marL="800100" indent="-342900">
              <a:buChar char="•"/>
            </a:pPr>
            <a:r>
              <a:t>Line segmentation and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$P recognition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Like $1 recognition and $N recognition</a:t>
            </a:r>
          </a:p>
          <a:p>
            <a:pPr/>
            <a:r>
              <a:t>Ignore points order as stroke</a:t>
            </a:r>
          </a:p>
          <a:p>
            <a:pPr/>
            <a:r>
              <a:t>Represent point-clouds instead!</a:t>
            </a:r>
          </a:p>
        </p:txBody>
      </p:sp>
      <p:pic>
        <p:nvPicPr>
          <p:cNvPr id="121" name="螢幕快照 2016-12-07 下午5.21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281" y="3554958"/>
            <a:ext cx="6070601" cy="245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6052">
              <a:defRPr sz="4004"/>
            </a:lvl1pPr>
          </a:lstStyle>
          <a:p>
            <a:pPr/>
            <a:r>
              <a:t>Future Work and Extend Application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diagram circuit unit template</a:t>
            </a:r>
          </a:p>
          <a:p>
            <a:pPr/>
            <a:r>
              <a:t>Combining circuit input output calculation</a:t>
            </a:r>
          </a:p>
          <a:p>
            <a:pPr/>
            <a:r>
              <a:t>Current point-clouds segmentation: mouse right click/time out -&gt; Real-time recognition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ctrTitle"/>
          </p:nvPr>
        </p:nvSpPr>
        <p:spPr>
          <a:xfrm>
            <a:off x="685800" y="2111738"/>
            <a:ext cx="7772400" cy="1357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Question?</a:t>
            </a:r>
          </a:p>
        </p:txBody>
      </p:sp>
      <p:sp>
        <p:nvSpPr>
          <p:cNvPr id="131" name="Shape 131"/>
          <p:cNvSpPr/>
          <p:nvPr/>
        </p:nvSpPr>
        <p:spPr>
          <a:xfrm>
            <a:off x="685800" y="3493880"/>
            <a:ext cx="7772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20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32C2C"/>
      </a:dk1>
      <a:lt1>
        <a:srgbClr val="FFFFFF"/>
      </a:lt1>
      <a:dk2>
        <a:srgbClr val="A7A7A7"/>
      </a:dk2>
      <a:lt2>
        <a:srgbClr val="535353"/>
      </a:lt2>
      <a:accent1>
        <a:srgbClr val="500000"/>
      </a:accent1>
      <a:accent2>
        <a:srgbClr val="1D3362"/>
      </a:accent2>
      <a:accent3>
        <a:srgbClr val="8F8F8F"/>
      </a:accent3>
      <a:accent4>
        <a:srgbClr val="D0D0D0"/>
      </a:accent4>
      <a:accent5>
        <a:srgbClr val="444040"/>
      </a:accent5>
      <a:accent6>
        <a:srgbClr val="707070"/>
      </a:accent6>
      <a:hlink>
        <a:srgbClr val="0000FF"/>
      </a:hlink>
      <a:folHlink>
        <a:srgbClr val="FF00FF"/>
      </a:folHlink>
    </a:clrScheme>
    <a:fontScheme name="Office Them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2C2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2C2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32C2C"/>
      </a:dk1>
      <a:lt1>
        <a:srgbClr val="073333"/>
      </a:lt1>
      <a:dk2>
        <a:srgbClr val="A7A7A7"/>
      </a:dk2>
      <a:lt2>
        <a:srgbClr val="535353"/>
      </a:lt2>
      <a:accent1>
        <a:srgbClr val="500000"/>
      </a:accent1>
      <a:accent2>
        <a:srgbClr val="1D3362"/>
      </a:accent2>
      <a:accent3>
        <a:srgbClr val="8F8F8F"/>
      </a:accent3>
      <a:accent4>
        <a:srgbClr val="D0D0D0"/>
      </a:accent4>
      <a:accent5>
        <a:srgbClr val="444040"/>
      </a:accent5>
      <a:accent6>
        <a:srgbClr val="707070"/>
      </a:accent6>
      <a:hlink>
        <a:srgbClr val="0000FF"/>
      </a:hlink>
      <a:folHlink>
        <a:srgbClr val="FF00FF"/>
      </a:folHlink>
    </a:clrScheme>
    <a:fontScheme name="Office Them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2C2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32C2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