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14" r:id="rId2"/>
    <p:sldId id="545" r:id="rId3"/>
    <p:sldId id="551" r:id="rId4"/>
    <p:sldId id="552" r:id="rId5"/>
    <p:sldId id="538" r:id="rId6"/>
    <p:sldId id="539" r:id="rId7"/>
    <p:sldId id="554" r:id="rId8"/>
    <p:sldId id="425" r:id="rId9"/>
    <p:sldId id="553" r:id="rId10"/>
    <p:sldId id="544" r:id="rId11"/>
    <p:sldId id="541" r:id="rId12"/>
    <p:sldId id="542" r:id="rId13"/>
    <p:sldId id="543" r:id="rId14"/>
    <p:sldId id="550" r:id="rId15"/>
    <p:sldId id="546" r:id="rId16"/>
    <p:sldId id="547" r:id="rId17"/>
    <p:sldId id="548" r:id="rId18"/>
    <p:sldId id="549" r:id="rId19"/>
  </p:sldIdLst>
  <p:sldSz cx="9144000" cy="6858000" type="screen4x3"/>
  <p:notesSz cx="6858000" cy="9144000"/>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E9377344-079E-3B4F-B330-C016519EE014}">
          <p14:sldIdLst>
            <p14:sldId id="414"/>
            <p14:sldId id="545"/>
            <p14:sldId id="551"/>
            <p14:sldId id="552"/>
            <p14:sldId id="538"/>
            <p14:sldId id="539"/>
            <p14:sldId id="554"/>
            <p14:sldId id="425"/>
            <p14:sldId id="553"/>
            <p14:sldId id="544"/>
            <p14:sldId id="541"/>
            <p14:sldId id="542"/>
            <p14:sldId id="543"/>
            <p14:sldId id="550"/>
            <p14:sldId id="546"/>
            <p14:sldId id="547"/>
            <p14:sldId id="548"/>
            <p14:sldId id="549"/>
          </p14:sldIdLst>
        </p14:section>
      </p14:sectionLst>
    </p:ext>
    <p:ext uri="{EFAFB233-063F-42B5-8137-9DF3F51BA10A}">
      <p15:sldGuideLst xmlns:p15="http://schemas.microsoft.com/office/powerpoint/2012/main">
        <p15:guide id="1" orient="horz" pos="2160">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66CC"/>
    <a:srgbClr val="00FF00"/>
    <a:srgbClr val="0000FF"/>
    <a:srgbClr val="008000"/>
    <a:srgbClr val="FFFF66"/>
    <a:srgbClr val="00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6" autoAdjust="0"/>
    <p:restoredTop sz="90546" autoAdjust="0"/>
  </p:normalViewPr>
  <p:slideViewPr>
    <p:cSldViewPr>
      <p:cViewPr varScale="1">
        <p:scale>
          <a:sx n="118" d="100"/>
          <a:sy n="118" d="100"/>
        </p:scale>
        <p:origin x="944" y="200"/>
      </p:cViewPr>
      <p:guideLst>
        <p:guide orient="horz" pos="2160"/>
        <p:guide pos="2881"/>
      </p:guideLst>
    </p:cSldViewPr>
  </p:slideViewPr>
  <p:notesTextViewPr>
    <p:cViewPr>
      <p:scale>
        <a:sx n="3" d="2"/>
        <a:sy n="3" d="2"/>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2458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a:lvl1pPr>
          </a:lstStyle>
          <a:p>
            <a:fld id="{98FDAAA2-88C6-4541-81B1-19179091E5A0}" type="slidenum">
              <a:rPr lang="en-US" altLang="zh-CN"/>
              <a:pPr/>
              <a:t>‹#›</a:t>
            </a:fld>
            <a:endParaRPr lang="en-US" altLang="zh-CN"/>
          </a:p>
        </p:txBody>
      </p:sp>
    </p:spTree>
    <p:extLst>
      <p:ext uri="{BB962C8B-B14F-4D97-AF65-F5344CB8AC3E}">
        <p14:creationId xmlns:p14="http://schemas.microsoft.com/office/powerpoint/2010/main" val="3471109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a:t>
            </a:fld>
            <a:endParaRPr lang="en-US" altLang="zh-CN"/>
          </a:p>
        </p:txBody>
      </p:sp>
    </p:spTree>
    <p:extLst>
      <p:ext uri="{BB962C8B-B14F-4D97-AF65-F5344CB8AC3E}">
        <p14:creationId xmlns:p14="http://schemas.microsoft.com/office/powerpoint/2010/main" val="612206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12</a:t>
            </a:fld>
            <a:endParaRPr lang="en-US" altLang="zh-CN"/>
          </a:p>
        </p:txBody>
      </p:sp>
    </p:spTree>
    <p:extLst>
      <p:ext uri="{BB962C8B-B14F-4D97-AF65-F5344CB8AC3E}">
        <p14:creationId xmlns:p14="http://schemas.microsoft.com/office/powerpoint/2010/main" val="33887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宋体" pitchFamily="2" charset="-122"/>
                <a:cs typeface="+mn-cs"/>
              </a:rPr>
              <a:t>    </a:t>
            </a:r>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13</a:t>
            </a:fld>
            <a:endParaRPr lang="en-US" altLang="zh-CN"/>
          </a:p>
        </p:txBody>
      </p:sp>
    </p:spTree>
    <p:extLst>
      <p:ext uri="{BB962C8B-B14F-4D97-AF65-F5344CB8AC3E}">
        <p14:creationId xmlns:p14="http://schemas.microsoft.com/office/powerpoint/2010/main" val="72476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14</a:t>
            </a:fld>
            <a:endParaRPr lang="en-US" altLang="zh-CN"/>
          </a:p>
        </p:txBody>
      </p:sp>
    </p:spTree>
    <p:extLst>
      <p:ext uri="{BB962C8B-B14F-4D97-AF65-F5344CB8AC3E}">
        <p14:creationId xmlns:p14="http://schemas.microsoft.com/office/powerpoint/2010/main" val="1258307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稀疏性可以被简单地解释如下。如果当神经元的输出接近于</a:t>
            </a:r>
            <a:r>
              <a:rPr lang="en-US" altLang="zh-CN" dirty="0" smtClean="0"/>
              <a:t>1</a:t>
            </a:r>
            <a:r>
              <a:rPr lang="zh-CN" altLang="en-US" dirty="0" smtClean="0"/>
              <a:t>的时候我们认为它被激活，而输出接近于</a:t>
            </a:r>
            <a:r>
              <a:rPr lang="en-US" altLang="zh-CN" dirty="0" smtClean="0"/>
              <a:t>0</a:t>
            </a:r>
            <a:r>
              <a:rPr lang="zh-CN" altLang="en-US" dirty="0" smtClean="0"/>
              <a:t>的时候认为它被抑制，那么使得神经元大部分的时间都是被抑制的限制则被称作稀疏性限制。这里我们假设的神经元的激活函数是</a:t>
            </a:r>
            <a:r>
              <a:rPr lang="en-US" altLang="zh-CN" dirty="0" smtClean="0"/>
              <a:t>sigmoid</a:t>
            </a:r>
            <a:r>
              <a:rPr lang="zh-CN" altLang="en-US" dirty="0" smtClean="0"/>
              <a:t>函数（如果你使用</a:t>
            </a:r>
            <a:r>
              <a:rPr lang="en-US" altLang="zh-CN" dirty="0" err="1" smtClean="0"/>
              <a:t>tanh</a:t>
            </a:r>
            <a:r>
              <a:rPr lang="zh-CN" altLang="en-US" dirty="0" smtClean="0"/>
              <a:t>作为激活函数的话，当神经元输出为</a:t>
            </a:r>
            <a:r>
              <a:rPr lang="en-US" altLang="zh-CN" dirty="0" smtClean="0"/>
              <a:t>-1</a:t>
            </a:r>
            <a:r>
              <a:rPr lang="zh-CN" altLang="en-US" dirty="0" smtClean="0"/>
              <a:t>的时候，我们认为神经元是被抑制的）</a:t>
            </a:r>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15</a:t>
            </a:fld>
            <a:endParaRPr lang="en-US" altLang="zh-CN"/>
          </a:p>
        </p:txBody>
      </p:sp>
    </p:spTree>
    <p:extLst>
      <p:ext uri="{BB962C8B-B14F-4D97-AF65-F5344CB8AC3E}">
        <p14:creationId xmlns:p14="http://schemas.microsoft.com/office/powerpoint/2010/main" val="539697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16</a:t>
            </a:fld>
            <a:endParaRPr lang="en-US" altLang="zh-CN"/>
          </a:p>
        </p:txBody>
      </p:sp>
    </p:spTree>
    <p:extLst>
      <p:ext uri="{BB962C8B-B14F-4D97-AF65-F5344CB8AC3E}">
        <p14:creationId xmlns:p14="http://schemas.microsoft.com/office/powerpoint/2010/main" val="1402763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17</a:t>
            </a:fld>
            <a:endParaRPr lang="en-US" altLang="zh-CN"/>
          </a:p>
        </p:txBody>
      </p:sp>
    </p:spTree>
    <p:extLst>
      <p:ext uri="{BB962C8B-B14F-4D97-AF65-F5344CB8AC3E}">
        <p14:creationId xmlns:p14="http://schemas.microsoft.com/office/powerpoint/2010/main" val="160292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18</a:t>
            </a:fld>
            <a:endParaRPr lang="en-US" altLang="zh-CN"/>
          </a:p>
        </p:txBody>
      </p:sp>
    </p:spTree>
    <p:extLst>
      <p:ext uri="{BB962C8B-B14F-4D97-AF65-F5344CB8AC3E}">
        <p14:creationId xmlns:p14="http://schemas.microsoft.com/office/powerpoint/2010/main" val="9474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3</a:t>
            </a:fld>
            <a:endParaRPr lang="en-US" altLang="zh-CN"/>
          </a:p>
        </p:txBody>
      </p:sp>
    </p:spTree>
    <p:extLst>
      <p:ext uri="{BB962C8B-B14F-4D97-AF65-F5344CB8AC3E}">
        <p14:creationId xmlns:p14="http://schemas.microsoft.com/office/powerpoint/2010/main" val="35080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4</a:t>
            </a:fld>
            <a:endParaRPr lang="en-US" altLang="zh-CN"/>
          </a:p>
        </p:txBody>
      </p:sp>
    </p:spTree>
    <p:extLst>
      <p:ext uri="{BB962C8B-B14F-4D97-AF65-F5344CB8AC3E}">
        <p14:creationId xmlns:p14="http://schemas.microsoft.com/office/powerpoint/2010/main" val="520217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8FDAAA2-88C6-4541-81B1-19179091E5A0}" type="slidenum">
              <a:rPr lang="en-US" altLang="zh-CN" smtClean="0"/>
              <a:pPr/>
              <a:t>5</a:t>
            </a:fld>
            <a:endParaRPr lang="en-US" altLang="zh-CN"/>
          </a:p>
        </p:txBody>
      </p:sp>
    </p:spTree>
    <p:extLst>
      <p:ext uri="{BB962C8B-B14F-4D97-AF65-F5344CB8AC3E}">
        <p14:creationId xmlns:p14="http://schemas.microsoft.com/office/powerpoint/2010/main" val="1756218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6</a:t>
            </a:fld>
            <a:endParaRPr lang="en-US" altLang="zh-CN"/>
          </a:p>
        </p:txBody>
      </p:sp>
    </p:spTree>
    <p:extLst>
      <p:ext uri="{BB962C8B-B14F-4D97-AF65-F5344CB8AC3E}">
        <p14:creationId xmlns:p14="http://schemas.microsoft.com/office/powerpoint/2010/main" val="700091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7</a:t>
            </a:fld>
            <a:endParaRPr lang="en-US" altLang="zh-CN"/>
          </a:p>
        </p:txBody>
      </p:sp>
    </p:spTree>
    <p:extLst>
      <p:ext uri="{BB962C8B-B14F-4D97-AF65-F5344CB8AC3E}">
        <p14:creationId xmlns:p14="http://schemas.microsoft.com/office/powerpoint/2010/main" val="2084168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宋体" pitchFamily="2" charset="-122"/>
                <a:cs typeface="+mn-cs"/>
              </a:rPr>
              <a:t>BP</a:t>
            </a:r>
            <a:r>
              <a:rPr lang="zh-CN" altLang="en-US" sz="1200" b="0" i="0" kern="1200" dirty="0" smtClean="0">
                <a:solidFill>
                  <a:schemeClr val="tx1"/>
                </a:solidFill>
                <a:effectLst/>
                <a:latin typeface="Arial" pitchFamily="34" charset="0"/>
                <a:ea typeface="宋体" pitchFamily="2" charset="-122"/>
                <a:cs typeface="+mn-cs"/>
              </a:rPr>
              <a:t>算法是由学习过程由信号的正向传播与误差的反向传播两个过程组成。由于多层前馈网络的训练经常采用误差</a:t>
            </a:r>
            <a:r>
              <a:rPr lang="zh-CN" altLang="en-US" sz="1200" b="0" i="0" u="none" strike="noStrike" kern="1200" dirty="0" smtClean="0">
                <a:solidFill>
                  <a:schemeClr val="tx1"/>
                </a:solidFill>
                <a:effectLst/>
                <a:latin typeface="Arial" pitchFamily="34" charset="0"/>
                <a:ea typeface="宋体" pitchFamily="2" charset="-122"/>
                <a:cs typeface="+mn-cs"/>
              </a:rPr>
              <a:t>反向传播算法。</a:t>
            </a:r>
            <a:endParaRPr lang="en-US" altLang="zh-CN" sz="1200" b="0" i="0" u="none" strike="noStrike" kern="1200" dirty="0" smtClean="0">
              <a:solidFill>
                <a:schemeClr val="tx1"/>
              </a:solidFill>
              <a:effectLst/>
              <a:latin typeface="Arial" pitchFamily="34" charset="0"/>
              <a:ea typeface="宋体" pitchFamily="2" charset="-122"/>
              <a:cs typeface="+mn-cs"/>
            </a:endParaRPr>
          </a:p>
          <a:p>
            <a:r>
              <a:rPr lang="zh-CN" altLang="en-US" sz="1200" b="0" i="0" kern="1200" dirty="0" smtClean="0">
                <a:solidFill>
                  <a:schemeClr val="tx1"/>
                </a:solidFill>
                <a:effectLst/>
                <a:latin typeface="Arial" pitchFamily="34" charset="0"/>
                <a:ea typeface="宋体" pitchFamily="2" charset="-122"/>
                <a:cs typeface="+mn-cs"/>
              </a:rPr>
              <a:t>正向传播时，输入样本从输入层进入网络，经隐层逐层传递至输出层，如果输出层的实际输出与期望输出</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导师信号</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不同，则转至误差反向传播；如果输出层的实际输出与期望输出</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导师信号</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相同，结束学习算法。</a:t>
            </a:r>
            <a:endParaRPr lang="en-US" altLang="zh-CN" sz="1200" b="0" i="0" kern="1200" dirty="0" smtClean="0">
              <a:solidFill>
                <a:schemeClr val="tx1"/>
              </a:solidFill>
              <a:effectLst/>
              <a:latin typeface="Arial" pitchFamily="34" charset="0"/>
              <a:ea typeface="宋体" pitchFamily="2" charset="-122"/>
              <a:cs typeface="+mn-cs"/>
            </a:endParaRPr>
          </a:p>
          <a:p>
            <a:r>
              <a:rPr lang="zh-CN" altLang="en-US" sz="1200" b="0" i="0" kern="1200" dirty="0" smtClean="0">
                <a:solidFill>
                  <a:schemeClr val="tx1"/>
                </a:solidFill>
                <a:effectLst/>
                <a:latin typeface="Arial" pitchFamily="34" charset="0"/>
                <a:ea typeface="宋体" pitchFamily="2" charset="-122"/>
                <a:cs typeface="+mn-cs"/>
              </a:rPr>
              <a:t>反向传播时，将输出误差</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期望输出与实际输出之差</a:t>
            </a:r>
            <a:r>
              <a:rPr lang="en-US" altLang="zh-CN" sz="1200" b="0" i="0" kern="1200" dirty="0" smtClean="0">
                <a:solidFill>
                  <a:schemeClr val="tx1"/>
                </a:solidFill>
                <a:effectLst/>
                <a:latin typeface="Arial" pitchFamily="34" charset="0"/>
                <a:ea typeface="宋体" pitchFamily="2" charset="-122"/>
                <a:cs typeface="+mn-cs"/>
              </a:rPr>
              <a:t>)</a:t>
            </a:r>
            <a:r>
              <a:rPr lang="zh-CN" altLang="en-US" sz="1200" b="0" i="0" kern="1200" dirty="0" smtClean="0">
                <a:solidFill>
                  <a:schemeClr val="tx1"/>
                </a:solidFill>
                <a:effectLst/>
                <a:latin typeface="Arial" pitchFamily="34" charset="0"/>
                <a:ea typeface="宋体" pitchFamily="2" charset="-122"/>
                <a:cs typeface="+mn-cs"/>
              </a:rPr>
              <a:t>按原通路反传计算，通过隐层反向，直至输入层，在反传过程中将误差分摊给各层的各个单元，获得各层各单元的误差信号，并将其作为修正各单元权值的根据。这一计算过程使用梯度下降法完成，在不停地调整各层神经元的权值和阈值后，使误差信号减小到最低限度。</a:t>
            </a:r>
            <a:endParaRPr lang="en-US" altLang="zh-CN" sz="1200" b="0" i="0" kern="1200" dirty="0" smtClean="0">
              <a:solidFill>
                <a:schemeClr val="tx1"/>
              </a:solidFill>
              <a:effectLst/>
              <a:latin typeface="Arial" pitchFamily="34" charset="0"/>
              <a:ea typeface="宋体" pitchFamily="2" charset="-122"/>
              <a:cs typeface="+mn-cs"/>
            </a:endParaRPr>
          </a:p>
          <a:p>
            <a:r>
              <a:rPr lang="zh-CN" altLang="en-US" sz="1200" b="0" i="0" kern="1200" dirty="0" smtClean="0">
                <a:solidFill>
                  <a:schemeClr val="tx1"/>
                </a:solidFill>
                <a:effectLst/>
                <a:latin typeface="Arial" pitchFamily="34" charset="0"/>
                <a:ea typeface="宋体" pitchFamily="2" charset="-122"/>
                <a:cs typeface="+mn-cs"/>
              </a:rPr>
              <a:t>权值和阈值不断调整的过程，就是网络的学习与训练过程，经过信号正向传播与误差反向传播，权值和阈值的调整反复进行，一直进行到预先设定的学习训练次数，或输出误差减小到允许的程度</a:t>
            </a:r>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8</a:t>
            </a:fld>
            <a:endParaRPr lang="en-US" altLang="zh-CN"/>
          </a:p>
        </p:txBody>
      </p:sp>
    </p:spTree>
    <p:extLst>
      <p:ext uri="{BB962C8B-B14F-4D97-AF65-F5344CB8AC3E}">
        <p14:creationId xmlns:p14="http://schemas.microsoft.com/office/powerpoint/2010/main" val="30410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9</a:t>
            </a:fld>
            <a:endParaRPr lang="en-US" altLang="zh-CN"/>
          </a:p>
        </p:txBody>
      </p:sp>
    </p:spTree>
    <p:extLst>
      <p:ext uri="{BB962C8B-B14F-4D97-AF65-F5344CB8AC3E}">
        <p14:creationId xmlns:p14="http://schemas.microsoft.com/office/powerpoint/2010/main" val="1824210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Arial" charset="0"/>
              <a:buNone/>
            </a:pPr>
            <a:r>
              <a:rPr lang="en-US" altLang="zh-CN" sz="1200" b="1" dirty="0" smtClean="0">
                <a:solidFill>
                  <a:srgbClr val="FF0000"/>
                </a:solidFill>
                <a:latin typeface="楷体" pitchFamily="49" charset="-122"/>
                <a:ea typeface="楷体" pitchFamily="49" charset="-122"/>
              </a:rPr>
              <a:t>wake</a:t>
            </a:r>
            <a:r>
              <a:rPr lang="zh-CN" altLang="en-US" sz="1200" b="1" dirty="0" smtClean="0">
                <a:solidFill>
                  <a:srgbClr val="FF0000"/>
                </a:solidFill>
                <a:latin typeface="楷体" pitchFamily="49" charset="-122"/>
                <a:ea typeface="楷体" pitchFamily="49" charset="-122"/>
              </a:rPr>
              <a:t>阶段：</a:t>
            </a:r>
          </a:p>
          <a:p>
            <a:pPr>
              <a:lnSpc>
                <a:spcPct val="90000"/>
              </a:lnSpc>
              <a:buFont typeface="Arial" charset="0"/>
              <a:buNone/>
            </a:pPr>
            <a:r>
              <a:rPr lang="zh-CN" altLang="en-US" sz="1200" b="1" dirty="0" smtClean="0">
                <a:latin typeface="楷体" pitchFamily="49" charset="-122"/>
                <a:ea typeface="楷体" pitchFamily="49" charset="-122"/>
              </a:rPr>
              <a:t>  认知过程，通过下层的输入特征（</a:t>
            </a:r>
            <a:r>
              <a:rPr lang="en-US" altLang="zh-CN" sz="1200" b="1" dirty="0" smtClean="0">
                <a:latin typeface="楷体" pitchFamily="49" charset="-122"/>
                <a:ea typeface="楷体" pitchFamily="49" charset="-122"/>
              </a:rPr>
              <a:t>Input</a:t>
            </a:r>
            <a:r>
              <a:rPr lang="zh-CN" altLang="en-US" sz="1200" b="1" dirty="0" smtClean="0">
                <a:latin typeface="楷体" pitchFamily="49" charset="-122"/>
                <a:ea typeface="楷体" pitchFamily="49" charset="-122"/>
              </a:rPr>
              <a:t>）和向上的认知（</a:t>
            </a:r>
            <a:r>
              <a:rPr lang="en-US" altLang="zh-CN" sz="1200" b="1" dirty="0" smtClean="0">
                <a:latin typeface="楷体" pitchFamily="49" charset="-122"/>
                <a:ea typeface="楷体" pitchFamily="49" charset="-122"/>
              </a:rPr>
              <a:t>Encoder</a:t>
            </a:r>
            <a:r>
              <a:rPr lang="zh-CN" altLang="en-US" sz="1200" b="1" dirty="0" smtClean="0">
                <a:latin typeface="楷体" pitchFamily="49" charset="-122"/>
                <a:ea typeface="楷体" pitchFamily="49" charset="-122"/>
              </a:rPr>
              <a:t>）权重产生每一层的抽象表示（</a:t>
            </a:r>
            <a:r>
              <a:rPr lang="en-US" altLang="zh-CN" sz="1200" b="1" dirty="0" smtClean="0">
                <a:latin typeface="楷体" pitchFamily="49" charset="-122"/>
                <a:ea typeface="楷体" pitchFamily="49" charset="-122"/>
              </a:rPr>
              <a:t>Code</a:t>
            </a:r>
            <a:r>
              <a:rPr lang="zh-CN" altLang="en-US" sz="1200" b="1" dirty="0" smtClean="0">
                <a:latin typeface="楷体" pitchFamily="49" charset="-122"/>
                <a:ea typeface="楷体" pitchFamily="49" charset="-122"/>
              </a:rPr>
              <a:t>），再通过当前的生成（</a:t>
            </a:r>
            <a:r>
              <a:rPr lang="en-US" altLang="zh-CN" sz="1200" b="1" dirty="0" smtClean="0">
                <a:latin typeface="楷体" pitchFamily="49" charset="-122"/>
                <a:ea typeface="楷体" pitchFamily="49" charset="-122"/>
              </a:rPr>
              <a:t>Decoder</a:t>
            </a:r>
            <a:r>
              <a:rPr lang="zh-CN" altLang="en-US" sz="1200" b="1" dirty="0" smtClean="0">
                <a:latin typeface="楷体" pitchFamily="49" charset="-122"/>
                <a:ea typeface="楷体" pitchFamily="49" charset="-122"/>
              </a:rPr>
              <a:t>）权重产生一个重建信息（</a:t>
            </a:r>
            <a:r>
              <a:rPr lang="en-US" altLang="zh-CN" sz="1200" b="1" dirty="0" smtClean="0">
                <a:latin typeface="楷体" pitchFamily="49" charset="-122"/>
                <a:ea typeface="楷体" pitchFamily="49" charset="-122"/>
              </a:rPr>
              <a:t>Reconstruction</a:t>
            </a:r>
            <a:r>
              <a:rPr lang="zh-CN" altLang="en-US" sz="1200" b="1" dirty="0" smtClean="0">
                <a:latin typeface="楷体" pitchFamily="49" charset="-122"/>
                <a:ea typeface="楷体" pitchFamily="49" charset="-122"/>
              </a:rPr>
              <a:t>），计算输入特征和重建信息残差，使用梯度下降修改层间的下行生成（</a:t>
            </a:r>
            <a:r>
              <a:rPr lang="en-US" altLang="zh-CN" sz="1200" b="1" dirty="0" smtClean="0">
                <a:latin typeface="楷体" pitchFamily="49" charset="-122"/>
                <a:ea typeface="楷体" pitchFamily="49" charset="-122"/>
              </a:rPr>
              <a:t>Decoder</a:t>
            </a:r>
            <a:r>
              <a:rPr lang="zh-CN" altLang="en-US" sz="1200" b="1" dirty="0" smtClean="0">
                <a:latin typeface="楷体" pitchFamily="49" charset="-122"/>
                <a:ea typeface="楷体" pitchFamily="49" charset="-122"/>
              </a:rPr>
              <a:t>）权重。也就是“如果现实跟我想象的不一样，改变我的生成权重使得我想象的东西变得与现实一样”。</a:t>
            </a:r>
          </a:p>
          <a:p>
            <a:pPr>
              <a:lnSpc>
                <a:spcPct val="90000"/>
              </a:lnSpc>
              <a:buFont typeface="Arial" charset="0"/>
              <a:buNone/>
            </a:pPr>
            <a:r>
              <a:rPr lang="en-US" altLang="zh-CN" sz="1200" b="1" dirty="0" smtClean="0">
                <a:solidFill>
                  <a:srgbClr val="FF0000"/>
                </a:solidFill>
                <a:latin typeface="楷体" pitchFamily="49" charset="-122"/>
                <a:ea typeface="楷体" pitchFamily="49" charset="-122"/>
              </a:rPr>
              <a:t>sleep</a:t>
            </a:r>
            <a:r>
              <a:rPr lang="zh-CN" altLang="en-US" sz="1200" b="1" dirty="0" smtClean="0">
                <a:solidFill>
                  <a:srgbClr val="FF0000"/>
                </a:solidFill>
                <a:latin typeface="楷体" pitchFamily="49" charset="-122"/>
                <a:ea typeface="楷体" pitchFamily="49" charset="-122"/>
              </a:rPr>
              <a:t>阶段：</a:t>
            </a:r>
          </a:p>
          <a:p>
            <a:pPr>
              <a:lnSpc>
                <a:spcPct val="90000"/>
              </a:lnSpc>
              <a:buFont typeface="Arial" charset="0"/>
              <a:buNone/>
            </a:pPr>
            <a:r>
              <a:rPr lang="zh-CN" altLang="en-US" sz="1200" b="1" dirty="0" smtClean="0">
                <a:latin typeface="楷体" pitchFamily="49" charset="-122"/>
                <a:ea typeface="楷体" pitchFamily="49" charset="-122"/>
              </a:rPr>
              <a:t>  生成过程，通过上层概念（</a:t>
            </a:r>
            <a:r>
              <a:rPr lang="en-US" altLang="zh-CN" sz="1200" b="1" dirty="0" smtClean="0">
                <a:latin typeface="楷体" pitchFamily="49" charset="-122"/>
                <a:ea typeface="楷体" pitchFamily="49" charset="-122"/>
              </a:rPr>
              <a:t>Code</a:t>
            </a:r>
            <a:r>
              <a:rPr lang="zh-CN" altLang="en-US" sz="1200" b="1" dirty="0" smtClean="0">
                <a:latin typeface="楷体" pitchFamily="49" charset="-122"/>
                <a:ea typeface="楷体" pitchFamily="49" charset="-122"/>
              </a:rPr>
              <a:t>）和向下的生成（</a:t>
            </a:r>
            <a:r>
              <a:rPr lang="en-US" altLang="zh-CN" sz="1200" b="1" dirty="0" smtClean="0">
                <a:latin typeface="楷体" pitchFamily="49" charset="-122"/>
                <a:ea typeface="楷体" pitchFamily="49" charset="-122"/>
              </a:rPr>
              <a:t>Decoder</a:t>
            </a:r>
            <a:r>
              <a:rPr lang="zh-CN" altLang="en-US" sz="1200" b="1" dirty="0" smtClean="0">
                <a:latin typeface="楷体" pitchFamily="49" charset="-122"/>
                <a:ea typeface="楷体" pitchFamily="49" charset="-122"/>
              </a:rPr>
              <a:t>）权重，生成下层的状态，再利用认知（</a:t>
            </a:r>
            <a:r>
              <a:rPr lang="en-US" altLang="zh-CN" sz="1200" b="1" dirty="0" smtClean="0">
                <a:latin typeface="楷体" pitchFamily="49" charset="-122"/>
                <a:ea typeface="楷体" pitchFamily="49" charset="-122"/>
              </a:rPr>
              <a:t>Encoder</a:t>
            </a:r>
            <a:r>
              <a:rPr lang="zh-CN" altLang="en-US" sz="1200" b="1" dirty="0" smtClean="0">
                <a:latin typeface="楷体" pitchFamily="49" charset="-122"/>
                <a:ea typeface="楷体" pitchFamily="49" charset="-122"/>
              </a:rPr>
              <a:t>）权重产生一个抽象景象。利用初始上层概念和新建抽象景象的残差，利用梯度下降修改层间向上的认知（</a:t>
            </a:r>
            <a:r>
              <a:rPr lang="en-US" altLang="zh-CN" sz="1200" b="1" dirty="0" smtClean="0">
                <a:latin typeface="楷体" pitchFamily="49" charset="-122"/>
                <a:ea typeface="楷体" pitchFamily="49" charset="-122"/>
              </a:rPr>
              <a:t>Encoder</a:t>
            </a:r>
            <a:r>
              <a:rPr lang="zh-CN" altLang="en-US" sz="1200" b="1" dirty="0" smtClean="0">
                <a:latin typeface="楷体" pitchFamily="49" charset="-122"/>
                <a:ea typeface="楷体" pitchFamily="49" charset="-122"/>
              </a:rPr>
              <a:t>）权重。也就是“如果梦中的景象不是我脑中的相应概念，改变我的认知权重使得这种景象在我看来就是这个概念”。</a:t>
            </a:r>
            <a:endParaRPr lang="en-US" altLang="zh-CN" sz="1200" b="1" dirty="0" smtClean="0">
              <a:latin typeface="楷体" pitchFamily="49" charset="-122"/>
              <a:ea typeface="楷体" pitchFamily="49"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98FDAAA2-88C6-4541-81B1-19179091E5A0}" type="slidenum">
              <a:rPr lang="en-US" altLang="zh-CN" smtClean="0"/>
              <a:pPr/>
              <a:t>11</a:t>
            </a:fld>
            <a:endParaRPr lang="en-US" altLang="zh-CN"/>
          </a:p>
        </p:txBody>
      </p:sp>
    </p:spTree>
    <p:extLst>
      <p:ext uri="{BB962C8B-B14F-4D97-AF65-F5344CB8AC3E}">
        <p14:creationId xmlns:p14="http://schemas.microsoft.com/office/powerpoint/2010/main" val="149545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543B9D8-8B02-4DDA-ADD6-A085D4376577}" type="slidenum">
              <a:rPr lang="en-US" altLang="zh-CN"/>
              <a:pPr/>
              <a:t>‹#›</a:t>
            </a:fld>
            <a:endParaRPr lang="en-US" altLang="zh-CN"/>
          </a:p>
        </p:txBody>
      </p:sp>
    </p:spTree>
    <p:extLst>
      <p:ext uri="{BB962C8B-B14F-4D97-AF65-F5344CB8AC3E}">
        <p14:creationId xmlns:p14="http://schemas.microsoft.com/office/powerpoint/2010/main" val="408116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576BB5B-6E4F-4A33-91B6-633A4A06CEEE}" type="slidenum">
              <a:rPr lang="en-US" altLang="zh-CN"/>
              <a:pPr/>
              <a:t>‹#›</a:t>
            </a:fld>
            <a:endParaRPr lang="en-US" altLang="zh-CN"/>
          </a:p>
        </p:txBody>
      </p:sp>
    </p:spTree>
    <p:extLst>
      <p:ext uri="{BB962C8B-B14F-4D97-AF65-F5344CB8AC3E}">
        <p14:creationId xmlns:p14="http://schemas.microsoft.com/office/powerpoint/2010/main" val="2514477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219200"/>
            <a:ext cx="2076450" cy="49069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219200"/>
            <a:ext cx="6076950" cy="4906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15CDBCD-197A-4EC3-B095-1EBAACB21D73}" type="slidenum">
              <a:rPr lang="en-US" altLang="zh-CN"/>
              <a:pPr/>
              <a:t>‹#›</a:t>
            </a:fld>
            <a:endParaRPr lang="en-US" altLang="zh-CN"/>
          </a:p>
        </p:txBody>
      </p:sp>
    </p:spTree>
    <p:extLst>
      <p:ext uri="{BB962C8B-B14F-4D97-AF65-F5344CB8AC3E}">
        <p14:creationId xmlns:p14="http://schemas.microsoft.com/office/powerpoint/2010/main" val="372395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6491E63-2113-4F26-BA99-381918CDB049}" type="slidenum">
              <a:rPr lang="en-US" altLang="zh-CN"/>
              <a:pPr/>
              <a:t>‹#›</a:t>
            </a:fld>
            <a:endParaRPr lang="en-US" altLang="zh-CN"/>
          </a:p>
        </p:txBody>
      </p:sp>
    </p:spTree>
    <p:extLst>
      <p:ext uri="{BB962C8B-B14F-4D97-AF65-F5344CB8AC3E}">
        <p14:creationId xmlns:p14="http://schemas.microsoft.com/office/powerpoint/2010/main" val="360998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930AE21-4BDE-4C99-8AA3-8A13FDAB3880}" type="slidenum">
              <a:rPr lang="en-US" altLang="zh-CN"/>
              <a:pPr/>
              <a:t>‹#›</a:t>
            </a:fld>
            <a:endParaRPr lang="en-US" altLang="zh-CN"/>
          </a:p>
        </p:txBody>
      </p:sp>
    </p:spTree>
    <p:extLst>
      <p:ext uri="{BB962C8B-B14F-4D97-AF65-F5344CB8AC3E}">
        <p14:creationId xmlns:p14="http://schemas.microsoft.com/office/powerpoint/2010/main" val="55727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2819400"/>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2819400"/>
            <a:ext cx="4038600" cy="3306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FB4696B-99D3-4E4A-8C94-7B2E9F82FFBD}" type="slidenum">
              <a:rPr lang="en-US" altLang="zh-CN"/>
              <a:pPr/>
              <a:t>‹#›</a:t>
            </a:fld>
            <a:endParaRPr lang="en-US" altLang="zh-CN"/>
          </a:p>
        </p:txBody>
      </p:sp>
    </p:spTree>
    <p:extLst>
      <p:ext uri="{BB962C8B-B14F-4D97-AF65-F5344CB8AC3E}">
        <p14:creationId xmlns:p14="http://schemas.microsoft.com/office/powerpoint/2010/main" val="119802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D194EF6-377E-44FC-8AD6-B0F08902B19A}" type="slidenum">
              <a:rPr lang="en-US" altLang="zh-CN"/>
              <a:pPr/>
              <a:t>‹#›</a:t>
            </a:fld>
            <a:endParaRPr lang="en-US" altLang="zh-CN"/>
          </a:p>
        </p:txBody>
      </p:sp>
    </p:spTree>
    <p:extLst>
      <p:ext uri="{BB962C8B-B14F-4D97-AF65-F5344CB8AC3E}">
        <p14:creationId xmlns:p14="http://schemas.microsoft.com/office/powerpoint/2010/main" val="37747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BF92CF7-ADB8-423C-9A51-7340900403E8}" type="slidenum">
              <a:rPr lang="en-US" altLang="zh-CN"/>
              <a:pPr/>
              <a:t>‹#›</a:t>
            </a:fld>
            <a:endParaRPr lang="en-US" altLang="zh-CN"/>
          </a:p>
        </p:txBody>
      </p:sp>
    </p:spTree>
    <p:extLst>
      <p:ext uri="{BB962C8B-B14F-4D97-AF65-F5344CB8AC3E}">
        <p14:creationId xmlns:p14="http://schemas.microsoft.com/office/powerpoint/2010/main" val="67762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432D4DF-386D-4620-A886-937CBC5ABB9A}" type="slidenum">
              <a:rPr lang="en-US" altLang="zh-CN"/>
              <a:pPr/>
              <a:t>‹#›</a:t>
            </a:fld>
            <a:endParaRPr lang="en-US" altLang="zh-CN"/>
          </a:p>
        </p:txBody>
      </p:sp>
    </p:spTree>
    <p:extLst>
      <p:ext uri="{BB962C8B-B14F-4D97-AF65-F5344CB8AC3E}">
        <p14:creationId xmlns:p14="http://schemas.microsoft.com/office/powerpoint/2010/main" val="204603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73FED8C-DA8A-4B6D-A681-15E3880E47E6}" type="slidenum">
              <a:rPr lang="en-US" altLang="zh-CN"/>
              <a:pPr/>
              <a:t>‹#›</a:t>
            </a:fld>
            <a:endParaRPr lang="en-US" altLang="zh-CN"/>
          </a:p>
        </p:txBody>
      </p:sp>
    </p:spTree>
    <p:extLst>
      <p:ext uri="{BB962C8B-B14F-4D97-AF65-F5344CB8AC3E}">
        <p14:creationId xmlns:p14="http://schemas.microsoft.com/office/powerpoint/2010/main" val="264578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6494E22-97F4-4243-9914-9C1F0EA2F2F5}" type="slidenum">
              <a:rPr lang="en-US" altLang="zh-CN"/>
              <a:pPr/>
              <a:t>‹#›</a:t>
            </a:fld>
            <a:endParaRPr lang="en-US" altLang="zh-CN"/>
          </a:p>
        </p:txBody>
      </p:sp>
    </p:spTree>
    <p:extLst>
      <p:ext uri="{BB962C8B-B14F-4D97-AF65-F5344CB8AC3E}">
        <p14:creationId xmlns:p14="http://schemas.microsoft.com/office/powerpoint/2010/main" val="20201342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219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2819400"/>
            <a:ext cx="8229600"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54256C50-DA55-4461-A4F5-787FF1AF0839}" type="slidenum">
              <a:rPr lang="en-US" altLang="zh-CN"/>
              <a:pPr/>
              <a:t>‹#›</a:t>
            </a:fld>
            <a:endParaRPr lang="en-US" altLang="zh-CN"/>
          </a:p>
        </p:txBody>
      </p:sp>
      <p:pic>
        <p:nvPicPr>
          <p:cNvPr id="1031" name="Picture 7" descr="2007330174812644"/>
          <p:cNvPicPr>
            <a:picLocks noChangeAspect="1" noChangeArrowheads="1"/>
          </p:cNvPicPr>
          <p:nvPr userDrawn="1"/>
        </p:nvPicPr>
        <p:blipFill>
          <a:blip r:embed="rId13">
            <a:clrChange>
              <a:clrFrom>
                <a:srgbClr val="FDFEF0"/>
              </a:clrFrom>
              <a:clrTo>
                <a:srgbClr val="FDFEF0">
                  <a:alpha val="0"/>
                </a:srgbClr>
              </a:clrTo>
            </a:clrChange>
            <a:extLst>
              <a:ext uri="{28A0092B-C50C-407E-A947-70E740481C1C}">
                <a14:useLocalDpi xmlns:a14="http://schemas.microsoft.com/office/drawing/2010/main" val="0"/>
              </a:ext>
            </a:extLst>
          </a:blip>
          <a:srcRect l="13158" r="18420" b="-1819"/>
          <a:stretch>
            <a:fillRect/>
          </a:stretch>
        </p:blipFill>
        <p:spPr bwMode="auto">
          <a:xfrm>
            <a:off x="7010400" y="228600"/>
            <a:ext cx="1917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1"/>
          <p:cNvSpPr txBox="1">
            <a:spLocks noChangeArrowheads="1"/>
          </p:cNvSpPr>
          <p:nvPr userDrawn="1"/>
        </p:nvSpPr>
        <p:spPr bwMode="auto">
          <a:xfrm>
            <a:off x="304800" y="228600"/>
            <a:ext cx="4724400" cy="365125"/>
          </a:xfrm>
          <a:prstGeom prst="rect">
            <a:avLst/>
          </a:prstGeom>
          <a:noFill/>
          <a:ln w="9525">
            <a:noFill/>
            <a:miter lim="800000"/>
            <a:headEnd/>
            <a:tailEnd/>
          </a:ln>
        </p:spPr>
        <p:txBody>
          <a:bodyPr>
            <a:spAutoFit/>
          </a:bodyPr>
          <a:lstStyle/>
          <a:p>
            <a:pPr eaLnBrk="1" hangingPunct="1">
              <a:spcBef>
                <a:spcPct val="50000"/>
              </a:spcBef>
              <a:defRPr/>
            </a:pPr>
            <a:endParaRPr lang="zh-CN" altLang="en-US"/>
          </a:p>
        </p:txBody>
      </p:sp>
      <p:cxnSp>
        <p:nvCxnSpPr>
          <p:cNvPr id="1033" name="直接连接符 12"/>
          <p:cNvCxnSpPr>
            <a:cxnSpLocks noChangeShapeType="1"/>
          </p:cNvCxnSpPr>
          <p:nvPr userDrawn="1"/>
        </p:nvCxnSpPr>
        <p:spPr bwMode="auto">
          <a:xfrm>
            <a:off x="0" y="914400"/>
            <a:ext cx="7000875" cy="1588"/>
          </a:xfrm>
          <a:prstGeom prst="line">
            <a:avLst/>
          </a:prstGeom>
          <a:noFill/>
          <a:ln w="28575" cmpd="sng">
            <a:solidFill>
              <a:srgbClr val="00B0F0"/>
            </a:solidFill>
            <a:round/>
            <a:headEnd/>
            <a:tailEnd/>
          </a:ln>
          <a:effectLst>
            <a:outerShdw dist="38100" dir="16200000" algn="ctr" rotWithShape="0">
              <a:srgbClr val="000000">
                <a:alpha val="39000"/>
              </a:srgbClr>
            </a:outerShdw>
          </a:effec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lnSpc>
          <a:spcPct val="150000"/>
        </a:lnSpc>
        <a:spcBef>
          <a:spcPct val="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0"/>
        </a:spcBef>
        <a:spcAft>
          <a:spcPct val="0"/>
        </a:spcAft>
        <a:buChar char="–"/>
        <a:defRPr sz="2400">
          <a:solidFill>
            <a:schemeClr val="tx1"/>
          </a:solidFill>
          <a:latin typeface="+mn-lt"/>
          <a:ea typeface="+mn-ea"/>
        </a:defRPr>
      </a:lvl2pPr>
      <a:lvl3pPr marL="1143000" indent="-228600" algn="l" rtl="0" eaLnBrk="0" fontAlgn="base" hangingPunct="0">
        <a:lnSpc>
          <a:spcPct val="150000"/>
        </a:lnSpc>
        <a:spcBef>
          <a:spcPct val="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0"/>
        </a:spcBef>
        <a:spcAft>
          <a:spcPct val="0"/>
        </a:spcAft>
        <a:buChar char="–"/>
        <a:defRPr sz="2400">
          <a:solidFill>
            <a:schemeClr val="tx1"/>
          </a:solidFill>
          <a:latin typeface="+mn-lt"/>
          <a:ea typeface="+mn-ea"/>
        </a:defRPr>
      </a:lvl4pPr>
      <a:lvl5pPr marL="2057400" indent="-228600" algn="l" rtl="0" eaLnBrk="0" fontAlgn="base" hangingPunct="0">
        <a:lnSpc>
          <a:spcPct val="150000"/>
        </a:lnSpc>
        <a:spcBef>
          <a:spcPct val="0"/>
        </a:spcBef>
        <a:spcAft>
          <a:spcPct val="0"/>
        </a:spcAft>
        <a:buChar char="»"/>
        <a:defRPr sz="2400">
          <a:solidFill>
            <a:schemeClr val="tx1"/>
          </a:solidFill>
          <a:latin typeface="+mn-lt"/>
          <a:ea typeface="+mn-ea"/>
        </a:defRPr>
      </a:lvl5pPr>
      <a:lvl6pPr marL="2514600" indent="-228600" algn="l" rtl="0" eaLnBrk="0" fontAlgn="base" hangingPunct="0">
        <a:lnSpc>
          <a:spcPct val="150000"/>
        </a:lnSpc>
        <a:spcBef>
          <a:spcPct val="0"/>
        </a:spcBef>
        <a:spcAft>
          <a:spcPct val="0"/>
        </a:spcAft>
        <a:buChar char="»"/>
        <a:defRPr sz="2400">
          <a:solidFill>
            <a:schemeClr val="tx1"/>
          </a:solidFill>
          <a:latin typeface="+mn-lt"/>
          <a:ea typeface="+mn-ea"/>
        </a:defRPr>
      </a:lvl6pPr>
      <a:lvl7pPr marL="2971800" indent="-228600" algn="l" rtl="0" eaLnBrk="0" fontAlgn="base" hangingPunct="0">
        <a:lnSpc>
          <a:spcPct val="150000"/>
        </a:lnSpc>
        <a:spcBef>
          <a:spcPct val="0"/>
        </a:spcBef>
        <a:spcAft>
          <a:spcPct val="0"/>
        </a:spcAft>
        <a:buChar char="»"/>
        <a:defRPr sz="2400">
          <a:solidFill>
            <a:schemeClr val="tx1"/>
          </a:solidFill>
          <a:latin typeface="+mn-lt"/>
          <a:ea typeface="+mn-ea"/>
        </a:defRPr>
      </a:lvl7pPr>
      <a:lvl8pPr marL="3429000" indent="-228600" algn="l" rtl="0" eaLnBrk="0" fontAlgn="base" hangingPunct="0">
        <a:lnSpc>
          <a:spcPct val="150000"/>
        </a:lnSpc>
        <a:spcBef>
          <a:spcPct val="0"/>
        </a:spcBef>
        <a:spcAft>
          <a:spcPct val="0"/>
        </a:spcAft>
        <a:buChar char="»"/>
        <a:defRPr sz="2400">
          <a:solidFill>
            <a:schemeClr val="tx1"/>
          </a:solidFill>
          <a:latin typeface="+mn-lt"/>
          <a:ea typeface="+mn-ea"/>
        </a:defRPr>
      </a:lvl8pPr>
      <a:lvl9pPr marL="3886200" indent="-228600" algn="l" rtl="0" eaLnBrk="0" fontAlgn="base" hangingPunct="0">
        <a:lnSpc>
          <a:spcPct val="150000"/>
        </a:lnSpc>
        <a:spcBef>
          <a:spcPct val="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2286030"/>
            <a:ext cx="8838968" cy="584775"/>
          </a:xfrm>
          <a:prstGeom prst="rect">
            <a:avLst/>
          </a:prstGeom>
          <a:noFill/>
        </p:spPr>
        <p:txBody>
          <a:bodyPr wrap="square" rtlCol="0">
            <a:spAutoFit/>
          </a:bodyPr>
          <a:lstStyle/>
          <a:p>
            <a:pPr algn="ctr"/>
            <a:r>
              <a:rPr lang="zh-CN" altLang="en-US" sz="3200" b="1" dirty="0" smtClean="0"/>
              <a:t>深度学习</a:t>
            </a:r>
            <a:endParaRPr lang="en-US" altLang="zh-CN" sz="3200" b="1" dirty="0"/>
          </a:p>
        </p:txBody>
      </p:sp>
      <p:sp>
        <p:nvSpPr>
          <p:cNvPr id="5" name="文本框 4"/>
          <p:cNvSpPr txBox="1"/>
          <p:nvPr/>
        </p:nvSpPr>
        <p:spPr>
          <a:xfrm>
            <a:off x="3695723" y="4267178"/>
            <a:ext cx="1752554" cy="707886"/>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Zhonglie</a:t>
            </a:r>
            <a:r>
              <a:rPr lang="zh-CN" altLang="en-US"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Wang</a:t>
            </a:r>
          </a:p>
          <a:p>
            <a:pPr algn="ctr"/>
            <a:r>
              <a:rPr lang="en-US" altLang="zh-CN" sz="2000" dirty="0" smtClean="0">
                <a:latin typeface="Times New Roman" panose="02020603050405020304" pitchFamily="18" charset="0"/>
                <a:cs typeface="Times New Roman" panose="02020603050405020304" pitchFamily="18" charset="0"/>
              </a:rPr>
              <a:t>2019/04/30</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05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Up Arrow 7"/>
          <p:cNvSpPr/>
          <p:nvPr/>
        </p:nvSpPr>
        <p:spPr>
          <a:xfrm rot="10800000">
            <a:off x="3352800" y="5105400"/>
            <a:ext cx="304800" cy="1143000"/>
          </a:xfrm>
          <a:prstGeom prst="upArrow">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Up Arrow 16"/>
          <p:cNvSpPr/>
          <p:nvPr/>
        </p:nvSpPr>
        <p:spPr>
          <a:xfrm>
            <a:off x="5791200" y="5105400"/>
            <a:ext cx="304800" cy="1143000"/>
          </a:xfrm>
          <a:prstGeom prst="upArrow">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 name="Rounded Rectangle 1"/>
          <p:cNvSpPr/>
          <p:nvPr/>
        </p:nvSpPr>
        <p:spPr>
          <a:xfrm>
            <a:off x="5029200" y="5334000"/>
            <a:ext cx="1905000" cy="609600"/>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00" dirty="0">
                <a:latin typeface="Adobe Caslon Pro"/>
                <a:cs typeface="Adobe Caslon Pro"/>
              </a:rPr>
              <a:t>Encoder</a:t>
            </a:r>
          </a:p>
        </p:txBody>
      </p:sp>
      <p:sp>
        <p:nvSpPr>
          <p:cNvPr id="5" name="Rounded Rectangle 4"/>
          <p:cNvSpPr/>
          <p:nvPr/>
        </p:nvSpPr>
        <p:spPr>
          <a:xfrm>
            <a:off x="2667000" y="5334000"/>
            <a:ext cx="1828800" cy="609600"/>
          </a:xfrm>
          <a:prstGeom prst="roundRect">
            <a:avLst/>
          </a:prstGeom>
          <a:solidFill>
            <a:schemeClr val="accent4">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00" dirty="0">
                <a:latin typeface="Adobe Caslon Pro"/>
                <a:cs typeface="Adobe Caslon Pro"/>
              </a:rPr>
              <a:t>Decoder</a:t>
            </a:r>
          </a:p>
        </p:txBody>
      </p:sp>
      <p:sp>
        <p:nvSpPr>
          <p:cNvPr id="4" name="Rounded Rectangle 3"/>
          <p:cNvSpPr/>
          <p:nvPr/>
        </p:nvSpPr>
        <p:spPr>
          <a:xfrm>
            <a:off x="2438400" y="6324600"/>
            <a:ext cx="4572000" cy="381000"/>
          </a:xfrm>
          <a:prstGeom prst="round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tx1"/>
                </a:solidFill>
                <a:latin typeface="Adobe Caslon Pro"/>
                <a:cs typeface="Adobe Caslon Pro"/>
              </a:rPr>
              <a:t>Input Image</a:t>
            </a:r>
          </a:p>
        </p:txBody>
      </p:sp>
      <p:sp>
        <p:nvSpPr>
          <p:cNvPr id="12" name="Rounded Rectangle 11"/>
          <p:cNvSpPr/>
          <p:nvPr/>
        </p:nvSpPr>
        <p:spPr>
          <a:xfrm>
            <a:off x="3048000" y="1227138"/>
            <a:ext cx="3200400" cy="449262"/>
          </a:xfrm>
          <a:prstGeom prst="round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solidFill>
                  <a:schemeClr val="tx1"/>
                </a:solidFill>
                <a:latin typeface="Adobe Caslon Pro"/>
                <a:cs typeface="Adobe Caslon Pro"/>
              </a:rPr>
              <a:t>Class label</a:t>
            </a:r>
          </a:p>
        </p:txBody>
      </p:sp>
      <p:sp>
        <p:nvSpPr>
          <p:cNvPr id="16" name="Rounded Rectangle 15"/>
          <p:cNvSpPr/>
          <p:nvPr/>
        </p:nvSpPr>
        <p:spPr>
          <a:xfrm>
            <a:off x="1676400" y="4648200"/>
            <a:ext cx="6096000" cy="381000"/>
          </a:xfrm>
          <a:prstGeom prst="round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000">
                <a:solidFill>
                  <a:schemeClr val="tx1"/>
                </a:solidFill>
                <a:latin typeface="Adobe Caslon Pro"/>
                <a:ea typeface="Adobe Caslon Pro"/>
                <a:cs typeface="Adobe Caslon Pro"/>
              </a:rPr>
              <a:t>Features</a:t>
            </a:r>
            <a:endParaRPr lang="en-US" altLang="zh-CN" sz="2400">
              <a:solidFill>
                <a:schemeClr val="tx1"/>
              </a:solidFill>
              <a:latin typeface="Adobe Caslon Pro"/>
              <a:ea typeface="Adobe Caslon Pro"/>
              <a:cs typeface="Adobe Caslon Pro"/>
            </a:endParaRPr>
          </a:p>
        </p:txBody>
      </p:sp>
      <p:sp>
        <p:nvSpPr>
          <p:cNvPr id="18" name="Up Arrow 17"/>
          <p:cNvSpPr/>
          <p:nvPr/>
        </p:nvSpPr>
        <p:spPr>
          <a:xfrm rot="10800000">
            <a:off x="3352800" y="3429000"/>
            <a:ext cx="304800" cy="1143000"/>
          </a:xfrm>
          <a:prstGeom prst="upArrow">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 name="Up Arrow 18"/>
          <p:cNvSpPr/>
          <p:nvPr/>
        </p:nvSpPr>
        <p:spPr>
          <a:xfrm>
            <a:off x="5791200" y="3429000"/>
            <a:ext cx="304800" cy="1143000"/>
          </a:xfrm>
          <a:prstGeom prst="upArrow">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 name="Rounded Rectangle 19"/>
          <p:cNvSpPr/>
          <p:nvPr/>
        </p:nvSpPr>
        <p:spPr>
          <a:xfrm>
            <a:off x="5029200" y="3657600"/>
            <a:ext cx="1905000" cy="609600"/>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00" dirty="0">
                <a:latin typeface="Adobe Caslon Pro"/>
                <a:cs typeface="Adobe Caslon Pro"/>
              </a:rPr>
              <a:t>Encoder</a:t>
            </a:r>
          </a:p>
        </p:txBody>
      </p:sp>
      <p:sp>
        <p:nvSpPr>
          <p:cNvPr id="24" name="Rounded Rectangle 23"/>
          <p:cNvSpPr/>
          <p:nvPr/>
        </p:nvSpPr>
        <p:spPr>
          <a:xfrm>
            <a:off x="2667000" y="3657600"/>
            <a:ext cx="1905000" cy="609600"/>
          </a:xfrm>
          <a:prstGeom prst="roundRect">
            <a:avLst/>
          </a:prstGeom>
          <a:solidFill>
            <a:schemeClr val="accent4">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00" dirty="0">
                <a:latin typeface="Adobe Caslon Pro"/>
                <a:cs typeface="Adobe Caslon Pro"/>
              </a:rPr>
              <a:t>Decoder</a:t>
            </a:r>
          </a:p>
        </p:txBody>
      </p:sp>
      <p:sp>
        <p:nvSpPr>
          <p:cNvPr id="25" name="Rounded Rectangle 24"/>
          <p:cNvSpPr/>
          <p:nvPr/>
        </p:nvSpPr>
        <p:spPr>
          <a:xfrm>
            <a:off x="1676400" y="2971800"/>
            <a:ext cx="6096000" cy="381000"/>
          </a:xfrm>
          <a:prstGeom prst="round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altLang="zh-CN" sz="2000">
                <a:solidFill>
                  <a:schemeClr val="tx1"/>
                </a:solidFill>
                <a:latin typeface="Adobe Caslon Pro"/>
                <a:ea typeface="Adobe Caslon Pro"/>
                <a:cs typeface="Adobe Caslon Pro"/>
              </a:rPr>
              <a:t>Features</a:t>
            </a:r>
            <a:endParaRPr lang="en-US" altLang="zh-CN" sz="2400">
              <a:solidFill>
                <a:schemeClr val="tx1"/>
              </a:solidFill>
              <a:latin typeface="Adobe Caslon Pro"/>
              <a:ea typeface="Adobe Caslon Pro"/>
              <a:cs typeface="Adobe Caslon Pro"/>
            </a:endParaRPr>
          </a:p>
        </p:txBody>
      </p:sp>
      <p:sp>
        <p:nvSpPr>
          <p:cNvPr id="27" name="Up Arrow 26"/>
          <p:cNvSpPr/>
          <p:nvPr/>
        </p:nvSpPr>
        <p:spPr>
          <a:xfrm rot="10800000">
            <a:off x="3352800" y="1752600"/>
            <a:ext cx="304800" cy="1143000"/>
          </a:xfrm>
          <a:prstGeom prst="upArrow">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Up Arrow 27"/>
          <p:cNvSpPr/>
          <p:nvPr/>
        </p:nvSpPr>
        <p:spPr>
          <a:xfrm>
            <a:off x="5791200" y="1752600"/>
            <a:ext cx="304800" cy="1143000"/>
          </a:xfrm>
          <a:prstGeom prst="upArrow">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Rounded Rectangle 28"/>
          <p:cNvSpPr/>
          <p:nvPr/>
        </p:nvSpPr>
        <p:spPr>
          <a:xfrm>
            <a:off x="5029200" y="1981200"/>
            <a:ext cx="1828800" cy="609600"/>
          </a:xfrm>
          <a:prstGeom prst="roundRect">
            <a:avLst/>
          </a:prstGeom>
          <a:solidFill>
            <a:schemeClr val="accent6">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00" dirty="0">
                <a:latin typeface="Adobe Caslon Pro"/>
                <a:cs typeface="Adobe Caslon Pro"/>
              </a:rPr>
              <a:t>Encoder</a:t>
            </a:r>
          </a:p>
        </p:txBody>
      </p:sp>
      <p:sp>
        <p:nvSpPr>
          <p:cNvPr id="30" name="Rounded Rectangle 29"/>
          <p:cNvSpPr/>
          <p:nvPr/>
        </p:nvSpPr>
        <p:spPr>
          <a:xfrm>
            <a:off x="2667000" y="1981200"/>
            <a:ext cx="1905000" cy="609600"/>
          </a:xfrm>
          <a:prstGeom prst="roundRect">
            <a:avLst/>
          </a:prstGeom>
          <a:solidFill>
            <a:schemeClr val="accent4">
              <a:lumMod val="7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3200" dirty="0">
                <a:latin typeface="Adobe Caslon Pro"/>
                <a:cs typeface="Adobe Caslon Pro"/>
              </a:rPr>
              <a:t>Decoder</a:t>
            </a:r>
          </a:p>
        </p:txBody>
      </p:sp>
      <p:sp>
        <p:nvSpPr>
          <p:cNvPr id="40979" name="Rectangle 22"/>
          <p:cNvSpPr>
            <a:spLocks noChangeArrowheads="1"/>
          </p:cNvSpPr>
          <p:nvPr/>
        </p:nvSpPr>
        <p:spPr bwMode="auto">
          <a:xfrm>
            <a:off x="762000" y="1203325"/>
            <a:ext cx="2012950" cy="457200"/>
          </a:xfrm>
          <a:prstGeom prst="rect">
            <a:avLst/>
          </a:prstGeom>
          <a:noFill/>
          <a:ln w="9525">
            <a:noFill/>
            <a:miter lim="800000"/>
            <a:headEnd/>
            <a:tailEnd/>
          </a:ln>
        </p:spPr>
        <p:txBody>
          <a:bodyPr wrap="none">
            <a:spAutoFit/>
          </a:bodyPr>
          <a:lstStyle/>
          <a:p>
            <a:r>
              <a:rPr lang="en-US" altLang="zh-CN" sz="2400">
                <a:solidFill>
                  <a:schemeClr val="bg1"/>
                </a:solidFill>
                <a:latin typeface="黑体" pitchFamily="49" charset="-122"/>
                <a:ea typeface="黑体" pitchFamily="49" charset="-122"/>
              </a:rPr>
              <a:t>AutoEncoder:</a:t>
            </a:r>
            <a:endParaRPr lang="zh-CN" altLang="en-US" sz="2400">
              <a:solidFill>
                <a:schemeClr val="bg1"/>
              </a:solidFill>
              <a:latin typeface="黑体" pitchFamily="49" charset="-122"/>
              <a:ea typeface="黑体" pitchFamily="49" charset="-122"/>
            </a:endParaRPr>
          </a:p>
        </p:txBody>
      </p:sp>
      <p:sp>
        <p:nvSpPr>
          <p:cNvPr id="21" name="文本框 20"/>
          <p:cNvSpPr txBox="1"/>
          <p:nvPr/>
        </p:nvSpPr>
        <p:spPr>
          <a:xfrm>
            <a:off x="137350" y="381080"/>
            <a:ext cx="2954655" cy="461665"/>
          </a:xfrm>
          <a:prstGeom prst="rect">
            <a:avLst/>
          </a:prstGeom>
          <a:noFill/>
        </p:spPr>
        <p:txBody>
          <a:bodyPr wrap="none" rtlCol="0">
            <a:spAutoFit/>
          </a:bodyPr>
          <a:lstStyle/>
          <a:p>
            <a:r>
              <a:rPr kumimoji="1" lang="zh-CN" altLang="en-US" sz="2400" b="1" dirty="0"/>
              <a:t>深度学习和神经</a:t>
            </a:r>
            <a:r>
              <a:rPr kumimoji="1" lang="zh-CN" altLang="en-US" sz="2400" b="1" dirty="0" smtClean="0"/>
              <a:t>网络</a:t>
            </a:r>
            <a:endParaRPr kumimoji="1" lang="zh-CN" altLang="en-US" sz="2400" b="1" dirty="0"/>
          </a:p>
        </p:txBody>
      </p:sp>
    </p:spTree>
    <p:extLst>
      <p:ext uri="{BB962C8B-B14F-4D97-AF65-F5344CB8AC3E}">
        <p14:creationId xmlns:p14="http://schemas.microsoft.com/office/powerpoint/2010/main" val="124296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4" presetClass="emph" presetSubtype="0" fill="hold" grpId="0" nodeType="clickEffect">
                                  <p:stCondLst>
                                    <p:cond delay="0"/>
                                  </p:stCondLst>
                                  <p:childTnLst>
                                    <p:animClr clrSpc="hsl" dir="cw">
                                      <p:cBhvr override="childStyle">
                                        <p:cTn id="30" dur="500" fill="hold"/>
                                        <p:tgtEl>
                                          <p:spTgt spid="8"/>
                                        </p:tgtEl>
                                        <p:attrNameLst>
                                          <p:attrName>style.color</p:attrName>
                                        </p:attrNameLst>
                                      </p:cBhvr>
                                      <p:by>
                                        <p:hsl h="0" s="-12549" l="-25098"/>
                                      </p:by>
                                    </p:animClr>
                                    <p:animClr clrSpc="hsl" dir="cw">
                                      <p:cBhvr>
                                        <p:cTn id="31" dur="500" fill="hold"/>
                                        <p:tgtEl>
                                          <p:spTgt spid="8"/>
                                        </p:tgtEl>
                                        <p:attrNameLst>
                                          <p:attrName>fillcolor</p:attrName>
                                        </p:attrNameLst>
                                      </p:cBhvr>
                                      <p:by>
                                        <p:hsl h="0" s="-12549" l="-25098"/>
                                      </p:by>
                                    </p:animClr>
                                    <p:animClr clrSpc="hsl" dir="cw">
                                      <p:cBhvr>
                                        <p:cTn id="32" dur="500" fill="hold"/>
                                        <p:tgtEl>
                                          <p:spTgt spid="8"/>
                                        </p:tgtEl>
                                        <p:attrNameLst>
                                          <p:attrName>stroke.color</p:attrName>
                                        </p:attrNameLst>
                                      </p:cBhvr>
                                      <p:by>
                                        <p:hsl h="0" s="-12549" l="-25098"/>
                                      </p:by>
                                    </p:animClr>
                                    <p:set>
                                      <p:cBhvr>
                                        <p:cTn id="33" dur="500" fill="hold"/>
                                        <p:tgtEl>
                                          <p:spTgt spid="8"/>
                                        </p:tgtEl>
                                        <p:attrNameLst>
                                          <p:attrName>fill.type</p:attrName>
                                        </p:attrNameLst>
                                      </p:cBhvr>
                                      <p:to>
                                        <p:strVal val="solid"/>
                                      </p:to>
                                    </p:set>
                                  </p:childTnLst>
                                </p:cTn>
                              </p:par>
                              <p:par>
                                <p:cTn id="34" presetID="24" presetClass="emph" presetSubtype="0" fill="hold" grpId="0" nodeType="withEffect">
                                  <p:stCondLst>
                                    <p:cond delay="0"/>
                                  </p:stCondLst>
                                  <p:childTnLst>
                                    <p:animClr clrSpc="hsl" dir="cw">
                                      <p:cBhvr override="childStyle">
                                        <p:cTn id="35" dur="500" fill="hold"/>
                                        <p:tgtEl>
                                          <p:spTgt spid="5"/>
                                        </p:tgtEl>
                                        <p:attrNameLst>
                                          <p:attrName>style.color</p:attrName>
                                        </p:attrNameLst>
                                      </p:cBhvr>
                                      <p:by>
                                        <p:hsl h="0" s="-12549" l="-25098"/>
                                      </p:by>
                                    </p:animClr>
                                    <p:animClr clrSpc="hsl" dir="cw">
                                      <p:cBhvr>
                                        <p:cTn id="36" dur="500" fill="hold"/>
                                        <p:tgtEl>
                                          <p:spTgt spid="5"/>
                                        </p:tgtEl>
                                        <p:attrNameLst>
                                          <p:attrName>fillcolor</p:attrName>
                                        </p:attrNameLst>
                                      </p:cBhvr>
                                      <p:by>
                                        <p:hsl h="0" s="-12549" l="-25098"/>
                                      </p:by>
                                    </p:animClr>
                                    <p:animClr clrSpc="hsl" dir="cw">
                                      <p:cBhvr>
                                        <p:cTn id="37" dur="500" fill="hold"/>
                                        <p:tgtEl>
                                          <p:spTgt spid="5"/>
                                        </p:tgtEl>
                                        <p:attrNameLst>
                                          <p:attrName>stroke.color</p:attrName>
                                        </p:attrNameLst>
                                      </p:cBhvr>
                                      <p:by>
                                        <p:hsl h="0" s="-12549" l="-25098"/>
                                      </p:by>
                                    </p:animClr>
                                    <p:set>
                                      <p:cBhvr>
                                        <p:cTn id="38" dur="500" fill="hold"/>
                                        <p:tgtEl>
                                          <p:spTgt spid="5"/>
                                        </p:tgtEl>
                                        <p:attrNameLst>
                                          <p:attrName>fill.type</p:attrName>
                                        </p:attrNameLst>
                                      </p:cBhvr>
                                      <p:to>
                                        <p:strVal val="solid"/>
                                      </p:to>
                                    </p:set>
                                  </p:childTnLst>
                                </p:cTn>
                              </p:par>
                              <p:par>
                                <p:cTn id="39" presetID="24" presetClass="emph" presetSubtype="0" fill="hold" grpId="0" nodeType="withEffect">
                                  <p:stCondLst>
                                    <p:cond delay="0"/>
                                  </p:stCondLst>
                                  <p:childTnLst>
                                    <p:animClr clrSpc="hsl" dir="cw">
                                      <p:cBhvr override="childStyle">
                                        <p:cTn id="40" dur="500" fill="hold"/>
                                        <p:tgtEl>
                                          <p:spTgt spid="4"/>
                                        </p:tgtEl>
                                        <p:attrNameLst>
                                          <p:attrName>style.color</p:attrName>
                                        </p:attrNameLst>
                                      </p:cBhvr>
                                      <p:by>
                                        <p:hsl h="0" s="-12549" l="-25098"/>
                                      </p:by>
                                    </p:animClr>
                                    <p:animClr clrSpc="hsl" dir="cw">
                                      <p:cBhvr>
                                        <p:cTn id="41" dur="500" fill="hold"/>
                                        <p:tgtEl>
                                          <p:spTgt spid="4"/>
                                        </p:tgtEl>
                                        <p:attrNameLst>
                                          <p:attrName>fillcolor</p:attrName>
                                        </p:attrNameLst>
                                      </p:cBhvr>
                                      <p:by>
                                        <p:hsl h="0" s="-12549" l="-25098"/>
                                      </p:by>
                                    </p:animClr>
                                    <p:animClr clrSpc="hsl" dir="cw">
                                      <p:cBhvr>
                                        <p:cTn id="42" dur="500" fill="hold"/>
                                        <p:tgtEl>
                                          <p:spTgt spid="4"/>
                                        </p:tgtEl>
                                        <p:attrNameLst>
                                          <p:attrName>stroke.color</p:attrName>
                                        </p:attrNameLst>
                                      </p:cBhvr>
                                      <p:by>
                                        <p:hsl h="0" s="-12549" l="-25098"/>
                                      </p:by>
                                    </p:animClr>
                                    <p:set>
                                      <p:cBhvr>
                                        <p:cTn id="43" dur="500" fill="hold"/>
                                        <p:tgtEl>
                                          <p:spTgt spid="4"/>
                                        </p:tgtEl>
                                        <p:attrNameLst>
                                          <p:attrName>fill.type</p:attrName>
                                        </p:attrNameLst>
                                      </p:cBhvr>
                                      <p:to>
                                        <p:strVal val="solid"/>
                                      </p:to>
                                    </p:set>
                                  </p:childTnLst>
                                </p:cTn>
                              </p:par>
                              <p:par>
                                <p:cTn id="44" presetID="24" presetClass="emph" presetSubtype="0" fill="hold" grpId="1" nodeType="withEffect">
                                  <p:stCondLst>
                                    <p:cond delay="0"/>
                                  </p:stCondLst>
                                  <p:childTnLst>
                                    <p:animClr clrSpc="hsl" dir="cw">
                                      <p:cBhvr override="childStyle">
                                        <p:cTn id="45" dur="500" fill="hold"/>
                                        <p:tgtEl>
                                          <p:spTgt spid="12"/>
                                        </p:tgtEl>
                                        <p:attrNameLst>
                                          <p:attrName>style.color</p:attrName>
                                        </p:attrNameLst>
                                      </p:cBhvr>
                                      <p:by>
                                        <p:hsl h="0" s="-12549" l="-25098"/>
                                      </p:by>
                                    </p:animClr>
                                    <p:animClr clrSpc="hsl" dir="cw">
                                      <p:cBhvr>
                                        <p:cTn id="46" dur="500" fill="hold"/>
                                        <p:tgtEl>
                                          <p:spTgt spid="12"/>
                                        </p:tgtEl>
                                        <p:attrNameLst>
                                          <p:attrName>fillcolor</p:attrName>
                                        </p:attrNameLst>
                                      </p:cBhvr>
                                      <p:by>
                                        <p:hsl h="0" s="-12549" l="-25098"/>
                                      </p:by>
                                    </p:animClr>
                                    <p:animClr clrSpc="hsl" dir="cw">
                                      <p:cBhvr>
                                        <p:cTn id="47" dur="500" fill="hold"/>
                                        <p:tgtEl>
                                          <p:spTgt spid="12"/>
                                        </p:tgtEl>
                                        <p:attrNameLst>
                                          <p:attrName>stroke.color</p:attrName>
                                        </p:attrNameLst>
                                      </p:cBhvr>
                                      <p:by>
                                        <p:hsl h="0" s="-12549" l="-25098"/>
                                      </p:by>
                                    </p:animClr>
                                    <p:set>
                                      <p:cBhvr>
                                        <p:cTn id="48" dur="500" fill="hold"/>
                                        <p:tgtEl>
                                          <p:spTgt spid="12"/>
                                        </p:tgtEl>
                                        <p:attrNameLst>
                                          <p:attrName>fill.type</p:attrName>
                                        </p:attrNameLst>
                                      </p:cBhvr>
                                      <p:to>
                                        <p:strVal val="solid"/>
                                      </p:to>
                                    </p:set>
                                  </p:childTnLst>
                                </p:cTn>
                              </p:par>
                              <p:par>
                                <p:cTn id="49" presetID="24" presetClass="emph" presetSubtype="0" fill="hold" grpId="1" nodeType="withEffect">
                                  <p:stCondLst>
                                    <p:cond delay="0"/>
                                  </p:stCondLst>
                                  <p:childTnLst>
                                    <p:animClr clrSpc="hsl" dir="cw">
                                      <p:cBhvr override="childStyle">
                                        <p:cTn id="50" dur="500" fill="hold"/>
                                        <p:tgtEl>
                                          <p:spTgt spid="19"/>
                                        </p:tgtEl>
                                        <p:attrNameLst>
                                          <p:attrName>style.color</p:attrName>
                                        </p:attrNameLst>
                                      </p:cBhvr>
                                      <p:by>
                                        <p:hsl h="0" s="-12549" l="-25098"/>
                                      </p:by>
                                    </p:animClr>
                                    <p:animClr clrSpc="hsl" dir="cw">
                                      <p:cBhvr>
                                        <p:cTn id="51" dur="500" fill="hold"/>
                                        <p:tgtEl>
                                          <p:spTgt spid="19"/>
                                        </p:tgtEl>
                                        <p:attrNameLst>
                                          <p:attrName>fillcolor</p:attrName>
                                        </p:attrNameLst>
                                      </p:cBhvr>
                                      <p:by>
                                        <p:hsl h="0" s="-12549" l="-25098"/>
                                      </p:by>
                                    </p:animClr>
                                    <p:animClr clrSpc="hsl" dir="cw">
                                      <p:cBhvr>
                                        <p:cTn id="52" dur="500" fill="hold"/>
                                        <p:tgtEl>
                                          <p:spTgt spid="19"/>
                                        </p:tgtEl>
                                        <p:attrNameLst>
                                          <p:attrName>stroke.color</p:attrName>
                                        </p:attrNameLst>
                                      </p:cBhvr>
                                      <p:by>
                                        <p:hsl h="0" s="-12549" l="-25098"/>
                                      </p:by>
                                    </p:animClr>
                                    <p:set>
                                      <p:cBhvr>
                                        <p:cTn id="53" dur="500" fill="hold"/>
                                        <p:tgtEl>
                                          <p:spTgt spid="19"/>
                                        </p:tgtEl>
                                        <p:attrNameLst>
                                          <p:attrName>fill.type</p:attrName>
                                        </p:attrNameLst>
                                      </p:cBhvr>
                                      <p:to>
                                        <p:strVal val="solid"/>
                                      </p:to>
                                    </p:set>
                                  </p:childTnLst>
                                </p:cTn>
                              </p:par>
                              <p:par>
                                <p:cTn id="54" presetID="24" presetClass="emph" presetSubtype="0" fill="hold" grpId="1" nodeType="withEffect">
                                  <p:stCondLst>
                                    <p:cond delay="0"/>
                                  </p:stCondLst>
                                  <p:childTnLst>
                                    <p:animClr clrSpc="hsl" dir="cw">
                                      <p:cBhvr override="childStyle">
                                        <p:cTn id="55" dur="500" fill="hold"/>
                                        <p:tgtEl>
                                          <p:spTgt spid="20"/>
                                        </p:tgtEl>
                                        <p:attrNameLst>
                                          <p:attrName>style.color</p:attrName>
                                        </p:attrNameLst>
                                      </p:cBhvr>
                                      <p:by>
                                        <p:hsl h="0" s="-12549" l="-25098"/>
                                      </p:by>
                                    </p:animClr>
                                    <p:animClr clrSpc="hsl" dir="cw">
                                      <p:cBhvr>
                                        <p:cTn id="56" dur="500" fill="hold"/>
                                        <p:tgtEl>
                                          <p:spTgt spid="20"/>
                                        </p:tgtEl>
                                        <p:attrNameLst>
                                          <p:attrName>fillcolor</p:attrName>
                                        </p:attrNameLst>
                                      </p:cBhvr>
                                      <p:by>
                                        <p:hsl h="0" s="-12549" l="-25098"/>
                                      </p:by>
                                    </p:animClr>
                                    <p:animClr clrSpc="hsl" dir="cw">
                                      <p:cBhvr>
                                        <p:cTn id="57" dur="500" fill="hold"/>
                                        <p:tgtEl>
                                          <p:spTgt spid="20"/>
                                        </p:tgtEl>
                                        <p:attrNameLst>
                                          <p:attrName>stroke.color</p:attrName>
                                        </p:attrNameLst>
                                      </p:cBhvr>
                                      <p:by>
                                        <p:hsl h="0" s="-12549" l="-25098"/>
                                      </p:by>
                                    </p:animClr>
                                    <p:set>
                                      <p:cBhvr>
                                        <p:cTn id="58" dur="500" fill="hold"/>
                                        <p:tgtEl>
                                          <p:spTgt spid="20"/>
                                        </p:tgtEl>
                                        <p:attrNameLst>
                                          <p:attrName>fill.type</p:attrName>
                                        </p:attrNameLst>
                                      </p:cBhvr>
                                      <p:to>
                                        <p:strVal val="solid"/>
                                      </p:to>
                                    </p:set>
                                  </p:childTnLst>
                                </p:cTn>
                              </p:par>
                              <p:par>
                                <p:cTn id="59" presetID="24" presetClass="emph" presetSubtype="0" fill="hold" grpId="1" nodeType="withEffect">
                                  <p:stCondLst>
                                    <p:cond delay="0"/>
                                  </p:stCondLst>
                                  <p:childTnLst>
                                    <p:animClr clrSpc="hsl" dir="cw">
                                      <p:cBhvr override="childStyle">
                                        <p:cTn id="60" dur="500" fill="hold"/>
                                        <p:tgtEl>
                                          <p:spTgt spid="25"/>
                                        </p:tgtEl>
                                        <p:attrNameLst>
                                          <p:attrName>style.color</p:attrName>
                                        </p:attrNameLst>
                                      </p:cBhvr>
                                      <p:by>
                                        <p:hsl h="0" s="-12549" l="-25098"/>
                                      </p:by>
                                    </p:animClr>
                                    <p:animClr clrSpc="hsl" dir="cw">
                                      <p:cBhvr>
                                        <p:cTn id="61" dur="500" fill="hold"/>
                                        <p:tgtEl>
                                          <p:spTgt spid="25"/>
                                        </p:tgtEl>
                                        <p:attrNameLst>
                                          <p:attrName>fillcolor</p:attrName>
                                        </p:attrNameLst>
                                      </p:cBhvr>
                                      <p:by>
                                        <p:hsl h="0" s="-12549" l="-25098"/>
                                      </p:by>
                                    </p:animClr>
                                    <p:animClr clrSpc="hsl" dir="cw">
                                      <p:cBhvr>
                                        <p:cTn id="62" dur="500" fill="hold"/>
                                        <p:tgtEl>
                                          <p:spTgt spid="25"/>
                                        </p:tgtEl>
                                        <p:attrNameLst>
                                          <p:attrName>stroke.color</p:attrName>
                                        </p:attrNameLst>
                                      </p:cBhvr>
                                      <p:by>
                                        <p:hsl h="0" s="-12549" l="-25098"/>
                                      </p:by>
                                    </p:animClr>
                                    <p:set>
                                      <p:cBhvr>
                                        <p:cTn id="63" dur="500" fill="hold"/>
                                        <p:tgtEl>
                                          <p:spTgt spid="25"/>
                                        </p:tgtEl>
                                        <p:attrNameLst>
                                          <p:attrName>fill.type</p:attrName>
                                        </p:attrNameLst>
                                      </p:cBhvr>
                                      <p:to>
                                        <p:strVal val="solid"/>
                                      </p:to>
                                    </p:set>
                                  </p:childTnLst>
                                </p:cTn>
                              </p:par>
                              <p:par>
                                <p:cTn id="64" presetID="24" presetClass="emph" presetSubtype="0" fill="hold" grpId="1" nodeType="withEffect">
                                  <p:stCondLst>
                                    <p:cond delay="0"/>
                                  </p:stCondLst>
                                  <p:childTnLst>
                                    <p:animClr clrSpc="hsl" dir="cw">
                                      <p:cBhvr override="childStyle">
                                        <p:cTn id="65" dur="500" fill="hold"/>
                                        <p:tgtEl>
                                          <p:spTgt spid="27"/>
                                        </p:tgtEl>
                                        <p:attrNameLst>
                                          <p:attrName>style.color</p:attrName>
                                        </p:attrNameLst>
                                      </p:cBhvr>
                                      <p:by>
                                        <p:hsl h="0" s="-12549" l="-25098"/>
                                      </p:by>
                                    </p:animClr>
                                    <p:animClr clrSpc="hsl" dir="cw">
                                      <p:cBhvr>
                                        <p:cTn id="66" dur="500" fill="hold"/>
                                        <p:tgtEl>
                                          <p:spTgt spid="27"/>
                                        </p:tgtEl>
                                        <p:attrNameLst>
                                          <p:attrName>fillcolor</p:attrName>
                                        </p:attrNameLst>
                                      </p:cBhvr>
                                      <p:by>
                                        <p:hsl h="0" s="-12549" l="-25098"/>
                                      </p:by>
                                    </p:animClr>
                                    <p:animClr clrSpc="hsl" dir="cw">
                                      <p:cBhvr>
                                        <p:cTn id="67" dur="500" fill="hold"/>
                                        <p:tgtEl>
                                          <p:spTgt spid="27"/>
                                        </p:tgtEl>
                                        <p:attrNameLst>
                                          <p:attrName>stroke.color</p:attrName>
                                        </p:attrNameLst>
                                      </p:cBhvr>
                                      <p:by>
                                        <p:hsl h="0" s="-12549" l="-25098"/>
                                      </p:by>
                                    </p:animClr>
                                    <p:set>
                                      <p:cBhvr>
                                        <p:cTn id="68" dur="500" fill="hold"/>
                                        <p:tgtEl>
                                          <p:spTgt spid="27"/>
                                        </p:tgtEl>
                                        <p:attrNameLst>
                                          <p:attrName>fill.type</p:attrName>
                                        </p:attrNameLst>
                                      </p:cBhvr>
                                      <p:to>
                                        <p:strVal val="solid"/>
                                      </p:to>
                                    </p:set>
                                  </p:childTnLst>
                                </p:cTn>
                              </p:par>
                              <p:par>
                                <p:cTn id="69" presetID="24" presetClass="emph" presetSubtype="0" fill="hold" grpId="1" nodeType="withEffect">
                                  <p:stCondLst>
                                    <p:cond delay="0"/>
                                  </p:stCondLst>
                                  <p:childTnLst>
                                    <p:animClr clrSpc="hsl" dir="cw">
                                      <p:cBhvr override="childStyle">
                                        <p:cTn id="70" dur="500" fill="hold"/>
                                        <p:tgtEl>
                                          <p:spTgt spid="28"/>
                                        </p:tgtEl>
                                        <p:attrNameLst>
                                          <p:attrName>style.color</p:attrName>
                                        </p:attrNameLst>
                                      </p:cBhvr>
                                      <p:by>
                                        <p:hsl h="0" s="-12549" l="-25098"/>
                                      </p:by>
                                    </p:animClr>
                                    <p:animClr clrSpc="hsl" dir="cw">
                                      <p:cBhvr>
                                        <p:cTn id="71" dur="500" fill="hold"/>
                                        <p:tgtEl>
                                          <p:spTgt spid="28"/>
                                        </p:tgtEl>
                                        <p:attrNameLst>
                                          <p:attrName>fillcolor</p:attrName>
                                        </p:attrNameLst>
                                      </p:cBhvr>
                                      <p:by>
                                        <p:hsl h="0" s="-12549" l="-25098"/>
                                      </p:by>
                                    </p:animClr>
                                    <p:animClr clrSpc="hsl" dir="cw">
                                      <p:cBhvr>
                                        <p:cTn id="72" dur="500" fill="hold"/>
                                        <p:tgtEl>
                                          <p:spTgt spid="28"/>
                                        </p:tgtEl>
                                        <p:attrNameLst>
                                          <p:attrName>stroke.color</p:attrName>
                                        </p:attrNameLst>
                                      </p:cBhvr>
                                      <p:by>
                                        <p:hsl h="0" s="-12549" l="-25098"/>
                                      </p:by>
                                    </p:animClr>
                                    <p:set>
                                      <p:cBhvr>
                                        <p:cTn id="73" dur="500" fill="hold"/>
                                        <p:tgtEl>
                                          <p:spTgt spid="28"/>
                                        </p:tgtEl>
                                        <p:attrNameLst>
                                          <p:attrName>fill.type</p:attrName>
                                        </p:attrNameLst>
                                      </p:cBhvr>
                                      <p:to>
                                        <p:strVal val="solid"/>
                                      </p:to>
                                    </p:set>
                                  </p:childTnLst>
                                </p:cTn>
                              </p:par>
                              <p:par>
                                <p:cTn id="74" presetID="24" presetClass="emph" presetSubtype="0" fill="hold" grpId="1" nodeType="withEffect">
                                  <p:stCondLst>
                                    <p:cond delay="0"/>
                                  </p:stCondLst>
                                  <p:childTnLst>
                                    <p:animClr clrSpc="hsl" dir="cw">
                                      <p:cBhvr override="childStyle">
                                        <p:cTn id="75" dur="500" fill="hold"/>
                                        <p:tgtEl>
                                          <p:spTgt spid="29"/>
                                        </p:tgtEl>
                                        <p:attrNameLst>
                                          <p:attrName>style.color</p:attrName>
                                        </p:attrNameLst>
                                      </p:cBhvr>
                                      <p:by>
                                        <p:hsl h="0" s="-12549" l="-25098"/>
                                      </p:by>
                                    </p:animClr>
                                    <p:animClr clrSpc="hsl" dir="cw">
                                      <p:cBhvr>
                                        <p:cTn id="76" dur="500" fill="hold"/>
                                        <p:tgtEl>
                                          <p:spTgt spid="29"/>
                                        </p:tgtEl>
                                        <p:attrNameLst>
                                          <p:attrName>fillcolor</p:attrName>
                                        </p:attrNameLst>
                                      </p:cBhvr>
                                      <p:by>
                                        <p:hsl h="0" s="-12549" l="-25098"/>
                                      </p:by>
                                    </p:animClr>
                                    <p:animClr clrSpc="hsl" dir="cw">
                                      <p:cBhvr>
                                        <p:cTn id="77" dur="500" fill="hold"/>
                                        <p:tgtEl>
                                          <p:spTgt spid="29"/>
                                        </p:tgtEl>
                                        <p:attrNameLst>
                                          <p:attrName>stroke.color</p:attrName>
                                        </p:attrNameLst>
                                      </p:cBhvr>
                                      <p:by>
                                        <p:hsl h="0" s="-12549" l="-25098"/>
                                      </p:by>
                                    </p:animClr>
                                    <p:set>
                                      <p:cBhvr>
                                        <p:cTn id="78" dur="500" fill="hold"/>
                                        <p:tgtEl>
                                          <p:spTgt spid="29"/>
                                        </p:tgtEl>
                                        <p:attrNameLst>
                                          <p:attrName>fill.type</p:attrName>
                                        </p:attrNameLst>
                                      </p:cBhvr>
                                      <p:to>
                                        <p:strVal val="solid"/>
                                      </p:to>
                                    </p:set>
                                  </p:childTnLst>
                                </p:cTn>
                              </p:par>
                              <p:par>
                                <p:cTn id="79" presetID="24" presetClass="emph" presetSubtype="0" fill="hold" grpId="1" nodeType="withEffect">
                                  <p:stCondLst>
                                    <p:cond delay="0"/>
                                  </p:stCondLst>
                                  <p:childTnLst>
                                    <p:animClr clrSpc="hsl" dir="cw">
                                      <p:cBhvr override="childStyle">
                                        <p:cTn id="80" dur="500" fill="hold"/>
                                        <p:tgtEl>
                                          <p:spTgt spid="30"/>
                                        </p:tgtEl>
                                        <p:attrNameLst>
                                          <p:attrName>style.color</p:attrName>
                                        </p:attrNameLst>
                                      </p:cBhvr>
                                      <p:by>
                                        <p:hsl h="0" s="-12549" l="-25098"/>
                                      </p:by>
                                    </p:animClr>
                                    <p:animClr clrSpc="hsl" dir="cw">
                                      <p:cBhvr>
                                        <p:cTn id="81" dur="500" fill="hold"/>
                                        <p:tgtEl>
                                          <p:spTgt spid="30"/>
                                        </p:tgtEl>
                                        <p:attrNameLst>
                                          <p:attrName>fillcolor</p:attrName>
                                        </p:attrNameLst>
                                      </p:cBhvr>
                                      <p:by>
                                        <p:hsl h="0" s="-12549" l="-25098"/>
                                      </p:by>
                                    </p:animClr>
                                    <p:animClr clrSpc="hsl" dir="cw">
                                      <p:cBhvr>
                                        <p:cTn id="82" dur="500" fill="hold"/>
                                        <p:tgtEl>
                                          <p:spTgt spid="30"/>
                                        </p:tgtEl>
                                        <p:attrNameLst>
                                          <p:attrName>stroke.color</p:attrName>
                                        </p:attrNameLst>
                                      </p:cBhvr>
                                      <p:by>
                                        <p:hsl h="0" s="-12549" l="-25098"/>
                                      </p:by>
                                    </p:animClr>
                                    <p:set>
                                      <p:cBhvr>
                                        <p:cTn id="83" dur="500" fill="hold"/>
                                        <p:tgtEl>
                                          <p:spTgt spid="30"/>
                                        </p:tgtEl>
                                        <p:attrNameLst>
                                          <p:attrName>fill.type</p:attrName>
                                        </p:attrNameLst>
                                      </p:cBhvr>
                                      <p:to>
                                        <p:strVal val="solid"/>
                                      </p:to>
                                    </p:set>
                                  </p:childTnLst>
                                </p:cTn>
                              </p:par>
                            </p:childTnLst>
                          </p:cTn>
                        </p:par>
                      </p:childTnLst>
                    </p:cTn>
                  </p:par>
                  <p:par>
                    <p:cTn id="84" fill="hold">
                      <p:stCondLst>
                        <p:cond delay="indefinite"/>
                      </p:stCondLst>
                      <p:childTnLst>
                        <p:par>
                          <p:cTn id="85" fill="hold">
                            <p:stCondLst>
                              <p:cond delay="0"/>
                            </p:stCondLst>
                            <p:childTnLst>
                              <p:par>
                                <p:cTn id="86" presetID="30" presetClass="emph" presetSubtype="0" fill="hold" grpId="2" nodeType="clickEffect">
                                  <p:stCondLst>
                                    <p:cond delay="0"/>
                                  </p:stCondLst>
                                  <p:childTnLst>
                                    <p:animClr clrSpc="hsl" dir="cw">
                                      <p:cBhvr override="childStyle">
                                        <p:cTn id="87" dur="500" fill="hold"/>
                                        <p:tgtEl>
                                          <p:spTgt spid="8"/>
                                        </p:tgtEl>
                                        <p:attrNameLst>
                                          <p:attrName>style.color</p:attrName>
                                        </p:attrNameLst>
                                      </p:cBhvr>
                                      <p:by>
                                        <p:hsl h="0" s="12549" l="25098"/>
                                      </p:by>
                                    </p:animClr>
                                    <p:animClr clrSpc="hsl" dir="cw">
                                      <p:cBhvr>
                                        <p:cTn id="88" dur="500" fill="hold"/>
                                        <p:tgtEl>
                                          <p:spTgt spid="8"/>
                                        </p:tgtEl>
                                        <p:attrNameLst>
                                          <p:attrName>fillcolor</p:attrName>
                                        </p:attrNameLst>
                                      </p:cBhvr>
                                      <p:by>
                                        <p:hsl h="0" s="12549" l="25098"/>
                                      </p:by>
                                    </p:animClr>
                                    <p:animClr clrSpc="hsl" dir="cw">
                                      <p:cBhvr>
                                        <p:cTn id="89" dur="500" fill="hold"/>
                                        <p:tgtEl>
                                          <p:spTgt spid="8"/>
                                        </p:tgtEl>
                                        <p:attrNameLst>
                                          <p:attrName>stroke.color</p:attrName>
                                        </p:attrNameLst>
                                      </p:cBhvr>
                                      <p:by>
                                        <p:hsl h="0" s="12549" l="25098"/>
                                      </p:by>
                                    </p:animClr>
                                    <p:set>
                                      <p:cBhvr>
                                        <p:cTn id="90" dur="500" fill="hold"/>
                                        <p:tgtEl>
                                          <p:spTgt spid="8"/>
                                        </p:tgtEl>
                                        <p:attrNameLst>
                                          <p:attrName>fill.type</p:attrName>
                                        </p:attrNameLst>
                                      </p:cBhvr>
                                      <p:to>
                                        <p:strVal val="solid"/>
                                      </p:to>
                                    </p:set>
                                  </p:childTnLst>
                                </p:cTn>
                              </p:par>
                              <p:par>
                                <p:cTn id="91" presetID="30" presetClass="emph" presetSubtype="0" fill="hold" grpId="2" nodeType="withEffect">
                                  <p:stCondLst>
                                    <p:cond delay="0"/>
                                  </p:stCondLst>
                                  <p:childTnLst>
                                    <p:animClr clrSpc="hsl" dir="cw">
                                      <p:cBhvr override="childStyle">
                                        <p:cTn id="92" dur="500" fill="hold"/>
                                        <p:tgtEl>
                                          <p:spTgt spid="5"/>
                                        </p:tgtEl>
                                        <p:attrNameLst>
                                          <p:attrName>style.color</p:attrName>
                                        </p:attrNameLst>
                                      </p:cBhvr>
                                      <p:by>
                                        <p:hsl h="0" s="12549" l="25098"/>
                                      </p:by>
                                    </p:animClr>
                                    <p:animClr clrSpc="hsl" dir="cw">
                                      <p:cBhvr>
                                        <p:cTn id="93" dur="500" fill="hold"/>
                                        <p:tgtEl>
                                          <p:spTgt spid="5"/>
                                        </p:tgtEl>
                                        <p:attrNameLst>
                                          <p:attrName>fillcolor</p:attrName>
                                        </p:attrNameLst>
                                      </p:cBhvr>
                                      <p:by>
                                        <p:hsl h="0" s="12549" l="25098"/>
                                      </p:by>
                                    </p:animClr>
                                    <p:animClr clrSpc="hsl" dir="cw">
                                      <p:cBhvr>
                                        <p:cTn id="94" dur="500" fill="hold"/>
                                        <p:tgtEl>
                                          <p:spTgt spid="5"/>
                                        </p:tgtEl>
                                        <p:attrNameLst>
                                          <p:attrName>stroke.color</p:attrName>
                                        </p:attrNameLst>
                                      </p:cBhvr>
                                      <p:by>
                                        <p:hsl h="0" s="12549" l="25098"/>
                                      </p:by>
                                    </p:animClr>
                                    <p:set>
                                      <p:cBhvr>
                                        <p:cTn id="95" dur="500" fill="hold"/>
                                        <p:tgtEl>
                                          <p:spTgt spid="5"/>
                                        </p:tgtEl>
                                        <p:attrNameLst>
                                          <p:attrName>fill.type</p:attrName>
                                        </p:attrNameLst>
                                      </p:cBhvr>
                                      <p:to>
                                        <p:strVal val="solid"/>
                                      </p:to>
                                    </p:set>
                                  </p:childTnLst>
                                </p:cTn>
                              </p:par>
                              <p:par>
                                <p:cTn id="96" presetID="30" presetClass="emph" presetSubtype="0" fill="hold" grpId="2" nodeType="withEffect">
                                  <p:stCondLst>
                                    <p:cond delay="0"/>
                                  </p:stCondLst>
                                  <p:childTnLst>
                                    <p:animClr clrSpc="hsl" dir="cw">
                                      <p:cBhvr override="childStyle">
                                        <p:cTn id="97" dur="500" fill="hold"/>
                                        <p:tgtEl>
                                          <p:spTgt spid="4"/>
                                        </p:tgtEl>
                                        <p:attrNameLst>
                                          <p:attrName>style.color</p:attrName>
                                        </p:attrNameLst>
                                      </p:cBhvr>
                                      <p:by>
                                        <p:hsl h="0" s="12549" l="25098"/>
                                      </p:by>
                                    </p:animClr>
                                    <p:animClr clrSpc="hsl" dir="cw">
                                      <p:cBhvr>
                                        <p:cTn id="98" dur="500" fill="hold"/>
                                        <p:tgtEl>
                                          <p:spTgt spid="4"/>
                                        </p:tgtEl>
                                        <p:attrNameLst>
                                          <p:attrName>fillcolor</p:attrName>
                                        </p:attrNameLst>
                                      </p:cBhvr>
                                      <p:by>
                                        <p:hsl h="0" s="12549" l="25098"/>
                                      </p:by>
                                    </p:animClr>
                                    <p:animClr clrSpc="hsl" dir="cw">
                                      <p:cBhvr>
                                        <p:cTn id="99" dur="500" fill="hold"/>
                                        <p:tgtEl>
                                          <p:spTgt spid="4"/>
                                        </p:tgtEl>
                                        <p:attrNameLst>
                                          <p:attrName>stroke.color</p:attrName>
                                        </p:attrNameLst>
                                      </p:cBhvr>
                                      <p:by>
                                        <p:hsl h="0" s="12549" l="25098"/>
                                      </p:by>
                                    </p:animClr>
                                    <p:set>
                                      <p:cBhvr>
                                        <p:cTn id="100" dur="500" fill="hold"/>
                                        <p:tgtEl>
                                          <p:spTgt spid="4"/>
                                        </p:tgtEl>
                                        <p:attrNameLst>
                                          <p:attrName>fill.type</p:attrName>
                                        </p:attrNameLst>
                                      </p:cBhvr>
                                      <p:to>
                                        <p:strVal val="solid"/>
                                      </p:to>
                                    </p:set>
                                  </p:childTnLst>
                                </p:cTn>
                              </p:par>
                              <p:par>
                                <p:cTn id="101" presetID="30" presetClass="emph" presetSubtype="0" fill="hold" grpId="3" nodeType="withEffect">
                                  <p:stCondLst>
                                    <p:cond delay="0"/>
                                  </p:stCondLst>
                                  <p:childTnLst>
                                    <p:animClr clrSpc="hsl" dir="cw">
                                      <p:cBhvr override="childStyle">
                                        <p:cTn id="102" dur="500" fill="hold"/>
                                        <p:tgtEl>
                                          <p:spTgt spid="12"/>
                                        </p:tgtEl>
                                        <p:attrNameLst>
                                          <p:attrName>style.color</p:attrName>
                                        </p:attrNameLst>
                                      </p:cBhvr>
                                      <p:by>
                                        <p:hsl h="0" s="12549" l="25098"/>
                                      </p:by>
                                    </p:animClr>
                                    <p:animClr clrSpc="hsl" dir="cw">
                                      <p:cBhvr>
                                        <p:cTn id="103" dur="500" fill="hold"/>
                                        <p:tgtEl>
                                          <p:spTgt spid="12"/>
                                        </p:tgtEl>
                                        <p:attrNameLst>
                                          <p:attrName>fillcolor</p:attrName>
                                        </p:attrNameLst>
                                      </p:cBhvr>
                                      <p:by>
                                        <p:hsl h="0" s="12549" l="25098"/>
                                      </p:by>
                                    </p:animClr>
                                    <p:animClr clrSpc="hsl" dir="cw">
                                      <p:cBhvr>
                                        <p:cTn id="104" dur="500" fill="hold"/>
                                        <p:tgtEl>
                                          <p:spTgt spid="12"/>
                                        </p:tgtEl>
                                        <p:attrNameLst>
                                          <p:attrName>stroke.color</p:attrName>
                                        </p:attrNameLst>
                                      </p:cBhvr>
                                      <p:by>
                                        <p:hsl h="0" s="12549" l="25098"/>
                                      </p:by>
                                    </p:animClr>
                                    <p:set>
                                      <p:cBhvr>
                                        <p:cTn id="105" dur="500" fill="hold"/>
                                        <p:tgtEl>
                                          <p:spTgt spid="12"/>
                                        </p:tgtEl>
                                        <p:attrNameLst>
                                          <p:attrName>fill.type</p:attrName>
                                        </p:attrNameLst>
                                      </p:cBhvr>
                                      <p:to>
                                        <p:strVal val="solid"/>
                                      </p:to>
                                    </p:set>
                                  </p:childTnLst>
                                </p:cTn>
                              </p:par>
                              <p:par>
                                <p:cTn id="106" presetID="30" presetClass="emph" presetSubtype="0" fill="hold" grpId="2" nodeType="withEffect">
                                  <p:stCondLst>
                                    <p:cond delay="0"/>
                                  </p:stCondLst>
                                  <p:childTnLst>
                                    <p:animClr clrSpc="hsl" dir="cw">
                                      <p:cBhvr override="childStyle">
                                        <p:cTn id="107" dur="500" fill="hold"/>
                                        <p:tgtEl>
                                          <p:spTgt spid="19"/>
                                        </p:tgtEl>
                                        <p:attrNameLst>
                                          <p:attrName>style.color</p:attrName>
                                        </p:attrNameLst>
                                      </p:cBhvr>
                                      <p:by>
                                        <p:hsl h="0" s="12549" l="25098"/>
                                      </p:by>
                                    </p:animClr>
                                    <p:animClr clrSpc="hsl" dir="cw">
                                      <p:cBhvr>
                                        <p:cTn id="108" dur="500" fill="hold"/>
                                        <p:tgtEl>
                                          <p:spTgt spid="19"/>
                                        </p:tgtEl>
                                        <p:attrNameLst>
                                          <p:attrName>fillcolor</p:attrName>
                                        </p:attrNameLst>
                                      </p:cBhvr>
                                      <p:by>
                                        <p:hsl h="0" s="12549" l="25098"/>
                                      </p:by>
                                    </p:animClr>
                                    <p:animClr clrSpc="hsl" dir="cw">
                                      <p:cBhvr>
                                        <p:cTn id="109" dur="500" fill="hold"/>
                                        <p:tgtEl>
                                          <p:spTgt spid="19"/>
                                        </p:tgtEl>
                                        <p:attrNameLst>
                                          <p:attrName>stroke.color</p:attrName>
                                        </p:attrNameLst>
                                      </p:cBhvr>
                                      <p:by>
                                        <p:hsl h="0" s="12549" l="25098"/>
                                      </p:by>
                                    </p:animClr>
                                    <p:set>
                                      <p:cBhvr>
                                        <p:cTn id="110" dur="500" fill="hold"/>
                                        <p:tgtEl>
                                          <p:spTgt spid="19"/>
                                        </p:tgtEl>
                                        <p:attrNameLst>
                                          <p:attrName>fill.type</p:attrName>
                                        </p:attrNameLst>
                                      </p:cBhvr>
                                      <p:to>
                                        <p:strVal val="solid"/>
                                      </p:to>
                                    </p:set>
                                  </p:childTnLst>
                                </p:cTn>
                              </p:par>
                              <p:par>
                                <p:cTn id="111" presetID="30" presetClass="emph" presetSubtype="0" fill="hold" grpId="2" nodeType="withEffect">
                                  <p:stCondLst>
                                    <p:cond delay="0"/>
                                  </p:stCondLst>
                                  <p:childTnLst>
                                    <p:animClr clrSpc="hsl" dir="cw">
                                      <p:cBhvr override="childStyle">
                                        <p:cTn id="112" dur="500" fill="hold"/>
                                        <p:tgtEl>
                                          <p:spTgt spid="20"/>
                                        </p:tgtEl>
                                        <p:attrNameLst>
                                          <p:attrName>style.color</p:attrName>
                                        </p:attrNameLst>
                                      </p:cBhvr>
                                      <p:by>
                                        <p:hsl h="0" s="12549" l="25098"/>
                                      </p:by>
                                    </p:animClr>
                                    <p:animClr clrSpc="hsl" dir="cw">
                                      <p:cBhvr>
                                        <p:cTn id="113" dur="500" fill="hold"/>
                                        <p:tgtEl>
                                          <p:spTgt spid="20"/>
                                        </p:tgtEl>
                                        <p:attrNameLst>
                                          <p:attrName>fillcolor</p:attrName>
                                        </p:attrNameLst>
                                      </p:cBhvr>
                                      <p:by>
                                        <p:hsl h="0" s="12549" l="25098"/>
                                      </p:by>
                                    </p:animClr>
                                    <p:animClr clrSpc="hsl" dir="cw">
                                      <p:cBhvr>
                                        <p:cTn id="114" dur="500" fill="hold"/>
                                        <p:tgtEl>
                                          <p:spTgt spid="20"/>
                                        </p:tgtEl>
                                        <p:attrNameLst>
                                          <p:attrName>stroke.color</p:attrName>
                                        </p:attrNameLst>
                                      </p:cBhvr>
                                      <p:by>
                                        <p:hsl h="0" s="12549" l="25098"/>
                                      </p:by>
                                    </p:animClr>
                                    <p:set>
                                      <p:cBhvr>
                                        <p:cTn id="115" dur="500" fill="hold"/>
                                        <p:tgtEl>
                                          <p:spTgt spid="20"/>
                                        </p:tgtEl>
                                        <p:attrNameLst>
                                          <p:attrName>fill.type</p:attrName>
                                        </p:attrNameLst>
                                      </p:cBhvr>
                                      <p:to>
                                        <p:strVal val="solid"/>
                                      </p:to>
                                    </p:set>
                                  </p:childTnLst>
                                </p:cTn>
                              </p:par>
                              <p:par>
                                <p:cTn id="116" presetID="30" presetClass="emph" presetSubtype="0" fill="hold" grpId="2" nodeType="withEffect">
                                  <p:stCondLst>
                                    <p:cond delay="0"/>
                                  </p:stCondLst>
                                  <p:childTnLst>
                                    <p:animClr clrSpc="hsl" dir="cw">
                                      <p:cBhvr override="childStyle">
                                        <p:cTn id="117" dur="500" fill="hold"/>
                                        <p:tgtEl>
                                          <p:spTgt spid="25"/>
                                        </p:tgtEl>
                                        <p:attrNameLst>
                                          <p:attrName>style.color</p:attrName>
                                        </p:attrNameLst>
                                      </p:cBhvr>
                                      <p:by>
                                        <p:hsl h="0" s="12549" l="25098"/>
                                      </p:by>
                                    </p:animClr>
                                    <p:animClr clrSpc="hsl" dir="cw">
                                      <p:cBhvr>
                                        <p:cTn id="118" dur="500" fill="hold"/>
                                        <p:tgtEl>
                                          <p:spTgt spid="25"/>
                                        </p:tgtEl>
                                        <p:attrNameLst>
                                          <p:attrName>fillcolor</p:attrName>
                                        </p:attrNameLst>
                                      </p:cBhvr>
                                      <p:by>
                                        <p:hsl h="0" s="12549" l="25098"/>
                                      </p:by>
                                    </p:animClr>
                                    <p:animClr clrSpc="hsl" dir="cw">
                                      <p:cBhvr>
                                        <p:cTn id="119" dur="500" fill="hold"/>
                                        <p:tgtEl>
                                          <p:spTgt spid="25"/>
                                        </p:tgtEl>
                                        <p:attrNameLst>
                                          <p:attrName>stroke.color</p:attrName>
                                        </p:attrNameLst>
                                      </p:cBhvr>
                                      <p:by>
                                        <p:hsl h="0" s="12549" l="25098"/>
                                      </p:by>
                                    </p:animClr>
                                    <p:set>
                                      <p:cBhvr>
                                        <p:cTn id="120" dur="500" fill="hold"/>
                                        <p:tgtEl>
                                          <p:spTgt spid="25"/>
                                        </p:tgtEl>
                                        <p:attrNameLst>
                                          <p:attrName>fill.type</p:attrName>
                                        </p:attrNameLst>
                                      </p:cBhvr>
                                      <p:to>
                                        <p:strVal val="solid"/>
                                      </p:to>
                                    </p:set>
                                  </p:childTnLst>
                                </p:cTn>
                              </p:par>
                              <p:par>
                                <p:cTn id="121" presetID="30" presetClass="emph" presetSubtype="0" fill="hold" grpId="2" nodeType="withEffect">
                                  <p:stCondLst>
                                    <p:cond delay="0"/>
                                  </p:stCondLst>
                                  <p:childTnLst>
                                    <p:animClr clrSpc="hsl" dir="cw">
                                      <p:cBhvr override="childStyle">
                                        <p:cTn id="122" dur="500" fill="hold"/>
                                        <p:tgtEl>
                                          <p:spTgt spid="27"/>
                                        </p:tgtEl>
                                        <p:attrNameLst>
                                          <p:attrName>style.color</p:attrName>
                                        </p:attrNameLst>
                                      </p:cBhvr>
                                      <p:by>
                                        <p:hsl h="0" s="12549" l="25098"/>
                                      </p:by>
                                    </p:animClr>
                                    <p:animClr clrSpc="hsl" dir="cw">
                                      <p:cBhvr>
                                        <p:cTn id="123" dur="500" fill="hold"/>
                                        <p:tgtEl>
                                          <p:spTgt spid="27"/>
                                        </p:tgtEl>
                                        <p:attrNameLst>
                                          <p:attrName>fillcolor</p:attrName>
                                        </p:attrNameLst>
                                      </p:cBhvr>
                                      <p:by>
                                        <p:hsl h="0" s="12549" l="25098"/>
                                      </p:by>
                                    </p:animClr>
                                    <p:animClr clrSpc="hsl" dir="cw">
                                      <p:cBhvr>
                                        <p:cTn id="124" dur="500" fill="hold"/>
                                        <p:tgtEl>
                                          <p:spTgt spid="27"/>
                                        </p:tgtEl>
                                        <p:attrNameLst>
                                          <p:attrName>stroke.color</p:attrName>
                                        </p:attrNameLst>
                                      </p:cBhvr>
                                      <p:by>
                                        <p:hsl h="0" s="12549" l="25098"/>
                                      </p:by>
                                    </p:animClr>
                                    <p:set>
                                      <p:cBhvr>
                                        <p:cTn id="125" dur="500" fill="hold"/>
                                        <p:tgtEl>
                                          <p:spTgt spid="27"/>
                                        </p:tgtEl>
                                        <p:attrNameLst>
                                          <p:attrName>fill.type</p:attrName>
                                        </p:attrNameLst>
                                      </p:cBhvr>
                                      <p:to>
                                        <p:strVal val="solid"/>
                                      </p:to>
                                    </p:set>
                                  </p:childTnLst>
                                </p:cTn>
                              </p:par>
                              <p:par>
                                <p:cTn id="126" presetID="30" presetClass="emph" presetSubtype="0" fill="hold" grpId="3" nodeType="withEffect">
                                  <p:stCondLst>
                                    <p:cond delay="0"/>
                                  </p:stCondLst>
                                  <p:childTnLst>
                                    <p:animClr clrSpc="hsl" dir="cw">
                                      <p:cBhvr override="childStyle">
                                        <p:cTn id="127" dur="500" fill="hold"/>
                                        <p:tgtEl>
                                          <p:spTgt spid="28"/>
                                        </p:tgtEl>
                                        <p:attrNameLst>
                                          <p:attrName>style.color</p:attrName>
                                        </p:attrNameLst>
                                      </p:cBhvr>
                                      <p:by>
                                        <p:hsl h="0" s="12549" l="25098"/>
                                      </p:by>
                                    </p:animClr>
                                    <p:animClr clrSpc="hsl" dir="cw">
                                      <p:cBhvr>
                                        <p:cTn id="128" dur="500" fill="hold"/>
                                        <p:tgtEl>
                                          <p:spTgt spid="28"/>
                                        </p:tgtEl>
                                        <p:attrNameLst>
                                          <p:attrName>fillcolor</p:attrName>
                                        </p:attrNameLst>
                                      </p:cBhvr>
                                      <p:by>
                                        <p:hsl h="0" s="12549" l="25098"/>
                                      </p:by>
                                    </p:animClr>
                                    <p:animClr clrSpc="hsl" dir="cw">
                                      <p:cBhvr>
                                        <p:cTn id="129" dur="500" fill="hold"/>
                                        <p:tgtEl>
                                          <p:spTgt spid="28"/>
                                        </p:tgtEl>
                                        <p:attrNameLst>
                                          <p:attrName>stroke.color</p:attrName>
                                        </p:attrNameLst>
                                      </p:cBhvr>
                                      <p:by>
                                        <p:hsl h="0" s="12549" l="25098"/>
                                      </p:by>
                                    </p:animClr>
                                    <p:set>
                                      <p:cBhvr>
                                        <p:cTn id="130" dur="500" fill="hold"/>
                                        <p:tgtEl>
                                          <p:spTgt spid="28"/>
                                        </p:tgtEl>
                                        <p:attrNameLst>
                                          <p:attrName>fill.type</p:attrName>
                                        </p:attrNameLst>
                                      </p:cBhvr>
                                      <p:to>
                                        <p:strVal val="solid"/>
                                      </p:to>
                                    </p:set>
                                  </p:childTnLst>
                                </p:cTn>
                              </p:par>
                              <p:par>
                                <p:cTn id="131" presetID="30" presetClass="emph" presetSubtype="0" fill="hold" grpId="3" nodeType="withEffect">
                                  <p:stCondLst>
                                    <p:cond delay="0"/>
                                  </p:stCondLst>
                                  <p:childTnLst>
                                    <p:animClr clrSpc="hsl" dir="cw">
                                      <p:cBhvr override="childStyle">
                                        <p:cTn id="132" dur="500" fill="hold"/>
                                        <p:tgtEl>
                                          <p:spTgt spid="29"/>
                                        </p:tgtEl>
                                        <p:attrNameLst>
                                          <p:attrName>style.color</p:attrName>
                                        </p:attrNameLst>
                                      </p:cBhvr>
                                      <p:by>
                                        <p:hsl h="0" s="12549" l="25098"/>
                                      </p:by>
                                    </p:animClr>
                                    <p:animClr clrSpc="hsl" dir="cw">
                                      <p:cBhvr>
                                        <p:cTn id="133" dur="500" fill="hold"/>
                                        <p:tgtEl>
                                          <p:spTgt spid="29"/>
                                        </p:tgtEl>
                                        <p:attrNameLst>
                                          <p:attrName>fillcolor</p:attrName>
                                        </p:attrNameLst>
                                      </p:cBhvr>
                                      <p:by>
                                        <p:hsl h="0" s="12549" l="25098"/>
                                      </p:by>
                                    </p:animClr>
                                    <p:animClr clrSpc="hsl" dir="cw">
                                      <p:cBhvr>
                                        <p:cTn id="134" dur="500" fill="hold"/>
                                        <p:tgtEl>
                                          <p:spTgt spid="29"/>
                                        </p:tgtEl>
                                        <p:attrNameLst>
                                          <p:attrName>stroke.color</p:attrName>
                                        </p:attrNameLst>
                                      </p:cBhvr>
                                      <p:by>
                                        <p:hsl h="0" s="12549" l="25098"/>
                                      </p:by>
                                    </p:animClr>
                                    <p:set>
                                      <p:cBhvr>
                                        <p:cTn id="135" dur="500" fill="hold"/>
                                        <p:tgtEl>
                                          <p:spTgt spid="29"/>
                                        </p:tgtEl>
                                        <p:attrNameLst>
                                          <p:attrName>fill.type</p:attrName>
                                        </p:attrNameLst>
                                      </p:cBhvr>
                                      <p:to>
                                        <p:strVal val="solid"/>
                                      </p:to>
                                    </p:set>
                                  </p:childTnLst>
                                </p:cTn>
                              </p:par>
                              <p:par>
                                <p:cTn id="136" presetID="30" presetClass="emph" presetSubtype="0" fill="hold" grpId="2" nodeType="withEffect">
                                  <p:stCondLst>
                                    <p:cond delay="0"/>
                                  </p:stCondLst>
                                  <p:childTnLst>
                                    <p:animClr clrSpc="hsl" dir="cw">
                                      <p:cBhvr override="childStyle">
                                        <p:cTn id="137" dur="500" fill="hold"/>
                                        <p:tgtEl>
                                          <p:spTgt spid="30"/>
                                        </p:tgtEl>
                                        <p:attrNameLst>
                                          <p:attrName>style.color</p:attrName>
                                        </p:attrNameLst>
                                      </p:cBhvr>
                                      <p:by>
                                        <p:hsl h="0" s="12549" l="25098"/>
                                      </p:by>
                                    </p:animClr>
                                    <p:animClr clrSpc="hsl" dir="cw">
                                      <p:cBhvr>
                                        <p:cTn id="138" dur="500" fill="hold"/>
                                        <p:tgtEl>
                                          <p:spTgt spid="30"/>
                                        </p:tgtEl>
                                        <p:attrNameLst>
                                          <p:attrName>fillcolor</p:attrName>
                                        </p:attrNameLst>
                                      </p:cBhvr>
                                      <p:by>
                                        <p:hsl h="0" s="12549" l="25098"/>
                                      </p:by>
                                    </p:animClr>
                                    <p:animClr clrSpc="hsl" dir="cw">
                                      <p:cBhvr>
                                        <p:cTn id="139" dur="500" fill="hold"/>
                                        <p:tgtEl>
                                          <p:spTgt spid="30"/>
                                        </p:tgtEl>
                                        <p:attrNameLst>
                                          <p:attrName>stroke.color</p:attrName>
                                        </p:attrNameLst>
                                      </p:cBhvr>
                                      <p:by>
                                        <p:hsl h="0" s="12549" l="25098"/>
                                      </p:by>
                                    </p:animClr>
                                    <p:set>
                                      <p:cBhvr>
                                        <p:cTn id="140" dur="500" fill="hold"/>
                                        <p:tgtEl>
                                          <p:spTgt spid="30"/>
                                        </p:tgtEl>
                                        <p:attrNameLst>
                                          <p:attrName>fill.type</p:attrName>
                                        </p:attrNameLst>
                                      </p:cBhvr>
                                      <p:to>
                                        <p:strVal val="solid"/>
                                      </p:to>
                                    </p:set>
                                  </p:childTnLst>
                                </p:cTn>
                              </p:par>
                            </p:childTnLst>
                          </p:cTn>
                        </p:par>
                      </p:childTnLst>
                    </p:cTn>
                  </p:par>
                  <p:par>
                    <p:cTn id="141" fill="hold">
                      <p:stCondLst>
                        <p:cond delay="indefinite"/>
                      </p:stCondLst>
                      <p:childTnLst>
                        <p:par>
                          <p:cTn id="142" fill="hold">
                            <p:stCondLst>
                              <p:cond delay="0"/>
                            </p:stCondLst>
                            <p:childTnLst>
                              <p:par>
                                <p:cTn id="143" presetID="24" presetClass="emph" presetSubtype="0" fill="hold" grpId="1" nodeType="clickEffect">
                                  <p:stCondLst>
                                    <p:cond delay="0"/>
                                  </p:stCondLst>
                                  <p:childTnLst>
                                    <p:animClr clrSpc="hsl" dir="cw">
                                      <p:cBhvr override="childStyle">
                                        <p:cTn id="144" dur="500" fill="hold"/>
                                        <p:tgtEl>
                                          <p:spTgt spid="8"/>
                                        </p:tgtEl>
                                        <p:attrNameLst>
                                          <p:attrName>style.color</p:attrName>
                                        </p:attrNameLst>
                                      </p:cBhvr>
                                      <p:by>
                                        <p:hsl h="0" s="-12549" l="-25098"/>
                                      </p:by>
                                    </p:animClr>
                                    <p:animClr clrSpc="hsl" dir="cw">
                                      <p:cBhvr>
                                        <p:cTn id="145" dur="500" fill="hold"/>
                                        <p:tgtEl>
                                          <p:spTgt spid="8"/>
                                        </p:tgtEl>
                                        <p:attrNameLst>
                                          <p:attrName>fillcolor</p:attrName>
                                        </p:attrNameLst>
                                      </p:cBhvr>
                                      <p:by>
                                        <p:hsl h="0" s="-12549" l="-25098"/>
                                      </p:by>
                                    </p:animClr>
                                    <p:animClr clrSpc="hsl" dir="cw">
                                      <p:cBhvr>
                                        <p:cTn id="146" dur="500" fill="hold"/>
                                        <p:tgtEl>
                                          <p:spTgt spid="8"/>
                                        </p:tgtEl>
                                        <p:attrNameLst>
                                          <p:attrName>stroke.color</p:attrName>
                                        </p:attrNameLst>
                                      </p:cBhvr>
                                      <p:by>
                                        <p:hsl h="0" s="-12549" l="-25098"/>
                                      </p:by>
                                    </p:animClr>
                                    <p:set>
                                      <p:cBhvr>
                                        <p:cTn id="147" dur="500" fill="hold"/>
                                        <p:tgtEl>
                                          <p:spTgt spid="8"/>
                                        </p:tgtEl>
                                        <p:attrNameLst>
                                          <p:attrName>fill.type</p:attrName>
                                        </p:attrNameLst>
                                      </p:cBhvr>
                                      <p:to>
                                        <p:strVal val="solid"/>
                                      </p:to>
                                    </p:set>
                                  </p:childTnLst>
                                </p:cTn>
                              </p:par>
                              <p:par>
                                <p:cTn id="148" presetID="24" presetClass="emph" presetSubtype="0" fill="hold" grpId="0" nodeType="withEffect">
                                  <p:stCondLst>
                                    <p:cond delay="0"/>
                                  </p:stCondLst>
                                  <p:childTnLst>
                                    <p:animClr clrSpc="hsl" dir="cw">
                                      <p:cBhvr override="childStyle">
                                        <p:cTn id="149" dur="500" fill="hold"/>
                                        <p:tgtEl>
                                          <p:spTgt spid="17"/>
                                        </p:tgtEl>
                                        <p:attrNameLst>
                                          <p:attrName>style.color</p:attrName>
                                        </p:attrNameLst>
                                      </p:cBhvr>
                                      <p:by>
                                        <p:hsl h="0" s="-12549" l="-25098"/>
                                      </p:by>
                                    </p:animClr>
                                    <p:animClr clrSpc="hsl" dir="cw">
                                      <p:cBhvr>
                                        <p:cTn id="150" dur="500" fill="hold"/>
                                        <p:tgtEl>
                                          <p:spTgt spid="17"/>
                                        </p:tgtEl>
                                        <p:attrNameLst>
                                          <p:attrName>fillcolor</p:attrName>
                                        </p:attrNameLst>
                                      </p:cBhvr>
                                      <p:by>
                                        <p:hsl h="0" s="-12549" l="-25098"/>
                                      </p:by>
                                    </p:animClr>
                                    <p:animClr clrSpc="hsl" dir="cw">
                                      <p:cBhvr>
                                        <p:cTn id="151" dur="500" fill="hold"/>
                                        <p:tgtEl>
                                          <p:spTgt spid="17"/>
                                        </p:tgtEl>
                                        <p:attrNameLst>
                                          <p:attrName>stroke.color</p:attrName>
                                        </p:attrNameLst>
                                      </p:cBhvr>
                                      <p:by>
                                        <p:hsl h="0" s="-12549" l="-25098"/>
                                      </p:by>
                                    </p:animClr>
                                    <p:set>
                                      <p:cBhvr>
                                        <p:cTn id="152" dur="500" fill="hold"/>
                                        <p:tgtEl>
                                          <p:spTgt spid="17"/>
                                        </p:tgtEl>
                                        <p:attrNameLst>
                                          <p:attrName>fill.type</p:attrName>
                                        </p:attrNameLst>
                                      </p:cBhvr>
                                      <p:to>
                                        <p:strVal val="solid"/>
                                      </p:to>
                                    </p:set>
                                  </p:childTnLst>
                                </p:cTn>
                              </p:par>
                              <p:par>
                                <p:cTn id="153" presetID="24" presetClass="emph" presetSubtype="0" fill="hold" grpId="0" nodeType="withEffect">
                                  <p:stCondLst>
                                    <p:cond delay="0"/>
                                  </p:stCondLst>
                                  <p:childTnLst>
                                    <p:animClr clrSpc="hsl" dir="cw">
                                      <p:cBhvr override="childStyle">
                                        <p:cTn id="154" dur="500" fill="hold"/>
                                        <p:tgtEl>
                                          <p:spTgt spid="2"/>
                                        </p:tgtEl>
                                        <p:attrNameLst>
                                          <p:attrName>style.color</p:attrName>
                                        </p:attrNameLst>
                                      </p:cBhvr>
                                      <p:by>
                                        <p:hsl h="0" s="-12549" l="-25098"/>
                                      </p:by>
                                    </p:animClr>
                                    <p:animClr clrSpc="hsl" dir="cw">
                                      <p:cBhvr>
                                        <p:cTn id="155" dur="500" fill="hold"/>
                                        <p:tgtEl>
                                          <p:spTgt spid="2"/>
                                        </p:tgtEl>
                                        <p:attrNameLst>
                                          <p:attrName>fillcolor</p:attrName>
                                        </p:attrNameLst>
                                      </p:cBhvr>
                                      <p:by>
                                        <p:hsl h="0" s="-12549" l="-25098"/>
                                      </p:by>
                                    </p:animClr>
                                    <p:animClr clrSpc="hsl" dir="cw">
                                      <p:cBhvr>
                                        <p:cTn id="156" dur="500" fill="hold"/>
                                        <p:tgtEl>
                                          <p:spTgt spid="2"/>
                                        </p:tgtEl>
                                        <p:attrNameLst>
                                          <p:attrName>stroke.color</p:attrName>
                                        </p:attrNameLst>
                                      </p:cBhvr>
                                      <p:by>
                                        <p:hsl h="0" s="-12549" l="-25098"/>
                                      </p:by>
                                    </p:animClr>
                                    <p:set>
                                      <p:cBhvr>
                                        <p:cTn id="157" dur="500" fill="hold"/>
                                        <p:tgtEl>
                                          <p:spTgt spid="2"/>
                                        </p:tgtEl>
                                        <p:attrNameLst>
                                          <p:attrName>fill.type</p:attrName>
                                        </p:attrNameLst>
                                      </p:cBhvr>
                                      <p:to>
                                        <p:strVal val="solid"/>
                                      </p:to>
                                    </p:set>
                                  </p:childTnLst>
                                </p:cTn>
                              </p:par>
                              <p:par>
                                <p:cTn id="158" presetID="24" presetClass="emph" presetSubtype="0" fill="hold" grpId="1" nodeType="withEffect">
                                  <p:stCondLst>
                                    <p:cond delay="0"/>
                                  </p:stCondLst>
                                  <p:childTnLst>
                                    <p:animClr clrSpc="hsl" dir="cw">
                                      <p:cBhvr override="childStyle">
                                        <p:cTn id="159" dur="500" fill="hold"/>
                                        <p:tgtEl>
                                          <p:spTgt spid="5"/>
                                        </p:tgtEl>
                                        <p:attrNameLst>
                                          <p:attrName>style.color</p:attrName>
                                        </p:attrNameLst>
                                      </p:cBhvr>
                                      <p:by>
                                        <p:hsl h="0" s="-12549" l="-25098"/>
                                      </p:by>
                                    </p:animClr>
                                    <p:animClr clrSpc="hsl" dir="cw">
                                      <p:cBhvr>
                                        <p:cTn id="160" dur="500" fill="hold"/>
                                        <p:tgtEl>
                                          <p:spTgt spid="5"/>
                                        </p:tgtEl>
                                        <p:attrNameLst>
                                          <p:attrName>fillcolor</p:attrName>
                                        </p:attrNameLst>
                                      </p:cBhvr>
                                      <p:by>
                                        <p:hsl h="0" s="-12549" l="-25098"/>
                                      </p:by>
                                    </p:animClr>
                                    <p:animClr clrSpc="hsl" dir="cw">
                                      <p:cBhvr>
                                        <p:cTn id="161" dur="500" fill="hold"/>
                                        <p:tgtEl>
                                          <p:spTgt spid="5"/>
                                        </p:tgtEl>
                                        <p:attrNameLst>
                                          <p:attrName>stroke.color</p:attrName>
                                        </p:attrNameLst>
                                      </p:cBhvr>
                                      <p:by>
                                        <p:hsl h="0" s="-12549" l="-25098"/>
                                      </p:by>
                                    </p:animClr>
                                    <p:set>
                                      <p:cBhvr>
                                        <p:cTn id="162" dur="500" fill="hold"/>
                                        <p:tgtEl>
                                          <p:spTgt spid="5"/>
                                        </p:tgtEl>
                                        <p:attrNameLst>
                                          <p:attrName>fill.type</p:attrName>
                                        </p:attrNameLst>
                                      </p:cBhvr>
                                      <p:to>
                                        <p:strVal val="solid"/>
                                      </p:to>
                                    </p:set>
                                  </p:childTnLst>
                                </p:cTn>
                              </p:par>
                              <p:par>
                                <p:cTn id="163" presetID="24" presetClass="emph" presetSubtype="0" fill="hold" grpId="1" nodeType="withEffect">
                                  <p:stCondLst>
                                    <p:cond delay="0"/>
                                  </p:stCondLst>
                                  <p:childTnLst>
                                    <p:animClr clrSpc="hsl" dir="cw">
                                      <p:cBhvr override="childStyle">
                                        <p:cTn id="164" dur="500" fill="hold"/>
                                        <p:tgtEl>
                                          <p:spTgt spid="4"/>
                                        </p:tgtEl>
                                        <p:attrNameLst>
                                          <p:attrName>style.color</p:attrName>
                                        </p:attrNameLst>
                                      </p:cBhvr>
                                      <p:by>
                                        <p:hsl h="0" s="-12549" l="-25098"/>
                                      </p:by>
                                    </p:animClr>
                                    <p:animClr clrSpc="hsl" dir="cw">
                                      <p:cBhvr>
                                        <p:cTn id="165" dur="500" fill="hold"/>
                                        <p:tgtEl>
                                          <p:spTgt spid="4"/>
                                        </p:tgtEl>
                                        <p:attrNameLst>
                                          <p:attrName>fillcolor</p:attrName>
                                        </p:attrNameLst>
                                      </p:cBhvr>
                                      <p:by>
                                        <p:hsl h="0" s="-12549" l="-25098"/>
                                      </p:by>
                                    </p:animClr>
                                    <p:animClr clrSpc="hsl" dir="cw">
                                      <p:cBhvr>
                                        <p:cTn id="166" dur="500" fill="hold"/>
                                        <p:tgtEl>
                                          <p:spTgt spid="4"/>
                                        </p:tgtEl>
                                        <p:attrNameLst>
                                          <p:attrName>stroke.color</p:attrName>
                                        </p:attrNameLst>
                                      </p:cBhvr>
                                      <p:by>
                                        <p:hsl h="0" s="-12549" l="-25098"/>
                                      </p:by>
                                    </p:animClr>
                                    <p:set>
                                      <p:cBhvr>
                                        <p:cTn id="167" dur="500" fill="hold"/>
                                        <p:tgtEl>
                                          <p:spTgt spid="4"/>
                                        </p:tgtEl>
                                        <p:attrNameLst>
                                          <p:attrName>fill.type</p:attrName>
                                        </p:attrNameLst>
                                      </p:cBhvr>
                                      <p:to>
                                        <p:strVal val="solid"/>
                                      </p:to>
                                    </p:set>
                                  </p:childTnLst>
                                </p:cTn>
                              </p:par>
                              <p:par>
                                <p:cTn id="168" presetID="24" presetClass="emph" presetSubtype="0" fill="hold" grpId="2" nodeType="withEffect">
                                  <p:stCondLst>
                                    <p:cond delay="0"/>
                                  </p:stCondLst>
                                  <p:childTnLst>
                                    <p:animClr clrSpc="hsl" dir="cw">
                                      <p:cBhvr override="childStyle">
                                        <p:cTn id="169" dur="500" fill="hold"/>
                                        <p:tgtEl>
                                          <p:spTgt spid="12"/>
                                        </p:tgtEl>
                                        <p:attrNameLst>
                                          <p:attrName>style.color</p:attrName>
                                        </p:attrNameLst>
                                      </p:cBhvr>
                                      <p:by>
                                        <p:hsl h="0" s="-12549" l="-25098"/>
                                      </p:by>
                                    </p:animClr>
                                    <p:animClr clrSpc="hsl" dir="cw">
                                      <p:cBhvr>
                                        <p:cTn id="170" dur="500" fill="hold"/>
                                        <p:tgtEl>
                                          <p:spTgt spid="12"/>
                                        </p:tgtEl>
                                        <p:attrNameLst>
                                          <p:attrName>fillcolor</p:attrName>
                                        </p:attrNameLst>
                                      </p:cBhvr>
                                      <p:by>
                                        <p:hsl h="0" s="-12549" l="-25098"/>
                                      </p:by>
                                    </p:animClr>
                                    <p:animClr clrSpc="hsl" dir="cw">
                                      <p:cBhvr>
                                        <p:cTn id="171" dur="500" fill="hold"/>
                                        <p:tgtEl>
                                          <p:spTgt spid="12"/>
                                        </p:tgtEl>
                                        <p:attrNameLst>
                                          <p:attrName>stroke.color</p:attrName>
                                        </p:attrNameLst>
                                      </p:cBhvr>
                                      <p:by>
                                        <p:hsl h="0" s="-12549" l="-25098"/>
                                      </p:by>
                                    </p:animClr>
                                    <p:set>
                                      <p:cBhvr>
                                        <p:cTn id="172" dur="500" fill="hold"/>
                                        <p:tgtEl>
                                          <p:spTgt spid="12"/>
                                        </p:tgtEl>
                                        <p:attrNameLst>
                                          <p:attrName>fill.type</p:attrName>
                                        </p:attrNameLst>
                                      </p:cBhvr>
                                      <p:to>
                                        <p:strVal val="solid"/>
                                      </p:to>
                                    </p:set>
                                  </p:childTnLst>
                                </p:cTn>
                              </p:par>
                              <p:par>
                                <p:cTn id="173" presetID="24" presetClass="emph" presetSubtype="0" fill="hold" grpId="0" nodeType="withEffect">
                                  <p:stCondLst>
                                    <p:cond delay="0"/>
                                  </p:stCondLst>
                                  <p:childTnLst>
                                    <p:animClr clrSpc="hsl" dir="cw">
                                      <p:cBhvr override="childStyle">
                                        <p:cTn id="174" dur="500" fill="hold"/>
                                        <p:tgtEl>
                                          <p:spTgt spid="16"/>
                                        </p:tgtEl>
                                        <p:attrNameLst>
                                          <p:attrName>style.color</p:attrName>
                                        </p:attrNameLst>
                                      </p:cBhvr>
                                      <p:by>
                                        <p:hsl h="0" s="-12549" l="-25098"/>
                                      </p:by>
                                    </p:animClr>
                                    <p:animClr clrSpc="hsl" dir="cw">
                                      <p:cBhvr>
                                        <p:cTn id="175" dur="500" fill="hold"/>
                                        <p:tgtEl>
                                          <p:spTgt spid="16"/>
                                        </p:tgtEl>
                                        <p:attrNameLst>
                                          <p:attrName>fillcolor</p:attrName>
                                        </p:attrNameLst>
                                      </p:cBhvr>
                                      <p:by>
                                        <p:hsl h="0" s="-12549" l="-25098"/>
                                      </p:by>
                                    </p:animClr>
                                    <p:animClr clrSpc="hsl" dir="cw">
                                      <p:cBhvr>
                                        <p:cTn id="176" dur="500" fill="hold"/>
                                        <p:tgtEl>
                                          <p:spTgt spid="16"/>
                                        </p:tgtEl>
                                        <p:attrNameLst>
                                          <p:attrName>stroke.color</p:attrName>
                                        </p:attrNameLst>
                                      </p:cBhvr>
                                      <p:by>
                                        <p:hsl h="0" s="-12549" l="-25098"/>
                                      </p:by>
                                    </p:animClr>
                                    <p:set>
                                      <p:cBhvr>
                                        <p:cTn id="177" dur="500" fill="hold"/>
                                        <p:tgtEl>
                                          <p:spTgt spid="16"/>
                                        </p:tgtEl>
                                        <p:attrNameLst>
                                          <p:attrName>fill.type</p:attrName>
                                        </p:attrNameLst>
                                      </p:cBhvr>
                                      <p:to>
                                        <p:strVal val="solid"/>
                                      </p:to>
                                    </p:set>
                                  </p:childTnLst>
                                </p:cTn>
                              </p:par>
                              <p:par>
                                <p:cTn id="178" presetID="24" presetClass="emph" presetSubtype="0" fill="hold" grpId="1" nodeType="withEffect">
                                  <p:stCondLst>
                                    <p:cond delay="0"/>
                                  </p:stCondLst>
                                  <p:childTnLst>
                                    <p:animClr clrSpc="hsl" dir="cw">
                                      <p:cBhvr override="childStyle">
                                        <p:cTn id="179" dur="500" fill="hold"/>
                                        <p:tgtEl>
                                          <p:spTgt spid="18"/>
                                        </p:tgtEl>
                                        <p:attrNameLst>
                                          <p:attrName>style.color</p:attrName>
                                        </p:attrNameLst>
                                      </p:cBhvr>
                                      <p:by>
                                        <p:hsl h="0" s="-12549" l="-25098"/>
                                      </p:by>
                                    </p:animClr>
                                    <p:animClr clrSpc="hsl" dir="cw">
                                      <p:cBhvr>
                                        <p:cTn id="180" dur="500" fill="hold"/>
                                        <p:tgtEl>
                                          <p:spTgt spid="18"/>
                                        </p:tgtEl>
                                        <p:attrNameLst>
                                          <p:attrName>fillcolor</p:attrName>
                                        </p:attrNameLst>
                                      </p:cBhvr>
                                      <p:by>
                                        <p:hsl h="0" s="-12549" l="-25098"/>
                                      </p:by>
                                    </p:animClr>
                                    <p:animClr clrSpc="hsl" dir="cw">
                                      <p:cBhvr>
                                        <p:cTn id="181" dur="500" fill="hold"/>
                                        <p:tgtEl>
                                          <p:spTgt spid="18"/>
                                        </p:tgtEl>
                                        <p:attrNameLst>
                                          <p:attrName>stroke.color</p:attrName>
                                        </p:attrNameLst>
                                      </p:cBhvr>
                                      <p:by>
                                        <p:hsl h="0" s="-12549" l="-25098"/>
                                      </p:by>
                                    </p:animClr>
                                    <p:set>
                                      <p:cBhvr>
                                        <p:cTn id="182" dur="500" fill="hold"/>
                                        <p:tgtEl>
                                          <p:spTgt spid="18"/>
                                        </p:tgtEl>
                                        <p:attrNameLst>
                                          <p:attrName>fill.type</p:attrName>
                                        </p:attrNameLst>
                                      </p:cBhvr>
                                      <p:to>
                                        <p:strVal val="solid"/>
                                      </p:to>
                                    </p:set>
                                  </p:childTnLst>
                                </p:cTn>
                              </p:par>
                              <p:par>
                                <p:cTn id="183" presetID="24" presetClass="emph" presetSubtype="0" fill="hold" grpId="1" nodeType="withEffect">
                                  <p:stCondLst>
                                    <p:cond delay="0"/>
                                  </p:stCondLst>
                                  <p:childTnLst>
                                    <p:animClr clrSpc="hsl" dir="cw">
                                      <p:cBhvr override="childStyle">
                                        <p:cTn id="184" dur="500" fill="hold"/>
                                        <p:tgtEl>
                                          <p:spTgt spid="24"/>
                                        </p:tgtEl>
                                        <p:attrNameLst>
                                          <p:attrName>style.color</p:attrName>
                                        </p:attrNameLst>
                                      </p:cBhvr>
                                      <p:by>
                                        <p:hsl h="0" s="-12549" l="-25098"/>
                                      </p:by>
                                    </p:animClr>
                                    <p:animClr clrSpc="hsl" dir="cw">
                                      <p:cBhvr>
                                        <p:cTn id="185" dur="500" fill="hold"/>
                                        <p:tgtEl>
                                          <p:spTgt spid="24"/>
                                        </p:tgtEl>
                                        <p:attrNameLst>
                                          <p:attrName>fillcolor</p:attrName>
                                        </p:attrNameLst>
                                      </p:cBhvr>
                                      <p:by>
                                        <p:hsl h="0" s="-12549" l="-25098"/>
                                      </p:by>
                                    </p:animClr>
                                    <p:animClr clrSpc="hsl" dir="cw">
                                      <p:cBhvr>
                                        <p:cTn id="186" dur="500" fill="hold"/>
                                        <p:tgtEl>
                                          <p:spTgt spid="24"/>
                                        </p:tgtEl>
                                        <p:attrNameLst>
                                          <p:attrName>stroke.color</p:attrName>
                                        </p:attrNameLst>
                                      </p:cBhvr>
                                      <p:by>
                                        <p:hsl h="0" s="-12549" l="-25098"/>
                                      </p:by>
                                    </p:animClr>
                                    <p:set>
                                      <p:cBhvr>
                                        <p:cTn id="187" dur="500" fill="hold"/>
                                        <p:tgtEl>
                                          <p:spTgt spid="24"/>
                                        </p:tgtEl>
                                        <p:attrNameLst>
                                          <p:attrName>fill.type</p:attrName>
                                        </p:attrNameLst>
                                      </p:cBhvr>
                                      <p:to>
                                        <p:strVal val="solid"/>
                                      </p:to>
                                    </p:set>
                                  </p:childTnLst>
                                </p:cTn>
                              </p:par>
                              <p:par>
                                <p:cTn id="188" presetID="24" presetClass="emph" presetSubtype="0" fill="hold" grpId="2" nodeType="withEffect">
                                  <p:stCondLst>
                                    <p:cond delay="0"/>
                                  </p:stCondLst>
                                  <p:childTnLst>
                                    <p:animClr clrSpc="hsl" dir="cw">
                                      <p:cBhvr override="childStyle">
                                        <p:cTn id="189" dur="500" fill="hold"/>
                                        <p:tgtEl>
                                          <p:spTgt spid="28"/>
                                        </p:tgtEl>
                                        <p:attrNameLst>
                                          <p:attrName>style.color</p:attrName>
                                        </p:attrNameLst>
                                      </p:cBhvr>
                                      <p:by>
                                        <p:hsl h="0" s="-12549" l="-25098"/>
                                      </p:by>
                                    </p:animClr>
                                    <p:animClr clrSpc="hsl" dir="cw">
                                      <p:cBhvr>
                                        <p:cTn id="190" dur="500" fill="hold"/>
                                        <p:tgtEl>
                                          <p:spTgt spid="28"/>
                                        </p:tgtEl>
                                        <p:attrNameLst>
                                          <p:attrName>fillcolor</p:attrName>
                                        </p:attrNameLst>
                                      </p:cBhvr>
                                      <p:by>
                                        <p:hsl h="0" s="-12549" l="-25098"/>
                                      </p:by>
                                    </p:animClr>
                                    <p:animClr clrSpc="hsl" dir="cw">
                                      <p:cBhvr>
                                        <p:cTn id="191" dur="500" fill="hold"/>
                                        <p:tgtEl>
                                          <p:spTgt spid="28"/>
                                        </p:tgtEl>
                                        <p:attrNameLst>
                                          <p:attrName>stroke.color</p:attrName>
                                        </p:attrNameLst>
                                      </p:cBhvr>
                                      <p:by>
                                        <p:hsl h="0" s="-12549" l="-25098"/>
                                      </p:by>
                                    </p:animClr>
                                    <p:set>
                                      <p:cBhvr>
                                        <p:cTn id="192" dur="500" fill="hold"/>
                                        <p:tgtEl>
                                          <p:spTgt spid="28"/>
                                        </p:tgtEl>
                                        <p:attrNameLst>
                                          <p:attrName>fill.type</p:attrName>
                                        </p:attrNameLst>
                                      </p:cBhvr>
                                      <p:to>
                                        <p:strVal val="solid"/>
                                      </p:to>
                                    </p:set>
                                  </p:childTnLst>
                                </p:cTn>
                              </p:par>
                              <p:par>
                                <p:cTn id="193" presetID="24" presetClass="emph" presetSubtype="0" fill="hold" grpId="2" nodeType="withEffect">
                                  <p:stCondLst>
                                    <p:cond delay="0"/>
                                  </p:stCondLst>
                                  <p:childTnLst>
                                    <p:animClr clrSpc="hsl" dir="cw">
                                      <p:cBhvr override="childStyle">
                                        <p:cTn id="194" dur="500" fill="hold"/>
                                        <p:tgtEl>
                                          <p:spTgt spid="29"/>
                                        </p:tgtEl>
                                        <p:attrNameLst>
                                          <p:attrName>style.color</p:attrName>
                                        </p:attrNameLst>
                                      </p:cBhvr>
                                      <p:by>
                                        <p:hsl h="0" s="-12549" l="-25098"/>
                                      </p:by>
                                    </p:animClr>
                                    <p:animClr clrSpc="hsl" dir="cw">
                                      <p:cBhvr>
                                        <p:cTn id="195" dur="500" fill="hold"/>
                                        <p:tgtEl>
                                          <p:spTgt spid="29"/>
                                        </p:tgtEl>
                                        <p:attrNameLst>
                                          <p:attrName>fillcolor</p:attrName>
                                        </p:attrNameLst>
                                      </p:cBhvr>
                                      <p:by>
                                        <p:hsl h="0" s="-12549" l="-25098"/>
                                      </p:by>
                                    </p:animClr>
                                    <p:animClr clrSpc="hsl" dir="cw">
                                      <p:cBhvr>
                                        <p:cTn id="196" dur="500" fill="hold"/>
                                        <p:tgtEl>
                                          <p:spTgt spid="29"/>
                                        </p:tgtEl>
                                        <p:attrNameLst>
                                          <p:attrName>stroke.color</p:attrName>
                                        </p:attrNameLst>
                                      </p:cBhvr>
                                      <p:by>
                                        <p:hsl h="0" s="-12549" l="-25098"/>
                                      </p:by>
                                    </p:animClr>
                                    <p:set>
                                      <p:cBhvr>
                                        <p:cTn id="197"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7" grpId="0" animBg="1"/>
      <p:bldP spid="2" grpId="0" animBg="1"/>
      <p:bldP spid="5" grpId="0" animBg="1"/>
      <p:bldP spid="5" grpId="1" animBg="1"/>
      <p:bldP spid="5" grpId="2" animBg="1"/>
      <p:bldP spid="4" grpId="0" animBg="1"/>
      <p:bldP spid="4" grpId="1" animBg="1"/>
      <p:bldP spid="4" grpId="2" animBg="1"/>
      <p:bldP spid="12" grpId="0" animBg="1"/>
      <p:bldP spid="12" grpId="1" animBg="1"/>
      <p:bldP spid="12" grpId="2" animBg="1"/>
      <p:bldP spid="12" grpId="3" animBg="1"/>
      <p:bldP spid="16" grpId="0" animBg="1"/>
      <p:bldP spid="18" grpId="0" animBg="1"/>
      <p:bldP spid="18" grpId="1" animBg="1"/>
      <p:bldP spid="19" grpId="0" animBg="1"/>
      <p:bldP spid="19" grpId="1" animBg="1"/>
      <p:bldP spid="19" grpId="2" animBg="1"/>
      <p:bldP spid="20" grpId="0" animBg="1"/>
      <p:bldP spid="20" grpId="1" animBg="1"/>
      <p:bldP spid="20" grpId="2" animBg="1"/>
      <p:bldP spid="24" grpId="0" animBg="1"/>
      <p:bldP spid="24" grpId="1" animBg="1"/>
      <p:bldP spid="25" grpId="0" animBg="1"/>
      <p:bldP spid="25" grpId="1" animBg="1"/>
      <p:bldP spid="25" grpId="2" animBg="1"/>
      <p:bldP spid="27" grpId="0" animBg="1"/>
      <p:bldP spid="27" grpId="1" animBg="1"/>
      <p:bldP spid="27" grpId="2"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668" y="381080"/>
            <a:ext cx="2661726" cy="461665"/>
          </a:xfrm>
          <a:prstGeom prst="rect">
            <a:avLst/>
          </a:prstGeom>
          <a:noFill/>
        </p:spPr>
        <p:txBody>
          <a:bodyPr wrap="square" rtlCol="0">
            <a:spAutoFit/>
          </a:bodyPr>
          <a:lstStyle/>
          <a:p>
            <a:r>
              <a:rPr kumimoji="1" lang="zh-CN" altLang="en-US" sz="2400" b="1" dirty="0"/>
              <a:t>深度</a:t>
            </a:r>
            <a:r>
              <a:rPr kumimoji="1" lang="zh-CN" altLang="en-US" sz="2400" b="1" dirty="0" smtClean="0"/>
              <a:t>学习训练过程</a:t>
            </a:r>
            <a:endParaRPr kumimoji="1" lang="zh-CN" altLang="en-US" sz="2400" b="1" dirty="0"/>
          </a:p>
        </p:txBody>
      </p:sp>
      <p:sp>
        <p:nvSpPr>
          <p:cNvPr id="3" name="文本框 2"/>
          <p:cNvSpPr txBox="1"/>
          <p:nvPr/>
        </p:nvSpPr>
        <p:spPr>
          <a:xfrm>
            <a:off x="137668" y="1219258"/>
            <a:ext cx="9006332" cy="4524315"/>
          </a:xfrm>
          <a:prstGeom prst="rect">
            <a:avLst/>
          </a:prstGeom>
          <a:noFill/>
        </p:spPr>
        <p:txBody>
          <a:bodyPr wrap="square" rtlCol="0">
            <a:spAutoFit/>
          </a:bodyPr>
          <a:lstStyle/>
          <a:p>
            <a:r>
              <a:rPr lang="zh-CN" altLang="en-US" dirty="0"/>
              <a:t>第一步：采用自下而上的无监督学习（就是从底层开始，一层一层的往顶层训练）</a:t>
            </a:r>
            <a:endParaRPr lang="en-US" altLang="zh-CN" dirty="0"/>
          </a:p>
          <a:p>
            <a:r>
              <a:rPr lang="zh-CN" altLang="en-US" dirty="0" smtClean="0">
                <a:latin typeface="楷体" pitchFamily="49" charset="-122"/>
                <a:ea typeface="楷体" pitchFamily="49" charset="-122"/>
              </a:rPr>
              <a:t>    采用</a:t>
            </a:r>
            <a:r>
              <a:rPr lang="zh-CN" altLang="en-US" dirty="0">
                <a:latin typeface="楷体" pitchFamily="49" charset="-122"/>
                <a:ea typeface="楷体" pitchFamily="49" charset="-122"/>
              </a:rPr>
              <a:t>无标定数据（有标定数据也可）分层训练各层参数，这一步可以看作是一个无监督训练过程，是和传统神经网络区别最大的部分（这个过程可以看作是</a:t>
            </a:r>
            <a:r>
              <a:rPr lang="en-US" altLang="zh-CN" dirty="0">
                <a:latin typeface="楷体" pitchFamily="49" charset="-122"/>
                <a:ea typeface="楷体" pitchFamily="49" charset="-122"/>
              </a:rPr>
              <a:t>feature learning</a:t>
            </a:r>
            <a:r>
              <a:rPr lang="zh-CN" altLang="en-US" dirty="0">
                <a:latin typeface="楷体" pitchFamily="49" charset="-122"/>
                <a:ea typeface="楷体" pitchFamily="49" charset="-122"/>
              </a:rPr>
              <a:t>过程</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r>
              <a:rPr lang="zh-CN" altLang="en-US" dirty="0">
                <a:latin typeface="楷体" pitchFamily="49" charset="-122"/>
                <a:ea typeface="楷体" pitchFamily="49" charset="-122"/>
              </a:rPr>
              <a:t> </a:t>
            </a:r>
            <a:r>
              <a:rPr lang="zh-CN" altLang="en-US" dirty="0" smtClean="0">
                <a:latin typeface="楷体" pitchFamily="49" charset="-122"/>
                <a:ea typeface="楷体" pitchFamily="49" charset="-122"/>
              </a:rPr>
              <a:t>   具体</a:t>
            </a:r>
            <a:r>
              <a:rPr lang="zh-CN" altLang="en-US" dirty="0">
                <a:latin typeface="楷体" pitchFamily="49" charset="-122"/>
                <a:ea typeface="楷体" pitchFamily="49" charset="-122"/>
              </a:rPr>
              <a:t>的，先用无标定数据训练第一层，训练时先学习第一层的参数（这一层可以看作是得到一个使得输出和输入差别最小的三层神经网络的隐层），由于模型</a:t>
            </a:r>
            <a:r>
              <a:rPr lang="en-US" altLang="zh-CN" dirty="0">
                <a:latin typeface="楷体" pitchFamily="49" charset="-122"/>
                <a:ea typeface="楷体" pitchFamily="49" charset="-122"/>
              </a:rPr>
              <a:t>capacity</a:t>
            </a:r>
            <a:r>
              <a:rPr lang="zh-CN" altLang="en-US" dirty="0">
                <a:latin typeface="楷体" pitchFamily="49" charset="-122"/>
                <a:ea typeface="楷体" pitchFamily="49" charset="-122"/>
              </a:rPr>
              <a:t>的限制以及稀疏性约束，使得得到的模型能够学习到数据本身的结构，从而得到比输入更具有表示能力的特征；在学习得到第</a:t>
            </a:r>
            <a:r>
              <a:rPr lang="en-US" altLang="zh-CN" dirty="0">
                <a:latin typeface="楷体" pitchFamily="49" charset="-122"/>
                <a:ea typeface="楷体" pitchFamily="49" charset="-122"/>
              </a:rPr>
              <a:t>n-1</a:t>
            </a:r>
            <a:r>
              <a:rPr lang="zh-CN" altLang="en-US" dirty="0">
                <a:latin typeface="楷体" pitchFamily="49" charset="-122"/>
                <a:ea typeface="楷体" pitchFamily="49" charset="-122"/>
              </a:rPr>
              <a:t>层后，将</a:t>
            </a:r>
            <a:r>
              <a:rPr lang="en-US" altLang="zh-CN" dirty="0">
                <a:latin typeface="楷体" pitchFamily="49" charset="-122"/>
                <a:ea typeface="楷体" pitchFamily="49" charset="-122"/>
              </a:rPr>
              <a:t>n-1</a:t>
            </a:r>
            <a:r>
              <a:rPr lang="zh-CN" altLang="en-US" dirty="0">
                <a:latin typeface="楷体" pitchFamily="49" charset="-122"/>
                <a:ea typeface="楷体" pitchFamily="49" charset="-122"/>
              </a:rPr>
              <a:t>层的输出作为第</a:t>
            </a:r>
            <a:r>
              <a:rPr lang="en-US" altLang="zh-CN" dirty="0">
                <a:latin typeface="楷体" pitchFamily="49" charset="-122"/>
                <a:ea typeface="楷体" pitchFamily="49" charset="-122"/>
              </a:rPr>
              <a:t>n</a:t>
            </a:r>
            <a:r>
              <a:rPr lang="zh-CN" altLang="en-US" dirty="0">
                <a:latin typeface="楷体" pitchFamily="49" charset="-122"/>
                <a:ea typeface="楷体" pitchFamily="49" charset="-122"/>
              </a:rPr>
              <a:t>层的输入，训练第</a:t>
            </a:r>
            <a:r>
              <a:rPr lang="en-US" altLang="zh-CN" dirty="0">
                <a:latin typeface="楷体" pitchFamily="49" charset="-122"/>
                <a:ea typeface="楷体" pitchFamily="49" charset="-122"/>
              </a:rPr>
              <a:t>n</a:t>
            </a:r>
            <a:r>
              <a:rPr lang="zh-CN" altLang="en-US" dirty="0">
                <a:latin typeface="楷体" pitchFamily="49" charset="-122"/>
                <a:ea typeface="楷体" pitchFamily="49" charset="-122"/>
              </a:rPr>
              <a:t>层，由此分别得到各层的参数；</a:t>
            </a:r>
          </a:p>
          <a:p>
            <a:endParaRPr lang="en-US" altLang="zh-CN" dirty="0" smtClean="0"/>
          </a:p>
          <a:p>
            <a:r>
              <a:rPr lang="zh-CN" altLang="en-US" dirty="0" smtClean="0"/>
              <a:t>第二</a:t>
            </a:r>
            <a:r>
              <a:rPr lang="zh-CN" altLang="en-US" dirty="0"/>
              <a:t>步：自顶向下的监督</a:t>
            </a:r>
            <a:r>
              <a:rPr lang="zh-CN" altLang="en-US" dirty="0" smtClean="0"/>
              <a:t>学习</a:t>
            </a:r>
            <a:endParaRPr lang="en-US" altLang="zh-CN" dirty="0" smtClean="0"/>
          </a:p>
          <a:p>
            <a:r>
              <a:rPr lang="zh-CN" altLang="en-US" dirty="0" smtClean="0">
                <a:latin typeface="楷体" pitchFamily="49" charset="-122"/>
                <a:ea typeface="楷体" pitchFamily="49" charset="-122"/>
              </a:rPr>
              <a:t>    基于</a:t>
            </a:r>
            <a:r>
              <a:rPr lang="zh-CN" altLang="en-US" dirty="0">
                <a:latin typeface="楷体" pitchFamily="49" charset="-122"/>
                <a:ea typeface="楷体" pitchFamily="49" charset="-122"/>
              </a:rPr>
              <a:t>第一步得到的各层参数进一步</a:t>
            </a:r>
            <a:r>
              <a:rPr lang="en-US" altLang="zh-CN" dirty="0">
                <a:latin typeface="楷体" pitchFamily="49" charset="-122"/>
                <a:ea typeface="楷体" pitchFamily="49" charset="-122"/>
              </a:rPr>
              <a:t>fine-tune</a:t>
            </a:r>
            <a:r>
              <a:rPr lang="zh-CN" altLang="en-US" dirty="0">
                <a:latin typeface="楷体" pitchFamily="49" charset="-122"/>
                <a:ea typeface="楷体" pitchFamily="49" charset="-122"/>
              </a:rPr>
              <a:t>整个多层模型的参数，这一步是一个有监督训练过程；第一步类似神经网络的随机初始化初值过程，由于</a:t>
            </a:r>
            <a:r>
              <a:rPr lang="en-US" altLang="zh-CN" dirty="0">
                <a:latin typeface="楷体" pitchFamily="49" charset="-122"/>
                <a:ea typeface="楷体" pitchFamily="49" charset="-122"/>
              </a:rPr>
              <a:t>DL</a:t>
            </a:r>
            <a:r>
              <a:rPr lang="zh-CN" altLang="en-US" dirty="0">
                <a:latin typeface="楷体" pitchFamily="49" charset="-122"/>
                <a:ea typeface="楷体" pitchFamily="49" charset="-122"/>
              </a:rPr>
              <a:t>的第一步不是随机初始化，而是通过学习输入数据的结构得到的，因而这个初值更接近全局最优，从而能够取得更好的效果；所以</a:t>
            </a:r>
            <a:r>
              <a:rPr lang="en-US" altLang="zh-CN" dirty="0">
                <a:latin typeface="楷体" pitchFamily="49" charset="-122"/>
                <a:ea typeface="楷体" pitchFamily="49" charset="-122"/>
              </a:rPr>
              <a:t>deep learning</a:t>
            </a:r>
            <a:r>
              <a:rPr lang="zh-CN" altLang="en-US" dirty="0">
                <a:latin typeface="楷体" pitchFamily="49" charset="-122"/>
                <a:ea typeface="楷体" pitchFamily="49" charset="-122"/>
              </a:rPr>
              <a:t>效果好很大程度上归功于第一步的</a:t>
            </a:r>
            <a:r>
              <a:rPr lang="en-US" altLang="zh-CN" dirty="0">
                <a:latin typeface="楷体" pitchFamily="49" charset="-122"/>
                <a:ea typeface="楷体" pitchFamily="49" charset="-122"/>
              </a:rPr>
              <a:t>feature learning</a:t>
            </a:r>
            <a:r>
              <a:rPr lang="zh-CN" altLang="en-US" dirty="0">
                <a:latin typeface="楷体" pitchFamily="49" charset="-122"/>
                <a:ea typeface="楷体" pitchFamily="49" charset="-122"/>
              </a:rPr>
              <a:t>过程</a:t>
            </a:r>
          </a:p>
        </p:txBody>
      </p:sp>
    </p:spTree>
    <p:extLst>
      <p:ext uri="{BB962C8B-B14F-4D97-AF65-F5344CB8AC3E}">
        <p14:creationId xmlns:p14="http://schemas.microsoft.com/office/powerpoint/2010/main" val="2034748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318" y="304882"/>
            <a:ext cx="3877985" cy="461665"/>
          </a:xfrm>
          <a:prstGeom prst="rect">
            <a:avLst/>
          </a:prstGeom>
          <a:noFill/>
        </p:spPr>
        <p:txBody>
          <a:bodyPr wrap="none" rtlCol="0">
            <a:spAutoFit/>
          </a:bodyPr>
          <a:lstStyle/>
          <a:p>
            <a:r>
              <a:rPr lang="zh-CN" altLang="en-US" sz="2400" b="1" dirty="0">
                <a:latin typeface="+mj-ea"/>
                <a:ea typeface="+mj-ea"/>
              </a:rPr>
              <a:t>深度学习的具体模型及方法</a:t>
            </a:r>
            <a:endParaRPr kumimoji="1" lang="zh-CN" altLang="en-US" sz="2400" b="1" dirty="0">
              <a:latin typeface="+mj-ea"/>
              <a:ea typeface="+mj-ea"/>
            </a:endParaRPr>
          </a:p>
        </p:txBody>
      </p:sp>
      <p:sp>
        <p:nvSpPr>
          <p:cNvPr id="3" name="文本框 2"/>
          <p:cNvSpPr txBox="1"/>
          <p:nvPr/>
        </p:nvSpPr>
        <p:spPr>
          <a:xfrm>
            <a:off x="304912" y="1600248"/>
            <a:ext cx="7924592" cy="1477328"/>
          </a:xfrm>
          <a:prstGeom prst="rect">
            <a:avLst/>
          </a:prstGeom>
          <a:noFill/>
        </p:spPr>
        <p:txBody>
          <a:bodyPr wrap="square" rtlCol="0">
            <a:spAutoFit/>
          </a:bodyPr>
          <a:lstStyle/>
          <a:p>
            <a:r>
              <a:rPr kumimoji="1" lang="en-US" altLang="zh-CN" dirty="0" smtClean="0"/>
              <a:t>1</a:t>
            </a:r>
            <a:r>
              <a:rPr kumimoji="1" lang="zh-CN" altLang="en-US" dirty="0" smtClean="0"/>
              <a:t>、自动编码器（</a:t>
            </a:r>
            <a:r>
              <a:rPr kumimoji="1" lang="en-US" altLang="zh-CN" dirty="0" err="1" smtClean="0"/>
              <a:t>AutoEncoder</a:t>
            </a:r>
            <a:r>
              <a:rPr kumimoji="1" lang="zh-CN" altLang="en-US" dirty="0" smtClean="0"/>
              <a:t>）</a:t>
            </a:r>
            <a:endParaRPr kumimoji="1" lang="en-US" altLang="zh-CN" dirty="0"/>
          </a:p>
          <a:p>
            <a:endParaRPr kumimoji="1" lang="en-US" altLang="zh-CN" dirty="0" smtClean="0"/>
          </a:p>
          <a:p>
            <a:r>
              <a:rPr kumimoji="1" lang="en-US" altLang="zh-CN" dirty="0" smtClean="0"/>
              <a:t>2</a:t>
            </a:r>
            <a:r>
              <a:rPr kumimoji="1" lang="zh-CN" altLang="en-US" dirty="0" smtClean="0"/>
              <a:t>、稀疏自动编码器（</a:t>
            </a:r>
            <a:r>
              <a:rPr kumimoji="1" lang="en-US" altLang="zh-CN" dirty="0" smtClean="0"/>
              <a:t>Sparse</a:t>
            </a:r>
            <a:r>
              <a:rPr kumimoji="1" lang="zh-CN" altLang="en-US" dirty="0" smtClean="0"/>
              <a:t> </a:t>
            </a:r>
            <a:r>
              <a:rPr kumimoji="1" lang="en-US" altLang="zh-CN" dirty="0" err="1" smtClean="0"/>
              <a:t>AutoEncoder</a:t>
            </a:r>
            <a:r>
              <a:rPr kumimoji="1" lang="zh-CN" altLang="en-US" dirty="0" smtClean="0"/>
              <a:t>）</a:t>
            </a:r>
            <a:endParaRPr kumimoji="1" lang="en-US" altLang="zh-CN" dirty="0" smtClean="0"/>
          </a:p>
          <a:p>
            <a:endParaRPr kumimoji="1" lang="en-US" altLang="zh-CN" dirty="0" smtClean="0"/>
          </a:p>
          <a:p>
            <a:r>
              <a:rPr kumimoji="1" lang="en-US" altLang="zh-CN" dirty="0" smtClean="0"/>
              <a:t>3</a:t>
            </a:r>
            <a:r>
              <a:rPr kumimoji="1" lang="zh-CN" altLang="en-US" dirty="0" smtClean="0"/>
              <a:t>、降噪自动编码器（</a:t>
            </a:r>
            <a:r>
              <a:rPr kumimoji="1" lang="en-US" altLang="zh-CN" dirty="0" err="1" smtClean="0"/>
              <a:t>Denoising</a:t>
            </a:r>
            <a:r>
              <a:rPr kumimoji="1" lang="en-US" altLang="zh-CN" dirty="0" smtClean="0"/>
              <a:t> </a:t>
            </a:r>
            <a:r>
              <a:rPr kumimoji="1" lang="en-US" altLang="zh-CN" dirty="0" err="1" smtClean="0"/>
              <a:t>AutoEncoders</a:t>
            </a:r>
            <a:r>
              <a:rPr kumimoji="1" lang="zh-CN" altLang="en-US" dirty="0" smtClean="0"/>
              <a:t>）</a:t>
            </a:r>
            <a:endParaRPr kumimoji="1" lang="en-US" altLang="zh-CN" dirty="0"/>
          </a:p>
        </p:txBody>
      </p:sp>
    </p:spTree>
    <p:extLst>
      <p:ext uri="{BB962C8B-B14F-4D97-AF65-F5344CB8AC3E}">
        <p14:creationId xmlns:p14="http://schemas.microsoft.com/office/powerpoint/2010/main" val="2080660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7436" y="364945"/>
            <a:ext cx="4270721" cy="461665"/>
          </a:xfrm>
          <a:prstGeom prst="rect">
            <a:avLst/>
          </a:prstGeom>
          <a:noFill/>
        </p:spPr>
        <p:txBody>
          <a:bodyPr wrap="none" rtlCol="0">
            <a:spAutoFit/>
          </a:bodyPr>
          <a:lstStyle/>
          <a:p>
            <a:r>
              <a:rPr kumimoji="1" lang="zh-CN" altLang="en-US" sz="2400" b="1" dirty="0"/>
              <a:t>自动编码器（</a:t>
            </a:r>
            <a:r>
              <a:rPr kumimoji="1" lang="en-US" altLang="zh-CN" sz="2400" b="1" dirty="0" err="1"/>
              <a:t>AutoEncoder</a:t>
            </a:r>
            <a:r>
              <a:rPr kumimoji="1" lang="zh-CN" altLang="en-US" sz="2400" b="1" dirty="0"/>
              <a:t>）</a:t>
            </a:r>
          </a:p>
        </p:txBody>
      </p:sp>
      <p:sp>
        <p:nvSpPr>
          <p:cNvPr id="4" name="文本框 3"/>
          <p:cNvSpPr txBox="1"/>
          <p:nvPr/>
        </p:nvSpPr>
        <p:spPr>
          <a:xfrm>
            <a:off x="167436" y="1371654"/>
            <a:ext cx="6417141" cy="369332"/>
          </a:xfrm>
          <a:prstGeom prst="rect">
            <a:avLst/>
          </a:prstGeom>
          <a:noFill/>
        </p:spPr>
        <p:txBody>
          <a:bodyPr wrap="none" rtlCol="0">
            <a:spAutoFit/>
          </a:bodyPr>
          <a:lstStyle/>
          <a:p>
            <a:r>
              <a:rPr lang="zh-CN" altLang="en-US"/>
              <a:t>如果事先不知道输入数据的标签，那么可以使用自动编码器。</a:t>
            </a:r>
            <a:endParaRPr kumimoji="1" lang="zh-CN" altLang="en-US"/>
          </a:p>
        </p:txBody>
      </p:sp>
      <p:pic>
        <p:nvPicPr>
          <p:cNvPr id="6" name="图片 5"/>
          <p:cNvPicPr>
            <a:picLocks noChangeAspect="1"/>
          </p:cNvPicPr>
          <p:nvPr/>
        </p:nvPicPr>
        <p:blipFill>
          <a:blip r:embed="rId3"/>
          <a:stretch>
            <a:fillRect/>
          </a:stretch>
        </p:blipFill>
        <p:spPr>
          <a:xfrm>
            <a:off x="297477" y="2286030"/>
            <a:ext cx="6261100" cy="1130300"/>
          </a:xfrm>
          <a:prstGeom prst="rect">
            <a:avLst/>
          </a:prstGeom>
        </p:spPr>
      </p:pic>
      <p:sp>
        <p:nvSpPr>
          <p:cNvPr id="7" name="文本框 6"/>
          <p:cNvSpPr txBox="1"/>
          <p:nvPr/>
        </p:nvSpPr>
        <p:spPr>
          <a:xfrm>
            <a:off x="2438456" y="3444196"/>
            <a:ext cx="1531188" cy="369332"/>
          </a:xfrm>
          <a:prstGeom prst="rect">
            <a:avLst/>
          </a:prstGeom>
          <a:noFill/>
        </p:spPr>
        <p:txBody>
          <a:bodyPr wrap="none" rtlCol="0">
            <a:spAutoFit/>
          </a:bodyPr>
          <a:lstStyle/>
          <a:p>
            <a:r>
              <a:rPr kumimoji="1" lang="en-US" altLang="zh-CN" dirty="0" smtClean="0"/>
              <a:t>a</a:t>
            </a:r>
            <a:r>
              <a:rPr kumimoji="1" lang="zh-CN" altLang="en-US" dirty="0" smtClean="0"/>
              <a:t> 单个</a:t>
            </a:r>
            <a:r>
              <a:rPr kumimoji="1" lang="zh-CN" altLang="en-US" dirty="0" smtClean="0"/>
              <a:t>编码器</a:t>
            </a:r>
            <a:endParaRPr kumimoji="1" lang="zh-CN" altLang="en-US" dirty="0"/>
          </a:p>
        </p:txBody>
      </p:sp>
      <p:pic>
        <p:nvPicPr>
          <p:cNvPr id="8" name="图片 7"/>
          <p:cNvPicPr>
            <a:picLocks noChangeAspect="1"/>
          </p:cNvPicPr>
          <p:nvPr/>
        </p:nvPicPr>
        <p:blipFill>
          <a:blip r:embed="rId4"/>
          <a:stretch>
            <a:fillRect/>
          </a:stretch>
        </p:blipFill>
        <p:spPr>
          <a:xfrm>
            <a:off x="321628" y="3961374"/>
            <a:ext cx="6324600" cy="2133600"/>
          </a:xfrm>
          <a:prstGeom prst="rect">
            <a:avLst/>
          </a:prstGeom>
        </p:spPr>
      </p:pic>
      <p:sp>
        <p:nvSpPr>
          <p:cNvPr id="9" name="文本框 8"/>
          <p:cNvSpPr txBox="1"/>
          <p:nvPr/>
        </p:nvSpPr>
        <p:spPr>
          <a:xfrm>
            <a:off x="2438456" y="6094974"/>
            <a:ext cx="1338828" cy="369332"/>
          </a:xfrm>
          <a:prstGeom prst="rect">
            <a:avLst/>
          </a:prstGeom>
          <a:noFill/>
        </p:spPr>
        <p:txBody>
          <a:bodyPr wrap="none" rtlCol="0">
            <a:spAutoFit/>
          </a:bodyPr>
          <a:lstStyle/>
          <a:p>
            <a:r>
              <a:rPr kumimoji="1" lang="zh-CN" altLang="en-US" smtClean="0"/>
              <a:t>多个编码器</a:t>
            </a:r>
            <a:endParaRPr kumimoji="1" lang="zh-CN" altLang="en-US"/>
          </a:p>
        </p:txBody>
      </p:sp>
    </p:spTree>
    <p:extLst>
      <p:ext uri="{BB962C8B-B14F-4D97-AF65-F5344CB8AC3E}">
        <p14:creationId xmlns:p14="http://schemas.microsoft.com/office/powerpoint/2010/main" val="457726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8714" y="1219258"/>
            <a:ext cx="8762770" cy="3693319"/>
          </a:xfrm>
          <a:prstGeom prst="rect">
            <a:avLst/>
          </a:prstGeom>
          <a:noFill/>
        </p:spPr>
        <p:txBody>
          <a:bodyPr wrap="square" rtlCol="0">
            <a:spAutoFit/>
          </a:bodyPr>
          <a:lstStyle/>
          <a:p>
            <a:r>
              <a:rPr lang="zh-CN" altLang="en-US" dirty="0" smtClean="0"/>
              <a:t>    自动</a:t>
            </a:r>
            <a:r>
              <a:rPr lang="zh-CN" altLang="en-US" dirty="0"/>
              <a:t>编码器让输入数据经过一个编码器得到一个编码输出</a:t>
            </a:r>
            <a:r>
              <a:rPr lang="en-US" altLang="zh-CN" dirty="0"/>
              <a:t>r</a:t>
            </a:r>
            <a:r>
              <a:rPr lang="zh-CN" altLang="en-US" dirty="0"/>
              <a:t>，在将该输出导入一个解码器得到最终的输出，由于输入数据是无标签数据，此时的误差来自于输出和原输入之间的比较。通过调整编码器和解码器的参数，使得误差达到最小，就能得到输入信号的另一种表示</a:t>
            </a:r>
            <a:r>
              <a:rPr lang="en-US" altLang="zh-CN" dirty="0"/>
              <a:t>r</a:t>
            </a:r>
            <a:r>
              <a:rPr lang="zh-CN" altLang="en-US" dirty="0"/>
              <a:t>，如（</a:t>
            </a:r>
            <a:r>
              <a:rPr lang="en-US" altLang="zh-CN" dirty="0"/>
              <a:t>a</a:t>
            </a:r>
            <a:r>
              <a:rPr lang="zh-CN" altLang="en-US" dirty="0"/>
              <a:t>）所示。将多个编码器串联起来，把第</a:t>
            </a:r>
            <a:r>
              <a:rPr lang="en-US" altLang="zh-CN" dirty="0"/>
              <a:t>k</a:t>
            </a:r>
            <a:r>
              <a:rPr lang="zh-CN" altLang="en-US" dirty="0"/>
              <a:t>层输出的表示</a:t>
            </a:r>
            <a:r>
              <a:rPr lang="en-US" altLang="zh-CN" dirty="0" err="1"/>
              <a:t>r</a:t>
            </a:r>
            <a:r>
              <a:rPr lang="en-US" altLang="zh-CN" baseline="-25000" dirty="0" err="1"/>
              <a:t>k</a:t>
            </a:r>
            <a:r>
              <a:rPr lang="zh-CN" altLang="en-US" dirty="0"/>
              <a:t>看作是第</a:t>
            </a:r>
            <a:r>
              <a:rPr lang="en-US" altLang="zh-CN" dirty="0"/>
              <a:t>k+1</a:t>
            </a:r>
            <a:r>
              <a:rPr lang="zh-CN" altLang="en-US" dirty="0"/>
              <a:t>层输入，同理，最小化通过解码器重构输出与输入之间的误差就能得到第</a:t>
            </a:r>
            <a:r>
              <a:rPr lang="en-US" altLang="zh-CN" dirty="0"/>
              <a:t>K+1</a:t>
            </a:r>
            <a:r>
              <a:rPr lang="zh-CN" altLang="en-US" dirty="0"/>
              <a:t>层的参数，并且得到第</a:t>
            </a:r>
            <a:r>
              <a:rPr lang="en-US" altLang="zh-CN" dirty="0"/>
              <a:t>k+1</a:t>
            </a:r>
            <a:r>
              <a:rPr lang="zh-CN" altLang="en-US" dirty="0"/>
              <a:t>层的输出的</a:t>
            </a:r>
            <a:r>
              <a:rPr lang="en-US" altLang="zh-CN" dirty="0"/>
              <a:t>r</a:t>
            </a:r>
            <a:r>
              <a:rPr lang="en-US" altLang="zh-CN" baseline="-25000" dirty="0"/>
              <a:t>k+1</a:t>
            </a:r>
            <a:r>
              <a:rPr lang="zh-CN" altLang="en-US" dirty="0"/>
              <a:t>，即原输入数据的第</a:t>
            </a:r>
            <a:r>
              <a:rPr lang="en-US" altLang="zh-CN" dirty="0"/>
              <a:t>K+1</a:t>
            </a:r>
            <a:r>
              <a:rPr lang="zh-CN" altLang="en-US" dirty="0"/>
              <a:t>个表示，</a:t>
            </a:r>
            <a:r>
              <a:rPr lang="zh-CN" altLang="en-US" dirty="0" smtClean="0"/>
              <a:t>其中图（</a:t>
            </a:r>
            <a:r>
              <a:rPr lang="en-US" altLang="zh-CN" dirty="0" smtClean="0"/>
              <a:t>b</a:t>
            </a:r>
            <a:r>
              <a:rPr lang="zh-CN" altLang="en-US" dirty="0" smtClean="0"/>
              <a:t>）中</a:t>
            </a:r>
            <a:r>
              <a:rPr lang="zh-CN" altLang="en-US" dirty="0"/>
              <a:t>虚线表示之前训练出的隔层参数已经固定，不再变化。</a:t>
            </a:r>
          </a:p>
          <a:p>
            <a:endParaRPr lang="en-US" altLang="zh-CN" dirty="0"/>
          </a:p>
          <a:p>
            <a:r>
              <a:rPr lang="zh-CN" altLang="en-US" dirty="0" smtClean="0"/>
              <a:t>    假设</a:t>
            </a:r>
            <a:r>
              <a:rPr lang="zh-CN" altLang="en-US" dirty="0"/>
              <a:t>经过多层的训练，自动编码器已经学习到一个良好的特征来表示原输入数据，那么可以在自动编码器的最顶层添加一个分类器，如ＬＲ回归、支持向量机ＳＶＭ等，利用梯度下降方法对整个网络进行有监督的微调。一旦完成了这个有监督训练，整个神经网络就可以用来分类了。如果对自动编码器加上一些约束就能得到新的深度学习方法，例如稀疏自动编码器、降噪自动编码器等。</a:t>
            </a:r>
            <a:endParaRPr kumimoji="1" lang="zh-CN" altLang="en-US" dirty="0"/>
          </a:p>
        </p:txBody>
      </p:sp>
      <p:sp>
        <p:nvSpPr>
          <p:cNvPr id="7" name="文本框 6"/>
          <p:cNvSpPr txBox="1"/>
          <p:nvPr/>
        </p:nvSpPr>
        <p:spPr>
          <a:xfrm>
            <a:off x="26720" y="304882"/>
            <a:ext cx="4031873" cy="461665"/>
          </a:xfrm>
          <a:prstGeom prst="rect">
            <a:avLst/>
          </a:prstGeom>
          <a:noFill/>
        </p:spPr>
        <p:txBody>
          <a:bodyPr wrap="none" rtlCol="0">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2400" b="1" dirty="0">
                <a:latin typeface="+mj-ea"/>
                <a:ea typeface="+mj-ea"/>
              </a:rPr>
              <a:t>自动编码器（</a:t>
            </a:r>
            <a:r>
              <a:rPr kumimoji="1" lang="en-US" altLang="zh-CN" sz="2400" b="1" dirty="0" err="1">
                <a:latin typeface="+mj-ea"/>
                <a:ea typeface="+mj-ea"/>
              </a:rPr>
              <a:t>AutoEncoder</a:t>
            </a:r>
            <a:r>
              <a:rPr kumimoji="1" lang="zh-CN" altLang="en-US" sz="2400" b="1" dirty="0">
                <a:latin typeface="+mj-ea"/>
                <a:ea typeface="+mj-ea"/>
              </a:rPr>
              <a:t>）</a:t>
            </a:r>
          </a:p>
        </p:txBody>
      </p:sp>
    </p:spTree>
    <p:extLst>
      <p:ext uri="{BB962C8B-B14F-4D97-AF65-F5344CB8AC3E}">
        <p14:creationId xmlns:p14="http://schemas.microsoft.com/office/powerpoint/2010/main" val="603547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81080"/>
            <a:ext cx="5724644" cy="461665"/>
          </a:xfrm>
          <a:prstGeom prst="rect">
            <a:avLst/>
          </a:prstGeom>
          <a:noFill/>
        </p:spPr>
        <p:txBody>
          <a:bodyPr wrap="none" rtlCol="0">
            <a:spAutoFit/>
          </a:bodyPr>
          <a:lstStyle/>
          <a:p>
            <a:r>
              <a:rPr kumimoji="1" lang="zh-CN" altLang="en-US" sz="2400" dirty="0">
                <a:latin typeface="+mj-ea"/>
                <a:ea typeface="+mj-ea"/>
              </a:rPr>
              <a:t>稀疏自动编码器（</a:t>
            </a:r>
            <a:r>
              <a:rPr kumimoji="1" lang="en-US" altLang="zh-CN" sz="2400" dirty="0">
                <a:latin typeface="+mj-ea"/>
                <a:ea typeface="+mj-ea"/>
              </a:rPr>
              <a:t>Sparse</a:t>
            </a:r>
            <a:r>
              <a:rPr kumimoji="1" lang="zh-CN" altLang="en-US" sz="2400" dirty="0">
                <a:latin typeface="+mj-ea"/>
                <a:ea typeface="+mj-ea"/>
              </a:rPr>
              <a:t> </a:t>
            </a:r>
            <a:r>
              <a:rPr kumimoji="1" lang="en-US" altLang="zh-CN" sz="2400" dirty="0" err="1">
                <a:latin typeface="+mj-ea"/>
                <a:ea typeface="+mj-ea"/>
              </a:rPr>
              <a:t>AutoEncoder</a:t>
            </a:r>
            <a:r>
              <a:rPr kumimoji="1" lang="zh-CN" altLang="en-US" sz="2400" dirty="0">
                <a:latin typeface="+mj-ea"/>
                <a:ea typeface="+mj-ea"/>
              </a:rPr>
              <a:t>）</a:t>
            </a:r>
            <a:endParaRPr kumimoji="1" lang="en-US" altLang="zh-CN" sz="2400" dirty="0">
              <a:latin typeface="+mj-ea"/>
              <a:ea typeface="+mj-ea"/>
            </a:endParaRPr>
          </a:p>
        </p:txBody>
      </p:sp>
      <p:pic>
        <p:nvPicPr>
          <p:cNvPr id="2050" name="Picture 2" descr="https://gss1.bdstatic.com/9vo3dSag_xI4khGkpoWK1HF6hhy/baike/c0%3Dbaike80%2C5%2C5%2C80%2C26/sign=7f6c8da5fa246b606f03ba268a917129/838ba61ea8d3fd1f805171cc3c4e251f94ca5fe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10" y="2304095"/>
            <a:ext cx="4810125" cy="42862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0" y="1388754"/>
            <a:ext cx="7340471" cy="369332"/>
          </a:xfrm>
          <a:prstGeom prst="rect">
            <a:avLst/>
          </a:prstGeom>
          <a:noFill/>
        </p:spPr>
        <p:txBody>
          <a:bodyPr wrap="none" rtlCol="0">
            <a:spAutoFit/>
          </a:bodyPr>
          <a:lstStyle/>
          <a:p>
            <a:r>
              <a:rPr lang="zh-CN" altLang="en-US" dirty="0"/>
              <a:t>稀疏自编码器是具有一层隐含层的神经网络，其思路是让输出等于输入</a:t>
            </a:r>
            <a:endParaRPr kumimoji="1" lang="zh-CN" altLang="en-US" dirty="0"/>
          </a:p>
        </p:txBody>
      </p:sp>
      <p:sp>
        <p:nvSpPr>
          <p:cNvPr id="5" name="Rectangle 1"/>
          <p:cNvSpPr>
            <a:spLocks noChangeArrowheads="1"/>
          </p:cNvSpPr>
          <p:nvPr/>
        </p:nvSpPr>
        <p:spPr bwMode="auto">
          <a:xfrm>
            <a:off x="0" y="2057436"/>
            <a:ext cx="48005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zh-CN" altLang="zh-CN" sz="1800" b="0" i="0" u="none" strike="noStrike" cap="none" normalizeH="0" baseline="0" dirty="0">
                <a:ln>
                  <a:noFill/>
                </a:ln>
                <a:solidFill>
                  <a:schemeClr val="tx1"/>
                </a:solidFill>
                <a:effectLst/>
                <a:latin typeface="Arial" charset="0"/>
              </a:rPr>
              <a:t>   自编码神经网络尝试学习一</a:t>
            </a:r>
            <a:r>
              <a:rPr kumimoji="0" lang="zh-CN" altLang="zh-CN" sz="1800" b="0" i="0" u="none" strike="noStrike" cap="none" normalizeH="0" baseline="0" dirty="0" smtClean="0">
                <a:ln>
                  <a:noFill/>
                </a:ln>
                <a:solidFill>
                  <a:schemeClr val="tx1"/>
                </a:solidFill>
                <a:effectLst/>
                <a:latin typeface="Arial" charset="0"/>
              </a:rPr>
              <a:t>个</a:t>
            </a:r>
            <a:r>
              <a:rPr kumimoji="0" lang="en-US" altLang="zh-CN" sz="1800" b="0" i="0" u="none" strike="noStrike" cap="none" normalizeH="0" baseline="0" dirty="0" err="1" smtClean="0">
                <a:ln>
                  <a:noFill/>
                </a:ln>
                <a:solidFill>
                  <a:schemeClr val="tx1"/>
                </a:solidFill>
                <a:effectLst/>
                <a:latin typeface="Arial" charset="0"/>
              </a:rPr>
              <a:t>h</a:t>
            </a:r>
            <a:r>
              <a:rPr kumimoji="0" lang="en-US" altLang="zh-CN" sz="1800" b="0" i="0" u="none" strike="noStrike" cap="none" normalizeH="0" baseline="-25000" dirty="0" err="1" smtClean="0">
                <a:ln>
                  <a:noFill/>
                </a:ln>
                <a:solidFill>
                  <a:schemeClr val="tx1"/>
                </a:solidFill>
                <a:effectLst/>
                <a:latin typeface="Arial" charset="0"/>
              </a:rPr>
              <a:t>w,b</a:t>
            </a:r>
            <a:r>
              <a:rPr kumimoji="0" lang="en-US" altLang="zh-CN" sz="1800" b="0" i="0" u="none" strike="noStrike" cap="none" normalizeH="0" dirty="0" smtClean="0">
                <a:ln>
                  <a:noFill/>
                </a:ln>
                <a:solidFill>
                  <a:schemeClr val="tx1"/>
                </a:solidFill>
                <a:effectLst/>
                <a:latin typeface="Arial" charset="0"/>
              </a:rPr>
              <a:t>(x)</a:t>
            </a:r>
            <a:r>
              <a:rPr kumimoji="0" lang="zh-CN" altLang="en-US" sz="1800" b="0" i="0" u="none" strike="noStrike" cap="none" normalizeH="0" dirty="0" smtClean="0">
                <a:ln>
                  <a:noFill/>
                </a:ln>
                <a:solidFill>
                  <a:schemeClr val="tx1"/>
                </a:solidFill>
                <a:effectLst/>
                <a:latin typeface="Arial" charset="0"/>
              </a:rPr>
              <a:t> </a:t>
            </a:r>
            <a:r>
              <a:rPr kumimoji="0" lang="en-US" altLang="zh-CN" sz="1800" b="0" i="0" u="none" strike="noStrike" cap="none" normalizeH="0" dirty="0" smtClean="0">
                <a:ln>
                  <a:noFill/>
                </a:ln>
                <a:solidFill>
                  <a:schemeClr val="tx1"/>
                </a:solidFill>
                <a:effectLst/>
                <a:latin typeface="Arial" charset="0"/>
              </a:rPr>
              <a:t>=</a:t>
            </a:r>
            <a:r>
              <a:rPr kumimoji="0" lang="zh-CN" altLang="en-US" sz="1800" b="0" i="0" u="none" strike="noStrike" cap="none" normalizeH="0" dirty="0" smtClean="0">
                <a:ln>
                  <a:noFill/>
                </a:ln>
                <a:solidFill>
                  <a:schemeClr val="tx1"/>
                </a:solidFill>
                <a:effectLst/>
                <a:latin typeface="Arial" charset="0"/>
              </a:rPr>
              <a:t> </a:t>
            </a:r>
            <a:r>
              <a:rPr kumimoji="0" lang="en-US" altLang="zh-CN" sz="1800" b="0" i="0" u="none" strike="noStrike" cap="none" normalizeH="0" dirty="0" smtClean="0">
                <a:ln>
                  <a:noFill/>
                </a:ln>
                <a:solidFill>
                  <a:schemeClr val="tx1"/>
                </a:solidFill>
                <a:effectLst/>
                <a:latin typeface="Arial" charset="0"/>
              </a:rPr>
              <a:t>x</a:t>
            </a:r>
            <a:r>
              <a:rPr kumimoji="0" lang="zh-CN" altLang="zh-CN" sz="1800" b="0" i="0" u="none" strike="noStrike" cap="none" normalizeH="0" baseline="0" dirty="0" smtClean="0">
                <a:ln>
                  <a:noFill/>
                </a:ln>
                <a:solidFill>
                  <a:schemeClr val="tx1"/>
                </a:solidFill>
                <a:effectLst/>
                <a:latin typeface="Arial" charset="0"/>
              </a:rPr>
              <a:t>的</a:t>
            </a:r>
            <a:r>
              <a:rPr kumimoji="0" lang="zh-CN" altLang="zh-CN" sz="1800" b="0" i="0" u="none" strike="noStrike" cap="none" normalizeH="0" baseline="0" dirty="0">
                <a:ln>
                  <a:noFill/>
                </a:ln>
                <a:solidFill>
                  <a:schemeClr val="tx1"/>
                </a:solidFill>
                <a:effectLst/>
                <a:latin typeface="Arial" charset="0"/>
              </a:rPr>
              <a:t>函数。换句话说，它尝试</a:t>
            </a:r>
            <a:r>
              <a:rPr kumimoji="0" lang="zh-CN" altLang="zh-CN" sz="1800" b="0" i="0" u="none" strike="noStrike" cap="none" normalizeH="0" baseline="0" dirty="0" smtClean="0">
                <a:ln>
                  <a:noFill/>
                </a:ln>
                <a:solidFill>
                  <a:schemeClr val="tx1"/>
                </a:solidFill>
                <a:effectLst/>
                <a:latin typeface="Arial" charset="0"/>
              </a:rPr>
              <a:t>逼近等</a:t>
            </a:r>
            <a:r>
              <a:rPr kumimoji="0" lang="zh-CN" altLang="zh-CN" sz="1800" b="0" i="0" u="none" strike="noStrike" cap="none" normalizeH="0" baseline="0" dirty="0">
                <a:ln>
                  <a:noFill/>
                </a:ln>
                <a:solidFill>
                  <a:schemeClr val="tx1"/>
                </a:solidFill>
                <a:effectLst/>
                <a:latin typeface="Arial" charset="0"/>
              </a:rPr>
              <a:t>函数，从而使得输出 </a:t>
            </a:r>
            <a:r>
              <a:rPr lang="en-US" altLang="zh-CN" dirty="0">
                <a:latin typeface="Arial" charset="0"/>
              </a:rPr>
              <a:t> </a:t>
            </a:r>
            <a:r>
              <a:rPr lang="en-US" altLang="zh-CN" dirty="0" err="1">
                <a:latin typeface="Arial" charset="0"/>
              </a:rPr>
              <a:t>h</a:t>
            </a:r>
            <a:r>
              <a:rPr lang="en-US" altLang="zh-CN" baseline="-25000" dirty="0" err="1">
                <a:latin typeface="Arial" charset="0"/>
              </a:rPr>
              <a:t>w,b</a:t>
            </a:r>
            <a:r>
              <a:rPr lang="en-US" altLang="zh-CN" dirty="0">
                <a:latin typeface="Arial" charset="0"/>
              </a:rPr>
              <a:t>(x)</a:t>
            </a:r>
            <a:r>
              <a:rPr lang="zh-CN" altLang="zh-CN" dirty="0" smtClean="0">
                <a:latin typeface="Arial" charset="0"/>
              </a:rPr>
              <a:t>  </a:t>
            </a:r>
            <a:r>
              <a:rPr lang="zh-CN" altLang="zh-CN" dirty="0">
                <a:latin typeface="Arial" charset="0"/>
              </a:rPr>
              <a:t>接近于</a:t>
            </a:r>
            <a:r>
              <a:rPr lang="zh-CN" altLang="zh-CN" dirty="0" smtClean="0">
                <a:latin typeface="Arial" charset="0"/>
              </a:rPr>
              <a:t>输入</a:t>
            </a:r>
            <a:r>
              <a:rPr lang="en-US" altLang="zh-CN" dirty="0" smtClean="0">
                <a:latin typeface="Arial" charset="0"/>
              </a:rPr>
              <a:t>X</a:t>
            </a:r>
            <a:r>
              <a:rPr lang="zh-CN" altLang="zh-CN" dirty="0" smtClean="0">
                <a:latin typeface="Arial" charset="0"/>
              </a:rPr>
              <a:t>。</a:t>
            </a:r>
            <a:r>
              <a:rPr lang="zh-CN" altLang="zh-CN" dirty="0">
                <a:latin typeface="Arial" charset="0"/>
              </a:rPr>
              <a:t>这样往往可以发现输入数据的</a:t>
            </a:r>
            <a:r>
              <a:rPr lang="zh-CN" altLang="zh-CN" dirty="0" smtClean="0">
                <a:latin typeface="Arial" charset="0"/>
              </a:rPr>
              <a:t>一些</a:t>
            </a:r>
            <a:r>
              <a:rPr lang="zh-CN" altLang="en-US" dirty="0" smtClean="0">
                <a:latin typeface="Arial" charset="0"/>
              </a:rPr>
              <a:t>重要</a:t>
            </a:r>
            <a:r>
              <a:rPr kumimoji="0" lang="zh-CN" altLang="zh-CN" sz="1800" b="0" i="0" u="none" strike="noStrike" cap="none" normalizeH="0" baseline="0" dirty="0" smtClean="0">
                <a:ln>
                  <a:noFill/>
                </a:ln>
                <a:solidFill>
                  <a:schemeClr val="tx1"/>
                </a:solidFill>
                <a:effectLst/>
                <a:latin typeface="Arial" charset="0"/>
              </a:rPr>
              <a:t>特征</a:t>
            </a:r>
            <a:r>
              <a:rPr kumimoji="0" lang="zh-CN" altLang="zh-CN" sz="1800" b="0" i="0" u="none" strike="noStrike" cap="none" normalizeH="0" baseline="0" dirty="0">
                <a:ln>
                  <a:noFill/>
                </a:ln>
                <a:solidFill>
                  <a:schemeClr val="tx1"/>
                </a:solidFill>
                <a:effectLst/>
                <a:latin typeface="Arial" charset="0"/>
              </a:rPr>
              <a:t>，最终我们会用隐藏层的神经元代替原始数据。当隐藏神经元数目少于输入的数目时，自编码神经网络可以达到数据压缩的效果</a:t>
            </a:r>
          </a:p>
        </p:txBody>
      </p:sp>
    </p:spTree>
    <p:extLst>
      <p:ext uri="{BB962C8B-B14F-4D97-AF65-F5344CB8AC3E}">
        <p14:creationId xmlns:p14="http://schemas.microsoft.com/office/powerpoint/2010/main" val="588810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 y="381080"/>
            <a:ext cx="6617324" cy="461665"/>
          </a:xfrm>
          <a:prstGeom prst="rect">
            <a:avLst/>
          </a:prstGeom>
          <a:noFill/>
        </p:spPr>
        <p:txBody>
          <a:bodyPr wrap="none" rtlCol="0">
            <a:spAutoFit/>
          </a:bodyPr>
          <a:lstStyle/>
          <a:p>
            <a:r>
              <a:rPr kumimoji="1" lang="zh-CN" altLang="en-US" sz="2400" b="1" dirty="0"/>
              <a:t>降噪自动编码器（</a:t>
            </a:r>
            <a:r>
              <a:rPr kumimoji="1" lang="en-US" altLang="zh-CN" sz="2400" b="1" dirty="0" err="1"/>
              <a:t>Denoising</a:t>
            </a:r>
            <a:r>
              <a:rPr kumimoji="1" lang="en-US" altLang="zh-CN" sz="2400" b="1" dirty="0"/>
              <a:t> </a:t>
            </a:r>
            <a:r>
              <a:rPr kumimoji="1" lang="en-US" altLang="zh-CN" sz="2400" b="1" dirty="0" err="1"/>
              <a:t>AutoEncoders</a:t>
            </a:r>
            <a:r>
              <a:rPr kumimoji="1" lang="zh-CN" altLang="en-US" sz="2400" b="1" dirty="0"/>
              <a:t>）</a:t>
            </a:r>
            <a:endParaRPr kumimoji="1" lang="en-US" altLang="zh-CN" sz="2400" b="1" dirty="0"/>
          </a:p>
        </p:txBody>
      </p:sp>
      <p:sp>
        <p:nvSpPr>
          <p:cNvPr id="3" name="文本框 2"/>
          <p:cNvSpPr txBox="1"/>
          <p:nvPr/>
        </p:nvSpPr>
        <p:spPr>
          <a:xfrm>
            <a:off x="217844" y="4296993"/>
            <a:ext cx="8762770" cy="923330"/>
          </a:xfrm>
          <a:prstGeom prst="rect">
            <a:avLst/>
          </a:prstGeom>
          <a:noFill/>
        </p:spPr>
        <p:txBody>
          <a:bodyPr wrap="square" rtlCol="0">
            <a:spAutoFit/>
          </a:bodyPr>
          <a:lstStyle/>
          <a:p>
            <a:r>
              <a:rPr lang="zh-CN" altLang="en-US" dirty="0" smtClean="0"/>
              <a:t>其中</a:t>
            </a:r>
            <a:r>
              <a:rPr lang="en-US" altLang="zh-CN" dirty="0" smtClean="0"/>
              <a:t>X</a:t>
            </a:r>
            <a:r>
              <a:rPr lang="zh-CN" altLang="en-US" dirty="0" smtClean="0"/>
              <a:t>是</a:t>
            </a:r>
            <a:r>
              <a:rPr lang="zh-CN" altLang="en-US" dirty="0"/>
              <a:t>原始的输入数据，</a:t>
            </a:r>
            <a:r>
              <a:rPr lang="en-US" altLang="zh-CN" dirty="0" err="1"/>
              <a:t>Denoising</a:t>
            </a:r>
            <a:r>
              <a:rPr lang="en-US" altLang="zh-CN" dirty="0"/>
              <a:t> Auto-encoder</a:t>
            </a:r>
            <a:r>
              <a:rPr lang="zh-CN" altLang="en-US" dirty="0"/>
              <a:t>以一定概率把输入层节点的值置为</a:t>
            </a:r>
            <a:r>
              <a:rPr lang="en-US" altLang="zh-CN" dirty="0"/>
              <a:t>0</a:t>
            </a:r>
            <a:r>
              <a:rPr lang="zh-CN" altLang="en-US" dirty="0"/>
              <a:t>，从而得到含有噪音的模型</a:t>
            </a:r>
            <a:r>
              <a:rPr lang="zh-CN" altLang="en-US" dirty="0" smtClean="0"/>
              <a:t>输入</a:t>
            </a:r>
            <a:r>
              <a:rPr lang="en-US" altLang="zh-CN" dirty="0"/>
              <a:t>X</a:t>
            </a:r>
            <a:r>
              <a:rPr lang="en-US" altLang="zh-CN" dirty="0" smtClean="0"/>
              <a:t>ˆ</a:t>
            </a:r>
            <a:r>
              <a:rPr lang="zh-CN" altLang="en-US" dirty="0" smtClean="0"/>
              <a:t>，</a:t>
            </a:r>
            <a:r>
              <a:rPr lang="zh-CN" altLang="en-US" dirty="0"/>
              <a:t>以这丢失的</a:t>
            </a:r>
            <a:r>
              <a:rPr lang="zh-CN" altLang="en-US" dirty="0" smtClean="0"/>
              <a:t>数据</a:t>
            </a:r>
            <a:r>
              <a:rPr lang="en-US" altLang="zh-CN" dirty="0"/>
              <a:t>Xˆ</a:t>
            </a:r>
            <a:r>
              <a:rPr lang="zh-CN" altLang="en-US" dirty="0" smtClean="0"/>
              <a:t>去</a:t>
            </a:r>
            <a:r>
              <a:rPr lang="zh-CN" altLang="en-US" dirty="0"/>
              <a:t>计算</a:t>
            </a:r>
            <a:r>
              <a:rPr lang="en-US" altLang="zh-CN" dirty="0"/>
              <a:t>y</a:t>
            </a:r>
            <a:r>
              <a:rPr lang="zh-CN" altLang="en-US" dirty="0"/>
              <a:t>，计算</a:t>
            </a:r>
            <a:r>
              <a:rPr lang="en-US" altLang="zh-CN" dirty="0"/>
              <a:t>z</a:t>
            </a:r>
            <a:r>
              <a:rPr lang="zh-CN" altLang="en-US" dirty="0"/>
              <a:t>，并将</a:t>
            </a:r>
            <a:r>
              <a:rPr lang="en-US" altLang="zh-CN" dirty="0"/>
              <a:t>z</a:t>
            </a:r>
            <a:r>
              <a:rPr lang="zh-CN" altLang="en-US" dirty="0"/>
              <a:t>与原始</a:t>
            </a:r>
            <a:r>
              <a:rPr lang="en-US" altLang="zh-CN" dirty="0"/>
              <a:t>x</a:t>
            </a:r>
            <a:r>
              <a:rPr lang="zh-CN" altLang="en-US" dirty="0"/>
              <a:t>做误差迭代，这样，网络就学习了这个破损（原文叫</a:t>
            </a:r>
            <a:r>
              <a:rPr lang="en-US" altLang="zh-CN" dirty="0" err="1"/>
              <a:t>Corruputed</a:t>
            </a:r>
            <a:r>
              <a:rPr lang="zh-CN" altLang="en-US" dirty="0"/>
              <a:t>）的数据</a:t>
            </a:r>
            <a:endParaRPr lang="zh-CN" altLang="en-US" dirty="0">
              <a:latin typeface="Adobe Caslon Pro"/>
              <a:ea typeface="楷体" pitchFamily="49" charset="-122"/>
            </a:endParaRPr>
          </a:p>
        </p:txBody>
      </p:sp>
      <p:sp>
        <p:nvSpPr>
          <p:cNvPr id="6" name="文本框 5"/>
          <p:cNvSpPr txBox="1"/>
          <p:nvPr/>
        </p:nvSpPr>
        <p:spPr>
          <a:xfrm>
            <a:off x="0" y="6396335"/>
            <a:ext cx="8991484" cy="461665"/>
          </a:xfrm>
          <a:prstGeom prst="rect">
            <a:avLst/>
          </a:prstGeom>
          <a:noFill/>
        </p:spPr>
        <p:txBody>
          <a:bodyPr wrap="square" rtlCol="0">
            <a:spAutoFit/>
          </a:bodyPr>
          <a:lstStyle/>
          <a:p>
            <a:r>
              <a:rPr lang="en-US" altLang="zh-CN" sz="1200" dirty="0"/>
              <a:t>Vincent P , </a:t>
            </a:r>
            <a:r>
              <a:rPr lang="en-US" altLang="zh-CN" sz="1200" dirty="0" err="1"/>
              <a:t>Larochelle</a:t>
            </a:r>
            <a:r>
              <a:rPr lang="en-US" altLang="zh-CN" sz="1200" dirty="0"/>
              <a:t> H , </a:t>
            </a:r>
            <a:r>
              <a:rPr lang="en-US" altLang="zh-CN" sz="1200" dirty="0" err="1"/>
              <a:t>Bengio</a:t>
            </a:r>
            <a:r>
              <a:rPr lang="en-US" altLang="zh-CN" sz="1200" dirty="0"/>
              <a:t> Y , et al. Extracting and Composing Robust Features with </a:t>
            </a:r>
            <a:r>
              <a:rPr lang="en-US" altLang="zh-CN" sz="1200" dirty="0" err="1"/>
              <a:t>Denoising</a:t>
            </a:r>
            <a:r>
              <a:rPr lang="en-US" altLang="zh-CN" sz="1200" dirty="0"/>
              <a:t> </a:t>
            </a:r>
            <a:r>
              <a:rPr lang="en-US" altLang="zh-CN" sz="1200" dirty="0" err="1"/>
              <a:t>Autoencoders</a:t>
            </a:r>
            <a:r>
              <a:rPr lang="en-US" altLang="zh-CN" sz="1200" dirty="0"/>
              <a:t>[C]// International Conference on Machine Learning. ACM, 2008.</a:t>
            </a:r>
            <a:endParaRPr kumimoji="1" lang="zh-CN" altLang="en-US" sz="1200" dirty="0"/>
          </a:p>
        </p:txBody>
      </p:sp>
      <p:pic>
        <p:nvPicPr>
          <p:cNvPr id="8" name="图片 7"/>
          <p:cNvPicPr>
            <a:picLocks noChangeAspect="1"/>
          </p:cNvPicPr>
          <p:nvPr/>
        </p:nvPicPr>
        <p:blipFill>
          <a:blip r:embed="rId3"/>
          <a:stretch>
            <a:fillRect/>
          </a:stretch>
        </p:blipFill>
        <p:spPr>
          <a:xfrm>
            <a:off x="217844" y="1510046"/>
            <a:ext cx="7988300" cy="2133600"/>
          </a:xfrm>
          <a:prstGeom prst="rect">
            <a:avLst/>
          </a:prstGeom>
        </p:spPr>
      </p:pic>
    </p:spTree>
    <p:extLst>
      <p:ext uri="{BB962C8B-B14F-4D97-AF65-F5344CB8AC3E}">
        <p14:creationId xmlns:p14="http://schemas.microsoft.com/office/powerpoint/2010/main" val="357465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381080"/>
            <a:ext cx="6617324" cy="461665"/>
          </a:xfrm>
          <a:prstGeom prst="rect">
            <a:avLst/>
          </a:prstGeom>
          <a:noFill/>
        </p:spPr>
        <p:txBody>
          <a:bodyPr wrap="none" rtlCol="0">
            <a:spAutoFit/>
          </a:bodyPr>
          <a:lstStyle/>
          <a:p>
            <a:r>
              <a:rPr kumimoji="1" lang="zh-CN" altLang="en-US" sz="2400" b="1" dirty="0"/>
              <a:t>降噪自动编码器（</a:t>
            </a:r>
            <a:r>
              <a:rPr kumimoji="1" lang="en-US" altLang="zh-CN" sz="2400" b="1" dirty="0" err="1"/>
              <a:t>Denoising</a:t>
            </a:r>
            <a:r>
              <a:rPr kumimoji="1" lang="en-US" altLang="zh-CN" sz="2400" b="1" dirty="0"/>
              <a:t> </a:t>
            </a:r>
            <a:r>
              <a:rPr kumimoji="1" lang="en-US" altLang="zh-CN" sz="2400" b="1" dirty="0" err="1"/>
              <a:t>AutoEncoders</a:t>
            </a:r>
            <a:r>
              <a:rPr kumimoji="1" lang="zh-CN" altLang="en-US" sz="2400" b="1" dirty="0"/>
              <a:t>）</a:t>
            </a:r>
            <a:endParaRPr kumimoji="1" lang="en-US" altLang="zh-CN" sz="2400" b="1" dirty="0"/>
          </a:p>
        </p:txBody>
      </p:sp>
      <p:sp>
        <p:nvSpPr>
          <p:cNvPr id="6" name="文本框 5"/>
          <p:cNvSpPr txBox="1"/>
          <p:nvPr/>
        </p:nvSpPr>
        <p:spPr>
          <a:xfrm>
            <a:off x="76318" y="1447852"/>
            <a:ext cx="8686572" cy="1754326"/>
          </a:xfrm>
          <a:prstGeom prst="rect">
            <a:avLst/>
          </a:prstGeom>
          <a:noFill/>
        </p:spPr>
        <p:txBody>
          <a:bodyPr wrap="square" rtlCol="0">
            <a:spAutoFit/>
          </a:bodyPr>
          <a:lstStyle/>
          <a:p>
            <a:r>
              <a:rPr kumimoji="1" lang="zh-CN" altLang="en-US" dirty="0" smtClean="0"/>
              <a:t>对于上面提到的破损数据，</a:t>
            </a:r>
            <a:r>
              <a:rPr lang="zh-CN" altLang="en-US" dirty="0"/>
              <a:t>这个破损的数据是很有用</a:t>
            </a:r>
            <a:r>
              <a:rPr lang="zh-CN" altLang="en-US" dirty="0" smtClean="0"/>
              <a:t>的：</a:t>
            </a:r>
            <a:endParaRPr lang="en-US" altLang="zh-CN" dirty="0" smtClean="0"/>
          </a:p>
          <a:p>
            <a:endParaRPr lang="en-US" altLang="zh-CN" b="1" dirty="0" smtClean="0"/>
          </a:p>
          <a:p>
            <a:r>
              <a:rPr lang="en-US" altLang="zh-CN" b="1" dirty="0" smtClean="0"/>
              <a:t>1</a:t>
            </a:r>
            <a:r>
              <a:rPr lang="zh-CN" altLang="en-US" b="1" dirty="0" smtClean="0"/>
              <a:t>、通过</a:t>
            </a:r>
            <a:r>
              <a:rPr lang="zh-CN" altLang="en-US" b="1" dirty="0"/>
              <a:t>与非破损数据训练的对比，破损数据训练出来的</a:t>
            </a:r>
            <a:r>
              <a:rPr lang="en-US" altLang="zh-CN" b="1" dirty="0"/>
              <a:t>Weight</a:t>
            </a:r>
            <a:r>
              <a:rPr lang="zh-CN" altLang="en-US" b="1" dirty="0"/>
              <a:t>噪声比较</a:t>
            </a:r>
            <a:r>
              <a:rPr lang="zh-CN" altLang="en-US" b="1" dirty="0" smtClean="0"/>
              <a:t>小</a:t>
            </a:r>
            <a:endParaRPr lang="en-US" altLang="zh-CN" b="1" dirty="0" smtClean="0"/>
          </a:p>
          <a:p>
            <a:endParaRPr kumimoji="1" lang="en-US" altLang="zh-CN" b="1" dirty="0"/>
          </a:p>
          <a:p>
            <a:r>
              <a:rPr kumimoji="1" lang="en-US" altLang="zh-CN" b="1" dirty="0" smtClean="0"/>
              <a:t>2</a:t>
            </a:r>
            <a:r>
              <a:rPr kumimoji="1" lang="zh-CN" altLang="en-US" b="1" dirty="0" smtClean="0"/>
              <a:t>、</a:t>
            </a:r>
            <a:r>
              <a:rPr lang="zh-CN" altLang="en-US" b="1" dirty="0"/>
              <a:t>破损数据一定程度上减轻了训练数据与测试数据的代沟。</a:t>
            </a:r>
            <a:r>
              <a:rPr lang="zh-CN" altLang="en-US" dirty="0"/>
              <a:t>由于数据的部分</a:t>
            </a:r>
            <a:r>
              <a:rPr lang="zh-CN" altLang="en-US" dirty="0" smtClean="0"/>
              <a:t>被擦掉</a:t>
            </a:r>
            <a:r>
              <a:rPr lang="zh-CN" altLang="en-US" dirty="0"/>
              <a:t>了，因而这破损</a:t>
            </a:r>
            <a:r>
              <a:rPr lang="zh-CN" altLang="en-US" dirty="0" smtClean="0"/>
              <a:t>数据一定</a:t>
            </a:r>
            <a:r>
              <a:rPr lang="zh-CN" altLang="en-US" dirty="0"/>
              <a:t>程度上比较接近测试</a:t>
            </a:r>
            <a:r>
              <a:rPr lang="zh-CN" altLang="en-US" dirty="0" smtClean="0"/>
              <a:t>数据</a:t>
            </a:r>
            <a:endParaRPr lang="zh-CN" altLang="en-US" dirty="0"/>
          </a:p>
        </p:txBody>
      </p:sp>
    </p:spTree>
    <p:extLst>
      <p:ext uri="{BB962C8B-B14F-4D97-AF65-F5344CB8AC3E}">
        <p14:creationId xmlns:p14="http://schemas.microsoft.com/office/powerpoint/2010/main" val="1263005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8298" y="2667020"/>
            <a:ext cx="7467404" cy="584775"/>
          </a:xfrm>
          <a:prstGeom prst="rect">
            <a:avLst/>
          </a:prstGeom>
        </p:spPr>
        <p:txBody>
          <a:bodyPr wrap="square">
            <a:spAutoFit/>
          </a:bodyPr>
          <a:lstStyle/>
          <a:p>
            <a:pPr algn="ctr"/>
            <a:r>
              <a:rPr lang="en-US" altLang="zh-CN" sz="3200" b="1" spc="50" dirty="0" smtClean="0">
                <a:ln w="11430"/>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 for your attention !</a:t>
            </a:r>
            <a:endParaRPr lang="zh-CN" altLang="en-US" sz="3200" b="1" spc="50" dirty="0">
              <a:ln w="11430"/>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90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1447801"/>
            <a:ext cx="8305800" cy="2819378"/>
          </a:xfrm>
        </p:spPr>
        <p:txBody>
          <a:bodyPr/>
          <a:lstStyle/>
          <a:p>
            <a:r>
              <a:rPr lang="zh-CN" altLang="en-US" sz="2000" dirty="0" smtClean="0">
                <a:latin typeface="SimSun" charset="-122"/>
                <a:ea typeface="SimSun" charset="-122"/>
                <a:cs typeface="SimSun" charset="-122"/>
              </a:rPr>
              <a:t>深度学习：一种基于无监督特征学习和特征层次结构的学习方法</a:t>
            </a:r>
          </a:p>
          <a:p>
            <a:pPr lvl="1">
              <a:buFont typeface="Arial" charset="0"/>
              <a:buNone/>
            </a:pPr>
            <a:endParaRPr lang="en-US" altLang="zh-CN" sz="2000" dirty="0" smtClean="0">
              <a:latin typeface="SimSun" charset="-122"/>
              <a:ea typeface="SimSun" charset="-122"/>
              <a:cs typeface="SimSun" charset="-122"/>
            </a:endParaRPr>
          </a:p>
          <a:p>
            <a:r>
              <a:rPr lang="zh-CN" altLang="en-US" sz="2000" dirty="0" smtClean="0">
                <a:latin typeface="SimSun" charset="-122"/>
                <a:ea typeface="SimSun" charset="-122"/>
                <a:cs typeface="SimSun" charset="-122"/>
              </a:rPr>
              <a:t>可能的的名称：</a:t>
            </a:r>
          </a:p>
          <a:p>
            <a:pPr lvl="1"/>
            <a:r>
              <a:rPr lang="zh-CN" altLang="en-US" sz="2000" dirty="0" smtClean="0">
                <a:latin typeface="SimSun" charset="-122"/>
                <a:ea typeface="SimSun" charset="-122"/>
                <a:cs typeface="SimSun" charset="-122"/>
              </a:rPr>
              <a:t>深度学习</a:t>
            </a:r>
          </a:p>
          <a:p>
            <a:pPr lvl="1"/>
            <a:r>
              <a:rPr lang="zh-CN" altLang="en-US" sz="2000" dirty="0" smtClean="0">
                <a:latin typeface="SimSun" charset="-122"/>
                <a:ea typeface="SimSun" charset="-122"/>
                <a:cs typeface="SimSun" charset="-122"/>
              </a:rPr>
              <a:t>特征学习</a:t>
            </a:r>
          </a:p>
          <a:p>
            <a:pPr lvl="1"/>
            <a:r>
              <a:rPr lang="zh-CN" altLang="en-US" sz="2000" dirty="0" smtClean="0">
                <a:latin typeface="SimSun" charset="-122"/>
                <a:ea typeface="SimSun" charset="-122"/>
                <a:cs typeface="SimSun" charset="-122"/>
              </a:rPr>
              <a:t>无监督特征学习</a:t>
            </a:r>
          </a:p>
          <a:p>
            <a:pPr lvl="1">
              <a:buFont typeface="Arial" charset="0"/>
              <a:buNone/>
            </a:pPr>
            <a:endParaRPr lang="en-US" altLang="zh-CN" sz="2000" dirty="0" smtClean="0">
              <a:latin typeface="SimSun" charset="-122"/>
              <a:ea typeface="SimSun" charset="-122"/>
              <a:cs typeface="SimSun" charset="-122"/>
            </a:endParaRPr>
          </a:p>
        </p:txBody>
      </p:sp>
      <p:sp>
        <p:nvSpPr>
          <p:cNvPr id="3" name="文本框 2"/>
          <p:cNvSpPr txBox="1"/>
          <p:nvPr/>
        </p:nvSpPr>
        <p:spPr>
          <a:xfrm>
            <a:off x="152516" y="381080"/>
            <a:ext cx="954107" cy="461665"/>
          </a:xfrm>
          <a:prstGeom prst="rect">
            <a:avLst/>
          </a:prstGeom>
          <a:noFill/>
        </p:spPr>
        <p:txBody>
          <a:bodyPr wrap="none" rtlCol="0">
            <a:spAutoFit/>
          </a:bodyPr>
          <a:lstStyle/>
          <a:p>
            <a:r>
              <a:rPr lang="zh-CN" altLang="en-US" sz="2400" b="1" dirty="0">
                <a:latin typeface="SimSun" charset="-122"/>
                <a:ea typeface="SimSun" charset="-122"/>
                <a:cs typeface="SimSun" charset="-122"/>
              </a:rPr>
              <a:t>概 述</a:t>
            </a:r>
            <a:endParaRPr kumimoji="1" lang="zh-CN" altLang="en-US" sz="2400" b="1" dirty="0">
              <a:latin typeface="SimSun" charset="-122"/>
              <a:ea typeface="SimSun" charset="-122"/>
              <a:cs typeface="SimSun" charset="-122"/>
            </a:endParaRPr>
          </a:p>
        </p:txBody>
      </p:sp>
      <p:sp>
        <p:nvSpPr>
          <p:cNvPr id="2" name="文本框 1"/>
          <p:cNvSpPr txBox="1"/>
          <p:nvPr/>
        </p:nvSpPr>
        <p:spPr>
          <a:xfrm>
            <a:off x="629569" y="4571970"/>
            <a:ext cx="7848504" cy="1754326"/>
          </a:xfrm>
          <a:prstGeom prst="rect">
            <a:avLst/>
          </a:prstGeom>
          <a:noFill/>
        </p:spPr>
        <p:txBody>
          <a:bodyPr wrap="square" rtlCol="0">
            <a:spAutoFit/>
          </a:bodyPr>
          <a:lstStyle/>
          <a:p>
            <a:r>
              <a:rPr kumimoji="1" lang="zh-CN" altLang="en-US" dirty="0" smtClean="0"/>
              <a:t>监督学习：</a:t>
            </a:r>
            <a:r>
              <a:rPr lang="zh-CN" altLang="en-US" b="1" dirty="0"/>
              <a:t>训练数据既有特征</a:t>
            </a:r>
            <a:r>
              <a:rPr lang="en-US" altLang="zh-CN" b="1" dirty="0"/>
              <a:t>(feature)</a:t>
            </a:r>
            <a:r>
              <a:rPr lang="zh-CN" altLang="en-US" b="1" dirty="0"/>
              <a:t>又有标签</a:t>
            </a:r>
            <a:r>
              <a:rPr lang="en-US" altLang="zh-CN" b="1" dirty="0"/>
              <a:t>(label)</a:t>
            </a:r>
            <a:r>
              <a:rPr lang="zh-CN" altLang="en-US" dirty="0"/>
              <a:t>，通过训练，让机器可以自己找到特征和标签之间的</a:t>
            </a:r>
            <a:r>
              <a:rPr lang="zh-CN" altLang="en-US" dirty="0" smtClean="0"/>
              <a:t>联系。</a:t>
            </a:r>
            <a:endParaRPr lang="en-US" altLang="zh-CN" dirty="0" smtClean="0"/>
          </a:p>
          <a:p>
            <a:endParaRPr kumimoji="1" lang="en-US" altLang="zh-CN" dirty="0"/>
          </a:p>
          <a:p>
            <a:r>
              <a:rPr kumimoji="1" lang="zh-CN" altLang="en-US" dirty="0" smtClean="0"/>
              <a:t>无监督学习：</a:t>
            </a:r>
            <a:r>
              <a:rPr lang="zh-CN" altLang="en-US" b="1" dirty="0"/>
              <a:t>训练样本的标记信息未知</a:t>
            </a:r>
            <a:r>
              <a:rPr lang="zh-CN" altLang="en-US" dirty="0"/>
              <a:t>，目标是通过对无标记训练样本的学习来揭示数据的内在性质及规律，为进一步的数据分析提供基础，此类学习任务中研究最多、应用最广的是</a:t>
            </a:r>
            <a:r>
              <a:rPr lang="en-US" altLang="zh-CN" dirty="0"/>
              <a:t>"</a:t>
            </a:r>
            <a:r>
              <a:rPr lang="zh-CN" altLang="en-US" dirty="0"/>
              <a:t>聚类</a:t>
            </a:r>
            <a:r>
              <a:rPr lang="en-US" altLang="zh-CN" dirty="0"/>
              <a:t>" </a:t>
            </a:r>
            <a:endParaRPr kumimoji="1" lang="zh-CN" altLang="en-US" dirty="0"/>
          </a:p>
        </p:txBody>
      </p:sp>
    </p:spTree>
    <p:extLst>
      <p:ext uri="{BB962C8B-B14F-4D97-AF65-F5344CB8AC3E}">
        <p14:creationId xmlns:p14="http://schemas.microsoft.com/office/powerpoint/2010/main" val="23005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318" y="381080"/>
            <a:ext cx="3262432" cy="461665"/>
          </a:xfrm>
          <a:prstGeom prst="rect">
            <a:avLst/>
          </a:prstGeom>
          <a:noFill/>
        </p:spPr>
        <p:txBody>
          <a:bodyPr wrap="none" rtlCol="0">
            <a:spAutoFit/>
          </a:bodyPr>
          <a:lstStyle/>
          <a:p>
            <a:r>
              <a:rPr kumimoji="1" lang="zh-CN" altLang="en-US" sz="2400" b="1" dirty="0" smtClean="0"/>
              <a:t>为什么要自动提取特征</a:t>
            </a:r>
            <a:endParaRPr kumimoji="1" lang="zh-CN" altLang="en-US" sz="2400" b="1" dirty="0"/>
          </a:p>
        </p:txBody>
      </p:sp>
      <p:pic>
        <p:nvPicPr>
          <p:cNvPr id="1026" name="Picture 2" descr="https://ask.qcloudimg.com/http-save/developer-news/l09oye1kg9.jpeg?imageView2/2/w/1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24" y="3048010"/>
            <a:ext cx="4914900" cy="33813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52516" y="1447852"/>
            <a:ext cx="7935685" cy="1477328"/>
          </a:xfrm>
          <a:prstGeom prst="rect">
            <a:avLst/>
          </a:prstGeom>
          <a:noFill/>
        </p:spPr>
        <p:txBody>
          <a:bodyPr wrap="square" rtlCol="0">
            <a:spAutoFit/>
          </a:bodyPr>
          <a:lstStyle/>
          <a:p>
            <a:r>
              <a:rPr lang="zh-CN" altLang="en-US" dirty="0"/>
              <a:t>然而，根据人们的经验，例如人们可以根据一个人的头部便可判断这个人是谁，而不一定需要整个人的图片，同理，这样巨大的数据中存储的信息对计算机而言也不全部都是必要的，存在一定的冗余信息，可以通过一定的降维方法，对图片数据进行降维，或者称为从图片中提取特征，存储图片的重要信息，利用特征对图片进行更多的操作</a:t>
            </a:r>
            <a:r>
              <a:rPr lang="zh-CN" altLang="en-US" dirty="0" smtClean="0"/>
              <a:t>。</a:t>
            </a:r>
            <a:endParaRPr lang="zh-CN" altLang="en-US" dirty="0"/>
          </a:p>
        </p:txBody>
      </p:sp>
    </p:spTree>
    <p:extLst>
      <p:ext uri="{BB962C8B-B14F-4D97-AF65-F5344CB8AC3E}">
        <p14:creationId xmlns:p14="http://schemas.microsoft.com/office/powerpoint/2010/main" val="497697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628" y="381080"/>
            <a:ext cx="1415772" cy="461665"/>
          </a:xfrm>
          <a:prstGeom prst="rect">
            <a:avLst/>
          </a:prstGeom>
          <a:noFill/>
        </p:spPr>
        <p:txBody>
          <a:bodyPr wrap="none" rtlCol="0">
            <a:spAutoFit/>
          </a:bodyPr>
          <a:lstStyle/>
          <a:p>
            <a:r>
              <a:rPr kumimoji="1" lang="zh-CN" altLang="en-US" sz="2400" b="1" dirty="0"/>
              <a:t>深度</a:t>
            </a:r>
            <a:r>
              <a:rPr kumimoji="1" lang="zh-CN" altLang="en-US" sz="2400" b="1" dirty="0" smtClean="0"/>
              <a:t>学习</a:t>
            </a:r>
            <a:endParaRPr kumimoji="1" lang="zh-CN" altLang="en-US" sz="2400" b="1" dirty="0"/>
          </a:p>
        </p:txBody>
      </p:sp>
      <p:sp>
        <p:nvSpPr>
          <p:cNvPr id="4" name="Rectangle 3"/>
          <p:cNvSpPr txBox="1">
            <a:spLocks/>
          </p:cNvSpPr>
          <p:nvPr/>
        </p:nvSpPr>
        <p:spPr bwMode="auto">
          <a:xfrm>
            <a:off x="185193" y="1371655"/>
            <a:ext cx="8229600" cy="205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0"/>
              </a:spcBef>
              <a:spcAft>
                <a:spcPct val="0"/>
              </a:spcAft>
              <a:buChar char="–"/>
              <a:defRPr sz="2400">
                <a:solidFill>
                  <a:schemeClr val="tx1"/>
                </a:solidFill>
                <a:latin typeface="+mn-lt"/>
                <a:ea typeface="+mn-ea"/>
              </a:defRPr>
            </a:lvl2pPr>
            <a:lvl3pPr marL="1143000" indent="-228600" algn="l" rtl="0" eaLnBrk="0" fontAlgn="base" hangingPunct="0">
              <a:lnSpc>
                <a:spcPct val="150000"/>
              </a:lnSpc>
              <a:spcBef>
                <a:spcPct val="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0"/>
              </a:spcBef>
              <a:spcAft>
                <a:spcPct val="0"/>
              </a:spcAft>
              <a:buChar char="–"/>
              <a:defRPr sz="2400">
                <a:solidFill>
                  <a:schemeClr val="tx1"/>
                </a:solidFill>
                <a:latin typeface="+mn-lt"/>
                <a:ea typeface="+mn-ea"/>
              </a:defRPr>
            </a:lvl4pPr>
            <a:lvl5pPr marL="2057400" indent="-228600" algn="l" rtl="0" eaLnBrk="0" fontAlgn="base" hangingPunct="0">
              <a:lnSpc>
                <a:spcPct val="150000"/>
              </a:lnSpc>
              <a:spcBef>
                <a:spcPct val="0"/>
              </a:spcBef>
              <a:spcAft>
                <a:spcPct val="0"/>
              </a:spcAft>
              <a:buChar char="»"/>
              <a:defRPr sz="2400">
                <a:solidFill>
                  <a:schemeClr val="tx1"/>
                </a:solidFill>
                <a:latin typeface="+mn-lt"/>
                <a:ea typeface="+mn-ea"/>
              </a:defRPr>
            </a:lvl5pPr>
            <a:lvl6pPr marL="2514600" indent="-228600" algn="l" rtl="0" eaLnBrk="0" fontAlgn="base" hangingPunct="0">
              <a:lnSpc>
                <a:spcPct val="150000"/>
              </a:lnSpc>
              <a:spcBef>
                <a:spcPct val="0"/>
              </a:spcBef>
              <a:spcAft>
                <a:spcPct val="0"/>
              </a:spcAft>
              <a:buChar char="»"/>
              <a:defRPr sz="2400">
                <a:solidFill>
                  <a:schemeClr val="tx1"/>
                </a:solidFill>
                <a:latin typeface="+mn-lt"/>
                <a:ea typeface="+mn-ea"/>
              </a:defRPr>
            </a:lvl6pPr>
            <a:lvl7pPr marL="2971800" indent="-228600" algn="l" rtl="0" eaLnBrk="0" fontAlgn="base" hangingPunct="0">
              <a:lnSpc>
                <a:spcPct val="150000"/>
              </a:lnSpc>
              <a:spcBef>
                <a:spcPct val="0"/>
              </a:spcBef>
              <a:spcAft>
                <a:spcPct val="0"/>
              </a:spcAft>
              <a:buChar char="»"/>
              <a:defRPr sz="2400">
                <a:solidFill>
                  <a:schemeClr val="tx1"/>
                </a:solidFill>
                <a:latin typeface="+mn-lt"/>
                <a:ea typeface="+mn-ea"/>
              </a:defRPr>
            </a:lvl7pPr>
            <a:lvl8pPr marL="3429000" indent="-228600" algn="l" rtl="0" eaLnBrk="0" fontAlgn="base" hangingPunct="0">
              <a:lnSpc>
                <a:spcPct val="150000"/>
              </a:lnSpc>
              <a:spcBef>
                <a:spcPct val="0"/>
              </a:spcBef>
              <a:spcAft>
                <a:spcPct val="0"/>
              </a:spcAft>
              <a:buChar char="»"/>
              <a:defRPr sz="2400">
                <a:solidFill>
                  <a:schemeClr val="tx1"/>
                </a:solidFill>
                <a:latin typeface="+mn-lt"/>
                <a:ea typeface="+mn-ea"/>
              </a:defRPr>
            </a:lvl8pPr>
            <a:lvl9pPr marL="3886200" indent="-228600" algn="l" rtl="0" eaLnBrk="0" fontAlgn="base" hangingPunct="0">
              <a:lnSpc>
                <a:spcPct val="150000"/>
              </a:lnSpc>
              <a:spcBef>
                <a:spcPct val="0"/>
              </a:spcBef>
              <a:spcAft>
                <a:spcPct val="0"/>
              </a:spcAft>
              <a:buChar char="»"/>
              <a:defRPr sz="2400">
                <a:solidFill>
                  <a:schemeClr val="tx1"/>
                </a:solidFill>
                <a:latin typeface="+mn-lt"/>
                <a:ea typeface="+mn-ea"/>
              </a:defRPr>
            </a:lvl9pPr>
          </a:lstStyle>
          <a:p>
            <a:pPr>
              <a:buFont typeface="Arial" charset="0"/>
              <a:buNone/>
            </a:pPr>
            <a:r>
              <a:rPr lang="en-US" altLang="zh-CN" sz="1800" kern="0" dirty="0" smtClean="0">
                <a:latin typeface="+mn-ea"/>
              </a:rPr>
              <a:t>1</a:t>
            </a:r>
            <a:r>
              <a:rPr lang="zh-CN" altLang="en-US" sz="1800" kern="0" dirty="0" smtClean="0">
                <a:latin typeface="+mn-ea"/>
              </a:rPr>
              <a:t>）多隐层的人工神经网络具有优异的特征学习能力，学习得到的特征对数据有更本质的刻画，从而有利于可视化或分类；</a:t>
            </a:r>
          </a:p>
          <a:p>
            <a:pPr>
              <a:buFont typeface="Arial" charset="0"/>
              <a:buNone/>
            </a:pPr>
            <a:r>
              <a:rPr lang="en-US" altLang="zh-CN" sz="1800" kern="0" dirty="0" smtClean="0">
                <a:latin typeface="+mn-ea"/>
              </a:rPr>
              <a:t>2</a:t>
            </a:r>
            <a:r>
              <a:rPr lang="zh-CN" altLang="en-US" sz="1800" kern="0" dirty="0" smtClean="0">
                <a:latin typeface="+mn-ea"/>
              </a:rPr>
              <a:t>）深度神经网络在训练上的难度，可以通过“逐层初始化”（</a:t>
            </a:r>
            <a:r>
              <a:rPr lang="en-US" altLang="zh-CN" sz="1800" kern="0" dirty="0" smtClean="0">
                <a:latin typeface="+mn-ea"/>
              </a:rPr>
              <a:t>layer-wise pre-training</a:t>
            </a:r>
            <a:r>
              <a:rPr lang="zh-CN" altLang="en-US" sz="1800" kern="0" dirty="0" smtClean="0">
                <a:latin typeface="+mn-ea"/>
              </a:rPr>
              <a:t>）来有效克服，逐层初始化可通过无监督学习实现的。</a:t>
            </a:r>
            <a:endParaRPr lang="zh-CN" altLang="en-US" sz="1800" kern="0" dirty="0" smtClean="0">
              <a:latin typeface="+mn-ea"/>
            </a:endParaRPr>
          </a:p>
        </p:txBody>
      </p:sp>
    </p:spTree>
    <p:extLst>
      <p:ext uri="{BB962C8B-B14F-4D97-AF65-F5344CB8AC3E}">
        <p14:creationId xmlns:p14="http://schemas.microsoft.com/office/powerpoint/2010/main" val="33763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714" y="1143060"/>
            <a:ext cx="8686572" cy="923330"/>
          </a:xfrm>
          <a:prstGeom prst="rect">
            <a:avLst/>
          </a:prstGeom>
          <a:noFill/>
        </p:spPr>
        <p:txBody>
          <a:bodyPr wrap="square" rtlCol="0">
            <a:spAutoFit/>
          </a:bodyPr>
          <a:lstStyle/>
          <a:p>
            <a:r>
              <a:rPr kumimoji="1" lang="zh-CN" altLang="en-US" dirty="0" smtClean="0"/>
              <a:t>本质：</a:t>
            </a:r>
            <a:r>
              <a:rPr kumimoji="1" lang="zh-CN" altLang="en-US" dirty="0"/>
              <a:t>通过构建多隐层的模型和海量训练数据（可为无标签数据），来学习更有用的特征，从而最终提升分类或预测的准确性。 “深度模型”是手段，“特征学习”是目的。</a:t>
            </a:r>
          </a:p>
        </p:txBody>
      </p:sp>
      <p:sp>
        <p:nvSpPr>
          <p:cNvPr id="4" name="文本框 3"/>
          <p:cNvSpPr txBox="1"/>
          <p:nvPr/>
        </p:nvSpPr>
        <p:spPr>
          <a:xfrm>
            <a:off x="228794" y="364896"/>
            <a:ext cx="1415772" cy="461665"/>
          </a:xfrm>
          <a:prstGeom prst="rect">
            <a:avLst/>
          </a:prstGeom>
          <a:noFill/>
        </p:spPr>
        <p:txBody>
          <a:bodyPr wrap="none" rtlCol="0">
            <a:spAutoFit/>
          </a:bodyPr>
          <a:lstStyle/>
          <a:p>
            <a:r>
              <a:rPr kumimoji="1" lang="zh-CN" altLang="en-US" sz="2400" b="1" dirty="0"/>
              <a:t>深度学习</a:t>
            </a:r>
          </a:p>
        </p:txBody>
      </p:sp>
      <p:sp>
        <p:nvSpPr>
          <p:cNvPr id="5" name="文本框 4"/>
          <p:cNvSpPr txBox="1"/>
          <p:nvPr/>
        </p:nvSpPr>
        <p:spPr>
          <a:xfrm>
            <a:off x="228714" y="2245388"/>
            <a:ext cx="4114691" cy="2862322"/>
          </a:xfrm>
          <a:prstGeom prst="rect">
            <a:avLst/>
          </a:prstGeom>
          <a:noFill/>
        </p:spPr>
        <p:txBody>
          <a:bodyPr wrap="square" rtlCol="0">
            <a:spAutoFit/>
          </a:bodyPr>
          <a:lstStyle/>
          <a:p>
            <a:r>
              <a:rPr kumimoji="1" lang="zh-CN" altLang="en-US" dirty="0"/>
              <a:t>与浅层学习的区别：</a:t>
            </a:r>
            <a:endParaRPr kumimoji="1" lang="en-US" altLang="zh-CN" dirty="0"/>
          </a:p>
          <a:p>
            <a:pPr>
              <a:buFont typeface="Arial" panose="020B0604020202020204" pitchFamily="34" charset="0"/>
              <a:buNone/>
            </a:pPr>
            <a:r>
              <a:rPr kumimoji="1" lang="en-US" altLang="zh-CN" dirty="0"/>
              <a:t>1</a:t>
            </a:r>
            <a:r>
              <a:rPr kumimoji="1" lang="zh-CN" altLang="en-US" dirty="0"/>
              <a:t>）强调了模型结构的深度，通常有</a:t>
            </a:r>
            <a:r>
              <a:rPr kumimoji="1" lang="en-US" altLang="zh-CN" dirty="0"/>
              <a:t>5-10</a:t>
            </a:r>
            <a:r>
              <a:rPr kumimoji="1" lang="zh-CN" altLang="en-US" dirty="0"/>
              <a:t>多层的隐层节点</a:t>
            </a:r>
            <a:r>
              <a:rPr kumimoji="1" lang="zh-CN" altLang="en-US" dirty="0" smtClean="0"/>
              <a:t>；</a:t>
            </a:r>
            <a:endParaRPr kumimoji="1" lang="en-US" altLang="zh-CN" dirty="0" smtClean="0"/>
          </a:p>
          <a:p>
            <a:pPr>
              <a:buFont typeface="Arial" panose="020B0604020202020204" pitchFamily="34" charset="0"/>
              <a:buNone/>
            </a:pPr>
            <a:endParaRPr kumimoji="1" lang="zh-CN" altLang="en-US" dirty="0"/>
          </a:p>
          <a:p>
            <a:pPr>
              <a:buFont typeface="Arial" panose="020B0604020202020204" pitchFamily="34" charset="0"/>
              <a:buNone/>
            </a:pPr>
            <a:r>
              <a:rPr kumimoji="1" lang="en-US" altLang="zh-CN" dirty="0"/>
              <a:t>2</a:t>
            </a:r>
            <a:r>
              <a:rPr kumimoji="1" lang="zh-CN" altLang="en-US" dirty="0"/>
              <a:t>）明确突出了特征学习的重要性，通过逐层特征变换，将样本在原空间的特征表示变换到一个新特征空间，从而使分类或预测更加容易。与人工规则构造特征的方法相比，利用大数据来学习特征，更能够刻画数据的丰富内在信息。</a:t>
            </a:r>
          </a:p>
        </p:txBody>
      </p:sp>
      <p:pic>
        <p:nvPicPr>
          <p:cNvPr id="7" name="Picture 5"/>
          <p:cNvPicPr>
            <a:picLocks noChangeAspect="1" noChangeArrowheads="1"/>
          </p:cNvPicPr>
          <p:nvPr/>
        </p:nvPicPr>
        <p:blipFill>
          <a:blip r:embed="rId3"/>
          <a:srcRect/>
          <a:stretch>
            <a:fillRect/>
          </a:stretch>
        </p:blipFill>
        <p:spPr bwMode="auto">
          <a:xfrm>
            <a:off x="4876792" y="2245388"/>
            <a:ext cx="3074987" cy="3886200"/>
          </a:xfrm>
          <a:prstGeom prst="rect">
            <a:avLst/>
          </a:prstGeom>
          <a:noFill/>
          <a:ln w="9525">
            <a:noFill/>
            <a:miter lim="800000"/>
            <a:headEnd/>
            <a:tailEnd/>
          </a:ln>
        </p:spPr>
      </p:pic>
    </p:spTree>
    <p:extLst>
      <p:ext uri="{BB962C8B-B14F-4D97-AF65-F5344CB8AC3E}">
        <p14:creationId xmlns:p14="http://schemas.microsoft.com/office/powerpoint/2010/main" val="1253397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srcRect/>
          <a:stretch>
            <a:fillRect/>
          </a:stretch>
        </p:blipFill>
        <p:spPr bwMode="auto">
          <a:xfrm>
            <a:off x="304912" y="1600248"/>
            <a:ext cx="3800475" cy="2809875"/>
          </a:xfrm>
          <a:prstGeom prst="rect">
            <a:avLst/>
          </a:prstGeom>
          <a:noFill/>
          <a:ln w="9525">
            <a:noFill/>
            <a:miter lim="800000"/>
            <a:headEnd/>
            <a:tailEnd/>
          </a:ln>
        </p:spPr>
      </p:pic>
      <p:pic>
        <p:nvPicPr>
          <p:cNvPr id="4" name="Picture 5"/>
          <p:cNvPicPr>
            <a:picLocks noChangeAspect="1" noChangeArrowheads="1"/>
          </p:cNvPicPr>
          <p:nvPr/>
        </p:nvPicPr>
        <p:blipFill>
          <a:blip r:embed="rId4"/>
          <a:srcRect/>
          <a:stretch>
            <a:fillRect/>
          </a:stretch>
        </p:blipFill>
        <p:spPr bwMode="auto">
          <a:xfrm>
            <a:off x="5029188" y="1600248"/>
            <a:ext cx="3074987" cy="3886200"/>
          </a:xfrm>
          <a:prstGeom prst="rect">
            <a:avLst/>
          </a:prstGeom>
          <a:noFill/>
          <a:ln w="9525">
            <a:noFill/>
            <a:miter lim="800000"/>
            <a:headEnd/>
            <a:tailEnd/>
          </a:ln>
        </p:spPr>
      </p:pic>
      <p:sp>
        <p:nvSpPr>
          <p:cNvPr id="2" name="文本框 1"/>
          <p:cNvSpPr txBox="1"/>
          <p:nvPr/>
        </p:nvSpPr>
        <p:spPr>
          <a:xfrm>
            <a:off x="304912" y="1143060"/>
            <a:ext cx="1338828" cy="369332"/>
          </a:xfrm>
          <a:prstGeom prst="rect">
            <a:avLst/>
          </a:prstGeom>
          <a:noFill/>
        </p:spPr>
        <p:txBody>
          <a:bodyPr wrap="none" rtlCol="0">
            <a:spAutoFit/>
          </a:bodyPr>
          <a:lstStyle/>
          <a:p>
            <a:r>
              <a:rPr kumimoji="1" lang="zh-CN" altLang="en-US" dirty="0" smtClean="0"/>
              <a:t>神经网络：</a:t>
            </a:r>
            <a:endParaRPr kumimoji="1" lang="zh-CN" altLang="en-US" dirty="0"/>
          </a:p>
        </p:txBody>
      </p:sp>
      <p:sp>
        <p:nvSpPr>
          <p:cNvPr id="6" name="文本框 5"/>
          <p:cNvSpPr txBox="1"/>
          <p:nvPr/>
        </p:nvSpPr>
        <p:spPr>
          <a:xfrm>
            <a:off x="5029188" y="1158360"/>
            <a:ext cx="1338828" cy="369332"/>
          </a:xfrm>
          <a:prstGeom prst="rect">
            <a:avLst/>
          </a:prstGeom>
          <a:noFill/>
        </p:spPr>
        <p:txBody>
          <a:bodyPr wrap="none" rtlCol="0">
            <a:spAutoFit/>
          </a:bodyPr>
          <a:lstStyle/>
          <a:p>
            <a:r>
              <a:rPr kumimoji="1" lang="zh-CN" altLang="en-US" dirty="0" smtClean="0"/>
              <a:t>深度学习：</a:t>
            </a:r>
            <a:endParaRPr kumimoji="1" lang="zh-CN" altLang="en-US" dirty="0"/>
          </a:p>
        </p:txBody>
      </p:sp>
      <p:sp>
        <p:nvSpPr>
          <p:cNvPr id="7" name="文本框 6"/>
          <p:cNvSpPr txBox="1"/>
          <p:nvPr/>
        </p:nvSpPr>
        <p:spPr>
          <a:xfrm>
            <a:off x="152516" y="381080"/>
            <a:ext cx="2954655" cy="461665"/>
          </a:xfrm>
          <a:prstGeom prst="rect">
            <a:avLst/>
          </a:prstGeom>
          <a:noFill/>
        </p:spPr>
        <p:txBody>
          <a:bodyPr wrap="none" rtlCol="0">
            <a:spAutoFit/>
          </a:bodyPr>
          <a:lstStyle/>
          <a:p>
            <a:r>
              <a:rPr kumimoji="1" lang="zh-CN" altLang="en-US" sz="2400" b="1" dirty="0" smtClean="0"/>
              <a:t>深度学习和神经网络</a:t>
            </a:r>
            <a:endParaRPr kumimoji="1" lang="zh-CN" altLang="en-US" sz="2400" b="1" dirty="0"/>
          </a:p>
        </p:txBody>
      </p:sp>
    </p:spTree>
    <p:extLst>
      <p:ext uri="{BB962C8B-B14F-4D97-AF65-F5344CB8AC3E}">
        <p14:creationId xmlns:p14="http://schemas.microsoft.com/office/powerpoint/2010/main" val="1125467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457278"/>
            <a:ext cx="954107" cy="369332"/>
          </a:xfrm>
          <a:prstGeom prst="rect">
            <a:avLst/>
          </a:prstGeom>
          <a:noFill/>
        </p:spPr>
        <p:txBody>
          <a:bodyPr wrap="none" rtlCol="0">
            <a:spAutoFit/>
          </a:bodyPr>
          <a:lstStyle/>
          <a:p>
            <a:r>
              <a:rPr kumimoji="1" lang="en-US" altLang="zh-CN" dirty="0" smtClean="0"/>
              <a:t>BP</a:t>
            </a:r>
            <a:r>
              <a:rPr kumimoji="1" lang="zh-CN" altLang="en-US" dirty="0" smtClean="0"/>
              <a:t>算法</a:t>
            </a:r>
            <a:endParaRPr kumimoji="1" lang="en-US" altLang="zh-CN" dirty="0" smtClean="0"/>
          </a:p>
        </p:txBody>
      </p:sp>
      <p:pic>
        <p:nvPicPr>
          <p:cNvPr id="2050" name="Picture 2" descr="https://gss2.bdstatic.com/9fo3dSag_xI4khGkpoWK1HF6hhy/baike/c0%3Dbaike116%2C5%2C5%2C116%2C38/sign=5a086a85b6315c60579863bdecd8a076/4034970a304e251f2f3c2268ad86c9177e3e535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178" y="2013887"/>
            <a:ext cx="3656453" cy="2555586"/>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74302" y="1219258"/>
            <a:ext cx="7979003" cy="369332"/>
          </a:xfrm>
          <a:prstGeom prst="rect">
            <a:avLst/>
          </a:prstGeom>
          <a:noFill/>
        </p:spPr>
        <p:txBody>
          <a:bodyPr wrap="square" rtlCol="0">
            <a:spAutoFit/>
          </a:bodyPr>
          <a:lstStyle/>
          <a:p>
            <a:r>
              <a:rPr lang="en-US" altLang="zh-CN" dirty="0"/>
              <a:t>BP</a:t>
            </a:r>
            <a:r>
              <a:rPr lang="zh-CN" altLang="en-US" dirty="0"/>
              <a:t>算法是由学习过程由信号的正向传播与误差的反向传播两个过程组成。</a:t>
            </a:r>
            <a:endParaRPr kumimoji="1" lang="zh-CN" altLang="en-US" dirty="0"/>
          </a:p>
        </p:txBody>
      </p:sp>
      <p:sp>
        <p:nvSpPr>
          <p:cNvPr id="4" name="文本框 3"/>
          <p:cNvSpPr txBox="1"/>
          <p:nvPr/>
        </p:nvSpPr>
        <p:spPr>
          <a:xfrm>
            <a:off x="152516" y="1981238"/>
            <a:ext cx="5235909" cy="4801314"/>
          </a:xfrm>
          <a:prstGeom prst="rect">
            <a:avLst/>
          </a:prstGeom>
          <a:noFill/>
        </p:spPr>
        <p:txBody>
          <a:bodyPr wrap="square" rtlCol="0">
            <a:spAutoFit/>
          </a:bodyPr>
          <a:lstStyle/>
          <a:p>
            <a:r>
              <a:rPr lang="zh-CN" altLang="en-US" dirty="0" smtClean="0"/>
              <a:t>    正向</a:t>
            </a:r>
            <a:r>
              <a:rPr lang="zh-CN" altLang="en-US" dirty="0"/>
              <a:t>传播时，输入样本从输入层进入网络，经隐层逐层传递至输出层，如果输出层的实际输出与期望输出</a:t>
            </a:r>
            <a:r>
              <a:rPr lang="en-US" altLang="zh-CN" dirty="0"/>
              <a:t>(</a:t>
            </a:r>
            <a:r>
              <a:rPr lang="zh-CN" altLang="en-US" dirty="0"/>
              <a:t>导师信号</a:t>
            </a:r>
            <a:r>
              <a:rPr lang="en-US" altLang="zh-CN" dirty="0"/>
              <a:t>)</a:t>
            </a:r>
            <a:r>
              <a:rPr lang="zh-CN" altLang="en-US" dirty="0"/>
              <a:t>不同，则转至误差反向传播；如果输出层的实际输出与期望输出</a:t>
            </a:r>
            <a:r>
              <a:rPr lang="en-US" altLang="zh-CN" dirty="0"/>
              <a:t>(</a:t>
            </a:r>
            <a:r>
              <a:rPr lang="zh-CN" altLang="en-US" dirty="0"/>
              <a:t>导师信号</a:t>
            </a:r>
            <a:r>
              <a:rPr lang="en-US" altLang="zh-CN" dirty="0"/>
              <a:t>)</a:t>
            </a:r>
            <a:r>
              <a:rPr lang="zh-CN" altLang="en-US" dirty="0"/>
              <a:t>相同，结束学习算法。</a:t>
            </a:r>
            <a:endParaRPr lang="en-US" altLang="zh-CN" dirty="0"/>
          </a:p>
          <a:p>
            <a:r>
              <a:rPr lang="zh-CN" altLang="en-US" dirty="0" smtClean="0"/>
              <a:t>    反向</a:t>
            </a:r>
            <a:r>
              <a:rPr lang="zh-CN" altLang="en-US" dirty="0"/>
              <a:t>传播时，将输出误差</a:t>
            </a:r>
            <a:r>
              <a:rPr lang="en-US" altLang="zh-CN" dirty="0"/>
              <a:t>(</a:t>
            </a:r>
            <a:r>
              <a:rPr lang="zh-CN" altLang="en-US" dirty="0"/>
              <a:t>期望输出与实际输出之差</a:t>
            </a:r>
            <a:r>
              <a:rPr lang="en-US" altLang="zh-CN" dirty="0"/>
              <a:t>)</a:t>
            </a:r>
            <a:r>
              <a:rPr lang="zh-CN" altLang="en-US" dirty="0"/>
              <a:t>按原通路反传计算，通过隐层反向，直至输入层，在反传过程中将误差分摊给各层的各个单元，获得各层各单元的误差信号，并将其作为修正各单元权值的根据。这一计算过程使用梯度下降法完成，在不停地调整各层神经元的权值和阈值后，使误差信号减小到最低限度。</a:t>
            </a:r>
            <a:endParaRPr lang="en-US" altLang="zh-CN" dirty="0"/>
          </a:p>
          <a:p>
            <a:r>
              <a:rPr lang="zh-CN" altLang="en-US" dirty="0" smtClean="0"/>
              <a:t>     权</a:t>
            </a:r>
            <a:r>
              <a:rPr lang="zh-CN" altLang="en-US" dirty="0"/>
              <a:t>值和阈值不断调整的过程，就是网络的学习与训练过程，经过信号正向传播与误差反向传播，权值和阈值的调整反复进行，一直进行到预先设定的学习训练次数，或输出误差减小到允许的程度</a:t>
            </a:r>
          </a:p>
          <a:p>
            <a:endParaRPr kumimoji="1" lang="zh-CN" altLang="en-US" dirty="0"/>
          </a:p>
        </p:txBody>
      </p:sp>
    </p:spTree>
    <p:extLst>
      <p:ext uri="{BB962C8B-B14F-4D97-AF65-F5344CB8AC3E}">
        <p14:creationId xmlns:p14="http://schemas.microsoft.com/office/powerpoint/2010/main" val="2065832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7350" y="381080"/>
            <a:ext cx="2954655" cy="461665"/>
          </a:xfrm>
          <a:prstGeom prst="rect">
            <a:avLst/>
          </a:prstGeom>
          <a:noFill/>
        </p:spPr>
        <p:txBody>
          <a:bodyPr wrap="none" rtlCol="0">
            <a:spAutoFit/>
          </a:bodyPr>
          <a:lstStyle/>
          <a:p>
            <a:r>
              <a:rPr kumimoji="1" lang="zh-CN" altLang="en-US" sz="2400" b="1" dirty="0"/>
              <a:t>深度学习和神经</a:t>
            </a:r>
            <a:r>
              <a:rPr kumimoji="1" lang="zh-CN" altLang="en-US" sz="2400" b="1" dirty="0" smtClean="0"/>
              <a:t>网络</a:t>
            </a:r>
            <a:endParaRPr kumimoji="1" lang="zh-CN" altLang="en-US" sz="2400" b="1" dirty="0"/>
          </a:p>
        </p:txBody>
      </p:sp>
      <p:sp>
        <p:nvSpPr>
          <p:cNvPr id="3" name="文本框 2"/>
          <p:cNvSpPr txBox="1"/>
          <p:nvPr/>
        </p:nvSpPr>
        <p:spPr>
          <a:xfrm>
            <a:off x="152516" y="1371654"/>
            <a:ext cx="8838968" cy="3083921"/>
          </a:xfrm>
          <a:prstGeom prst="rect">
            <a:avLst/>
          </a:prstGeom>
          <a:noFill/>
        </p:spPr>
        <p:txBody>
          <a:bodyPr wrap="square" rtlCol="0">
            <a:spAutoFit/>
          </a:bodyPr>
          <a:lstStyle/>
          <a:p>
            <a:pPr>
              <a:lnSpc>
                <a:spcPct val="90000"/>
              </a:lnSpc>
              <a:buFont typeface="Arial" panose="020B0604020202020204" pitchFamily="34" charset="0"/>
              <a:buNone/>
            </a:pPr>
            <a:r>
              <a:rPr kumimoji="1" lang="zh-CN" altLang="en-US" b="1" dirty="0"/>
              <a:t>相同点</a:t>
            </a:r>
            <a:r>
              <a:rPr kumimoji="1" lang="zh-CN" altLang="en-US" dirty="0" smtClean="0"/>
              <a:t>：</a:t>
            </a:r>
            <a:endParaRPr kumimoji="1" lang="en-US" altLang="zh-CN" dirty="0" smtClean="0"/>
          </a:p>
          <a:p>
            <a:pPr>
              <a:lnSpc>
                <a:spcPct val="90000"/>
              </a:lnSpc>
              <a:buFont typeface="Arial" panose="020B0604020202020204" pitchFamily="34" charset="0"/>
              <a:buNone/>
            </a:pPr>
            <a:r>
              <a:rPr kumimoji="1" lang="zh-CN" altLang="en-US" dirty="0" smtClean="0"/>
              <a:t>二者</a:t>
            </a:r>
            <a:r>
              <a:rPr kumimoji="1" lang="zh-CN" altLang="en-US" dirty="0"/>
              <a:t>均采用分层结构，系统包括输入层、隐层（多层）、输出层组成的多层网络，只有相邻层节点之间有连接，同一层以及跨层节点之间相互无连接，每一层可以看作是一个</a:t>
            </a:r>
            <a:r>
              <a:rPr kumimoji="1" lang="en-US" altLang="zh-CN" dirty="0"/>
              <a:t>logistic </a:t>
            </a:r>
            <a:r>
              <a:rPr kumimoji="1" lang="zh-CN" altLang="en-US" dirty="0"/>
              <a:t>回归模型。</a:t>
            </a:r>
          </a:p>
          <a:p>
            <a:pPr>
              <a:lnSpc>
                <a:spcPct val="90000"/>
              </a:lnSpc>
              <a:buFont typeface="Arial" panose="020B0604020202020204" pitchFamily="34" charset="0"/>
              <a:buNone/>
            </a:pPr>
            <a:endParaRPr kumimoji="1" lang="en-US" altLang="zh-CN" dirty="0" smtClean="0"/>
          </a:p>
          <a:p>
            <a:pPr>
              <a:lnSpc>
                <a:spcPct val="90000"/>
              </a:lnSpc>
              <a:buFont typeface="Arial" panose="020B0604020202020204" pitchFamily="34" charset="0"/>
              <a:buNone/>
            </a:pPr>
            <a:r>
              <a:rPr kumimoji="1" lang="zh-CN" altLang="en-US" b="1" dirty="0" smtClean="0"/>
              <a:t>不同点</a:t>
            </a:r>
            <a:r>
              <a:rPr kumimoji="1" lang="zh-CN" altLang="en-US" dirty="0"/>
              <a:t>：</a:t>
            </a:r>
          </a:p>
          <a:p>
            <a:pPr>
              <a:lnSpc>
                <a:spcPct val="90000"/>
              </a:lnSpc>
              <a:buFont typeface="Arial" panose="020B0604020202020204" pitchFamily="34" charset="0"/>
              <a:buNone/>
            </a:pPr>
            <a:r>
              <a:rPr kumimoji="1" lang="zh-CN" altLang="en-US" dirty="0"/>
              <a:t>神经网络：采用</a:t>
            </a:r>
            <a:r>
              <a:rPr kumimoji="1" lang="en-US" altLang="zh-CN" dirty="0"/>
              <a:t>BP</a:t>
            </a:r>
            <a:r>
              <a:rPr kumimoji="1" lang="zh-CN" altLang="en-US" dirty="0"/>
              <a:t>算法调整参数，即采用迭代算法来训练整个网络。随机设定初值</a:t>
            </a:r>
            <a:r>
              <a:rPr kumimoji="1" lang="zh-CN" altLang="en-US" dirty="0" smtClean="0"/>
              <a:t>，     计算</a:t>
            </a:r>
            <a:r>
              <a:rPr kumimoji="1" lang="zh-CN" altLang="en-US" dirty="0"/>
              <a:t>当前网络的输出，然后根据当前输出和样本真实标签之间的差去改变前面各层的参数，直到收敛；</a:t>
            </a:r>
          </a:p>
          <a:p>
            <a:pPr>
              <a:lnSpc>
                <a:spcPct val="90000"/>
              </a:lnSpc>
              <a:buFont typeface="Arial" panose="020B0604020202020204" pitchFamily="34" charset="0"/>
              <a:buNone/>
            </a:pPr>
            <a:r>
              <a:rPr kumimoji="1" lang="zh-CN" altLang="en-US" dirty="0"/>
              <a:t>深度学习：采用逐层训练机制。采用该机制的原因在于如果采用</a:t>
            </a:r>
            <a:r>
              <a:rPr kumimoji="1" lang="en-US" altLang="zh-CN" dirty="0"/>
              <a:t>BP</a:t>
            </a:r>
            <a:r>
              <a:rPr kumimoji="1" lang="zh-CN" altLang="en-US" dirty="0"/>
              <a:t>机制，对于一个</a:t>
            </a:r>
            <a:r>
              <a:rPr kumimoji="1" lang="en-US" altLang="zh-CN" dirty="0"/>
              <a:t>deep network</a:t>
            </a:r>
            <a:r>
              <a:rPr kumimoji="1" lang="zh-CN" altLang="en-US" dirty="0"/>
              <a:t>（</a:t>
            </a:r>
            <a:r>
              <a:rPr kumimoji="1" lang="en-US" altLang="zh-CN" dirty="0"/>
              <a:t>7</a:t>
            </a:r>
            <a:r>
              <a:rPr kumimoji="1" lang="zh-CN" altLang="en-US" dirty="0"/>
              <a:t>层以上），残差传播到最前面的层将变得很小，出现所谓的</a:t>
            </a:r>
            <a:r>
              <a:rPr kumimoji="1" lang="en-US" altLang="zh-CN" dirty="0"/>
              <a:t>gradient diffusion</a:t>
            </a:r>
            <a:r>
              <a:rPr kumimoji="1" lang="zh-CN" altLang="en-US" dirty="0"/>
              <a:t>（梯度扩散）。</a:t>
            </a:r>
          </a:p>
        </p:txBody>
      </p:sp>
    </p:spTree>
    <p:extLst>
      <p:ext uri="{BB962C8B-B14F-4D97-AF65-F5344CB8AC3E}">
        <p14:creationId xmlns:p14="http://schemas.microsoft.com/office/powerpoint/2010/main" val="291884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2516" y="381080"/>
            <a:ext cx="2646878" cy="461665"/>
          </a:xfrm>
          <a:prstGeom prst="rect">
            <a:avLst/>
          </a:prstGeom>
          <a:noFill/>
        </p:spPr>
        <p:txBody>
          <a:bodyPr wrap="none" rtlCol="0">
            <a:spAutoFit/>
          </a:bodyPr>
          <a:lstStyle/>
          <a:p>
            <a:r>
              <a:rPr kumimoji="1" lang="zh-CN" altLang="en-US" sz="2400" b="1" dirty="0"/>
              <a:t>深度</a:t>
            </a:r>
            <a:r>
              <a:rPr kumimoji="1" lang="zh-CN" altLang="en-US" sz="2400" b="1" dirty="0" smtClean="0"/>
              <a:t>学习训练过程</a:t>
            </a:r>
            <a:endParaRPr kumimoji="1" lang="zh-CN" altLang="en-US" sz="2400" b="1" dirty="0"/>
          </a:p>
        </p:txBody>
      </p:sp>
      <p:sp>
        <p:nvSpPr>
          <p:cNvPr id="4" name="Rectangle 3"/>
          <p:cNvSpPr txBox="1">
            <a:spLocks/>
          </p:cNvSpPr>
          <p:nvPr/>
        </p:nvSpPr>
        <p:spPr bwMode="auto">
          <a:xfrm>
            <a:off x="457200" y="1600200"/>
            <a:ext cx="8229600" cy="396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50000"/>
              </a:lnSpc>
              <a:spcBef>
                <a:spcPct val="0"/>
              </a:spcBef>
              <a:spcAft>
                <a:spcPct val="0"/>
              </a:spcAft>
              <a:buChar char="•"/>
              <a:defRPr sz="2400">
                <a:solidFill>
                  <a:schemeClr val="tx1"/>
                </a:solidFill>
                <a:latin typeface="+mn-lt"/>
                <a:ea typeface="+mn-ea"/>
                <a:cs typeface="+mn-cs"/>
              </a:defRPr>
            </a:lvl1pPr>
            <a:lvl2pPr marL="742950" indent="-285750" algn="l" rtl="0" eaLnBrk="0" fontAlgn="base" hangingPunct="0">
              <a:lnSpc>
                <a:spcPct val="150000"/>
              </a:lnSpc>
              <a:spcBef>
                <a:spcPct val="0"/>
              </a:spcBef>
              <a:spcAft>
                <a:spcPct val="0"/>
              </a:spcAft>
              <a:buChar char="–"/>
              <a:defRPr sz="2400">
                <a:solidFill>
                  <a:schemeClr val="tx1"/>
                </a:solidFill>
                <a:latin typeface="+mn-lt"/>
                <a:ea typeface="+mn-ea"/>
              </a:defRPr>
            </a:lvl2pPr>
            <a:lvl3pPr marL="1143000" indent="-228600" algn="l" rtl="0" eaLnBrk="0" fontAlgn="base" hangingPunct="0">
              <a:lnSpc>
                <a:spcPct val="150000"/>
              </a:lnSpc>
              <a:spcBef>
                <a:spcPct val="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0"/>
              </a:spcBef>
              <a:spcAft>
                <a:spcPct val="0"/>
              </a:spcAft>
              <a:buChar char="–"/>
              <a:defRPr sz="2400">
                <a:solidFill>
                  <a:schemeClr val="tx1"/>
                </a:solidFill>
                <a:latin typeface="+mn-lt"/>
                <a:ea typeface="+mn-ea"/>
              </a:defRPr>
            </a:lvl4pPr>
            <a:lvl5pPr marL="2057400" indent="-228600" algn="l" rtl="0" eaLnBrk="0" fontAlgn="base" hangingPunct="0">
              <a:lnSpc>
                <a:spcPct val="150000"/>
              </a:lnSpc>
              <a:spcBef>
                <a:spcPct val="0"/>
              </a:spcBef>
              <a:spcAft>
                <a:spcPct val="0"/>
              </a:spcAft>
              <a:buChar char="»"/>
              <a:defRPr sz="2400">
                <a:solidFill>
                  <a:schemeClr val="tx1"/>
                </a:solidFill>
                <a:latin typeface="+mn-lt"/>
                <a:ea typeface="+mn-ea"/>
              </a:defRPr>
            </a:lvl5pPr>
            <a:lvl6pPr marL="2514600" indent="-228600" algn="l" rtl="0" eaLnBrk="0" fontAlgn="base" hangingPunct="0">
              <a:lnSpc>
                <a:spcPct val="150000"/>
              </a:lnSpc>
              <a:spcBef>
                <a:spcPct val="0"/>
              </a:spcBef>
              <a:spcAft>
                <a:spcPct val="0"/>
              </a:spcAft>
              <a:buChar char="»"/>
              <a:defRPr sz="2400">
                <a:solidFill>
                  <a:schemeClr val="tx1"/>
                </a:solidFill>
                <a:latin typeface="+mn-lt"/>
                <a:ea typeface="+mn-ea"/>
              </a:defRPr>
            </a:lvl6pPr>
            <a:lvl7pPr marL="2971800" indent="-228600" algn="l" rtl="0" eaLnBrk="0" fontAlgn="base" hangingPunct="0">
              <a:lnSpc>
                <a:spcPct val="150000"/>
              </a:lnSpc>
              <a:spcBef>
                <a:spcPct val="0"/>
              </a:spcBef>
              <a:spcAft>
                <a:spcPct val="0"/>
              </a:spcAft>
              <a:buChar char="»"/>
              <a:defRPr sz="2400">
                <a:solidFill>
                  <a:schemeClr val="tx1"/>
                </a:solidFill>
                <a:latin typeface="+mn-lt"/>
                <a:ea typeface="+mn-ea"/>
              </a:defRPr>
            </a:lvl7pPr>
            <a:lvl8pPr marL="3429000" indent="-228600" algn="l" rtl="0" eaLnBrk="0" fontAlgn="base" hangingPunct="0">
              <a:lnSpc>
                <a:spcPct val="150000"/>
              </a:lnSpc>
              <a:spcBef>
                <a:spcPct val="0"/>
              </a:spcBef>
              <a:spcAft>
                <a:spcPct val="0"/>
              </a:spcAft>
              <a:buChar char="»"/>
              <a:defRPr sz="2400">
                <a:solidFill>
                  <a:schemeClr val="tx1"/>
                </a:solidFill>
                <a:latin typeface="+mn-lt"/>
                <a:ea typeface="+mn-ea"/>
              </a:defRPr>
            </a:lvl8pPr>
            <a:lvl9pPr marL="3886200" indent="-228600" algn="l" rtl="0" eaLnBrk="0" fontAlgn="base" hangingPunct="0">
              <a:lnSpc>
                <a:spcPct val="150000"/>
              </a:lnSpc>
              <a:spcBef>
                <a:spcPct val="0"/>
              </a:spcBef>
              <a:spcAft>
                <a:spcPct val="0"/>
              </a:spcAft>
              <a:buChar char="»"/>
              <a:defRPr sz="2400">
                <a:solidFill>
                  <a:schemeClr val="tx1"/>
                </a:solidFill>
                <a:latin typeface="+mn-lt"/>
                <a:ea typeface="+mn-ea"/>
              </a:defRPr>
            </a:lvl9pPr>
          </a:lstStyle>
          <a:p>
            <a:pPr>
              <a:buFontTx/>
            </a:pPr>
            <a:r>
              <a:rPr lang="zh-CN" altLang="en-US" kern="0" dirty="0" smtClean="0">
                <a:latin typeface="+mn-ea"/>
              </a:rPr>
              <a:t>不采用</a:t>
            </a:r>
            <a:r>
              <a:rPr lang="en-US" altLang="zh-CN" kern="0" dirty="0" smtClean="0">
                <a:latin typeface="+mn-ea"/>
              </a:rPr>
              <a:t>BP</a:t>
            </a:r>
            <a:r>
              <a:rPr lang="zh-CN" altLang="en-US" kern="0" dirty="0" smtClean="0">
                <a:latin typeface="+mn-ea"/>
              </a:rPr>
              <a:t>算法的原因</a:t>
            </a:r>
          </a:p>
          <a:p>
            <a:pPr>
              <a:buFont typeface="Arial" charset="0"/>
              <a:buNone/>
            </a:pPr>
            <a:r>
              <a:rPr lang="zh-CN" altLang="en-US" kern="0" dirty="0" smtClean="0">
                <a:latin typeface="+mn-ea"/>
              </a:rPr>
              <a:t>（</a:t>
            </a:r>
            <a:r>
              <a:rPr lang="en-US" altLang="zh-CN" kern="0" dirty="0" smtClean="0">
                <a:latin typeface="+mn-ea"/>
              </a:rPr>
              <a:t>1</a:t>
            </a:r>
            <a:r>
              <a:rPr lang="zh-CN" altLang="en-US" kern="0" dirty="0" smtClean="0">
                <a:latin typeface="+mn-ea"/>
              </a:rPr>
              <a:t>）反馈调整时，梯度越来越稀疏，从顶层越往下，误差校正信号越来越小；</a:t>
            </a:r>
          </a:p>
          <a:p>
            <a:pPr>
              <a:buFont typeface="Arial" charset="0"/>
              <a:buNone/>
            </a:pPr>
            <a:r>
              <a:rPr lang="zh-CN" altLang="en-US" kern="0" dirty="0" smtClean="0">
                <a:latin typeface="+mn-ea"/>
              </a:rPr>
              <a:t>（</a:t>
            </a:r>
            <a:r>
              <a:rPr lang="en-US" altLang="zh-CN" kern="0" dirty="0" smtClean="0">
                <a:latin typeface="+mn-ea"/>
              </a:rPr>
              <a:t>2</a:t>
            </a:r>
            <a:r>
              <a:rPr lang="zh-CN" altLang="en-US" kern="0" dirty="0" smtClean="0">
                <a:latin typeface="+mn-ea"/>
              </a:rPr>
              <a:t>）收敛易至局部最小，由于是采用随机值初始化，当初值是远离最优区域时易导致这一情况；</a:t>
            </a:r>
          </a:p>
          <a:p>
            <a:pPr>
              <a:buFont typeface="Arial" charset="0"/>
              <a:buNone/>
            </a:pPr>
            <a:r>
              <a:rPr lang="zh-CN" altLang="en-US" kern="0" dirty="0" smtClean="0">
                <a:latin typeface="+mn-ea"/>
              </a:rPr>
              <a:t>（</a:t>
            </a:r>
            <a:r>
              <a:rPr lang="en-US" altLang="zh-CN" kern="0" dirty="0" smtClean="0">
                <a:latin typeface="+mn-ea"/>
              </a:rPr>
              <a:t>3</a:t>
            </a:r>
            <a:r>
              <a:rPr lang="zh-CN" altLang="en-US" kern="0" dirty="0" smtClean="0">
                <a:latin typeface="+mn-ea"/>
              </a:rPr>
              <a:t>）</a:t>
            </a:r>
            <a:r>
              <a:rPr lang="en-US" altLang="zh-CN" kern="0" dirty="0" smtClean="0">
                <a:latin typeface="+mn-ea"/>
              </a:rPr>
              <a:t>BP</a:t>
            </a:r>
            <a:r>
              <a:rPr lang="zh-CN" altLang="en-US" kern="0" dirty="0" smtClean="0">
                <a:latin typeface="+mn-ea"/>
              </a:rPr>
              <a:t>算法需要有标签数据来训练，但大部分数据是无标签的</a:t>
            </a:r>
            <a:r>
              <a:rPr lang="zh-CN" altLang="en-US" sz="2800" kern="0" dirty="0" smtClean="0">
                <a:latin typeface="楷体" pitchFamily="49" charset="-122"/>
                <a:ea typeface="楷体" pitchFamily="49" charset="-122"/>
              </a:rPr>
              <a:t>；</a:t>
            </a:r>
            <a:endParaRPr lang="zh-CN" altLang="en-US" sz="2800" kern="0" dirty="0" smtClean="0">
              <a:latin typeface="楷体" pitchFamily="49" charset="-122"/>
              <a:ea typeface="楷体" pitchFamily="49" charset="-122"/>
            </a:endParaRPr>
          </a:p>
        </p:txBody>
      </p:sp>
    </p:spTree>
    <p:extLst>
      <p:ext uri="{BB962C8B-B14F-4D97-AF65-F5344CB8AC3E}">
        <p14:creationId xmlns:p14="http://schemas.microsoft.com/office/powerpoint/2010/main" val="408471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35457</TotalTime>
  <Pages>0</Pages>
  <Words>2405</Words>
  <Characters>0</Characters>
  <Application>Microsoft Macintosh PowerPoint</Application>
  <DocSecurity>0</DocSecurity>
  <PresentationFormat>全屏显示(4:3)</PresentationFormat>
  <Lines>0</Lines>
  <Paragraphs>116</Paragraphs>
  <Slides>18</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Adobe Caslon Pro</vt:lpstr>
      <vt:lpstr>SimSun</vt:lpstr>
      <vt:lpstr>Times New Roman</vt:lpstr>
      <vt:lpstr>黑体</vt:lpstr>
      <vt:lpstr>楷体</vt:lpstr>
      <vt:lpstr>宋体</vt:lpstr>
      <vt:lpstr>Arial</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Microsoft Office 用户</cp:lastModifiedBy>
  <cp:revision>1618</cp:revision>
  <dcterms:created xsi:type="dcterms:W3CDTF">2013-05-31T03:04:16Z</dcterms:created>
  <dcterms:modified xsi:type="dcterms:W3CDTF">2019-05-06T08:31:46Z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2052-9.1.0.5119</vt:lpwstr>
  </property>
</Properties>
</file>