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414" r:id="rId2"/>
    <p:sldId id="432" r:id="rId3"/>
    <p:sldId id="425" r:id="rId4"/>
    <p:sldId id="426" r:id="rId5"/>
    <p:sldId id="427" r:id="rId6"/>
    <p:sldId id="428" r:id="rId7"/>
    <p:sldId id="439" r:id="rId8"/>
    <p:sldId id="429" r:id="rId9"/>
    <p:sldId id="430" r:id="rId10"/>
    <p:sldId id="431" r:id="rId11"/>
    <p:sldId id="433" r:id="rId12"/>
    <p:sldId id="440" r:id="rId13"/>
    <p:sldId id="435" r:id="rId14"/>
    <p:sldId id="436" r:id="rId15"/>
    <p:sldId id="434" r:id="rId16"/>
    <p:sldId id="437" r:id="rId17"/>
    <p:sldId id="442" r:id="rId18"/>
    <p:sldId id="441" r:id="rId19"/>
    <p:sldId id="438" r:id="rId20"/>
  </p:sldIdLst>
  <p:sldSz cx="9144000" cy="6858000" type="screen4x3"/>
  <p:notesSz cx="6858000" cy="9144000"/>
  <p:defaultTex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FF66CC"/>
    <a:srgbClr val="00FF00"/>
    <a:srgbClr val="0000FF"/>
    <a:srgbClr val="008000"/>
    <a:srgbClr val="FFFF66"/>
    <a:srgbClr val="00CC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01" autoAdjust="0"/>
    <p:restoredTop sz="93875" autoAdjust="0"/>
  </p:normalViewPr>
  <p:slideViewPr>
    <p:cSldViewPr>
      <p:cViewPr varScale="1">
        <p:scale>
          <a:sx n="123" d="100"/>
          <a:sy n="123" d="100"/>
        </p:scale>
        <p:origin x="608" y="176"/>
      </p:cViewPr>
      <p:guideLst>
        <p:guide orient="horz" pos="2160"/>
        <p:guide pos="2881"/>
      </p:guideLst>
    </p:cSldViewPr>
  </p:slideViewPr>
  <p:notesTextViewPr>
    <p:cViewPr>
      <p:scale>
        <a:sx n="3" d="2"/>
        <a:sy n="3" d="2"/>
      </p:scale>
      <p:origin x="0" y="0"/>
    </p:cViewPr>
  </p:notesTextViewPr>
  <p:gridSpacing cx="76198" cy="7619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20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24580"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p:cNvSpPr>
            <a:spLocks noGrp="1" noChangeArrowheads="1"/>
          </p:cNvSpPr>
          <p:nvPr>
            <p:ph type="body" sz="quarter" idx="3"/>
          </p:nvPr>
        </p:nvSpPr>
        <p:spPr bwMode="auto">
          <a:xfrm>
            <a:off x="685800" y="4343400"/>
            <a:ext cx="5486400" cy="4114800"/>
          </a:xfrm>
          <a:prstGeom prst="rect">
            <a:avLst/>
          </a:prstGeom>
          <a:noFill/>
          <a:ln w="9525" cmpd="sng">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defRPr sz="1200"/>
            </a:lvl1pPr>
          </a:lstStyle>
          <a:p>
            <a:fld id="{98FDAAA2-88C6-4541-81B1-19179091E5A0}" type="slidenum">
              <a:rPr lang="en-US" altLang="zh-CN"/>
              <a:pPr/>
              <a:t>‹#›</a:t>
            </a:fld>
            <a:endParaRPr lang="en-US" altLang="zh-CN"/>
          </a:p>
        </p:txBody>
      </p:sp>
    </p:spTree>
    <p:extLst>
      <p:ext uri="{BB962C8B-B14F-4D97-AF65-F5344CB8AC3E}">
        <p14:creationId xmlns:p14="http://schemas.microsoft.com/office/powerpoint/2010/main" val="34711094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FDAAA2-88C6-4541-81B1-19179091E5A0}" type="slidenum">
              <a:rPr lang="en-US" altLang="zh-CN" smtClean="0"/>
              <a:pPr/>
              <a:t>1</a:t>
            </a:fld>
            <a:endParaRPr lang="en-US" altLang="zh-CN"/>
          </a:p>
        </p:txBody>
      </p:sp>
    </p:spTree>
    <p:extLst>
      <p:ext uri="{BB962C8B-B14F-4D97-AF65-F5344CB8AC3E}">
        <p14:creationId xmlns:p14="http://schemas.microsoft.com/office/powerpoint/2010/main" val="6122064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FDAAA2-88C6-4541-81B1-19179091E5A0}" type="slidenum">
              <a:rPr lang="en-US" altLang="zh-CN" smtClean="0"/>
              <a:pPr/>
              <a:t>10</a:t>
            </a:fld>
            <a:endParaRPr lang="en-US" altLang="zh-CN"/>
          </a:p>
        </p:txBody>
      </p:sp>
    </p:spTree>
    <p:extLst>
      <p:ext uri="{BB962C8B-B14F-4D97-AF65-F5344CB8AC3E}">
        <p14:creationId xmlns:p14="http://schemas.microsoft.com/office/powerpoint/2010/main" val="95225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FDAAA2-88C6-4541-81B1-19179091E5A0}" type="slidenum">
              <a:rPr lang="en-US" altLang="zh-CN" smtClean="0"/>
              <a:pPr/>
              <a:t>11</a:t>
            </a:fld>
            <a:endParaRPr lang="en-US" altLang="zh-CN"/>
          </a:p>
        </p:txBody>
      </p:sp>
    </p:spTree>
    <p:extLst>
      <p:ext uri="{BB962C8B-B14F-4D97-AF65-F5344CB8AC3E}">
        <p14:creationId xmlns:p14="http://schemas.microsoft.com/office/powerpoint/2010/main" val="384600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FDAAA2-88C6-4541-81B1-19179091E5A0}" type="slidenum">
              <a:rPr lang="en-US" altLang="zh-CN" smtClean="0"/>
              <a:pPr/>
              <a:t>12</a:t>
            </a:fld>
            <a:endParaRPr lang="en-US" altLang="zh-CN"/>
          </a:p>
        </p:txBody>
      </p:sp>
    </p:spTree>
    <p:extLst>
      <p:ext uri="{BB962C8B-B14F-4D97-AF65-F5344CB8AC3E}">
        <p14:creationId xmlns:p14="http://schemas.microsoft.com/office/powerpoint/2010/main" val="383343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pitchFamily="34" charset="0"/>
                <a:ea typeface="宋体" pitchFamily="2" charset="-122"/>
                <a:cs typeface="+mn-cs"/>
              </a:rPr>
              <a:t>1</a:t>
            </a:r>
            <a:r>
              <a:rPr lang="zh-CN" altLang="en-US" sz="1200" b="0" i="0" kern="1200" dirty="0" smtClean="0">
                <a:solidFill>
                  <a:schemeClr val="tx1"/>
                </a:solidFill>
                <a:effectLst/>
                <a:latin typeface="Arial" pitchFamily="34" charset="0"/>
                <a:ea typeface="宋体" pitchFamily="2" charset="-122"/>
                <a:cs typeface="+mn-cs"/>
              </a:rPr>
              <a:t>）</a:t>
            </a:r>
            <a:r>
              <a:rPr lang="en-US" altLang="zh-CN" sz="1200" b="0" i="0" u="none" strike="noStrike" kern="1200" dirty="0" smtClean="0">
                <a:solidFill>
                  <a:schemeClr val="tx1"/>
                </a:solidFill>
                <a:effectLst/>
                <a:latin typeface="Arial" pitchFamily="34" charset="0"/>
                <a:ea typeface="宋体" pitchFamily="2" charset="-122"/>
                <a:cs typeface="+mn-cs"/>
              </a:rPr>
              <a:t>x(t) </a:t>
            </a:r>
            <a:r>
              <a:rPr lang="zh-CN" altLang="en-US" sz="1200" b="0" i="0" kern="1200" dirty="0" smtClean="0">
                <a:solidFill>
                  <a:schemeClr val="tx1"/>
                </a:solidFill>
                <a:effectLst/>
                <a:latin typeface="Arial" pitchFamily="34" charset="0"/>
                <a:ea typeface="宋体" pitchFamily="2" charset="-122"/>
                <a:cs typeface="+mn-cs"/>
              </a:rPr>
              <a:t>代表在序列索引号</a:t>
            </a:r>
            <a:r>
              <a:rPr lang="en-US" altLang="zh-CN" sz="1200" b="0" i="0" u="none" strike="noStrike" kern="1200" dirty="0" smtClean="0">
                <a:solidFill>
                  <a:schemeClr val="tx1"/>
                </a:solidFill>
                <a:effectLst/>
                <a:latin typeface="Arial" pitchFamily="34" charset="0"/>
                <a:ea typeface="宋体" pitchFamily="2" charset="-122"/>
                <a:cs typeface="+mn-cs"/>
              </a:rPr>
              <a:t>t</a:t>
            </a:r>
            <a:r>
              <a:rPr lang="zh-CN" altLang="en-US" sz="1200" b="0" i="0" kern="1200" dirty="0" smtClean="0">
                <a:solidFill>
                  <a:schemeClr val="tx1"/>
                </a:solidFill>
                <a:effectLst/>
                <a:latin typeface="Arial" pitchFamily="34" charset="0"/>
                <a:ea typeface="宋体" pitchFamily="2" charset="-122"/>
                <a:cs typeface="+mn-cs"/>
              </a:rPr>
              <a:t>时训练样本的输入。同样的，</a:t>
            </a:r>
            <a:r>
              <a:rPr lang="en-US" altLang="zh-CN" sz="1200" b="0" i="0" u="none" strike="noStrike" kern="1200" dirty="0" smtClean="0">
                <a:solidFill>
                  <a:schemeClr val="tx1"/>
                </a:solidFill>
                <a:effectLst/>
                <a:latin typeface="Arial" pitchFamily="34" charset="0"/>
                <a:ea typeface="宋体" pitchFamily="2" charset="-122"/>
                <a:cs typeface="+mn-cs"/>
              </a:rPr>
              <a:t>x(t</a:t>
            </a:r>
            <a:r>
              <a:rPr lang="zh-CN" altLang="en-US" sz="1200" b="0" i="0" u="none" strike="noStrike" kern="1200" dirty="0" smtClean="0">
                <a:solidFill>
                  <a:schemeClr val="tx1"/>
                </a:solidFill>
                <a:effectLst/>
                <a:latin typeface="Arial" pitchFamily="34" charset="0"/>
                <a:ea typeface="宋体" pitchFamily="2" charset="-122"/>
                <a:cs typeface="+mn-cs"/>
              </a:rPr>
              <a:t>−</a:t>
            </a:r>
            <a:r>
              <a:rPr lang="en-US" altLang="zh-CN" sz="1200" b="0" i="0" u="none" strike="noStrike" kern="1200" dirty="0" smtClean="0">
                <a:solidFill>
                  <a:schemeClr val="tx1"/>
                </a:solidFill>
                <a:effectLst/>
                <a:latin typeface="Arial" pitchFamily="34" charset="0"/>
                <a:ea typeface="宋体" pitchFamily="2" charset="-122"/>
                <a:cs typeface="+mn-cs"/>
              </a:rPr>
              <a:t>1)</a:t>
            </a:r>
            <a:r>
              <a:rPr lang="zh-CN" altLang="en-US" sz="1200" b="0" i="0" kern="1200" dirty="0" smtClean="0">
                <a:solidFill>
                  <a:schemeClr val="tx1"/>
                </a:solidFill>
                <a:effectLst/>
                <a:latin typeface="Arial" pitchFamily="34" charset="0"/>
                <a:ea typeface="宋体" pitchFamily="2" charset="-122"/>
                <a:cs typeface="+mn-cs"/>
              </a:rPr>
              <a:t>和</a:t>
            </a:r>
            <a:r>
              <a:rPr lang="en-US" altLang="zh-CN" sz="1200" b="0" i="0" u="none" strike="noStrike" kern="1200" dirty="0" smtClean="0">
                <a:solidFill>
                  <a:schemeClr val="tx1"/>
                </a:solidFill>
                <a:effectLst/>
                <a:latin typeface="Arial" pitchFamily="34" charset="0"/>
                <a:ea typeface="宋体" pitchFamily="2" charset="-122"/>
                <a:cs typeface="+mn-cs"/>
              </a:rPr>
              <a:t>x(t+1)</a:t>
            </a:r>
            <a:r>
              <a:rPr lang="zh-CN" altLang="en-US" sz="1200" b="0" i="0" kern="1200" dirty="0" smtClean="0">
                <a:solidFill>
                  <a:schemeClr val="tx1"/>
                </a:solidFill>
                <a:effectLst/>
                <a:latin typeface="Arial" pitchFamily="34" charset="0"/>
                <a:ea typeface="宋体" pitchFamily="2" charset="-122"/>
                <a:cs typeface="+mn-cs"/>
              </a:rPr>
              <a:t>代表在序列索引号</a:t>
            </a:r>
            <a:r>
              <a:rPr lang="en-US" altLang="zh-CN" sz="1200" b="0" i="0" u="none" strike="noStrike" kern="1200" dirty="0" smtClean="0">
                <a:solidFill>
                  <a:schemeClr val="tx1"/>
                </a:solidFill>
                <a:effectLst/>
                <a:latin typeface="Arial" pitchFamily="34" charset="0"/>
                <a:ea typeface="宋体" pitchFamily="2" charset="-122"/>
                <a:cs typeface="+mn-cs"/>
              </a:rPr>
              <a:t>t</a:t>
            </a:r>
            <a:r>
              <a:rPr lang="zh-CN" altLang="en-US" sz="1200" b="0" i="0" u="none" strike="noStrike" kern="1200" dirty="0" smtClean="0">
                <a:solidFill>
                  <a:schemeClr val="tx1"/>
                </a:solidFill>
                <a:effectLst/>
                <a:latin typeface="Arial" pitchFamily="34" charset="0"/>
                <a:ea typeface="宋体" pitchFamily="2" charset="-122"/>
                <a:cs typeface="+mn-cs"/>
              </a:rPr>
              <a:t>−</a:t>
            </a:r>
            <a:r>
              <a:rPr lang="en-US" altLang="zh-CN" sz="1200" b="0" i="0" u="none" strike="noStrike" kern="1200" dirty="0" smtClean="0">
                <a:solidFill>
                  <a:schemeClr val="tx1"/>
                </a:solidFill>
                <a:effectLst/>
                <a:latin typeface="Arial" pitchFamily="34" charset="0"/>
                <a:ea typeface="宋体" pitchFamily="2" charset="-122"/>
                <a:cs typeface="+mn-cs"/>
              </a:rPr>
              <a:t>1</a:t>
            </a:r>
            <a:r>
              <a:rPr lang="zh-CN" altLang="en-US" sz="1200" b="0" i="0" kern="1200" dirty="0" smtClean="0">
                <a:solidFill>
                  <a:schemeClr val="tx1"/>
                </a:solidFill>
                <a:effectLst/>
                <a:latin typeface="Arial" pitchFamily="34" charset="0"/>
                <a:ea typeface="宋体" pitchFamily="2" charset="-122"/>
                <a:cs typeface="+mn-cs"/>
              </a:rPr>
              <a:t>和</a:t>
            </a:r>
            <a:r>
              <a:rPr lang="en-US" altLang="zh-CN" sz="1200" b="0" i="0" u="none" strike="noStrike" kern="1200" dirty="0" smtClean="0">
                <a:solidFill>
                  <a:schemeClr val="tx1"/>
                </a:solidFill>
                <a:effectLst/>
                <a:latin typeface="Arial" pitchFamily="34" charset="0"/>
                <a:ea typeface="宋体" pitchFamily="2" charset="-122"/>
                <a:cs typeface="+mn-cs"/>
              </a:rPr>
              <a:t>t+1</a:t>
            </a:r>
            <a:r>
              <a:rPr lang="zh-CN" altLang="en-US" sz="1200" b="0" i="0" kern="1200" dirty="0" smtClean="0">
                <a:solidFill>
                  <a:schemeClr val="tx1"/>
                </a:solidFill>
                <a:effectLst/>
                <a:latin typeface="Arial" pitchFamily="34" charset="0"/>
                <a:ea typeface="宋体" pitchFamily="2" charset="-122"/>
                <a:cs typeface="+mn-cs"/>
              </a:rPr>
              <a:t>时训练样本的输入。</a:t>
            </a:r>
          </a:p>
          <a:p>
            <a:r>
              <a:rPr lang="en-US" altLang="zh-CN" sz="1200" b="0" i="0" kern="1200" dirty="0" smtClean="0">
                <a:solidFill>
                  <a:schemeClr val="tx1"/>
                </a:solidFill>
                <a:effectLst/>
                <a:latin typeface="Arial" pitchFamily="34" charset="0"/>
                <a:ea typeface="宋体" pitchFamily="2" charset="-122"/>
                <a:cs typeface="+mn-cs"/>
              </a:rPr>
              <a:t>2</a:t>
            </a:r>
            <a:r>
              <a:rPr lang="zh-CN" altLang="en-US" sz="1200" b="0" i="0" kern="1200" dirty="0" smtClean="0">
                <a:solidFill>
                  <a:schemeClr val="tx1"/>
                </a:solidFill>
                <a:effectLst/>
                <a:latin typeface="Arial" pitchFamily="34" charset="0"/>
                <a:ea typeface="宋体" pitchFamily="2" charset="-122"/>
                <a:cs typeface="+mn-cs"/>
              </a:rPr>
              <a:t>）</a:t>
            </a:r>
            <a:r>
              <a:rPr lang="en-US" altLang="zh-CN" sz="1200" b="0" i="0" u="none" strike="noStrike" kern="1200" dirty="0" smtClean="0">
                <a:solidFill>
                  <a:schemeClr val="tx1"/>
                </a:solidFill>
                <a:effectLst/>
                <a:latin typeface="Arial" pitchFamily="34" charset="0"/>
                <a:ea typeface="宋体" pitchFamily="2" charset="-122"/>
                <a:cs typeface="+mn-cs"/>
              </a:rPr>
              <a:t>h(t)</a:t>
            </a:r>
            <a:r>
              <a:rPr lang="zh-CN" altLang="en-US" sz="1200" b="0" i="0" kern="1200" dirty="0" smtClean="0">
                <a:solidFill>
                  <a:schemeClr val="tx1"/>
                </a:solidFill>
                <a:effectLst/>
                <a:latin typeface="Arial" pitchFamily="34" charset="0"/>
                <a:ea typeface="宋体" pitchFamily="2" charset="-122"/>
                <a:cs typeface="+mn-cs"/>
              </a:rPr>
              <a:t>代表在序列索引号</a:t>
            </a:r>
            <a:r>
              <a:rPr lang="en-US" altLang="zh-CN" sz="1200" b="0" i="0" u="none" strike="noStrike" kern="1200" dirty="0" smtClean="0">
                <a:solidFill>
                  <a:schemeClr val="tx1"/>
                </a:solidFill>
                <a:effectLst/>
                <a:latin typeface="Arial" pitchFamily="34" charset="0"/>
                <a:ea typeface="宋体" pitchFamily="2" charset="-122"/>
                <a:cs typeface="+mn-cs"/>
              </a:rPr>
              <a:t>t</a:t>
            </a:r>
            <a:r>
              <a:rPr lang="zh-CN" altLang="en-US" sz="1200" b="0" i="0" kern="1200" dirty="0" smtClean="0">
                <a:solidFill>
                  <a:schemeClr val="tx1"/>
                </a:solidFill>
                <a:effectLst/>
                <a:latin typeface="Arial" pitchFamily="34" charset="0"/>
                <a:ea typeface="宋体" pitchFamily="2" charset="-122"/>
                <a:cs typeface="+mn-cs"/>
              </a:rPr>
              <a:t>时模型的隐藏状态。</a:t>
            </a:r>
            <a:r>
              <a:rPr lang="en-US" altLang="zh-CN" sz="1200" b="0" i="0" u="none" strike="noStrike" kern="1200" dirty="0" smtClean="0">
                <a:solidFill>
                  <a:schemeClr val="tx1"/>
                </a:solidFill>
                <a:effectLst/>
                <a:latin typeface="Arial" pitchFamily="34" charset="0"/>
                <a:ea typeface="宋体" pitchFamily="2" charset="-122"/>
                <a:cs typeface="+mn-cs"/>
              </a:rPr>
              <a:t>h(t)</a:t>
            </a:r>
            <a:r>
              <a:rPr lang="zh-CN" altLang="en-US" sz="1200" b="0" i="0" kern="1200" dirty="0" smtClean="0">
                <a:solidFill>
                  <a:schemeClr val="tx1"/>
                </a:solidFill>
                <a:effectLst/>
                <a:latin typeface="Arial" pitchFamily="34" charset="0"/>
                <a:ea typeface="宋体" pitchFamily="2" charset="-122"/>
                <a:cs typeface="+mn-cs"/>
              </a:rPr>
              <a:t>由</a:t>
            </a:r>
            <a:r>
              <a:rPr lang="en-US" altLang="zh-CN" sz="1200" b="0" i="0" u="none" strike="noStrike" kern="1200" dirty="0" smtClean="0">
                <a:solidFill>
                  <a:schemeClr val="tx1"/>
                </a:solidFill>
                <a:effectLst/>
                <a:latin typeface="Arial" pitchFamily="34" charset="0"/>
                <a:ea typeface="宋体" pitchFamily="2" charset="-122"/>
                <a:cs typeface="+mn-cs"/>
              </a:rPr>
              <a:t>x(t)</a:t>
            </a:r>
            <a:r>
              <a:rPr lang="zh-CN" altLang="en-US" sz="1200" b="0" i="0" kern="1200" dirty="0" smtClean="0">
                <a:solidFill>
                  <a:schemeClr val="tx1"/>
                </a:solidFill>
                <a:effectLst/>
                <a:latin typeface="Arial" pitchFamily="34" charset="0"/>
                <a:ea typeface="宋体" pitchFamily="2" charset="-122"/>
                <a:cs typeface="+mn-cs"/>
              </a:rPr>
              <a:t>和</a:t>
            </a:r>
            <a:r>
              <a:rPr lang="en-US" altLang="zh-CN" sz="1200" b="0" i="0" u="none" strike="noStrike" kern="1200" dirty="0" smtClean="0">
                <a:solidFill>
                  <a:schemeClr val="tx1"/>
                </a:solidFill>
                <a:effectLst/>
                <a:latin typeface="Arial" pitchFamily="34" charset="0"/>
                <a:ea typeface="宋体" pitchFamily="2" charset="-122"/>
                <a:cs typeface="+mn-cs"/>
              </a:rPr>
              <a:t>h(t−1)</a:t>
            </a:r>
            <a:r>
              <a:rPr lang="zh-CN" altLang="en-US" sz="1200" b="0" i="0" kern="1200" dirty="0" smtClean="0">
                <a:solidFill>
                  <a:schemeClr val="tx1"/>
                </a:solidFill>
                <a:effectLst/>
                <a:latin typeface="Arial" pitchFamily="34" charset="0"/>
                <a:ea typeface="宋体" pitchFamily="2" charset="-122"/>
                <a:cs typeface="+mn-cs"/>
              </a:rPr>
              <a:t>共同决定。</a:t>
            </a:r>
          </a:p>
          <a:p>
            <a:r>
              <a:rPr lang="en-US" altLang="zh-CN" sz="1200" b="0" i="0" kern="1200" dirty="0" smtClean="0">
                <a:solidFill>
                  <a:schemeClr val="tx1"/>
                </a:solidFill>
                <a:effectLst/>
                <a:latin typeface="Arial" pitchFamily="34" charset="0"/>
                <a:ea typeface="宋体" pitchFamily="2" charset="-122"/>
                <a:cs typeface="+mn-cs"/>
              </a:rPr>
              <a:t>3</a:t>
            </a:r>
            <a:r>
              <a:rPr lang="zh-CN" altLang="en-US" sz="1200" b="0" i="0" kern="1200" dirty="0" smtClean="0">
                <a:solidFill>
                  <a:schemeClr val="tx1"/>
                </a:solidFill>
                <a:effectLst/>
                <a:latin typeface="Arial" pitchFamily="34" charset="0"/>
                <a:ea typeface="宋体" pitchFamily="2" charset="-122"/>
                <a:cs typeface="+mn-cs"/>
              </a:rPr>
              <a:t>）</a:t>
            </a:r>
            <a:r>
              <a:rPr lang="en-US" altLang="zh-CN" sz="1200" b="0" i="0" u="none" strike="noStrike" kern="1200" dirty="0" smtClean="0">
                <a:solidFill>
                  <a:schemeClr val="tx1"/>
                </a:solidFill>
                <a:effectLst/>
                <a:latin typeface="Arial" pitchFamily="34" charset="0"/>
                <a:ea typeface="宋体" pitchFamily="2" charset="-122"/>
                <a:cs typeface="+mn-cs"/>
              </a:rPr>
              <a:t>o(t)</a:t>
            </a:r>
            <a:r>
              <a:rPr lang="zh-CN" altLang="en-US" sz="1200" b="0" i="0" kern="1200" dirty="0" smtClean="0">
                <a:solidFill>
                  <a:schemeClr val="tx1"/>
                </a:solidFill>
                <a:effectLst/>
                <a:latin typeface="Arial" pitchFamily="34" charset="0"/>
                <a:ea typeface="宋体" pitchFamily="2" charset="-122"/>
                <a:cs typeface="+mn-cs"/>
              </a:rPr>
              <a:t>代表在序列索引号</a:t>
            </a:r>
            <a:r>
              <a:rPr lang="en-US" altLang="zh-CN" sz="1200" b="0" i="0" u="none" strike="noStrike" kern="1200" dirty="0" smtClean="0">
                <a:solidFill>
                  <a:schemeClr val="tx1"/>
                </a:solidFill>
                <a:effectLst/>
                <a:latin typeface="Arial" pitchFamily="34" charset="0"/>
                <a:ea typeface="宋体" pitchFamily="2" charset="-122"/>
                <a:cs typeface="+mn-cs"/>
              </a:rPr>
              <a:t>t</a:t>
            </a:r>
            <a:r>
              <a:rPr lang="zh-CN" altLang="en-US" sz="1200" b="0" i="0" kern="1200" dirty="0" smtClean="0">
                <a:solidFill>
                  <a:schemeClr val="tx1"/>
                </a:solidFill>
                <a:effectLst/>
                <a:latin typeface="Arial" pitchFamily="34" charset="0"/>
                <a:ea typeface="宋体" pitchFamily="2" charset="-122"/>
                <a:cs typeface="+mn-cs"/>
              </a:rPr>
              <a:t>时模型的输出。</a:t>
            </a:r>
            <a:r>
              <a:rPr lang="en-US" altLang="zh-CN" sz="1200" b="0" i="0" u="none" strike="noStrike" kern="1200" dirty="0" smtClean="0">
                <a:solidFill>
                  <a:schemeClr val="tx1"/>
                </a:solidFill>
                <a:effectLst/>
                <a:latin typeface="Arial" pitchFamily="34" charset="0"/>
                <a:ea typeface="宋体" pitchFamily="2" charset="-122"/>
                <a:cs typeface="+mn-cs"/>
              </a:rPr>
              <a:t>o(t)</a:t>
            </a:r>
            <a:r>
              <a:rPr lang="zh-CN" altLang="en-US" sz="1200" b="0" i="0" kern="1200" dirty="0" smtClean="0">
                <a:solidFill>
                  <a:schemeClr val="tx1"/>
                </a:solidFill>
                <a:effectLst/>
                <a:latin typeface="Arial" pitchFamily="34" charset="0"/>
                <a:ea typeface="宋体" pitchFamily="2" charset="-122"/>
                <a:cs typeface="+mn-cs"/>
              </a:rPr>
              <a:t>只由模型当前的隐藏状态</a:t>
            </a:r>
            <a:r>
              <a:rPr lang="en-US" altLang="zh-CN" sz="1200" b="0" i="0" u="none" strike="noStrike" kern="1200" dirty="0" smtClean="0">
                <a:solidFill>
                  <a:schemeClr val="tx1"/>
                </a:solidFill>
                <a:effectLst/>
                <a:latin typeface="Arial" pitchFamily="34" charset="0"/>
                <a:ea typeface="宋体" pitchFamily="2" charset="-122"/>
                <a:cs typeface="+mn-cs"/>
              </a:rPr>
              <a:t>h(t)</a:t>
            </a:r>
            <a:r>
              <a:rPr lang="zh-CN" altLang="en-US" sz="1200" b="0" i="0" kern="1200" dirty="0" smtClean="0">
                <a:solidFill>
                  <a:schemeClr val="tx1"/>
                </a:solidFill>
                <a:effectLst/>
                <a:latin typeface="Arial" pitchFamily="34" charset="0"/>
                <a:ea typeface="宋体" pitchFamily="2" charset="-122"/>
                <a:cs typeface="+mn-cs"/>
              </a:rPr>
              <a:t>决定。</a:t>
            </a:r>
          </a:p>
          <a:p>
            <a:r>
              <a:rPr lang="en-US" altLang="zh-CN" sz="1200" b="0" i="0" kern="1200" dirty="0" smtClean="0">
                <a:solidFill>
                  <a:schemeClr val="tx1"/>
                </a:solidFill>
                <a:effectLst/>
                <a:latin typeface="Arial" pitchFamily="34" charset="0"/>
                <a:ea typeface="宋体" pitchFamily="2" charset="-122"/>
                <a:cs typeface="+mn-cs"/>
              </a:rPr>
              <a:t>4</a:t>
            </a:r>
            <a:r>
              <a:rPr lang="zh-CN" altLang="en-US" sz="1200" b="0" i="0" kern="1200" dirty="0" smtClean="0">
                <a:solidFill>
                  <a:schemeClr val="tx1"/>
                </a:solidFill>
                <a:effectLst/>
                <a:latin typeface="Arial" pitchFamily="34" charset="0"/>
                <a:ea typeface="宋体" pitchFamily="2" charset="-122"/>
                <a:cs typeface="+mn-cs"/>
              </a:rPr>
              <a:t>）</a:t>
            </a:r>
            <a:r>
              <a:rPr lang="en-US" altLang="zh-CN" sz="1200" b="0" i="0" u="none" strike="noStrike" kern="1200" dirty="0" smtClean="0">
                <a:solidFill>
                  <a:schemeClr val="tx1"/>
                </a:solidFill>
                <a:effectLst/>
                <a:latin typeface="Arial" pitchFamily="34" charset="0"/>
                <a:ea typeface="宋体" pitchFamily="2" charset="-122"/>
                <a:cs typeface="+mn-cs"/>
              </a:rPr>
              <a:t>L(t)</a:t>
            </a:r>
            <a:r>
              <a:rPr lang="zh-CN" altLang="en-US" sz="1200" b="0" i="0" kern="1200" dirty="0" smtClean="0">
                <a:solidFill>
                  <a:schemeClr val="tx1"/>
                </a:solidFill>
                <a:effectLst/>
                <a:latin typeface="Arial" pitchFamily="34" charset="0"/>
                <a:ea typeface="宋体" pitchFamily="2" charset="-122"/>
                <a:cs typeface="+mn-cs"/>
              </a:rPr>
              <a:t>代表在序列索引号</a:t>
            </a:r>
            <a:r>
              <a:rPr lang="en-US" altLang="zh-CN" sz="1200" b="0" i="0" u="none" strike="noStrike" kern="1200" dirty="0" smtClean="0">
                <a:solidFill>
                  <a:schemeClr val="tx1"/>
                </a:solidFill>
                <a:effectLst/>
                <a:latin typeface="Arial" pitchFamily="34" charset="0"/>
                <a:ea typeface="宋体" pitchFamily="2" charset="-122"/>
                <a:cs typeface="+mn-cs"/>
              </a:rPr>
              <a:t>t</a:t>
            </a:r>
            <a:r>
              <a:rPr lang="zh-CN" altLang="en-US" sz="1200" b="0" i="0" kern="1200" dirty="0" smtClean="0">
                <a:solidFill>
                  <a:schemeClr val="tx1"/>
                </a:solidFill>
                <a:effectLst/>
                <a:latin typeface="Arial" pitchFamily="34" charset="0"/>
                <a:ea typeface="宋体" pitchFamily="2" charset="-122"/>
                <a:cs typeface="+mn-cs"/>
              </a:rPr>
              <a:t>时模型的损失函数。</a:t>
            </a:r>
          </a:p>
          <a:p>
            <a:r>
              <a:rPr lang="en-US" altLang="zh-CN" sz="1200" b="0" i="0" kern="1200" dirty="0" smtClean="0">
                <a:solidFill>
                  <a:schemeClr val="tx1"/>
                </a:solidFill>
                <a:effectLst/>
                <a:latin typeface="Arial" pitchFamily="34" charset="0"/>
                <a:ea typeface="宋体" pitchFamily="2" charset="-122"/>
                <a:cs typeface="+mn-cs"/>
              </a:rPr>
              <a:t>5</a:t>
            </a:r>
            <a:r>
              <a:rPr lang="zh-CN" altLang="en-US" sz="1200" b="0" i="0" kern="1200" dirty="0" smtClean="0">
                <a:solidFill>
                  <a:schemeClr val="tx1"/>
                </a:solidFill>
                <a:effectLst/>
                <a:latin typeface="Arial" pitchFamily="34" charset="0"/>
                <a:ea typeface="宋体" pitchFamily="2" charset="-122"/>
                <a:cs typeface="+mn-cs"/>
              </a:rPr>
              <a:t>）</a:t>
            </a:r>
            <a:r>
              <a:rPr lang="en-US" altLang="zh-CN" sz="1200" b="0" i="0" u="none" strike="noStrike" kern="1200" dirty="0" smtClean="0">
                <a:solidFill>
                  <a:schemeClr val="tx1"/>
                </a:solidFill>
                <a:effectLst/>
                <a:latin typeface="Arial" pitchFamily="34" charset="0"/>
                <a:ea typeface="宋体" pitchFamily="2" charset="-122"/>
                <a:cs typeface="+mn-cs"/>
              </a:rPr>
              <a:t>y(t)</a:t>
            </a:r>
            <a:r>
              <a:rPr lang="zh-CN" altLang="en-US" sz="1200" b="0" i="0" kern="1200" dirty="0" smtClean="0">
                <a:solidFill>
                  <a:schemeClr val="tx1"/>
                </a:solidFill>
                <a:effectLst/>
                <a:latin typeface="Arial" pitchFamily="34" charset="0"/>
                <a:ea typeface="宋体" pitchFamily="2" charset="-122"/>
                <a:cs typeface="+mn-cs"/>
              </a:rPr>
              <a:t>代表在序列索引号</a:t>
            </a:r>
            <a:r>
              <a:rPr lang="en-US" altLang="zh-CN" sz="1200" b="0" i="0" u="none" strike="noStrike" kern="1200" dirty="0" smtClean="0">
                <a:solidFill>
                  <a:schemeClr val="tx1"/>
                </a:solidFill>
                <a:effectLst/>
                <a:latin typeface="Arial" pitchFamily="34" charset="0"/>
                <a:ea typeface="宋体" pitchFamily="2" charset="-122"/>
                <a:cs typeface="+mn-cs"/>
              </a:rPr>
              <a:t>t</a:t>
            </a:r>
            <a:r>
              <a:rPr lang="zh-CN" altLang="en-US" sz="1200" b="0" i="0" kern="1200" dirty="0" smtClean="0">
                <a:solidFill>
                  <a:schemeClr val="tx1"/>
                </a:solidFill>
                <a:effectLst/>
                <a:latin typeface="Arial" pitchFamily="34" charset="0"/>
                <a:ea typeface="宋体" pitchFamily="2" charset="-122"/>
                <a:cs typeface="+mn-cs"/>
              </a:rPr>
              <a:t>时训练样本序列的真实输出。</a:t>
            </a:r>
          </a:p>
          <a:p>
            <a:r>
              <a:rPr lang="en-US" altLang="zh-CN" sz="1200" b="0" i="0" kern="1200" dirty="0" smtClean="0">
                <a:solidFill>
                  <a:schemeClr val="tx1"/>
                </a:solidFill>
                <a:effectLst/>
                <a:latin typeface="Arial" pitchFamily="34" charset="0"/>
                <a:ea typeface="宋体" pitchFamily="2" charset="-122"/>
                <a:cs typeface="+mn-cs"/>
              </a:rPr>
              <a:t>6</a:t>
            </a:r>
            <a:r>
              <a:rPr lang="zh-CN" altLang="en-US" sz="1200" b="0" i="0" kern="1200" dirty="0" smtClean="0">
                <a:solidFill>
                  <a:schemeClr val="tx1"/>
                </a:solidFill>
                <a:effectLst/>
                <a:latin typeface="Arial" pitchFamily="34" charset="0"/>
                <a:ea typeface="宋体" pitchFamily="2" charset="-122"/>
                <a:cs typeface="+mn-cs"/>
              </a:rPr>
              <a:t>）</a:t>
            </a:r>
            <a:r>
              <a:rPr lang="en-US" altLang="zh-CN" sz="1200" b="0" i="0" u="none" strike="noStrike" kern="1200" dirty="0" smtClean="0">
                <a:solidFill>
                  <a:schemeClr val="tx1"/>
                </a:solidFill>
                <a:effectLst/>
                <a:latin typeface="Arial" pitchFamily="34" charset="0"/>
                <a:ea typeface="宋体" pitchFamily="2" charset="-122"/>
                <a:cs typeface="+mn-cs"/>
              </a:rPr>
              <a:t>U,W,V</a:t>
            </a:r>
            <a:r>
              <a:rPr lang="zh-CN" altLang="en-US" sz="1200" b="0" i="0" kern="1200" dirty="0" smtClean="0">
                <a:solidFill>
                  <a:schemeClr val="tx1"/>
                </a:solidFill>
                <a:effectLst/>
                <a:latin typeface="Arial" pitchFamily="34" charset="0"/>
                <a:ea typeface="宋体" pitchFamily="2" charset="-122"/>
                <a:cs typeface="+mn-cs"/>
              </a:rPr>
              <a:t>这三个矩阵是我们的模型的线性关系参数，它在整个</a:t>
            </a:r>
            <a:r>
              <a:rPr lang="en-US" altLang="zh-CN" sz="1200" b="0" i="0" kern="1200" dirty="0" smtClean="0">
                <a:solidFill>
                  <a:schemeClr val="tx1"/>
                </a:solidFill>
                <a:effectLst/>
                <a:latin typeface="Arial" pitchFamily="34" charset="0"/>
                <a:ea typeface="宋体" pitchFamily="2" charset="-122"/>
                <a:cs typeface="+mn-cs"/>
              </a:rPr>
              <a:t>RNN</a:t>
            </a:r>
            <a:r>
              <a:rPr lang="zh-CN" altLang="en-US" sz="1200" b="0" i="0" kern="1200" dirty="0" smtClean="0">
                <a:solidFill>
                  <a:schemeClr val="tx1"/>
                </a:solidFill>
                <a:effectLst/>
                <a:latin typeface="Arial" pitchFamily="34" charset="0"/>
                <a:ea typeface="宋体" pitchFamily="2" charset="-122"/>
                <a:cs typeface="+mn-cs"/>
              </a:rPr>
              <a:t>网络中是共享的，这点和</a:t>
            </a:r>
            <a:r>
              <a:rPr lang="en-US" altLang="zh-CN" sz="1200" b="0" i="0" kern="1200" dirty="0" smtClean="0">
                <a:solidFill>
                  <a:schemeClr val="tx1"/>
                </a:solidFill>
                <a:effectLst/>
                <a:latin typeface="Arial" pitchFamily="34" charset="0"/>
                <a:ea typeface="宋体" pitchFamily="2" charset="-122"/>
                <a:cs typeface="+mn-cs"/>
              </a:rPr>
              <a:t>DNN</a:t>
            </a:r>
            <a:r>
              <a:rPr lang="zh-CN" altLang="en-US" sz="1200" b="0" i="0" kern="1200" dirty="0" smtClean="0">
                <a:solidFill>
                  <a:schemeClr val="tx1"/>
                </a:solidFill>
                <a:effectLst/>
                <a:latin typeface="Arial" pitchFamily="34" charset="0"/>
                <a:ea typeface="宋体" pitchFamily="2" charset="-122"/>
                <a:cs typeface="+mn-cs"/>
              </a:rPr>
              <a:t>很不相同</a:t>
            </a:r>
          </a:p>
          <a:p>
            <a:endParaRPr lang="zh-CN" altLang="en-US" dirty="0"/>
          </a:p>
        </p:txBody>
      </p:sp>
      <p:sp>
        <p:nvSpPr>
          <p:cNvPr id="4" name="灯片编号占位符 3"/>
          <p:cNvSpPr>
            <a:spLocks noGrp="1"/>
          </p:cNvSpPr>
          <p:nvPr>
            <p:ph type="sldNum" sz="quarter" idx="10"/>
          </p:nvPr>
        </p:nvSpPr>
        <p:spPr/>
        <p:txBody>
          <a:bodyPr/>
          <a:lstStyle/>
          <a:p>
            <a:fld id="{98FDAAA2-88C6-4541-81B1-19179091E5A0}" type="slidenum">
              <a:rPr lang="en-US" altLang="zh-CN" smtClean="0"/>
              <a:pPr/>
              <a:t>13</a:t>
            </a:fld>
            <a:endParaRPr lang="en-US" altLang="zh-CN"/>
          </a:p>
        </p:txBody>
      </p:sp>
    </p:spTree>
    <p:extLst>
      <p:ext uri="{BB962C8B-B14F-4D97-AF65-F5344CB8AC3E}">
        <p14:creationId xmlns:p14="http://schemas.microsoft.com/office/powerpoint/2010/main" val="689981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FDAAA2-88C6-4541-81B1-19179091E5A0}" type="slidenum">
              <a:rPr lang="en-US" altLang="zh-CN" smtClean="0"/>
              <a:pPr/>
              <a:t>14</a:t>
            </a:fld>
            <a:endParaRPr lang="en-US" altLang="zh-CN"/>
          </a:p>
        </p:txBody>
      </p:sp>
    </p:spTree>
    <p:extLst>
      <p:ext uri="{BB962C8B-B14F-4D97-AF65-F5344CB8AC3E}">
        <p14:creationId xmlns:p14="http://schemas.microsoft.com/office/powerpoint/2010/main" val="961942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FDAAA2-88C6-4541-81B1-19179091E5A0}" type="slidenum">
              <a:rPr lang="en-US" altLang="zh-CN" smtClean="0"/>
              <a:pPr/>
              <a:t>15</a:t>
            </a:fld>
            <a:endParaRPr lang="en-US" altLang="zh-CN"/>
          </a:p>
        </p:txBody>
      </p:sp>
    </p:spTree>
    <p:extLst>
      <p:ext uri="{BB962C8B-B14F-4D97-AF65-F5344CB8AC3E}">
        <p14:creationId xmlns:p14="http://schemas.microsoft.com/office/powerpoint/2010/main" val="446295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FDAAA2-88C6-4541-81B1-19179091E5A0}" type="slidenum">
              <a:rPr lang="en-US" altLang="zh-CN" smtClean="0"/>
              <a:pPr/>
              <a:t>16</a:t>
            </a:fld>
            <a:endParaRPr lang="en-US" altLang="zh-CN"/>
          </a:p>
        </p:txBody>
      </p:sp>
    </p:spTree>
    <p:extLst>
      <p:ext uri="{BB962C8B-B14F-4D97-AF65-F5344CB8AC3E}">
        <p14:creationId xmlns:p14="http://schemas.microsoft.com/office/powerpoint/2010/main" val="954731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FDAAA2-88C6-4541-81B1-19179091E5A0}" type="slidenum">
              <a:rPr lang="en-US" altLang="zh-CN" smtClean="0"/>
              <a:pPr/>
              <a:t>17</a:t>
            </a:fld>
            <a:endParaRPr lang="en-US" altLang="zh-CN"/>
          </a:p>
        </p:txBody>
      </p:sp>
    </p:spTree>
    <p:extLst>
      <p:ext uri="{BB962C8B-B14F-4D97-AF65-F5344CB8AC3E}">
        <p14:creationId xmlns:p14="http://schemas.microsoft.com/office/powerpoint/2010/main" val="8913010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FDAAA2-88C6-4541-81B1-19179091E5A0}" type="slidenum">
              <a:rPr lang="en-US" altLang="zh-CN" smtClean="0"/>
              <a:pPr/>
              <a:t>18</a:t>
            </a:fld>
            <a:endParaRPr lang="en-US" altLang="zh-CN"/>
          </a:p>
        </p:txBody>
      </p:sp>
    </p:spTree>
    <p:extLst>
      <p:ext uri="{BB962C8B-B14F-4D97-AF65-F5344CB8AC3E}">
        <p14:creationId xmlns:p14="http://schemas.microsoft.com/office/powerpoint/2010/main" val="680884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FDAAA2-88C6-4541-81B1-19179091E5A0}" type="slidenum">
              <a:rPr lang="en-US" altLang="zh-CN" smtClean="0"/>
              <a:pPr/>
              <a:t>19</a:t>
            </a:fld>
            <a:endParaRPr lang="en-US" altLang="zh-CN"/>
          </a:p>
        </p:txBody>
      </p:sp>
    </p:spTree>
    <p:extLst>
      <p:ext uri="{BB962C8B-B14F-4D97-AF65-F5344CB8AC3E}">
        <p14:creationId xmlns:p14="http://schemas.microsoft.com/office/powerpoint/2010/main" val="1423284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FDAAA2-88C6-4541-81B1-19179091E5A0}" type="slidenum">
              <a:rPr lang="en-US" altLang="zh-CN" smtClean="0"/>
              <a:pPr/>
              <a:t>2</a:t>
            </a:fld>
            <a:endParaRPr lang="en-US" altLang="zh-CN"/>
          </a:p>
        </p:txBody>
      </p:sp>
    </p:spTree>
    <p:extLst>
      <p:ext uri="{BB962C8B-B14F-4D97-AF65-F5344CB8AC3E}">
        <p14:creationId xmlns:p14="http://schemas.microsoft.com/office/powerpoint/2010/main" val="633700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FDAAA2-88C6-4541-81B1-19179091E5A0}" type="slidenum">
              <a:rPr lang="en-US" altLang="zh-CN" smtClean="0"/>
              <a:pPr/>
              <a:t>3</a:t>
            </a:fld>
            <a:endParaRPr lang="en-US" altLang="zh-CN"/>
          </a:p>
        </p:txBody>
      </p:sp>
    </p:spTree>
    <p:extLst>
      <p:ext uri="{BB962C8B-B14F-4D97-AF65-F5344CB8AC3E}">
        <p14:creationId xmlns:p14="http://schemas.microsoft.com/office/powerpoint/2010/main" val="304103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FDAAA2-88C6-4541-81B1-19179091E5A0}" type="slidenum">
              <a:rPr lang="en-US" altLang="zh-CN" smtClean="0"/>
              <a:pPr/>
              <a:t>4</a:t>
            </a:fld>
            <a:endParaRPr lang="en-US" altLang="zh-CN"/>
          </a:p>
        </p:txBody>
      </p:sp>
    </p:spTree>
    <p:extLst>
      <p:ext uri="{BB962C8B-B14F-4D97-AF65-F5344CB8AC3E}">
        <p14:creationId xmlns:p14="http://schemas.microsoft.com/office/powerpoint/2010/main" val="958221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FDAAA2-88C6-4541-81B1-19179091E5A0}" type="slidenum">
              <a:rPr lang="en-US" altLang="zh-CN" smtClean="0"/>
              <a:pPr/>
              <a:t>5</a:t>
            </a:fld>
            <a:endParaRPr lang="en-US" altLang="zh-CN"/>
          </a:p>
        </p:txBody>
      </p:sp>
    </p:spTree>
    <p:extLst>
      <p:ext uri="{BB962C8B-B14F-4D97-AF65-F5344CB8AC3E}">
        <p14:creationId xmlns:p14="http://schemas.microsoft.com/office/powerpoint/2010/main" val="1582892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pitchFamily="34" charset="0"/>
                <a:ea typeface="宋体" pitchFamily="2" charset="-122"/>
                <a:cs typeface="+mn-cs"/>
              </a:rPr>
              <a:t>卷积核都变成</a:t>
            </a:r>
            <a:r>
              <a:rPr lang="en-US" altLang="zh-CN" sz="1200" b="0" i="0" kern="1200" dirty="0" smtClean="0">
                <a:solidFill>
                  <a:schemeClr val="tx1"/>
                </a:solidFill>
                <a:effectLst/>
                <a:latin typeface="Arial" pitchFamily="34" charset="0"/>
                <a:ea typeface="宋体" pitchFamily="2" charset="-122"/>
                <a:cs typeface="+mn-cs"/>
              </a:rPr>
              <a:t>3x3</a:t>
            </a:r>
            <a:r>
              <a:rPr lang="zh-CN" altLang="en-US" sz="1200" b="0" i="0" kern="1200" dirty="0" smtClean="0">
                <a:solidFill>
                  <a:schemeClr val="tx1"/>
                </a:solidFill>
                <a:effectLst/>
                <a:latin typeface="Arial" pitchFamily="34" charset="0"/>
                <a:ea typeface="宋体" pitchFamily="2" charset="-122"/>
                <a:cs typeface="+mn-cs"/>
              </a:rPr>
              <a:t>与</a:t>
            </a:r>
            <a:r>
              <a:rPr lang="en-US" altLang="zh-CN" sz="1200" b="0" i="0" kern="1200" dirty="0" smtClean="0">
                <a:solidFill>
                  <a:schemeClr val="tx1"/>
                </a:solidFill>
                <a:effectLst/>
                <a:latin typeface="Arial" pitchFamily="34" charset="0"/>
                <a:ea typeface="宋体" pitchFamily="2" charset="-122"/>
                <a:cs typeface="+mn-cs"/>
              </a:rPr>
              <a:t>1x1</a:t>
            </a:r>
            <a:r>
              <a:rPr lang="zh-CN" altLang="en-US" sz="1200" b="0" i="0" kern="1200" dirty="0" smtClean="0">
                <a:solidFill>
                  <a:schemeClr val="tx1"/>
                </a:solidFill>
                <a:effectLst/>
                <a:latin typeface="Arial" pitchFamily="34" charset="0"/>
                <a:ea typeface="宋体" pitchFamily="2" charset="-122"/>
                <a:cs typeface="+mn-cs"/>
              </a:rPr>
              <a:t>的大小啦，这样的好处是可以减少训练时候的计算量，有利于降低总的参数数目</a:t>
            </a:r>
            <a:endParaRPr lang="zh-CN" altLang="en-US" dirty="0"/>
          </a:p>
        </p:txBody>
      </p:sp>
      <p:sp>
        <p:nvSpPr>
          <p:cNvPr id="4" name="灯片编号占位符 3"/>
          <p:cNvSpPr>
            <a:spLocks noGrp="1"/>
          </p:cNvSpPr>
          <p:nvPr>
            <p:ph type="sldNum" sz="quarter" idx="10"/>
          </p:nvPr>
        </p:nvSpPr>
        <p:spPr/>
        <p:txBody>
          <a:bodyPr/>
          <a:lstStyle/>
          <a:p>
            <a:fld id="{98FDAAA2-88C6-4541-81B1-19179091E5A0}" type="slidenum">
              <a:rPr lang="en-US" altLang="zh-CN" smtClean="0"/>
              <a:pPr/>
              <a:t>6</a:t>
            </a:fld>
            <a:endParaRPr lang="en-US" altLang="zh-CN"/>
          </a:p>
        </p:txBody>
      </p:sp>
    </p:spTree>
    <p:extLst>
      <p:ext uri="{BB962C8B-B14F-4D97-AF65-F5344CB8AC3E}">
        <p14:creationId xmlns:p14="http://schemas.microsoft.com/office/powerpoint/2010/main" val="365057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FDAAA2-88C6-4541-81B1-19179091E5A0}" type="slidenum">
              <a:rPr lang="en-US" altLang="zh-CN" smtClean="0"/>
              <a:pPr/>
              <a:t>7</a:t>
            </a:fld>
            <a:endParaRPr lang="en-US" altLang="zh-CN"/>
          </a:p>
        </p:txBody>
      </p:sp>
    </p:spTree>
    <p:extLst>
      <p:ext uri="{BB962C8B-B14F-4D97-AF65-F5344CB8AC3E}">
        <p14:creationId xmlns:p14="http://schemas.microsoft.com/office/powerpoint/2010/main" val="1242130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pitchFamily="34" charset="0"/>
                <a:ea typeface="宋体" pitchFamily="2" charset="-122"/>
                <a:cs typeface="+mn-cs"/>
              </a:rPr>
              <a:t>目前来说，最大池化比平均池化更常用。但也有例外，就是深度很深的神经网络，你可以用平均池化来分解规模为</a:t>
            </a:r>
            <a:r>
              <a:rPr lang="en-US" altLang="zh-CN" sz="1200" b="0" i="0" kern="1200" dirty="0" smtClean="0">
                <a:solidFill>
                  <a:schemeClr val="tx1"/>
                </a:solidFill>
                <a:effectLst/>
                <a:latin typeface="Arial" pitchFamily="34" charset="0"/>
                <a:ea typeface="宋体" pitchFamily="2" charset="-122"/>
                <a:cs typeface="+mn-cs"/>
              </a:rPr>
              <a:t>7×7×1000</a:t>
            </a:r>
            <a:r>
              <a:rPr lang="zh-CN" altLang="en-US" sz="1200" b="0" i="0" kern="1200" dirty="0" smtClean="0">
                <a:solidFill>
                  <a:schemeClr val="tx1"/>
                </a:solidFill>
                <a:effectLst/>
                <a:latin typeface="Arial" pitchFamily="34" charset="0"/>
                <a:ea typeface="宋体" pitchFamily="2" charset="-122"/>
                <a:cs typeface="+mn-cs"/>
              </a:rPr>
              <a:t>的网络的表示层，在整个空间内求平均值，得到</a:t>
            </a:r>
            <a:r>
              <a:rPr lang="en-US" altLang="zh-CN" sz="1200" b="0" i="0" kern="1200" dirty="0" smtClean="0">
                <a:solidFill>
                  <a:schemeClr val="tx1"/>
                </a:solidFill>
                <a:effectLst/>
                <a:latin typeface="Arial" pitchFamily="34" charset="0"/>
                <a:ea typeface="宋体" pitchFamily="2" charset="-122"/>
                <a:cs typeface="+mn-cs"/>
              </a:rPr>
              <a:t>1×1×1000</a:t>
            </a:r>
            <a:r>
              <a:rPr lang="zh-CN" altLang="en-US" sz="1200" b="0" i="0" kern="1200" dirty="0" smtClean="0">
                <a:solidFill>
                  <a:schemeClr val="tx1"/>
                </a:solidFill>
                <a:effectLst/>
                <a:latin typeface="Arial" pitchFamily="34" charset="0"/>
                <a:ea typeface="宋体" pitchFamily="2" charset="-122"/>
                <a:cs typeface="+mn-cs"/>
              </a:rPr>
              <a:t>，一会我们看个例子。但在神经网络中，最大池化要比平均池化用得更多。</a:t>
            </a:r>
            <a:endParaRPr lang="zh-CN" altLang="en-US" dirty="0"/>
          </a:p>
        </p:txBody>
      </p:sp>
      <p:sp>
        <p:nvSpPr>
          <p:cNvPr id="4" name="灯片编号占位符 3"/>
          <p:cNvSpPr>
            <a:spLocks noGrp="1"/>
          </p:cNvSpPr>
          <p:nvPr>
            <p:ph type="sldNum" sz="quarter" idx="10"/>
          </p:nvPr>
        </p:nvSpPr>
        <p:spPr/>
        <p:txBody>
          <a:bodyPr/>
          <a:lstStyle/>
          <a:p>
            <a:fld id="{98FDAAA2-88C6-4541-81B1-19179091E5A0}" type="slidenum">
              <a:rPr lang="en-US" altLang="zh-CN" smtClean="0"/>
              <a:pPr/>
              <a:t>8</a:t>
            </a:fld>
            <a:endParaRPr lang="en-US" altLang="zh-CN"/>
          </a:p>
        </p:txBody>
      </p:sp>
    </p:spTree>
    <p:extLst>
      <p:ext uri="{BB962C8B-B14F-4D97-AF65-F5344CB8AC3E}">
        <p14:creationId xmlns:p14="http://schemas.microsoft.com/office/powerpoint/2010/main" val="2121586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FDAAA2-88C6-4541-81B1-19179091E5A0}" type="slidenum">
              <a:rPr lang="en-US" altLang="zh-CN" smtClean="0"/>
              <a:pPr/>
              <a:t>9</a:t>
            </a:fld>
            <a:endParaRPr lang="en-US" altLang="zh-CN"/>
          </a:p>
        </p:txBody>
      </p:sp>
    </p:spTree>
    <p:extLst>
      <p:ext uri="{BB962C8B-B14F-4D97-AF65-F5344CB8AC3E}">
        <p14:creationId xmlns:p14="http://schemas.microsoft.com/office/powerpoint/2010/main" val="544731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543B9D8-8B02-4DDA-ADD6-A085D4376577}" type="slidenum">
              <a:rPr lang="en-US" altLang="zh-CN"/>
              <a:pPr/>
              <a:t>‹#›</a:t>
            </a:fld>
            <a:endParaRPr lang="en-US" altLang="zh-CN"/>
          </a:p>
        </p:txBody>
      </p:sp>
    </p:spTree>
    <p:extLst>
      <p:ext uri="{BB962C8B-B14F-4D97-AF65-F5344CB8AC3E}">
        <p14:creationId xmlns:p14="http://schemas.microsoft.com/office/powerpoint/2010/main" val="4081166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576BB5B-6E4F-4A33-91B6-633A4A06CEEE}" type="slidenum">
              <a:rPr lang="en-US" altLang="zh-CN"/>
              <a:pPr/>
              <a:t>‹#›</a:t>
            </a:fld>
            <a:endParaRPr lang="en-US" altLang="zh-CN"/>
          </a:p>
        </p:txBody>
      </p:sp>
    </p:spTree>
    <p:extLst>
      <p:ext uri="{BB962C8B-B14F-4D97-AF65-F5344CB8AC3E}">
        <p14:creationId xmlns:p14="http://schemas.microsoft.com/office/powerpoint/2010/main" val="2514477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0350" y="1219200"/>
            <a:ext cx="2076450" cy="49069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1219200"/>
            <a:ext cx="6076950" cy="49069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15CDBCD-197A-4EC3-B095-1EBAACB21D73}" type="slidenum">
              <a:rPr lang="en-US" altLang="zh-CN"/>
              <a:pPr/>
              <a:t>‹#›</a:t>
            </a:fld>
            <a:endParaRPr lang="en-US" altLang="zh-CN"/>
          </a:p>
        </p:txBody>
      </p:sp>
    </p:spTree>
    <p:extLst>
      <p:ext uri="{BB962C8B-B14F-4D97-AF65-F5344CB8AC3E}">
        <p14:creationId xmlns:p14="http://schemas.microsoft.com/office/powerpoint/2010/main" val="3723952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6491E63-2113-4F26-BA99-381918CDB049}" type="slidenum">
              <a:rPr lang="en-US" altLang="zh-CN"/>
              <a:pPr/>
              <a:t>‹#›</a:t>
            </a:fld>
            <a:endParaRPr lang="en-US" altLang="zh-CN"/>
          </a:p>
        </p:txBody>
      </p:sp>
    </p:spTree>
    <p:extLst>
      <p:ext uri="{BB962C8B-B14F-4D97-AF65-F5344CB8AC3E}">
        <p14:creationId xmlns:p14="http://schemas.microsoft.com/office/powerpoint/2010/main" val="3609986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930AE21-4BDE-4C99-8AA3-8A13FDAB3880}" type="slidenum">
              <a:rPr lang="en-US" altLang="zh-CN"/>
              <a:pPr/>
              <a:t>‹#›</a:t>
            </a:fld>
            <a:endParaRPr lang="en-US" altLang="zh-CN"/>
          </a:p>
        </p:txBody>
      </p:sp>
    </p:spTree>
    <p:extLst>
      <p:ext uri="{BB962C8B-B14F-4D97-AF65-F5344CB8AC3E}">
        <p14:creationId xmlns:p14="http://schemas.microsoft.com/office/powerpoint/2010/main" val="557270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2819400"/>
            <a:ext cx="4038600" cy="3306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2819400"/>
            <a:ext cx="4038600" cy="3306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BFB4696B-99D3-4E4A-8C94-7B2E9F82FFBD}" type="slidenum">
              <a:rPr lang="en-US" altLang="zh-CN"/>
              <a:pPr/>
              <a:t>‹#›</a:t>
            </a:fld>
            <a:endParaRPr lang="en-US" altLang="zh-CN"/>
          </a:p>
        </p:txBody>
      </p:sp>
    </p:spTree>
    <p:extLst>
      <p:ext uri="{BB962C8B-B14F-4D97-AF65-F5344CB8AC3E}">
        <p14:creationId xmlns:p14="http://schemas.microsoft.com/office/powerpoint/2010/main" val="1198029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FD194EF6-377E-44FC-8AD6-B0F08902B19A}" type="slidenum">
              <a:rPr lang="en-US" altLang="zh-CN"/>
              <a:pPr/>
              <a:t>‹#›</a:t>
            </a:fld>
            <a:endParaRPr lang="en-US" altLang="zh-CN"/>
          </a:p>
        </p:txBody>
      </p:sp>
    </p:spTree>
    <p:extLst>
      <p:ext uri="{BB962C8B-B14F-4D97-AF65-F5344CB8AC3E}">
        <p14:creationId xmlns:p14="http://schemas.microsoft.com/office/powerpoint/2010/main" val="3774727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8BF92CF7-ADB8-423C-9A51-7340900403E8}" type="slidenum">
              <a:rPr lang="en-US" altLang="zh-CN"/>
              <a:pPr/>
              <a:t>‹#›</a:t>
            </a:fld>
            <a:endParaRPr lang="en-US" altLang="zh-CN"/>
          </a:p>
        </p:txBody>
      </p:sp>
    </p:spTree>
    <p:extLst>
      <p:ext uri="{BB962C8B-B14F-4D97-AF65-F5344CB8AC3E}">
        <p14:creationId xmlns:p14="http://schemas.microsoft.com/office/powerpoint/2010/main" val="677621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8432D4DF-386D-4620-A886-937CBC5ABB9A}" type="slidenum">
              <a:rPr lang="en-US" altLang="zh-CN"/>
              <a:pPr/>
              <a:t>‹#›</a:t>
            </a:fld>
            <a:endParaRPr lang="en-US" altLang="zh-CN"/>
          </a:p>
        </p:txBody>
      </p:sp>
    </p:spTree>
    <p:extLst>
      <p:ext uri="{BB962C8B-B14F-4D97-AF65-F5344CB8AC3E}">
        <p14:creationId xmlns:p14="http://schemas.microsoft.com/office/powerpoint/2010/main" val="2046033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A73FED8C-DA8A-4B6D-A681-15E3880E47E6}" type="slidenum">
              <a:rPr lang="en-US" altLang="zh-CN"/>
              <a:pPr/>
              <a:t>‹#›</a:t>
            </a:fld>
            <a:endParaRPr lang="en-US" altLang="zh-CN"/>
          </a:p>
        </p:txBody>
      </p:sp>
    </p:spTree>
    <p:extLst>
      <p:ext uri="{BB962C8B-B14F-4D97-AF65-F5344CB8AC3E}">
        <p14:creationId xmlns:p14="http://schemas.microsoft.com/office/powerpoint/2010/main" val="2645780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6494E22-97F4-4243-9914-9C1F0EA2F2F5}" type="slidenum">
              <a:rPr lang="en-US" altLang="zh-CN"/>
              <a:pPr/>
              <a:t>‹#›</a:t>
            </a:fld>
            <a:endParaRPr lang="en-US" altLang="zh-CN"/>
          </a:p>
        </p:txBody>
      </p:sp>
    </p:spTree>
    <p:extLst>
      <p:ext uri="{BB962C8B-B14F-4D97-AF65-F5344CB8AC3E}">
        <p14:creationId xmlns:p14="http://schemas.microsoft.com/office/powerpoint/2010/main" val="20201342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1219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027" name="Rectangle 3"/>
          <p:cNvSpPr>
            <a:spLocks noGrp="1" noChangeArrowheads="1"/>
          </p:cNvSpPr>
          <p:nvPr>
            <p:ph type="body" idx="1"/>
          </p:nvPr>
        </p:nvSpPr>
        <p:spPr bwMode="auto">
          <a:xfrm>
            <a:off x="457200" y="2819400"/>
            <a:ext cx="8229600" cy="330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sz="1400"/>
            </a:lvl1pPr>
          </a:lstStyle>
          <a:p>
            <a:fld id="{54256C50-DA55-4461-A4F5-787FF1AF0839}" type="slidenum">
              <a:rPr lang="en-US" altLang="zh-CN"/>
              <a:pPr/>
              <a:t>‹#›</a:t>
            </a:fld>
            <a:endParaRPr lang="en-US" altLang="zh-CN"/>
          </a:p>
        </p:txBody>
      </p:sp>
      <p:pic>
        <p:nvPicPr>
          <p:cNvPr id="1031" name="Picture 7" descr="2007330174812644"/>
          <p:cNvPicPr>
            <a:picLocks noChangeAspect="1" noChangeArrowheads="1"/>
          </p:cNvPicPr>
          <p:nvPr userDrawn="1"/>
        </p:nvPicPr>
        <p:blipFill>
          <a:blip r:embed="rId13">
            <a:clrChange>
              <a:clrFrom>
                <a:srgbClr val="FDFEF0"/>
              </a:clrFrom>
              <a:clrTo>
                <a:srgbClr val="FDFEF0">
                  <a:alpha val="0"/>
                </a:srgbClr>
              </a:clrTo>
            </a:clrChange>
            <a:extLst>
              <a:ext uri="{28A0092B-C50C-407E-A947-70E740481C1C}">
                <a14:useLocalDpi xmlns:a14="http://schemas.microsoft.com/office/drawing/2010/main" val="0"/>
              </a:ext>
            </a:extLst>
          </a:blip>
          <a:srcRect l="13158" r="18420" b="-1819"/>
          <a:stretch>
            <a:fillRect/>
          </a:stretch>
        </p:blipFill>
        <p:spPr bwMode="auto">
          <a:xfrm>
            <a:off x="7010400" y="228600"/>
            <a:ext cx="19177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11"/>
          <p:cNvSpPr txBox="1">
            <a:spLocks noChangeArrowheads="1"/>
          </p:cNvSpPr>
          <p:nvPr userDrawn="1"/>
        </p:nvSpPr>
        <p:spPr bwMode="auto">
          <a:xfrm>
            <a:off x="304800" y="228600"/>
            <a:ext cx="4724400" cy="365125"/>
          </a:xfrm>
          <a:prstGeom prst="rect">
            <a:avLst/>
          </a:prstGeom>
          <a:noFill/>
          <a:ln w="9525">
            <a:noFill/>
            <a:miter lim="800000"/>
            <a:headEnd/>
            <a:tailEnd/>
          </a:ln>
        </p:spPr>
        <p:txBody>
          <a:bodyPr>
            <a:spAutoFit/>
          </a:bodyPr>
          <a:lstStyle/>
          <a:p>
            <a:pPr eaLnBrk="1" hangingPunct="1">
              <a:spcBef>
                <a:spcPct val="50000"/>
              </a:spcBef>
              <a:defRPr/>
            </a:pPr>
            <a:endParaRPr lang="zh-CN" altLang="en-US"/>
          </a:p>
        </p:txBody>
      </p:sp>
      <p:cxnSp>
        <p:nvCxnSpPr>
          <p:cNvPr id="1033" name="直接连接符 12"/>
          <p:cNvCxnSpPr>
            <a:cxnSpLocks noChangeShapeType="1"/>
          </p:cNvCxnSpPr>
          <p:nvPr userDrawn="1"/>
        </p:nvCxnSpPr>
        <p:spPr bwMode="auto">
          <a:xfrm>
            <a:off x="0" y="914400"/>
            <a:ext cx="7000875" cy="1588"/>
          </a:xfrm>
          <a:prstGeom prst="line">
            <a:avLst/>
          </a:prstGeom>
          <a:noFill/>
          <a:ln w="28575" cmpd="sng">
            <a:solidFill>
              <a:srgbClr val="00B0F0"/>
            </a:solidFill>
            <a:round/>
            <a:headEnd/>
            <a:tailEnd/>
          </a:ln>
          <a:effectLst>
            <a:outerShdw dist="38100" dir="16200000" algn="ctr" rotWithShape="0">
              <a:srgbClr val="000000">
                <a:alpha val="39000"/>
              </a:srgbClr>
            </a:outerShdw>
          </a:effectLst>
        </p:spPr>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lnSpc>
          <a:spcPct val="150000"/>
        </a:lnSpc>
        <a:spcBef>
          <a:spcPct val="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0"/>
        </a:spcBef>
        <a:spcAft>
          <a:spcPct val="0"/>
        </a:spcAft>
        <a:buChar char="–"/>
        <a:defRPr sz="2400">
          <a:solidFill>
            <a:schemeClr val="tx1"/>
          </a:solidFill>
          <a:latin typeface="+mn-lt"/>
          <a:ea typeface="+mn-ea"/>
        </a:defRPr>
      </a:lvl2pPr>
      <a:lvl3pPr marL="1143000" indent="-228600" algn="l" rtl="0" eaLnBrk="0" fontAlgn="base" hangingPunct="0">
        <a:lnSpc>
          <a:spcPct val="150000"/>
        </a:lnSpc>
        <a:spcBef>
          <a:spcPct val="0"/>
        </a:spcBef>
        <a:spcAft>
          <a:spcPct val="0"/>
        </a:spcAft>
        <a:buChar char="•"/>
        <a:defRPr sz="2400">
          <a:solidFill>
            <a:schemeClr val="tx1"/>
          </a:solidFill>
          <a:latin typeface="+mn-lt"/>
          <a:ea typeface="+mn-ea"/>
        </a:defRPr>
      </a:lvl3pPr>
      <a:lvl4pPr marL="1600200" indent="-228600" algn="l" rtl="0" eaLnBrk="0" fontAlgn="base" hangingPunct="0">
        <a:lnSpc>
          <a:spcPct val="150000"/>
        </a:lnSpc>
        <a:spcBef>
          <a:spcPct val="0"/>
        </a:spcBef>
        <a:spcAft>
          <a:spcPct val="0"/>
        </a:spcAft>
        <a:buChar char="–"/>
        <a:defRPr sz="2400">
          <a:solidFill>
            <a:schemeClr val="tx1"/>
          </a:solidFill>
          <a:latin typeface="+mn-lt"/>
          <a:ea typeface="+mn-ea"/>
        </a:defRPr>
      </a:lvl4pPr>
      <a:lvl5pPr marL="2057400" indent="-228600" algn="l" rtl="0" eaLnBrk="0" fontAlgn="base" hangingPunct="0">
        <a:lnSpc>
          <a:spcPct val="150000"/>
        </a:lnSpc>
        <a:spcBef>
          <a:spcPct val="0"/>
        </a:spcBef>
        <a:spcAft>
          <a:spcPct val="0"/>
        </a:spcAft>
        <a:buChar char="»"/>
        <a:defRPr sz="2400">
          <a:solidFill>
            <a:schemeClr val="tx1"/>
          </a:solidFill>
          <a:latin typeface="+mn-lt"/>
          <a:ea typeface="+mn-ea"/>
        </a:defRPr>
      </a:lvl5pPr>
      <a:lvl6pPr marL="2514600" indent="-228600" algn="l" rtl="0" eaLnBrk="0" fontAlgn="base" hangingPunct="0">
        <a:lnSpc>
          <a:spcPct val="150000"/>
        </a:lnSpc>
        <a:spcBef>
          <a:spcPct val="0"/>
        </a:spcBef>
        <a:spcAft>
          <a:spcPct val="0"/>
        </a:spcAft>
        <a:buChar char="»"/>
        <a:defRPr sz="2400">
          <a:solidFill>
            <a:schemeClr val="tx1"/>
          </a:solidFill>
          <a:latin typeface="+mn-lt"/>
          <a:ea typeface="+mn-ea"/>
        </a:defRPr>
      </a:lvl6pPr>
      <a:lvl7pPr marL="2971800" indent="-228600" algn="l" rtl="0" eaLnBrk="0" fontAlgn="base" hangingPunct="0">
        <a:lnSpc>
          <a:spcPct val="150000"/>
        </a:lnSpc>
        <a:spcBef>
          <a:spcPct val="0"/>
        </a:spcBef>
        <a:spcAft>
          <a:spcPct val="0"/>
        </a:spcAft>
        <a:buChar char="»"/>
        <a:defRPr sz="2400">
          <a:solidFill>
            <a:schemeClr val="tx1"/>
          </a:solidFill>
          <a:latin typeface="+mn-lt"/>
          <a:ea typeface="+mn-ea"/>
        </a:defRPr>
      </a:lvl7pPr>
      <a:lvl8pPr marL="3429000" indent="-228600" algn="l" rtl="0" eaLnBrk="0" fontAlgn="base" hangingPunct="0">
        <a:lnSpc>
          <a:spcPct val="150000"/>
        </a:lnSpc>
        <a:spcBef>
          <a:spcPct val="0"/>
        </a:spcBef>
        <a:spcAft>
          <a:spcPct val="0"/>
        </a:spcAft>
        <a:buChar char="»"/>
        <a:defRPr sz="2400">
          <a:solidFill>
            <a:schemeClr val="tx1"/>
          </a:solidFill>
          <a:latin typeface="+mn-lt"/>
          <a:ea typeface="+mn-ea"/>
        </a:defRPr>
      </a:lvl8pPr>
      <a:lvl9pPr marL="3886200" indent="-228600" algn="l" rtl="0" eaLnBrk="0" fontAlgn="base" hangingPunct="0">
        <a:lnSpc>
          <a:spcPct val="150000"/>
        </a:lnSpc>
        <a:spcBef>
          <a:spcPct val="0"/>
        </a:spcBef>
        <a:spcAft>
          <a:spcPct val="0"/>
        </a:spcAft>
        <a:buChar char="»"/>
        <a:defRPr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tiff"/><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2516" y="2286030"/>
            <a:ext cx="8838968" cy="584775"/>
          </a:xfrm>
          <a:prstGeom prst="rect">
            <a:avLst/>
          </a:prstGeom>
          <a:noFill/>
        </p:spPr>
        <p:txBody>
          <a:bodyPr wrap="square" rtlCol="0">
            <a:spAutoFit/>
          </a:bodyPr>
          <a:lstStyle/>
          <a:p>
            <a:pPr algn="ctr"/>
            <a:r>
              <a:rPr lang="zh-CN" altLang="en-US" sz="3200" b="1" dirty="0" smtClean="0"/>
              <a:t>神经网络</a:t>
            </a:r>
            <a:endParaRPr lang="en-US" altLang="zh-CN" sz="3200" b="1" dirty="0"/>
          </a:p>
        </p:txBody>
      </p:sp>
      <p:sp>
        <p:nvSpPr>
          <p:cNvPr id="5" name="文本框 4"/>
          <p:cNvSpPr txBox="1"/>
          <p:nvPr/>
        </p:nvSpPr>
        <p:spPr>
          <a:xfrm>
            <a:off x="3695723" y="4267178"/>
            <a:ext cx="1752554" cy="707886"/>
          </a:xfrm>
          <a:prstGeom prst="rect">
            <a:avLst/>
          </a:prstGeom>
          <a:noFill/>
        </p:spPr>
        <p:txBody>
          <a:bodyPr wrap="square" rtlCol="0">
            <a:spAutoFit/>
          </a:bodyPr>
          <a:lstStyle/>
          <a:p>
            <a:pPr algn="ctr"/>
            <a:r>
              <a:rPr lang="en-US" altLang="zh-CN" sz="2000" dirty="0" smtClean="0">
                <a:latin typeface="Times New Roman" panose="02020603050405020304" pitchFamily="18" charset="0"/>
                <a:cs typeface="Times New Roman" panose="02020603050405020304" pitchFamily="18" charset="0"/>
              </a:rPr>
              <a:t>Zhonglie</a:t>
            </a:r>
            <a:r>
              <a:rPr lang="zh-CN" altLang="en-US" sz="2000"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Wang</a:t>
            </a:r>
          </a:p>
          <a:p>
            <a:pPr algn="ctr"/>
            <a:r>
              <a:rPr lang="en-US" altLang="zh-CN" sz="2000" dirty="0" smtClean="0">
                <a:latin typeface="Times New Roman" panose="02020603050405020304" pitchFamily="18" charset="0"/>
                <a:cs typeface="Times New Roman" panose="02020603050405020304" pitchFamily="18" charset="0"/>
              </a:rPr>
              <a:t>2019/05/31</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60595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6319" y="1219258"/>
            <a:ext cx="9067682" cy="646331"/>
          </a:xfrm>
          <a:prstGeom prst="rect">
            <a:avLst/>
          </a:prstGeom>
          <a:noFill/>
        </p:spPr>
        <p:txBody>
          <a:bodyPr wrap="square" rtlCol="0">
            <a:spAutoFit/>
          </a:bodyPr>
          <a:lstStyle/>
          <a:p>
            <a:r>
              <a:rPr lang="en-US" altLang="zh-CN" b="1" dirty="0"/>
              <a:t>RELU</a:t>
            </a:r>
            <a:r>
              <a:rPr lang="zh-CN" altLang="en-US" b="1" dirty="0" smtClean="0"/>
              <a:t>层：</a:t>
            </a:r>
            <a:r>
              <a:rPr lang="zh-CN" altLang="en-US" dirty="0"/>
              <a:t>是神经元的激活函数，对输入值</a:t>
            </a:r>
            <a:r>
              <a:rPr lang="en-US" altLang="zh-CN" dirty="0"/>
              <a:t>x</a:t>
            </a:r>
            <a:r>
              <a:rPr lang="zh-CN" altLang="en-US" dirty="0"/>
              <a:t>的作用是</a:t>
            </a:r>
            <a:r>
              <a:rPr lang="en-US" altLang="zh-CN" dirty="0"/>
              <a:t>max(0,x</a:t>
            </a:r>
            <a:r>
              <a:rPr lang="en-US" altLang="zh-CN" dirty="0" smtClean="0"/>
              <a:t>)</a:t>
            </a:r>
            <a:r>
              <a:rPr lang="zh-CN" altLang="en-US" dirty="0" smtClean="0"/>
              <a:t>，基本每个卷积层都会加一个这个线性单元。</a:t>
            </a:r>
            <a:endParaRPr lang="zh-CN" altLang="en-US" b="1" dirty="0"/>
          </a:p>
        </p:txBody>
      </p:sp>
      <p:sp>
        <p:nvSpPr>
          <p:cNvPr id="3" name="文本框 2"/>
          <p:cNvSpPr txBox="1"/>
          <p:nvPr/>
        </p:nvSpPr>
        <p:spPr>
          <a:xfrm>
            <a:off x="110083" y="2057436"/>
            <a:ext cx="8805203" cy="923330"/>
          </a:xfrm>
          <a:prstGeom prst="rect">
            <a:avLst/>
          </a:prstGeom>
          <a:noFill/>
        </p:spPr>
        <p:txBody>
          <a:bodyPr wrap="square" rtlCol="0">
            <a:spAutoFit/>
          </a:bodyPr>
          <a:lstStyle/>
          <a:p>
            <a:r>
              <a:rPr lang="zh-CN" altLang="en-US" b="1" dirty="0" smtClean="0"/>
              <a:t>全连接层：</a:t>
            </a:r>
            <a:r>
              <a:rPr lang="zh-CN" altLang="en-US" dirty="0"/>
              <a:t>全连接层（</a:t>
            </a:r>
            <a:r>
              <a:rPr lang="en-US" altLang="zh-CN" dirty="0"/>
              <a:t>fully connected layers</a:t>
            </a:r>
            <a:r>
              <a:rPr lang="zh-CN" altLang="en-US" dirty="0"/>
              <a:t>，</a:t>
            </a:r>
            <a:r>
              <a:rPr lang="en-US" altLang="zh-CN" dirty="0"/>
              <a:t>FC</a:t>
            </a:r>
            <a:r>
              <a:rPr lang="zh-CN" altLang="en-US" dirty="0"/>
              <a:t>）在整个卷积神经网络中起到“分类器”的</a:t>
            </a:r>
            <a:r>
              <a:rPr lang="zh-CN" altLang="en-US" dirty="0" smtClean="0"/>
              <a:t>作用。</a:t>
            </a:r>
            <a:r>
              <a:rPr lang="en-US" altLang="zh-CN" dirty="0"/>
              <a:t>FC </a:t>
            </a:r>
            <a:r>
              <a:rPr lang="zh-CN" altLang="en-US" dirty="0"/>
              <a:t>是连接卷积层和普通层的普通层，它将</a:t>
            </a:r>
            <a:r>
              <a:rPr lang="zh-CN" altLang="en-US" dirty="0" smtClean="0"/>
              <a:t>从卷积层或者池化层那里</a:t>
            </a:r>
            <a:r>
              <a:rPr lang="zh-CN" altLang="en-US" dirty="0"/>
              <a:t>得到的高维数据铺平以作为输入、进行一些非线性变换（用激活函数作用）</a:t>
            </a:r>
            <a:endParaRPr lang="zh-CN" altLang="en-US" b="1" dirty="0"/>
          </a:p>
        </p:txBody>
      </p:sp>
      <p:pic>
        <p:nvPicPr>
          <p:cNvPr id="4" name="图片 3"/>
          <p:cNvPicPr>
            <a:picLocks noChangeAspect="1"/>
          </p:cNvPicPr>
          <p:nvPr/>
        </p:nvPicPr>
        <p:blipFill>
          <a:blip r:embed="rId3"/>
          <a:stretch>
            <a:fillRect/>
          </a:stretch>
        </p:blipFill>
        <p:spPr>
          <a:xfrm>
            <a:off x="533506" y="3429000"/>
            <a:ext cx="7200900" cy="1943100"/>
          </a:xfrm>
          <a:prstGeom prst="rect">
            <a:avLst/>
          </a:prstGeom>
        </p:spPr>
      </p:pic>
      <p:sp>
        <p:nvSpPr>
          <p:cNvPr id="6" name="文本框 5"/>
          <p:cNvSpPr txBox="1"/>
          <p:nvPr/>
        </p:nvSpPr>
        <p:spPr>
          <a:xfrm>
            <a:off x="110083" y="5635668"/>
            <a:ext cx="5501827" cy="369332"/>
          </a:xfrm>
          <a:prstGeom prst="rect">
            <a:avLst/>
          </a:prstGeom>
          <a:noFill/>
        </p:spPr>
        <p:txBody>
          <a:bodyPr wrap="none" rtlCol="0">
            <a:spAutoFit/>
          </a:bodyPr>
          <a:lstStyle/>
          <a:p>
            <a:r>
              <a:rPr kumimoji="1" lang="zh-CN" altLang="en-US" dirty="0" smtClean="0"/>
              <a:t>输出层：</a:t>
            </a:r>
            <a:r>
              <a:rPr lang="zh-CN" altLang="en-US" dirty="0"/>
              <a:t>对结果的预测值，一般会加一个</a:t>
            </a:r>
            <a:r>
              <a:rPr lang="en-US" altLang="zh-CN" dirty="0" err="1"/>
              <a:t>softmax</a:t>
            </a:r>
            <a:r>
              <a:rPr lang="zh-CN" altLang="en-US" dirty="0"/>
              <a:t>层</a:t>
            </a:r>
            <a:endParaRPr kumimoji="1" lang="zh-CN" altLang="en-US" dirty="0"/>
          </a:p>
        </p:txBody>
      </p:sp>
    </p:spTree>
    <p:extLst>
      <p:ext uri="{BB962C8B-B14F-4D97-AF65-F5344CB8AC3E}">
        <p14:creationId xmlns:p14="http://schemas.microsoft.com/office/powerpoint/2010/main" val="5763904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52516" y="1143060"/>
            <a:ext cx="1774845" cy="369332"/>
          </a:xfrm>
          <a:prstGeom prst="rect">
            <a:avLst/>
          </a:prstGeom>
          <a:noFill/>
        </p:spPr>
        <p:txBody>
          <a:bodyPr wrap="none" rtlCol="0">
            <a:spAutoFit/>
          </a:bodyPr>
          <a:lstStyle/>
          <a:p>
            <a:r>
              <a:rPr kumimoji="1" lang="en-US" altLang="zh-CN" dirty="0" smtClean="0"/>
              <a:t>Vgg16</a:t>
            </a:r>
            <a:r>
              <a:rPr kumimoji="1" lang="zh-CN" altLang="en-US" dirty="0" smtClean="0"/>
              <a:t>网络模型</a:t>
            </a:r>
            <a:endParaRPr kumimoji="1" lang="en-US" altLang="zh-CN" dirty="0" smtClean="0"/>
          </a:p>
        </p:txBody>
      </p:sp>
      <p:pic>
        <p:nvPicPr>
          <p:cNvPr id="4" name="图片 3"/>
          <p:cNvPicPr>
            <a:picLocks noChangeAspect="1"/>
          </p:cNvPicPr>
          <p:nvPr/>
        </p:nvPicPr>
        <p:blipFill>
          <a:blip r:embed="rId3"/>
          <a:stretch>
            <a:fillRect/>
          </a:stretch>
        </p:blipFill>
        <p:spPr>
          <a:xfrm>
            <a:off x="0" y="1752644"/>
            <a:ext cx="8411694" cy="3501021"/>
          </a:xfrm>
          <a:prstGeom prst="rect">
            <a:avLst/>
          </a:prstGeom>
        </p:spPr>
      </p:pic>
      <p:sp>
        <p:nvSpPr>
          <p:cNvPr id="6" name="文本框 5"/>
          <p:cNvSpPr txBox="1"/>
          <p:nvPr/>
        </p:nvSpPr>
        <p:spPr>
          <a:xfrm>
            <a:off x="152516" y="5562544"/>
            <a:ext cx="2755883" cy="369332"/>
          </a:xfrm>
          <a:prstGeom prst="rect">
            <a:avLst/>
          </a:prstGeom>
          <a:noFill/>
        </p:spPr>
        <p:txBody>
          <a:bodyPr wrap="none" rtlCol="0">
            <a:spAutoFit/>
          </a:bodyPr>
          <a:lstStyle/>
          <a:p>
            <a:r>
              <a:rPr lang="zh-CN" altLang="en-US" dirty="0"/>
              <a:t>卷积核大小</a:t>
            </a:r>
            <a:r>
              <a:rPr lang="en-US" altLang="zh-CN" dirty="0"/>
              <a:t>filter </a:t>
            </a:r>
            <a:r>
              <a:rPr lang="en-US" altLang="zh-CN" dirty="0" smtClean="0"/>
              <a:t>size=3x3</a:t>
            </a:r>
            <a:endParaRPr lang="en-US" altLang="zh-CN" dirty="0"/>
          </a:p>
        </p:txBody>
      </p:sp>
    </p:spTree>
    <p:extLst>
      <p:ext uri="{BB962C8B-B14F-4D97-AF65-F5344CB8AC3E}">
        <p14:creationId xmlns:p14="http://schemas.microsoft.com/office/powerpoint/2010/main" val="4003362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639" y="457278"/>
            <a:ext cx="3416320" cy="369332"/>
          </a:xfrm>
          <a:prstGeom prst="rect">
            <a:avLst/>
          </a:prstGeom>
          <a:noFill/>
        </p:spPr>
        <p:txBody>
          <a:bodyPr wrap="none" rtlCol="0">
            <a:spAutoFit/>
          </a:bodyPr>
          <a:lstStyle/>
          <a:p>
            <a:r>
              <a:rPr lang="zh-CN" altLang="en-US"/>
              <a:t>各种超参数对模型容量的影响。</a:t>
            </a:r>
            <a:endParaRPr kumimoji="1"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1185489576"/>
              </p:ext>
            </p:extLst>
          </p:nvPr>
        </p:nvGraphicFramePr>
        <p:xfrm>
          <a:off x="76318" y="1143060"/>
          <a:ext cx="8534176" cy="5242524"/>
        </p:xfrm>
        <a:graphic>
          <a:graphicData uri="http://schemas.openxmlformats.org/drawingml/2006/table">
            <a:tbl>
              <a:tblPr firstRow="1" bandRow="1">
                <a:tableStyleId>{5C22544A-7EE6-4342-B048-85BDC9FD1C3A}</a:tableStyleId>
              </a:tblPr>
              <a:tblGrid>
                <a:gridCol w="1589773"/>
                <a:gridCol w="1823987"/>
                <a:gridCol w="2443101"/>
                <a:gridCol w="2677315"/>
              </a:tblGrid>
              <a:tr h="380990">
                <a:tc>
                  <a:txBody>
                    <a:bodyPr/>
                    <a:lstStyle/>
                    <a:p>
                      <a:r>
                        <a:rPr lang="zh-CN" altLang="en-US" sz="1800" b="0" i="0" u="none" strike="noStrike" kern="1200" baseline="0" dirty="0" smtClean="0">
                          <a:solidFill>
                            <a:schemeClr val="lt1"/>
                          </a:solidFill>
                          <a:latin typeface="+mn-lt"/>
                          <a:ea typeface="+mn-ea"/>
                          <a:cs typeface="+mn-cs"/>
                        </a:rPr>
                        <a:t>超参数</a:t>
                      </a:r>
                      <a:endParaRPr lang="zh-CN" altLang="en-US" dirty="0"/>
                    </a:p>
                  </a:txBody>
                  <a:tcPr/>
                </a:tc>
                <a:tc>
                  <a:txBody>
                    <a:bodyPr/>
                    <a:lstStyle/>
                    <a:p>
                      <a:r>
                        <a:rPr lang="zh-CN" altLang="en-US" sz="1800" b="0" i="0" u="none" strike="noStrike" kern="1200" baseline="0" dirty="0" smtClean="0">
                          <a:solidFill>
                            <a:schemeClr val="lt1"/>
                          </a:solidFill>
                          <a:latin typeface="+mn-lt"/>
                          <a:ea typeface="+mn-ea"/>
                          <a:cs typeface="+mn-cs"/>
                        </a:rPr>
                        <a:t>容量何时增加</a:t>
                      </a:r>
                    </a:p>
                  </a:txBody>
                  <a:tcPr/>
                </a:tc>
                <a:tc>
                  <a:txBody>
                    <a:bodyPr/>
                    <a:lstStyle/>
                    <a:p>
                      <a:r>
                        <a:rPr lang="zh-CN" altLang="en-US" dirty="0" smtClean="0"/>
                        <a:t>原因</a:t>
                      </a:r>
                      <a:endParaRPr lang="zh-CN" altLang="en-US" dirty="0"/>
                    </a:p>
                  </a:txBody>
                  <a:tcPr/>
                </a:tc>
                <a:tc>
                  <a:txBody>
                    <a:bodyPr/>
                    <a:lstStyle/>
                    <a:p>
                      <a:r>
                        <a:rPr lang="zh-CN" altLang="en-US" dirty="0" smtClean="0"/>
                        <a:t>注意事项</a:t>
                      </a:r>
                      <a:endParaRPr lang="zh-CN" altLang="en-US" dirty="0"/>
                    </a:p>
                  </a:txBody>
                  <a:tcPr/>
                </a:tc>
              </a:tr>
              <a:tr h="990574">
                <a:tc>
                  <a:txBody>
                    <a:bodyPr/>
                    <a:lstStyle/>
                    <a:p>
                      <a:r>
                        <a:rPr lang="zh-CN" altLang="en-US" sz="1400" dirty="0" smtClean="0"/>
                        <a:t>学习率</a:t>
                      </a:r>
                      <a:endParaRPr lang="zh-CN" altLang="en-US" sz="1400" dirty="0"/>
                    </a:p>
                  </a:txBody>
                  <a:tcPr/>
                </a:tc>
                <a:tc>
                  <a:txBody>
                    <a:bodyPr/>
                    <a:lstStyle/>
                    <a:p>
                      <a:r>
                        <a:rPr lang="zh-CN" altLang="en-US" sz="1400" dirty="0" smtClean="0"/>
                        <a:t>调至最优   </a:t>
                      </a:r>
                      <a:endParaRPr lang="zh-CN" altLang="en-US" sz="1400" dirty="0"/>
                    </a:p>
                  </a:txBody>
                  <a:tcPr/>
                </a:tc>
                <a:tc>
                  <a:txBody>
                    <a:bodyPr/>
                    <a:lstStyle/>
                    <a:p>
                      <a:r>
                        <a:rPr lang="zh-CN" altLang="en-US" sz="1400" b="0" i="0" u="none" strike="noStrike" kern="1200" baseline="0" dirty="0" smtClean="0">
                          <a:solidFill>
                            <a:schemeClr val="dk1"/>
                          </a:solidFill>
                          <a:latin typeface="+mn-lt"/>
                          <a:ea typeface="+mn-ea"/>
                          <a:cs typeface="+mn-cs"/>
                        </a:rPr>
                        <a:t>不正确的学习速率，不管是太高还是太低都会由于优化失败而导致低有效容量的模</a:t>
                      </a:r>
                    </a:p>
                    <a:p>
                      <a:r>
                        <a:rPr lang="zh-CN" altLang="en-US" sz="1400" b="0" i="0" u="none" strike="noStrike" kern="1200" baseline="0" dirty="0" smtClean="0">
                          <a:solidFill>
                            <a:schemeClr val="dk1"/>
                          </a:solidFill>
                          <a:latin typeface="+mn-lt"/>
                          <a:ea typeface="+mn-ea"/>
                          <a:cs typeface="+mn-cs"/>
                        </a:rPr>
                        <a:t>型。</a:t>
                      </a:r>
                      <a:endParaRPr lang="zh-CN" altLang="en-US" sz="1400" dirty="0"/>
                    </a:p>
                  </a:txBody>
                  <a:tcPr/>
                </a:tc>
                <a:tc>
                  <a:txBody>
                    <a:bodyPr/>
                    <a:lstStyle/>
                    <a:p>
                      <a:endParaRPr lang="zh-CN" altLang="en-US" sz="1400" dirty="0"/>
                    </a:p>
                  </a:txBody>
                  <a:tcPr/>
                </a:tc>
              </a:tr>
              <a:tr h="363742">
                <a:tc>
                  <a:txBody>
                    <a:bodyPr/>
                    <a:lstStyle/>
                    <a:p>
                      <a:r>
                        <a:rPr lang="zh-CN" altLang="en-US" sz="1400" dirty="0" smtClean="0"/>
                        <a:t>卷积核大小</a:t>
                      </a:r>
                      <a:endParaRPr lang="zh-CN" altLang="en-US" sz="1400" dirty="0"/>
                    </a:p>
                  </a:txBody>
                  <a:tcPr/>
                </a:tc>
                <a:tc>
                  <a:txBody>
                    <a:bodyPr/>
                    <a:lstStyle/>
                    <a:p>
                      <a:r>
                        <a:rPr lang="zh-CN" altLang="en-US" sz="1400" dirty="0" smtClean="0"/>
                        <a:t>增加</a:t>
                      </a:r>
                      <a:endParaRPr lang="zh-CN" altLang="en-US" sz="1400" dirty="0"/>
                    </a:p>
                  </a:txBody>
                  <a:tcPr/>
                </a:tc>
                <a:tc>
                  <a:txBody>
                    <a:bodyPr/>
                    <a:lstStyle/>
                    <a:p>
                      <a:r>
                        <a:rPr lang="zh-CN" altLang="en-US" sz="1400" b="0" i="0" u="none" strike="noStrike" kern="1200" baseline="0" dirty="0" smtClean="0">
                          <a:solidFill>
                            <a:schemeClr val="dk1"/>
                          </a:solidFill>
                          <a:latin typeface="+mn-lt"/>
                          <a:ea typeface="+mn-ea"/>
                          <a:cs typeface="+mn-cs"/>
                        </a:rPr>
                        <a:t>增加卷积核宽度会增加模型的参数数量。</a:t>
                      </a:r>
                      <a:endParaRPr lang="zh-CN" altLang="en-US" sz="1400" dirty="0"/>
                    </a:p>
                  </a:txBody>
                  <a:tcPr/>
                </a:tc>
                <a:tc>
                  <a:txBody>
                    <a:bodyPr/>
                    <a:lstStyle/>
                    <a:p>
                      <a:r>
                        <a:rPr lang="zh-CN" altLang="en-US" sz="1400" b="0" i="0" u="none" strike="noStrike" kern="1200" baseline="0" dirty="0" smtClean="0">
                          <a:solidFill>
                            <a:schemeClr val="dk1"/>
                          </a:solidFill>
                          <a:latin typeface="+mn-lt"/>
                          <a:ea typeface="+mn-ea"/>
                          <a:cs typeface="+mn-cs"/>
                        </a:rPr>
                        <a:t>较宽的卷积核导致较窄的输出尺寸，除非使用隐式零填充减少此影响，否则会降低模型容量。较宽的卷积核需要更多的内存存储参数，并会增加运行时间，但较窄的输出会降低内存代价。</a:t>
                      </a:r>
                      <a:endParaRPr lang="zh-CN" altLang="en-US" sz="1400" dirty="0"/>
                    </a:p>
                  </a:txBody>
                  <a:tcPr/>
                </a:tc>
              </a:tr>
              <a:tr h="363742">
                <a:tc>
                  <a:txBody>
                    <a:bodyPr/>
                    <a:lstStyle/>
                    <a:p>
                      <a:r>
                        <a:rPr lang="zh-CN" altLang="en-US" sz="1400" dirty="0" smtClean="0"/>
                        <a:t>填充方式</a:t>
                      </a:r>
                      <a:endParaRPr lang="zh-CN" altLang="en-US" sz="1400" dirty="0"/>
                    </a:p>
                  </a:txBody>
                  <a:tcPr/>
                </a:tc>
                <a:tc>
                  <a:txBody>
                    <a:bodyPr/>
                    <a:lstStyle/>
                    <a:p>
                      <a:r>
                        <a:rPr lang="zh-CN" altLang="en-US" sz="1400" dirty="0" smtClean="0"/>
                        <a:t>增加</a:t>
                      </a:r>
                      <a:endParaRPr lang="zh-CN" altLang="en-US" sz="1400" dirty="0"/>
                    </a:p>
                  </a:txBody>
                  <a:tcPr/>
                </a:tc>
                <a:tc>
                  <a:txBody>
                    <a:bodyPr/>
                    <a:lstStyle/>
                    <a:p>
                      <a:r>
                        <a:rPr lang="zh-CN" altLang="en-US" sz="1400" b="0" i="0" u="none" strike="noStrike" kern="1200" baseline="0" dirty="0" smtClean="0">
                          <a:solidFill>
                            <a:schemeClr val="dk1"/>
                          </a:solidFill>
                          <a:latin typeface="+mn-lt"/>
                          <a:ea typeface="+mn-ea"/>
                          <a:cs typeface="+mn-cs"/>
                        </a:rPr>
                        <a:t>在卷积之前隐式添加零能保持较大尺寸的表示。</a:t>
                      </a:r>
                      <a:endParaRPr lang="zh-CN" altLang="en-US" sz="1400" dirty="0"/>
                    </a:p>
                  </a:txBody>
                  <a:tcPr/>
                </a:tc>
                <a:tc>
                  <a:txBody>
                    <a:bodyPr/>
                    <a:lstStyle/>
                    <a:p>
                      <a:r>
                        <a:rPr lang="zh-CN" altLang="en-US" sz="1400" b="0" i="0" u="none" strike="noStrike" kern="1200" baseline="0" dirty="0" smtClean="0">
                          <a:solidFill>
                            <a:schemeClr val="dk1"/>
                          </a:solidFill>
                          <a:latin typeface="+mn-lt"/>
                          <a:ea typeface="+mn-ea"/>
                          <a:cs typeface="+mn-cs"/>
                        </a:rPr>
                        <a:t>大多数操作的时间和内存代价会增加。</a:t>
                      </a:r>
                      <a:endParaRPr lang="zh-CN" altLang="en-US" sz="1400" dirty="0"/>
                    </a:p>
                  </a:txBody>
                  <a:tcPr/>
                </a:tc>
              </a:tr>
              <a:tr h="363742">
                <a:tc>
                  <a:txBody>
                    <a:bodyPr/>
                    <a:lstStyle/>
                    <a:p>
                      <a:r>
                        <a:rPr lang="zh-CN" altLang="en-US" sz="1400" dirty="0" smtClean="0"/>
                        <a:t>权重衰减系数</a:t>
                      </a:r>
                      <a:endParaRPr lang="zh-CN" altLang="en-US" sz="1400" dirty="0"/>
                    </a:p>
                  </a:txBody>
                  <a:tcPr/>
                </a:tc>
                <a:tc>
                  <a:txBody>
                    <a:bodyPr/>
                    <a:lstStyle/>
                    <a:p>
                      <a:r>
                        <a:rPr lang="zh-CN" altLang="en-US" sz="1400" dirty="0" smtClean="0"/>
                        <a:t>降低</a:t>
                      </a:r>
                      <a:endParaRPr lang="zh-CN" altLang="en-US" sz="1400" dirty="0"/>
                    </a:p>
                  </a:txBody>
                  <a:tcPr/>
                </a:tc>
                <a:tc>
                  <a:txBody>
                    <a:bodyPr/>
                    <a:lstStyle/>
                    <a:p>
                      <a:r>
                        <a:rPr lang="zh-CN" altLang="en-US" sz="1400" b="0" i="0" u="none" strike="noStrike" kern="1200" baseline="0" dirty="0" smtClean="0">
                          <a:solidFill>
                            <a:schemeClr val="dk1"/>
                          </a:solidFill>
                          <a:latin typeface="+mn-lt"/>
                          <a:ea typeface="+mn-ea"/>
                          <a:cs typeface="+mn-cs"/>
                        </a:rPr>
                        <a:t>降低权重衰减系数使得模型参数可以自由地变大。</a:t>
                      </a:r>
                      <a:endParaRPr lang="zh-CN" altLang="en-US" sz="1400" dirty="0"/>
                    </a:p>
                  </a:txBody>
                  <a:tcPr/>
                </a:tc>
                <a:tc>
                  <a:txBody>
                    <a:bodyPr/>
                    <a:lstStyle/>
                    <a:p>
                      <a:endParaRPr lang="zh-CN" altLang="en-US" sz="1400" dirty="0"/>
                    </a:p>
                  </a:txBody>
                  <a:tcPr/>
                </a:tc>
              </a:tr>
              <a:tr h="627829">
                <a:tc>
                  <a:txBody>
                    <a:bodyPr/>
                    <a:lstStyle/>
                    <a:p>
                      <a:r>
                        <a:rPr lang="zh-CN" altLang="en-US" sz="1400" dirty="0" smtClean="0"/>
                        <a:t>隐藏层单元数量</a:t>
                      </a:r>
                      <a:endParaRPr lang="zh-CN" altLang="en-US" sz="1400" dirty="0"/>
                    </a:p>
                  </a:txBody>
                  <a:tcPr/>
                </a:tc>
                <a:tc>
                  <a:txBody>
                    <a:bodyPr/>
                    <a:lstStyle/>
                    <a:p>
                      <a:r>
                        <a:rPr lang="zh-CN" altLang="en-US" sz="1400" dirty="0" smtClean="0"/>
                        <a:t>增加</a:t>
                      </a:r>
                      <a:endParaRPr lang="zh-CN" altLang="en-US" sz="1400" dirty="0"/>
                    </a:p>
                  </a:txBody>
                  <a:tcPr/>
                </a:tc>
                <a:tc>
                  <a:txBody>
                    <a:bodyPr/>
                    <a:lstStyle/>
                    <a:p>
                      <a:r>
                        <a:rPr lang="zh-CN" altLang="en-US" sz="1400" b="0" i="0" u="none" strike="noStrike" kern="1200" baseline="0" dirty="0" smtClean="0">
                          <a:solidFill>
                            <a:schemeClr val="dk1"/>
                          </a:solidFill>
                          <a:latin typeface="+mn-lt"/>
                          <a:ea typeface="+mn-ea"/>
                          <a:cs typeface="+mn-cs"/>
                        </a:rPr>
                        <a:t>增加隐藏单元数量会增加模型的表示能力。</a:t>
                      </a:r>
                      <a:endParaRPr lang="zh-CN" altLang="en-US" sz="1400" dirty="0"/>
                    </a:p>
                  </a:txBody>
                  <a:tcPr/>
                </a:tc>
                <a:tc>
                  <a:txBody>
                    <a:bodyPr/>
                    <a:lstStyle/>
                    <a:p>
                      <a:r>
                        <a:rPr lang="zh-CN" altLang="en-US" sz="1400" b="0" i="0" u="none" strike="noStrike" kern="1200" baseline="0" dirty="0" smtClean="0">
                          <a:solidFill>
                            <a:schemeClr val="dk1"/>
                          </a:solidFill>
                          <a:latin typeface="+mn-lt"/>
                          <a:ea typeface="+mn-ea"/>
                          <a:cs typeface="+mn-cs"/>
                        </a:rPr>
                        <a:t>几乎模型每个操作所需的时间和内存代价都会随隐藏单元数量的增加而增加。</a:t>
                      </a:r>
                      <a:endParaRPr lang="zh-CN" altLang="en-US" sz="1400" dirty="0"/>
                    </a:p>
                  </a:txBody>
                  <a:tcPr/>
                </a:tc>
              </a:tr>
              <a:tr h="363742">
                <a:tc>
                  <a:txBody>
                    <a:bodyPr/>
                    <a:lstStyle/>
                    <a:p>
                      <a:r>
                        <a:rPr lang="en-US" altLang="zh-CN" sz="1400" dirty="0" smtClean="0"/>
                        <a:t>Dropout</a:t>
                      </a:r>
                      <a:r>
                        <a:rPr lang="zh-CN" altLang="en-US" sz="1400" dirty="0" smtClean="0"/>
                        <a:t>比率</a:t>
                      </a:r>
                      <a:endParaRPr lang="zh-CN" altLang="en-US" sz="1400" dirty="0"/>
                    </a:p>
                  </a:txBody>
                  <a:tcPr/>
                </a:tc>
                <a:tc>
                  <a:txBody>
                    <a:bodyPr/>
                    <a:lstStyle/>
                    <a:p>
                      <a:r>
                        <a:rPr lang="zh-CN" altLang="en-US" sz="1400" dirty="0" smtClean="0"/>
                        <a:t>降低</a:t>
                      </a:r>
                      <a:endParaRPr lang="zh-CN" altLang="en-US" sz="1400" dirty="0"/>
                    </a:p>
                  </a:txBody>
                  <a:tcPr/>
                </a:tc>
                <a:tc>
                  <a:txBody>
                    <a:bodyPr/>
                    <a:lstStyle/>
                    <a:p>
                      <a:r>
                        <a:rPr lang="zh-CN" altLang="en-US" sz="1400" b="0" i="0" u="none" strike="noStrike" kern="1200" baseline="0" dirty="0" smtClean="0">
                          <a:solidFill>
                            <a:schemeClr val="dk1"/>
                          </a:solidFill>
                          <a:latin typeface="+mn-lt"/>
                          <a:ea typeface="+mn-ea"/>
                          <a:cs typeface="+mn-cs"/>
                        </a:rPr>
                        <a:t>较少地丢弃单元可以更多地让单元彼此‘‘协力’’ 来适应训练集。</a:t>
                      </a:r>
                      <a:endParaRPr lang="zh-CN" altLang="en-US" sz="1400" dirty="0"/>
                    </a:p>
                  </a:txBody>
                  <a:tcPr/>
                </a:tc>
                <a:tc>
                  <a:txBody>
                    <a:bodyPr/>
                    <a:lstStyle/>
                    <a:p>
                      <a:endParaRPr lang="zh-CN" altLang="en-US" sz="1400" dirty="0"/>
                    </a:p>
                  </a:txBody>
                  <a:tcPr/>
                </a:tc>
              </a:tr>
            </a:tbl>
          </a:graphicData>
        </a:graphic>
      </p:graphicFrame>
    </p:spTree>
    <p:extLst>
      <p:ext uri="{BB962C8B-B14F-4D97-AF65-F5344CB8AC3E}">
        <p14:creationId xmlns:p14="http://schemas.microsoft.com/office/powerpoint/2010/main" val="6931922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567" y="533476"/>
            <a:ext cx="2531462" cy="369332"/>
          </a:xfrm>
          <a:prstGeom prst="rect">
            <a:avLst/>
          </a:prstGeom>
          <a:noFill/>
        </p:spPr>
        <p:txBody>
          <a:bodyPr wrap="none" rtlCol="0">
            <a:spAutoFit/>
          </a:bodyPr>
          <a:lstStyle/>
          <a:p>
            <a:r>
              <a:rPr kumimoji="1" lang="zh-CN" altLang="en-US" dirty="0" smtClean="0"/>
              <a:t>循环神经网络（</a:t>
            </a:r>
            <a:r>
              <a:rPr kumimoji="1" lang="en-US" altLang="zh-CN" dirty="0" smtClean="0"/>
              <a:t>RNN</a:t>
            </a:r>
            <a:r>
              <a:rPr kumimoji="1" lang="zh-CN" altLang="en-US" dirty="0" smtClean="0"/>
              <a:t>）</a:t>
            </a:r>
            <a:endParaRPr kumimoji="1" lang="zh-CN" altLang="en-US" dirty="0"/>
          </a:p>
        </p:txBody>
      </p:sp>
      <p:pic>
        <p:nvPicPr>
          <p:cNvPr id="4" name="图片 3"/>
          <p:cNvPicPr>
            <a:picLocks noChangeAspect="1"/>
          </p:cNvPicPr>
          <p:nvPr/>
        </p:nvPicPr>
        <p:blipFill>
          <a:blip r:embed="rId3"/>
          <a:stretch>
            <a:fillRect/>
          </a:stretch>
        </p:blipFill>
        <p:spPr>
          <a:xfrm>
            <a:off x="381110" y="2821188"/>
            <a:ext cx="5638652" cy="3867049"/>
          </a:xfrm>
          <a:prstGeom prst="rect">
            <a:avLst/>
          </a:prstGeom>
        </p:spPr>
      </p:pic>
      <p:sp>
        <p:nvSpPr>
          <p:cNvPr id="6" name="文本框 5"/>
          <p:cNvSpPr txBox="1"/>
          <p:nvPr/>
        </p:nvSpPr>
        <p:spPr>
          <a:xfrm>
            <a:off x="76318" y="1066862"/>
            <a:ext cx="8915166" cy="1754326"/>
          </a:xfrm>
          <a:prstGeom prst="rect">
            <a:avLst/>
          </a:prstGeom>
          <a:noFill/>
        </p:spPr>
        <p:txBody>
          <a:bodyPr wrap="square" rtlCol="0">
            <a:spAutoFit/>
          </a:bodyPr>
          <a:lstStyle/>
          <a:p>
            <a:r>
              <a:rPr lang="zh-CN" altLang="en-US" dirty="0" smtClean="0"/>
              <a:t>我们</a:t>
            </a:r>
            <a:r>
              <a:rPr lang="zh-CN" altLang="en-US" dirty="0"/>
              <a:t>的样本是基于序列的。比如是从序列索引</a:t>
            </a:r>
            <a:r>
              <a:rPr lang="en-US" altLang="zh-CN" dirty="0"/>
              <a:t>1</a:t>
            </a:r>
            <a:r>
              <a:rPr lang="zh-CN" altLang="en-US" dirty="0"/>
              <a:t>到序列</a:t>
            </a:r>
            <a:r>
              <a:rPr lang="zh-CN" altLang="en-US" dirty="0" smtClean="0"/>
              <a:t>索引</a:t>
            </a:r>
            <a:r>
              <a:rPr lang="en-US" altLang="zh-CN" dirty="0" err="1"/>
              <a:t>t</a:t>
            </a:r>
            <a:r>
              <a:rPr lang="zh-CN" altLang="en-US" dirty="0" smtClean="0"/>
              <a:t>的</a:t>
            </a:r>
            <a:r>
              <a:rPr lang="zh-CN" altLang="en-US" dirty="0"/>
              <a:t>。对于这其中的任意序列索引号</a:t>
            </a:r>
            <a:r>
              <a:rPr lang="en-US" altLang="zh-CN" dirty="0" smtClean="0"/>
              <a:t>t,</a:t>
            </a:r>
            <a:r>
              <a:rPr lang="zh-CN" altLang="en-US" dirty="0"/>
              <a:t>它对应的输入是对应的样本序列中</a:t>
            </a:r>
            <a:r>
              <a:rPr lang="zh-CN" altLang="en-US" dirty="0" smtClean="0"/>
              <a:t>的</a:t>
            </a:r>
            <a:r>
              <a:rPr lang="en-US" altLang="zh-CN" dirty="0" smtClean="0"/>
              <a:t>x(t</a:t>
            </a:r>
            <a:r>
              <a:rPr lang="en-US" altLang="zh-CN" dirty="0"/>
              <a:t>)</a:t>
            </a:r>
            <a:r>
              <a:rPr lang="zh-CN" altLang="en-US" dirty="0"/>
              <a:t>。而模型在序列索引号</a:t>
            </a:r>
            <a:r>
              <a:rPr lang="en-US" altLang="zh-CN" dirty="0" err="1"/>
              <a:t>tt</a:t>
            </a:r>
            <a:r>
              <a:rPr lang="zh-CN" altLang="en-US" dirty="0"/>
              <a:t>位置的隐藏状态</a:t>
            </a:r>
            <a:r>
              <a:rPr lang="en-US" altLang="zh-CN" dirty="0" smtClean="0"/>
              <a:t>h(t)</a:t>
            </a:r>
            <a:r>
              <a:rPr lang="zh-CN" altLang="en-US" dirty="0" smtClean="0"/>
              <a:t>，</a:t>
            </a:r>
            <a:r>
              <a:rPr lang="zh-CN" altLang="en-US" dirty="0"/>
              <a:t>则</a:t>
            </a:r>
            <a:r>
              <a:rPr lang="zh-CN" altLang="en-US" dirty="0" smtClean="0"/>
              <a:t>由</a:t>
            </a:r>
            <a:r>
              <a:rPr lang="en-US" altLang="zh-CN" dirty="0" smtClean="0"/>
              <a:t>x(t</a:t>
            </a:r>
            <a:r>
              <a:rPr lang="en-US" altLang="zh-CN" dirty="0"/>
              <a:t>)</a:t>
            </a:r>
            <a:r>
              <a:rPr lang="zh-CN" altLang="en-US" dirty="0"/>
              <a:t>和</a:t>
            </a:r>
            <a:r>
              <a:rPr lang="zh-CN" altLang="en-US" dirty="0" smtClean="0"/>
              <a:t>在</a:t>
            </a:r>
            <a:r>
              <a:rPr lang="en-US" altLang="zh-CN" dirty="0" smtClean="0"/>
              <a:t>t</a:t>
            </a:r>
            <a:r>
              <a:rPr lang="en-US" altLang="zh-CN" dirty="0"/>
              <a:t>−1</a:t>
            </a:r>
            <a:r>
              <a:rPr lang="zh-CN" altLang="en-US" dirty="0"/>
              <a:t>位置的隐藏</a:t>
            </a:r>
            <a:r>
              <a:rPr lang="zh-CN" altLang="en-US" dirty="0" smtClean="0"/>
              <a:t>状态</a:t>
            </a:r>
            <a:r>
              <a:rPr lang="en-US" altLang="zh-CN" dirty="0" smtClean="0"/>
              <a:t>h(t</a:t>
            </a:r>
            <a:r>
              <a:rPr lang="en-US" altLang="zh-CN" dirty="0"/>
              <a:t>−1)</a:t>
            </a:r>
            <a:r>
              <a:rPr lang="zh-CN" altLang="en-US" dirty="0"/>
              <a:t>共同决定。在任意序列索引号</a:t>
            </a:r>
            <a:r>
              <a:rPr lang="en-US" altLang="zh-CN" dirty="0" smtClean="0"/>
              <a:t>t</a:t>
            </a:r>
            <a:r>
              <a:rPr lang="zh-CN" altLang="en-US" dirty="0" smtClean="0"/>
              <a:t>，</a:t>
            </a:r>
            <a:r>
              <a:rPr lang="zh-CN" altLang="en-US" dirty="0"/>
              <a:t>我们也有对应的模型预测</a:t>
            </a:r>
            <a:r>
              <a:rPr lang="zh-CN" altLang="en-US" dirty="0" smtClean="0"/>
              <a:t>输出</a:t>
            </a:r>
            <a:r>
              <a:rPr lang="en-US" altLang="zh-CN" dirty="0" smtClean="0"/>
              <a:t>o(t</a:t>
            </a:r>
            <a:r>
              <a:rPr lang="en-US" altLang="zh-CN" dirty="0"/>
              <a:t>)</a:t>
            </a:r>
            <a:r>
              <a:rPr lang="zh-CN" altLang="en-US" dirty="0"/>
              <a:t>。通过预测</a:t>
            </a:r>
            <a:r>
              <a:rPr lang="zh-CN" altLang="en-US" dirty="0" smtClean="0"/>
              <a:t>输出</a:t>
            </a:r>
            <a:r>
              <a:rPr lang="en-US" altLang="zh-CN" dirty="0" smtClean="0"/>
              <a:t>o(t</a:t>
            </a:r>
            <a:r>
              <a:rPr lang="en-US" altLang="zh-CN" dirty="0"/>
              <a:t>)</a:t>
            </a:r>
            <a:r>
              <a:rPr lang="zh-CN" altLang="en-US" dirty="0"/>
              <a:t>和训练序列真实</a:t>
            </a:r>
            <a:r>
              <a:rPr lang="zh-CN" altLang="en-US" dirty="0" smtClean="0"/>
              <a:t>输出</a:t>
            </a:r>
            <a:r>
              <a:rPr lang="en-US" altLang="zh-CN" dirty="0" smtClean="0"/>
              <a:t>y(t</a:t>
            </a:r>
            <a:r>
              <a:rPr lang="en-US" altLang="zh-CN" dirty="0"/>
              <a:t>),</a:t>
            </a:r>
            <a:r>
              <a:rPr lang="zh-CN" altLang="en-US" dirty="0"/>
              <a:t>以及损失</a:t>
            </a:r>
            <a:r>
              <a:rPr lang="zh-CN" altLang="en-US" dirty="0" smtClean="0"/>
              <a:t>函数</a:t>
            </a:r>
            <a:r>
              <a:rPr lang="en-US" altLang="zh-CN" dirty="0" smtClean="0"/>
              <a:t>L(t</a:t>
            </a:r>
            <a:r>
              <a:rPr lang="en-US" altLang="zh-CN" dirty="0"/>
              <a:t>)</a:t>
            </a:r>
            <a:r>
              <a:rPr lang="zh-CN" altLang="en-US" dirty="0"/>
              <a:t>，我们就可以用</a:t>
            </a:r>
            <a:r>
              <a:rPr lang="en-US" altLang="zh-CN" dirty="0"/>
              <a:t>DNN</a:t>
            </a:r>
            <a:r>
              <a:rPr lang="zh-CN" altLang="en-US" dirty="0"/>
              <a:t>类似的方法来训练模型，接着用来预测测试序列中的一些位置的输出。</a:t>
            </a:r>
            <a:endParaRPr kumimoji="1" lang="zh-CN" altLang="en-US" dirty="0"/>
          </a:p>
        </p:txBody>
      </p:sp>
    </p:spTree>
    <p:extLst>
      <p:ext uri="{BB962C8B-B14F-4D97-AF65-F5344CB8AC3E}">
        <p14:creationId xmlns:p14="http://schemas.microsoft.com/office/powerpoint/2010/main" val="18762622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8939" y="1066862"/>
            <a:ext cx="9020457" cy="2308324"/>
          </a:xfrm>
          <a:prstGeom prst="rect">
            <a:avLst/>
          </a:prstGeom>
          <a:noFill/>
        </p:spPr>
        <p:txBody>
          <a:bodyPr wrap="square" rtlCol="0">
            <a:spAutoFit/>
          </a:bodyPr>
          <a:lstStyle/>
          <a:p>
            <a:r>
              <a:rPr lang="en-US" altLang="zh-CN" dirty="0"/>
              <a:t>1</a:t>
            </a:r>
            <a:r>
              <a:rPr lang="zh-CN" altLang="en-US" dirty="0"/>
              <a:t>）</a:t>
            </a:r>
            <a:r>
              <a:rPr lang="en-US" altLang="zh-CN" dirty="0"/>
              <a:t>x(t) </a:t>
            </a:r>
            <a:r>
              <a:rPr lang="zh-CN" altLang="en-US" dirty="0"/>
              <a:t>代表在序列索引号</a:t>
            </a:r>
            <a:r>
              <a:rPr lang="en-US" altLang="zh-CN" dirty="0"/>
              <a:t>t</a:t>
            </a:r>
            <a:r>
              <a:rPr lang="zh-CN" altLang="en-US" dirty="0"/>
              <a:t>时训练样本的输入。同样的，</a:t>
            </a:r>
            <a:r>
              <a:rPr lang="en-US" altLang="zh-CN" dirty="0"/>
              <a:t>x(t</a:t>
            </a:r>
            <a:r>
              <a:rPr lang="zh-CN" altLang="en-US" dirty="0"/>
              <a:t>−</a:t>
            </a:r>
            <a:r>
              <a:rPr lang="en-US" altLang="zh-CN" dirty="0"/>
              <a:t>1)</a:t>
            </a:r>
            <a:r>
              <a:rPr lang="zh-CN" altLang="en-US" dirty="0"/>
              <a:t>和</a:t>
            </a:r>
            <a:r>
              <a:rPr lang="en-US" altLang="zh-CN" dirty="0"/>
              <a:t>x(t+1)</a:t>
            </a:r>
            <a:r>
              <a:rPr lang="zh-CN" altLang="en-US" dirty="0"/>
              <a:t>代表在序列索引号</a:t>
            </a:r>
            <a:r>
              <a:rPr lang="en-US" altLang="zh-CN" dirty="0"/>
              <a:t>t</a:t>
            </a:r>
            <a:r>
              <a:rPr lang="zh-CN" altLang="en-US" dirty="0"/>
              <a:t>−</a:t>
            </a:r>
            <a:r>
              <a:rPr lang="en-US" altLang="zh-CN" dirty="0"/>
              <a:t>1</a:t>
            </a:r>
            <a:r>
              <a:rPr lang="zh-CN" altLang="en-US" dirty="0"/>
              <a:t>和</a:t>
            </a:r>
            <a:r>
              <a:rPr lang="en-US" altLang="zh-CN" dirty="0"/>
              <a:t>t+1</a:t>
            </a:r>
            <a:r>
              <a:rPr lang="zh-CN" altLang="en-US" dirty="0"/>
              <a:t>时训练样本的输入。</a:t>
            </a:r>
          </a:p>
          <a:p>
            <a:r>
              <a:rPr lang="en-US" altLang="zh-CN" dirty="0"/>
              <a:t>2</a:t>
            </a:r>
            <a:r>
              <a:rPr lang="zh-CN" altLang="en-US" dirty="0"/>
              <a:t>）</a:t>
            </a:r>
            <a:r>
              <a:rPr lang="en-US" altLang="zh-CN" dirty="0"/>
              <a:t>h(t)</a:t>
            </a:r>
            <a:r>
              <a:rPr lang="zh-CN" altLang="en-US" dirty="0"/>
              <a:t>代表在序列索引号</a:t>
            </a:r>
            <a:r>
              <a:rPr lang="en-US" altLang="zh-CN" dirty="0"/>
              <a:t>t</a:t>
            </a:r>
            <a:r>
              <a:rPr lang="zh-CN" altLang="en-US" dirty="0"/>
              <a:t>时模型的隐藏状态。</a:t>
            </a:r>
            <a:r>
              <a:rPr lang="en-US" altLang="zh-CN" dirty="0"/>
              <a:t>h(t)</a:t>
            </a:r>
            <a:r>
              <a:rPr lang="zh-CN" altLang="en-US" dirty="0"/>
              <a:t>由</a:t>
            </a:r>
            <a:r>
              <a:rPr lang="en-US" altLang="zh-CN" dirty="0"/>
              <a:t>x(t)</a:t>
            </a:r>
            <a:r>
              <a:rPr lang="zh-CN" altLang="en-US" dirty="0"/>
              <a:t>和</a:t>
            </a:r>
            <a:r>
              <a:rPr lang="en-US" altLang="zh-CN" dirty="0"/>
              <a:t>h(t−1)</a:t>
            </a:r>
            <a:r>
              <a:rPr lang="zh-CN" altLang="en-US" dirty="0"/>
              <a:t>共同决定。</a:t>
            </a:r>
          </a:p>
          <a:p>
            <a:r>
              <a:rPr lang="en-US" altLang="zh-CN" dirty="0"/>
              <a:t>3</a:t>
            </a:r>
            <a:r>
              <a:rPr lang="zh-CN" altLang="en-US" dirty="0"/>
              <a:t>）</a:t>
            </a:r>
            <a:r>
              <a:rPr lang="en-US" altLang="zh-CN" dirty="0"/>
              <a:t>o(t)</a:t>
            </a:r>
            <a:r>
              <a:rPr lang="zh-CN" altLang="en-US" dirty="0"/>
              <a:t>代表在序列索引号</a:t>
            </a:r>
            <a:r>
              <a:rPr lang="en-US" altLang="zh-CN" dirty="0"/>
              <a:t>t</a:t>
            </a:r>
            <a:r>
              <a:rPr lang="zh-CN" altLang="en-US" dirty="0"/>
              <a:t>时模型的输出。</a:t>
            </a:r>
            <a:r>
              <a:rPr lang="en-US" altLang="zh-CN" dirty="0"/>
              <a:t>o(t)</a:t>
            </a:r>
            <a:r>
              <a:rPr lang="zh-CN" altLang="en-US" dirty="0"/>
              <a:t>只由模型当前的隐藏状态</a:t>
            </a:r>
            <a:r>
              <a:rPr lang="en-US" altLang="zh-CN" dirty="0"/>
              <a:t>h(t)</a:t>
            </a:r>
            <a:r>
              <a:rPr lang="zh-CN" altLang="en-US" dirty="0"/>
              <a:t>决定。</a:t>
            </a:r>
          </a:p>
          <a:p>
            <a:r>
              <a:rPr lang="en-US" altLang="zh-CN" dirty="0"/>
              <a:t>4</a:t>
            </a:r>
            <a:r>
              <a:rPr lang="zh-CN" altLang="en-US" dirty="0"/>
              <a:t>）</a:t>
            </a:r>
            <a:r>
              <a:rPr lang="en-US" altLang="zh-CN" dirty="0"/>
              <a:t>L(t)</a:t>
            </a:r>
            <a:r>
              <a:rPr lang="zh-CN" altLang="en-US" dirty="0"/>
              <a:t>代表在序列索引号</a:t>
            </a:r>
            <a:r>
              <a:rPr lang="en-US" altLang="zh-CN" dirty="0"/>
              <a:t>t</a:t>
            </a:r>
            <a:r>
              <a:rPr lang="zh-CN" altLang="en-US" dirty="0"/>
              <a:t>时模型的损失函数。</a:t>
            </a:r>
          </a:p>
          <a:p>
            <a:r>
              <a:rPr lang="en-US" altLang="zh-CN" dirty="0"/>
              <a:t>5</a:t>
            </a:r>
            <a:r>
              <a:rPr lang="zh-CN" altLang="en-US" dirty="0"/>
              <a:t>）</a:t>
            </a:r>
            <a:r>
              <a:rPr lang="en-US" altLang="zh-CN" dirty="0"/>
              <a:t>y(t)</a:t>
            </a:r>
            <a:r>
              <a:rPr lang="zh-CN" altLang="en-US" dirty="0"/>
              <a:t>代表在序列索引号</a:t>
            </a:r>
            <a:r>
              <a:rPr lang="en-US" altLang="zh-CN" dirty="0"/>
              <a:t>t</a:t>
            </a:r>
            <a:r>
              <a:rPr lang="zh-CN" altLang="en-US" dirty="0"/>
              <a:t>时训练样本序列的真实输出。</a:t>
            </a:r>
          </a:p>
          <a:p>
            <a:r>
              <a:rPr lang="en-US" altLang="zh-CN" dirty="0"/>
              <a:t>6</a:t>
            </a:r>
            <a:r>
              <a:rPr lang="zh-CN" altLang="en-US" dirty="0"/>
              <a:t>）</a:t>
            </a:r>
            <a:r>
              <a:rPr lang="en-US" altLang="zh-CN" dirty="0"/>
              <a:t>U,W,V</a:t>
            </a:r>
            <a:r>
              <a:rPr lang="zh-CN" altLang="en-US" dirty="0"/>
              <a:t>这三个矩阵是我们的模型的线性关系参数，它在整个</a:t>
            </a:r>
            <a:r>
              <a:rPr lang="en-US" altLang="zh-CN" dirty="0"/>
              <a:t>RNN</a:t>
            </a:r>
            <a:r>
              <a:rPr lang="zh-CN" altLang="en-US" dirty="0"/>
              <a:t>网络中是共享的，这点</a:t>
            </a:r>
            <a:r>
              <a:rPr lang="zh-CN" altLang="en-US" dirty="0" smtClean="0"/>
              <a:t>和深度神经网络很</a:t>
            </a:r>
            <a:r>
              <a:rPr lang="zh-CN" altLang="en-US" dirty="0"/>
              <a:t>不</a:t>
            </a:r>
            <a:r>
              <a:rPr lang="zh-CN" altLang="en-US" dirty="0" smtClean="0"/>
              <a:t>相同</a:t>
            </a:r>
            <a:r>
              <a:rPr kumimoji="1" lang="zh-CN" altLang="en-US" dirty="0" smtClean="0"/>
              <a:t>。</a:t>
            </a:r>
            <a:endParaRPr lang="zh-CN" altLang="en-US" dirty="0"/>
          </a:p>
        </p:txBody>
      </p:sp>
      <p:pic>
        <p:nvPicPr>
          <p:cNvPr id="4" name="图片 3"/>
          <p:cNvPicPr>
            <a:picLocks noChangeAspect="1"/>
          </p:cNvPicPr>
          <p:nvPr/>
        </p:nvPicPr>
        <p:blipFill>
          <a:blip r:embed="rId3"/>
          <a:stretch>
            <a:fillRect/>
          </a:stretch>
        </p:blipFill>
        <p:spPr>
          <a:xfrm>
            <a:off x="304912" y="3581396"/>
            <a:ext cx="3383155" cy="1931059"/>
          </a:xfrm>
          <a:prstGeom prst="rect">
            <a:avLst/>
          </a:prstGeom>
        </p:spPr>
      </p:pic>
      <p:pic>
        <p:nvPicPr>
          <p:cNvPr id="6" name="图片 5"/>
          <p:cNvPicPr>
            <a:picLocks noChangeAspect="1"/>
          </p:cNvPicPr>
          <p:nvPr/>
        </p:nvPicPr>
        <p:blipFill>
          <a:blip r:embed="rId4"/>
          <a:stretch>
            <a:fillRect/>
          </a:stretch>
        </p:blipFill>
        <p:spPr>
          <a:xfrm>
            <a:off x="4724396" y="3124208"/>
            <a:ext cx="3387926" cy="3387926"/>
          </a:xfrm>
          <a:prstGeom prst="rect">
            <a:avLst/>
          </a:prstGeom>
        </p:spPr>
      </p:pic>
      <p:sp>
        <p:nvSpPr>
          <p:cNvPr id="7" name="文本框 6"/>
          <p:cNvSpPr txBox="1"/>
          <p:nvPr/>
        </p:nvSpPr>
        <p:spPr>
          <a:xfrm>
            <a:off x="685902" y="5718665"/>
            <a:ext cx="2069797" cy="369332"/>
          </a:xfrm>
          <a:prstGeom prst="rect">
            <a:avLst/>
          </a:prstGeom>
          <a:noFill/>
        </p:spPr>
        <p:txBody>
          <a:bodyPr wrap="none" rtlCol="0">
            <a:spAutoFit/>
          </a:bodyPr>
          <a:lstStyle/>
          <a:p>
            <a:r>
              <a:rPr kumimoji="1" lang="en-US" altLang="zh-CN" dirty="0" smtClean="0"/>
              <a:t>RNN</a:t>
            </a:r>
            <a:r>
              <a:rPr kumimoji="1" lang="zh-CN" altLang="en-US" dirty="0" smtClean="0"/>
              <a:t>前向传播算法</a:t>
            </a:r>
            <a:endParaRPr kumimoji="1" lang="zh-CN" altLang="en-US" dirty="0"/>
          </a:p>
        </p:txBody>
      </p:sp>
      <p:sp>
        <p:nvSpPr>
          <p:cNvPr id="8" name="文本框 7"/>
          <p:cNvSpPr txBox="1"/>
          <p:nvPr/>
        </p:nvSpPr>
        <p:spPr>
          <a:xfrm>
            <a:off x="5383460" y="6515512"/>
            <a:ext cx="2069797" cy="369332"/>
          </a:xfrm>
          <a:prstGeom prst="rect">
            <a:avLst/>
          </a:prstGeom>
          <a:noFill/>
        </p:spPr>
        <p:txBody>
          <a:bodyPr wrap="none" rtlCol="0">
            <a:spAutoFit/>
          </a:bodyPr>
          <a:lstStyle/>
          <a:p>
            <a:r>
              <a:rPr kumimoji="1" lang="en-US" altLang="zh-CN" dirty="0" smtClean="0"/>
              <a:t>RNN</a:t>
            </a:r>
            <a:r>
              <a:rPr kumimoji="1" lang="zh-CN" altLang="en-US" dirty="0" smtClean="0"/>
              <a:t>反向传播算法</a:t>
            </a:r>
            <a:endParaRPr kumimoji="1" lang="zh-CN" altLang="en-US" dirty="0"/>
          </a:p>
        </p:txBody>
      </p:sp>
    </p:spTree>
    <p:extLst>
      <p:ext uri="{BB962C8B-B14F-4D97-AF65-F5344CB8AC3E}">
        <p14:creationId xmlns:p14="http://schemas.microsoft.com/office/powerpoint/2010/main" val="16245653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457278"/>
            <a:ext cx="1107996" cy="369332"/>
          </a:xfrm>
          <a:prstGeom prst="rect">
            <a:avLst/>
          </a:prstGeom>
          <a:noFill/>
        </p:spPr>
        <p:txBody>
          <a:bodyPr wrap="none" rtlCol="0">
            <a:spAutoFit/>
          </a:bodyPr>
          <a:lstStyle/>
          <a:p>
            <a:r>
              <a:rPr kumimoji="1" lang="zh-CN" altLang="en-US" smtClean="0"/>
              <a:t>迁移学习</a:t>
            </a:r>
            <a:endParaRPr kumimoji="1" lang="zh-CN" altLang="en-US"/>
          </a:p>
        </p:txBody>
      </p:sp>
      <p:sp>
        <p:nvSpPr>
          <p:cNvPr id="4" name="文本框 3"/>
          <p:cNvSpPr txBox="1"/>
          <p:nvPr/>
        </p:nvSpPr>
        <p:spPr>
          <a:xfrm>
            <a:off x="0" y="1066862"/>
            <a:ext cx="8991484" cy="646331"/>
          </a:xfrm>
          <a:prstGeom prst="rect">
            <a:avLst/>
          </a:prstGeom>
          <a:noFill/>
        </p:spPr>
        <p:txBody>
          <a:bodyPr wrap="square" rtlCol="0">
            <a:spAutoFit/>
          </a:bodyPr>
          <a:lstStyle/>
          <a:p>
            <a:r>
              <a:rPr lang="zh-CN" altLang="en-US" dirty="0"/>
              <a:t>就是一层层网络中每个节点的权重从一个训练好的网络迁移到一个全新的网络里，而不是从头开始，为每特定的个任务训练一个神经网络</a:t>
            </a:r>
            <a:endParaRPr kumimoji="1" lang="zh-CN" altLang="en-US" dirty="0"/>
          </a:p>
        </p:txBody>
      </p:sp>
      <p:sp>
        <p:nvSpPr>
          <p:cNvPr id="6" name="文本框 5"/>
          <p:cNvSpPr txBox="1"/>
          <p:nvPr/>
        </p:nvSpPr>
        <p:spPr>
          <a:xfrm>
            <a:off x="7104" y="6581001"/>
            <a:ext cx="9026958" cy="276999"/>
          </a:xfrm>
          <a:prstGeom prst="rect">
            <a:avLst/>
          </a:prstGeom>
          <a:noFill/>
        </p:spPr>
        <p:txBody>
          <a:bodyPr wrap="square" rtlCol="0">
            <a:spAutoFit/>
          </a:bodyPr>
          <a:lstStyle/>
          <a:p>
            <a:r>
              <a:rPr lang="en-US" altLang="zh-CN" sz="1200" dirty="0"/>
              <a:t>Zhang J , Li W , </a:t>
            </a:r>
            <a:r>
              <a:rPr lang="en-US" altLang="zh-CN" sz="1200" dirty="0" err="1"/>
              <a:t>Ogunbona</a:t>
            </a:r>
            <a:r>
              <a:rPr lang="en-US" altLang="zh-CN" sz="1200" dirty="0"/>
              <a:t> P . Transfer Learning for Cross-Dataset Recognition: A Survey[J]. 2017.</a:t>
            </a:r>
            <a:endParaRPr kumimoji="1" lang="zh-CN" altLang="en-US" sz="1200" dirty="0"/>
          </a:p>
        </p:txBody>
      </p:sp>
      <p:sp>
        <p:nvSpPr>
          <p:cNvPr id="7" name="文本框 6"/>
          <p:cNvSpPr txBox="1"/>
          <p:nvPr/>
        </p:nvSpPr>
        <p:spPr>
          <a:xfrm>
            <a:off x="7105" y="1924493"/>
            <a:ext cx="9026958" cy="1200329"/>
          </a:xfrm>
          <a:prstGeom prst="rect">
            <a:avLst/>
          </a:prstGeom>
          <a:noFill/>
        </p:spPr>
        <p:txBody>
          <a:bodyPr wrap="square" rtlCol="0">
            <a:spAutoFit/>
          </a:bodyPr>
          <a:lstStyle/>
          <a:p>
            <a:r>
              <a:rPr lang="zh-CN" altLang="en-US" dirty="0"/>
              <a:t>为什么需要进行迁移学习？</a:t>
            </a:r>
          </a:p>
          <a:p>
            <a:r>
              <a:rPr lang="en-US" altLang="zh-CN" dirty="0" smtClean="0"/>
              <a:t>1</a:t>
            </a:r>
            <a:r>
              <a:rPr lang="zh-CN" altLang="en-US" dirty="0" smtClean="0"/>
              <a:t>、数据</a:t>
            </a:r>
            <a:r>
              <a:rPr lang="zh-CN" altLang="en-US" dirty="0"/>
              <a:t>的标签很难获取，当有些任务的数据标签很难获取时，就可以通过其他容易获取标签且和该任务相似的任务来迁移学习。</a:t>
            </a:r>
          </a:p>
          <a:p>
            <a:r>
              <a:rPr lang="en-US" altLang="zh-CN" dirty="0" smtClean="0"/>
              <a:t>2</a:t>
            </a:r>
            <a:r>
              <a:rPr lang="zh-CN" altLang="en-US" dirty="0" smtClean="0"/>
              <a:t>、从头</a:t>
            </a:r>
            <a:r>
              <a:rPr lang="zh-CN" altLang="en-US" dirty="0"/>
              <a:t>建立模型是复杂和耗时的，也即是需要通过迁移学习来加快学习效率</a:t>
            </a:r>
            <a:r>
              <a:rPr lang="zh-CN" altLang="en-US" dirty="0" smtClean="0"/>
              <a:t>。</a:t>
            </a:r>
            <a:endParaRPr lang="zh-CN" altLang="en-US" dirty="0"/>
          </a:p>
        </p:txBody>
      </p:sp>
      <p:sp>
        <p:nvSpPr>
          <p:cNvPr id="8" name="文本框 7"/>
          <p:cNvSpPr txBox="1"/>
          <p:nvPr/>
        </p:nvSpPr>
        <p:spPr>
          <a:xfrm>
            <a:off x="-17737" y="3467916"/>
            <a:ext cx="9026958" cy="1200329"/>
          </a:xfrm>
          <a:prstGeom prst="rect">
            <a:avLst/>
          </a:prstGeom>
          <a:noFill/>
        </p:spPr>
        <p:txBody>
          <a:bodyPr wrap="square" rtlCol="0">
            <a:spAutoFit/>
          </a:bodyPr>
          <a:lstStyle/>
          <a:p>
            <a:r>
              <a:rPr lang="zh-CN" altLang="en-US" dirty="0"/>
              <a:t>举个例子：比如利用上千万</a:t>
            </a:r>
            <a:r>
              <a:rPr lang="zh-CN" altLang="en-US" dirty="0" smtClean="0"/>
              <a:t>的狗的照片来</a:t>
            </a:r>
            <a:r>
              <a:rPr lang="zh-CN" altLang="en-US" dirty="0"/>
              <a:t>训练好一</a:t>
            </a:r>
            <a:r>
              <a:rPr lang="zh-CN" altLang="en-US" dirty="0" smtClean="0"/>
              <a:t>个狗图像识别的</a:t>
            </a:r>
            <a:r>
              <a:rPr lang="zh-CN" altLang="en-US" dirty="0"/>
              <a:t>系统，当我们遇到一</a:t>
            </a:r>
            <a:r>
              <a:rPr lang="zh-CN" altLang="en-US" dirty="0" smtClean="0"/>
              <a:t>个要识别猫图像问题</a:t>
            </a:r>
            <a:r>
              <a:rPr lang="zh-CN" altLang="en-US" dirty="0"/>
              <a:t>的时候，就不用再去找几千万</a:t>
            </a:r>
            <a:r>
              <a:rPr lang="zh-CN" altLang="en-US" dirty="0" smtClean="0"/>
              <a:t>个猫图象</a:t>
            </a:r>
            <a:r>
              <a:rPr lang="zh-CN" altLang="en-US" dirty="0"/>
              <a:t>来训练了，只需把原来训练好</a:t>
            </a:r>
            <a:r>
              <a:rPr lang="zh-CN" altLang="en-US" dirty="0" smtClean="0"/>
              <a:t>的狗的模型</a:t>
            </a:r>
            <a:r>
              <a:rPr lang="zh-CN" altLang="en-US" dirty="0"/>
              <a:t>迁移</a:t>
            </a:r>
            <a:r>
              <a:rPr lang="zh-CN" altLang="en-US" dirty="0" smtClean="0"/>
              <a:t>到猫识别的</a:t>
            </a:r>
            <a:r>
              <a:rPr lang="zh-CN" altLang="en-US" dirty="0"/>
              <a:t>领域，</a:t>
            </a:r>
            <a:r>
              <a:rPr lang="zh-CN" altLang="en-US" dirty="0" smtClean="0"/>
              <a:t>在识别猫的时候往往</a:t>
            </a:r>
            <a:r>
              <a:rPr lang="zh-CN" altLang="en-US" dirty="0"/>
              <a:t>只</a:t>
            </a:r>
            <a:r>
              <a:rPr lang="zh-CN" altLang="en-US" dirty="0" smtClean="0"/>
              <a:t>需很少猫的图片</a:t>
            </a:r>
            <a:r>
              <a:rPr lang="zh-CN" altLang="en-US" dirty="0"/>
              <a:t>就够，同样可以得到很高的精度。</a:t>
            </a:r>
            <a:endParaRPr kumimoji="1" lang="zh-CN" altLang="en-US" dirty="0"/>
          </a:p>
        </p:txBody>
      </p:sp>
    </p:spTree>
    <p:extLst>
      <p:ext uri="{BB962C8B-B14F-4D97-AF65-F5344CB8AC3E}">
        <p14:creationId xmlns:p14="http://schemas.microsoft.com/office/powerpoint/2010/main" val="10698712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6318" y="1066862"/>
            <a:ext cx="1569660" cy="369332"/>
          </a:xfrm>
          <a:prstGeom prst="rect">
            <a:avLst/>
          </a:prstGeom>
          <a:noFill/>
        </p:spPr>
        <p:txBody>
          <a:bodyPr wrap="none" rtlCol="0">
            <a:spAutoFit/>
          </a:bodyPr>
          <a:lstStyle/>
          <a:p>
            <a:r>
              <a:rPr lang="zh-CN" altLang="en-US" b="1" dirty="0"/>
              <a:t>深度学习网络</a:t>
            </a:r>
          </a:p>
        </p:txBody>
      </p:sp>
      <p:sp>
        <p:nvSpPr>
          <p:cNvPr id="4" name="文本框 3"/>
          <p:cNvSpPr txBox="1"/>
          <p:nvPr/>
        </p:nvSpPr>
        <p:spPr>
          <a:xfrm>
            <a:off x="228714" y="1752644"/>
            <a:ext cx="3877985" cy="4247317"/>
          </a:xfrm>
          <a:prstGeom prst="rect">
            <a:avLst/>
          </a:prstGeom>
          <a:noFill/>
        </p:spPr>
        <p:txBody>
          <a:bodyPr wrap="none" rtlCol="0">
            <a:spAutoFit/>
          </a:bodyPr>
          <a:lstStyle/>
          <a:p>
            <a:r>
              <a:rPr lang="en-US" altLang="zh-CN" b="1" dirty="0"/>
              <a:t>1</a:t>
            </a:r>
            <a:r>
              <a:rPr lang="zh-CN" altLang="en-US" b="1" dirty="0"/>
              <a:t>、长短期记忆网络（</a:t>
            </a:r>
            <a:r>
              <a:rPr lang="en-US" altLang="zh-CN" b="1" dirty="0"/>
              <a:t>LSTM</a:t>
            </a:r>
            <a:r>
              <a:rPr lang="zh-CN" altLang="en-US" b="1" dirty="0"/>
              <a:t>）</a:t>
            </a:r>
            <a:endParaRPr lang="en-US" altLang="zh-CN" b="1" dirty="0"/>
          </a:p>
          <a:p>
            <a:r>
              <a:rPr lang="en-US" altLang="zh-CN" b="1" dirty="0"/>
              <a:t>2</a:t>
            </a:r>
            <a:r>
              <a:rPr lang="zh-CN" altLang="en-US" b="1" dirty="0"/>
              <a:t>、双向长短期记忆网络（</a:t>
            </a:r>
            <a:r>
              <a:rPr lang="en-US" altLang="zh-CN" b="1" dirty="0"/>
              <a:t>BLSTM</a:t>
            </a:r>
            <a:r>
              <a:rPr lang="zh-CN" altLang="en-US" b="1" dirty="0"/>
              <a:t>）</a:t>
            </a:r>
            <a:endParaRPr lang="en-US" altLang="zh-CN" b="1" dirty="0"/>
          </a:p>
          <a:p>
            <a:r>
              <a:rPr lang="en-US" altLang="zh-CN" b="1" dirty="0"/>
              <a:t>3</a:t>
            </a:r>
            <a:r>
              <a:rPr lang="zh-CN" altLang="en-US" b="1" dirty="0"/>
              <a:t>、门控循环单元（</a:t>
            </a:r>
            <a:r>
              <a:rPr lang="en-US" altLang="zh-CN" b="1" dirty="0"/>
              <a:t>GRU</a:t>
            </a:r>
            <a:r>
              <a:rPr lang="zh-CN" altLang="en-US" b="1" dirty="0"/>
              <a:t>）</a:t>
            </a:r>
            <a:endParaRPr lang="en-US" altLang="zh-CN" b="1" dirty="0"/>
          </a:p>
          <a:p>
            <a:r>
              <a:rPr lang="en-US" altLang="zh-CN" b="1" dirty="0"/>
              <a:t>4</a:t>
            </a:r>
            <a:r>
              <a:rPr lang="zh-CN" altLang="en-US" b="1" dirty="0"/>
              <a:t>、生成对抗网络（</a:t>
            </a:r>
            <a:r>
              <a:rPr lang="en-US" altLang="zh-CN" b="1" dirty="0"/>
              <a:t>GAN</a:t>
            </a:r>
            <a:r>
              <a:rPr lang="zh-CN" altLang="en-US" b="1" dirty="0"/>
              <a:t>）</a:t>
            </a:r>
            <a:endParaRPr lang="en-US" altLang="zh-CN" b="1" dirty="0"/>
          </a:p>
          <a:p>
            <a:r>
              <a:rPr kumimoji="1" lang="en-US" altLang="zh-CN" dirty="0" smtClean="0"/>
              <a:t>5</a:t>
            </a:r>
            <a:r>
              <a:rPr kumimoji="1" lang="zh-CN" altLang="en-US" dirty="0" smtClean="0"/>
              <a:t>、</a:t>
            </a:r>
            <a:r>
              <a:rPr lang="en-US" altLang="zh-CN" b="1" dirty="0" err="1"/>
              <a:t>Autoencoders</a:t>
            </a:r>
            <a:r>
              <a:rPr lang="zh-CN" altLang="en-US" b="1" dirty="0"/>
              <a:t>自动</a:t>
            </a:r>
            <a:r>
              <a:rPr lang="zh-CN" altLang="en-US" b="1" dirty="0" smtClean="0"/>
              <a:t>编码器</a:t>
            </a:r>
            <a:endParaRPr lang="en-US" altLang="zh-CN" b="1" dirty="0" smtClean="0"/>
          </a:p>
          <a:p>
            <a:r>
              <a:rPr kumimoji="1" lang="en-US" altLang="zh-CN" b="1" dirty="0" smtClean="0"/>
              <a:t>6</a:t>
            </a:r>
            <a:r>
              <a:rPr kumimoji="1" lang="zh-CN" altLang="en-US" b="1" dirty="0" smtClean="0"/>
              <a:t>、</a:t>
            </a:r>
            <a:r>
              <a:rPr lang="zh-CN" altLang="en-US" b="1" dirty="0"/>
              <a:t>降噪自动编码器（</a:t>
            </a:r>
            <a:r>
              <a:rPr lang="en-US" altLang="zh-CN" b="1" dirty="0" smtClean="0"/>
              <a:t>DAE</a:t>
            </a:r>
            <a:r>
              <a:rPr lang="zh-CN" altLang="en-US" b="1" dirty="0" smtClean="0"/>
              <a:t>）</a:t>
            </a:r>
            <a:endParaRPr lang="en-US" altLang="zh-CN" b="1" dirty="0" smtClean="0"/>
          </a:p>
          <a:p>
            <a:r>
              <a:rPr kumimoji="1" lang="en-US" altLang="zh-CN" b="1" dirty="0" smtClean="0"/>
              <a:t>7</a:t>
            </a:r>
            <a:r>
              <a:rPr kumimoji="1" lang="zh-CN" altLang="en-US" b="1" dirty="0" smtClean="0"/>
              <a:t>、</a:t>
            </a:r>
            <a:r>
              <a:rPr lang="zh-CN" altLang="en-US" b="1" dirty="0"/>
              <a:t>稀疏自编码器（</a:t>
            </a:r>
            <a:r>
              <a:rPr lang="en-US" altLang="zh-CN" b="1" dirty="0"/>
              <a:t>SAE</a:t>
            </a:r>
            <a:r>
              <a:rPr lang="zh-CN" altLang="en-US" b="1" dirty="0" smtClean="0"/>
              <a:t>）</a:t>
            </a:r>
            <a:endParaRPr lang="en-US" altLang="zh-CN" b="1" dirty="0" smtClean="0"/>
          </a:p>
          <a:p>
            <a:r>
              <a:rPr kumimoji="1" lang="en-US" altLang="zh-CN" b="1" dirty="0" smtClean="0"/>
              <a:t>8</a:t>
            </a:r>
            <a:r>
              <a:rPr kumimoji="1" lang="zh-CN" altLang="en-US" b="1" dirty="0" smtClean="0"/>
              <a:t>、</a:t>
            </a:r>
            <a:r>
              <a:rPr lang="zh-CN" altLang="en-US" b="1" dirty="0"/>
              <a:t>波尔滋曼机（</a:t>
            </a:r>
            <a:r>
              <a:rPr lang="en-US" altLang="zh-CN" b="1" dirty="0"/>
              <a:t>BM</a:t>
            </a:r>
            <a:r>
              <a:rPr lang="zh-CN" altLang="en-US" b="1" dirty="0" smtClean="0"/>
              <a:t>）</a:t>
            </a:r>
            <a:endParaRPr lang="en-US" altLang="zh-CN" b="1" dirty="0" smtClean="0"/>
          </a:p>
          <a:p>
            <a:r>
              <a:rPr kumimoji="1" lang="en-US" altLang="zh-CN" b="1" dirty="0" smtClean="0"/>
              <a:t>9</a:t>
            </a:r>
            <a:r>
              <a:rPr kumimoji="1" lang="zh-CN" altLang="en-US" b="1" dirty="0" smtClean="0"/>
              <a:t>、</a:t>
            </a:r>
            <a:r>
              <a:rPr lang="zh-CN" altLang="en-US" b="1" dirty="0"/>
              <a:t>限制型波尔滋曼机（</a:t>
            </a:r>
            <a:r>
              <a:rPr lang="en-US" altLang="zh-CN" b="1" dirty="0"/>
              <a:t>RBM</a:t>
            </a:r>
            <a:r>
              <a:rPr lang="zh-CN" altLang="en-US" b="1" dirty="0" smtClean="0"/>
              <a:t>）</a:t>
            </a:r>
            <a:endParaRPr lang="en-US" altLang="zh-CN" b="1" dirty="0" smtClean="0"/>
          </a:p>
          <a:p>
            <a:r>
              <a:rPr kumimoji="1" lang="en-US" altLang="zh-CN" b="1" dirty="0" smtClean="0"/>
              <a:t>10</a:t>
            </a:r>
            <a:r>
              <a:rPr kumimoji="1" lang="zh-CN" altLang="en-US" b="1" dirty="0" smtClean="0"/>
              <a:t>、</a:t>
            </a:r>
            <a:r>
              <a:rPr lang="zh-CN" altLang="en-US" b="1" dirty="0"/>
              <a:t>深度信念网络（</a:t>
            </a:r>
            <a:r>
              <a:rPr lang="en-US" altLang="zh-CN" b="1" dirty="0"/>
              <a:t>DBN</a:t>
            </a:r>
            <a:r>
              <a:rPr lang="zh-CN" altLang="en-US" b="1" dirty="0" smtClean="0"/>
              <a:t>）</a:t>
            </a:r>
            <a:endParaRPr lang="en-US" altLang="zh-CN" b="1" dirty="0" smtClean="0"/>
          </a:p>
          <a:p>
            <a:r>
              <a:rPr kumimoji="1" lang="en-US" altLang="zh-CN" b="1" dirty="0" smtClean="0"/>
              <a:t>11</a:t>
            </a:r>
            <a:r>
              <a:rPr kumimoji="1" lang="zh-CN" altLang="en-US" b="1" dirty="0" smtClean="0"/>
              <a:t>、</a:t>
            </a:r>
            <a:r>
              <a:rPr lang="zh-CN" altLang="en-US" b="1" dirty="0"/>
              <a:t>支持向量机（</a:t>
            </a:r>
            <a:r>
              <a:rPr lang="en-US" altLang="zh-CN" b="1" dirty="0"/>
              <a:t>SVM</a:t>
            </a:r>
            <a:r>
              <a:rPr lang="zh-CN" altLang="en-US" b="1" dirty="0" smtClean="0"/>
              <a:t>）</a:t>
            </a:r>
            <a:endParaRPr lang="en-US" altLang="zh-CN" b="1" dirty="0" smtClean="0"/>
          </a:p>
          <a:p>
            <a:r>
              <a:rPr kumimoji="1" lang="zh-CN" altLang="en-US" b="1" dirty="0"/>
              <a:t> </a:t>
            </a:r>
            <a:r>
              <a:rPr kumimoji="1" lang="zh-CN" altLang="en-US" b="1" dirty="0" smtClean="0"/>
              <a:t>               </a:t>
            </a:r>
            <a:r>
              <a:rPr kumimoji="1" lang="en-US" altLang="zh-CN" b="1" dirty="0" smtClean="0"/>
              <a:t>.</a:t>
            </a:r>
          </a:p>
          <a:p>
            <a:r>
              <a:rPr kumimoji="1" lang="zh-CN" altLang="en-US" b="1" dirty="0"/>
              <a:t> </a:t>
            </a:r>
            <a:r>
              <a:rPr kumimoji="1" lang="zh-CN" altLang="en-US" b="1" dirty="0" smtClean="0"/>
              <a:t>               </a:t>
            </a:r>
            <a:r>
              <a:rPr kumimoji="1" lang="en-US" altLang="zh-CN" b="1" dirty="0" smtClean="0"/>
              <a:t>.</a:t>
            </a:r>
          </a:p>
          <a:p>
            <a:r>
              <a:rPr kumimoji="1" lang="zh-CN" altLang="en-US" b="1" dirty="0"/>
              <a:t> </a:t>
            </a:r>
            <a:r>
              <a:rPr kumimoji="1" lang="zh-CN" altLang="en-US" b="1" dirty="0" smtClean="0"/>
              <a:t>               </a:t>
            </a:r>
            <a:r>
              <a:rPr kumimoji="1" lang="en-US" altLang="zh-CN" b="1" dirty="0" smtClean="0"/>
              <a:t>.</a:t>
            </a:r>
            <a:r>
              <a:rPr kumimoji="1" lang="zh-CN" altLang="en-US" b="1" dirty="0" smtClean="0"/>
              <a:t> </a:t>
            </a:r>
            <a:endParaRPr kumimoji="1" lang="en-US" altLang="zh-CN" b="1" dirty="0" smtClean="0"/>
          </a:p>
          <a:p>
            <a:r>
              <a:rPr kumimoji="1" lang="zh-CN" altLang="en-US" b="1" dirty="0"/>
              <a:t> </a:t>
            </a:r>
            <a:r>
              <a:rPr kumimoji="1" lang="zh-CN" altLang="en-US" b="1" dirty="0" smtClean="0"/>
              <a:t>               </a:t>
            </a:r>
            <a:r>
              <a:rPr kumimoji="1" lang="en-US" altLang="zh-CN" b="1" dirty="0" smtClean="0"/>
              <a:t>.</a:t>
            </a:r>
            <a:endParaRPr kumimoji="1" lang="zh-CN" altLang="en-US" dirty="0"/>
          </a:p>
        </p:txBody>
      </p:sp>
    </p:spTree>
    <p:extLst>
      <p:ext uri="{BB962C8B-B14F-4D97-AF65-F5344CB8AC3E}">
        <p14:creationId xmlns:p14="http://schemas.microsoft.com/office/powerpoint/2010/main" val="11150054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304912" y="1905040"/>
            <a:ext cx="7683500" cy="3124200"/>
          </a:xfrm>
          <a:prstGeom prst="rect">
            <a:avLst/>
          </a:prstGeom>
        </p:spPr>
      </p:pic>
      <p:sp>
        <p:nvSpPr>
          <p:cNvPr id="3" name="文本框 2"/>
          <p:cNvSpPr txBox="1"/>
          <p:nvPr/>
        </p:nvSpPr>
        <p:spPr>
          <a:xfrm>
            <a:off x="228714" y="1295456"/>
            <a:ext cx="2621230" cy="369332"/>
          </a:xfrm>
          <a:prstGeom prst="rect">
            <a:avLst/>
          </a:prstGeom>
          <a:noFill/>
        </p:spPr>
        <p:txBody>
          <a:bodyPr wrap="none" rtlCol="0">
            <a:spAutoFit/>
          </a:bodyPr>
          <a:lstStyle/>
          <a:p>
            <a:r>
              <a:rPr kumimoji="1" lang="en-US" altLang="zh-CN" b="1" dirty="0" smtClean="0"/>
              <a:t>9</a:t>
            </a:r>
            <a:r>
              <a:rPr kumimoji="1" lang="zh-CN" altLang="en-US" b="1" dirty="0" smtClean="0"/>
              <a:t>中常用的深度学习框架</a:t>
            </a:r>
            <a:endParaRPr kumimoji="1" lang="zh-CN" altLang="en-US" b="1" dirty="0"/>
          </a:p>
        </p:txBody>
      </p:sp>
    </p:spTree>
    <p:extLst>
      <p:ext uri="{BB962C8B-B14F-4D97-AF65-F5344CB8AC3E}">
        <p14:creationId xmlns:p14="http://schemas.microsoft.com/office/powerpoint/2010/main" val="18987623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2516" y="2286030"/>
            <a:ext cx="8838968" cy="584775"/>
          </a:xfrm>
          <a:prstGeom prst="rect">
            <a:avLst/>
          </a:prstGeom>
          <a:noFill/>
        </p:spPr>
        <p:txBody>
          <a:bodyPr wrap="square" rtlCol="0">
            <a:spAutoFit/>
          </a:bodyPr>
          <a:lstStyle/>
          <a:p>
            <a:pPr algn="ctr"/>
            <a:r>
              <a:rPr lang="zh-CN" altLang="en-US" sz="3200" b="1" dirty="0" smtClean="0"/>
              <a:t>神经网络</a:t>
            </a:r>
            <a:endParaRPr lang="en-US" altLang="zh-CN" sz="3200" b="1" dirty="0"/>
          </a:p>
        </p:txBody>
      </p:sp>
      <p:sp>
        <p:nvSpPr>
          <p:cNvPr id="5" name="文本框 4"/>
          <p:cNvSpPr txBox="1"/>
          <p:nvPr/>
        </p:nvSpPr>
        <p:spPr>
          <a:xfrm>
            <a:off x="3695723" y="4267178"/>
            <a:ext cx="1752554" cy="707886"/>
          </a:xfrm>
          <a:prstGeom prst="rect">
            <a:avLst/>
          </a:prstGeom>
          <a:noFill/>
        </p:spPr>
        <p:txBody>
          <a:bodyPr wrap="square" rtlCol="0">
            <a:spAutoFit/>
          </a:bodyPr>
          <a:lstStyle/>
          <a:p>
            <a:pPr algn="ctr"/>
            <a:r>
              <a:rPr lang="en-US" altLang="zh-CN" sz="2000" dirty="0" smtClean="0">
                <a:latin typeface="Times New Roman" panose="02020603050405020304" pitchFamily="18" charset="0"/>
                <a:cs typeface="Times New Roman" panose="02020603050405020304" pitchFamily="18" charset="0"/>
              </a:rPr>
              <a:t>Zhonglie</a:t>
            </a:r>
            <a:r>
              <a:rPr lang="zh-CN" altLang="en-US" sz="2000"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Wang</a:t>
            </a:r>
          </a:p>
          <a:p>
            <a:pPr algn="ctr"/>
            <a:r>
              <a:rPr lang="en-US" altLang="zh-CN" sz="2000" dirty="0" smtClean="0">
                <a:latin typeface="Times New Roman" panose="02020603050405020304" pitchFamily="18" charset="0"/>
                <a:cs typeface="Times New Roman" panose="02020603050405020304" pitchFamily="18" charset="0"/>
              </a:rPr>
              <a:t>2019/05/31</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94166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2516" y="2286030"/>
            <a:ext cx="8838968" cy="584775"/>
          </a:xfrm>
          <a:prstGeom prst="rect">
            <a:avLst/>
          </a:prstGeom>
          <a:noFill/>
        </p:spPr>
        <p:txBody>
          <a:bodyPr wrap="square" rtlCol="0">
            <a:spAutoFit/>
          </a:bodyPr>
          <a:lstStyle/>
          <a:p>
            <a:pPr algn="ctr"/>
            <a:r>
              <a:rPr lang="zh-CN" altLang="en-US" sz="3200" b="1" dirty="0" smtClean="0"/>
              <a:t>神经网络</a:t>
            </a:r>
            <a:endParaRPr lang="en-US" altLang="zh-CN" sz="3200" b="1" dirty="0"/>
          </a:p>
        </p:txBody>
      </p:sp>
      <p:sp>
        <p:nvSpPr>
          <p:cNvPr id="5" name="文本框 4"/>
          <p:cNvSpPr txBox="1"/>
          <p:nvPr/>
        </p:nvSpPr>
        <p:spPr>
          <a:xfrm>
            <a:off x="3695723" y="4267178"/>
            <a:ext cx="1752554" cy="707886"/>
          </a:xfrm>
          <a:prstGeom prst="rect">
            <a:avLst/>
          </a:prstGeom>
          <a:noFill/>
        </p:spPr>
        <p:txBody>
          <a:bodyPr wrap="square" rtlCol="0">
            <a:spAutoFit/>
          </a:bodyPr>
          <a:lstStyle/>
          <a:p>
            <a:pPr algn="ctr"/>
            <a:r>
              <a:rPr lang="en-US" altLang="zh-CN" sz="2000" dirty="0" smtClean="0">
                <a:latin typeface="Times New Roman" panose="02020603050405020304" pitchFamily="18" charset="0"/>
                <a:cs typeface="Times New Roman" panose="02020603050405020304" pitchFamily="18" charset="0"/>
              </a:rPr>
              <a:t>Zhonglie</a:t>
            </a:r>
            <a:r>
              <a:rPr lang="zh-CN" altLang="en-US" sz="2000"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Wang</a:t>
            </a:r>
          </a:p>
          <a:p>
            <a:pPr algn="ctr"/>
            <a:r>
              <a:rPr lang="en-US" altLang="zh-CN" sz="2000" dirty="0" smtClean="0">
                <a:latin typeface="Times New Roman" panose="02020603050405020304" pitchFamily="18" charset="0"/>
                <a:cs typeface="Times New Roman" panose="02020603050405020304" pitchFamily="18" charset="0"/>
              </a:rPr>
              <a:t>2019/05/31</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33728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2516" y="457278"/>
            <a:ext cx="954107" cy="369332"/>
          </a:xfrm>
          <a:prstGeom prst="rect">
            <a:avLst/>
          </a:prstGeom>
          <a:noFill/>
        </p:spPr>
        <p:txBody>
          <a:bodyPr wrap="none" rtlCol="0">
            <a:spAutoFit/>
          </a:bodyPr>
          <a:lstStyle/>
          <a:p>
            <a:r>
              <a:rPr kumimoji="1" lang="en-US" altLang="zh-CN" dirty="0" smtClean="0"/>
              <a:t>BP</a:t>
            </a:r>
            <a:r>
              <a:rPr kumimoji="1" lang="zh-CN" altLang="en-US" dirty="0" smtClean="0"/>
              <a:t>算法</a:t>
            </a:r>
            <a:endParaRPr kumimoji="1" lang="en-US" altLang="zh-CN" dirty="0" smtClean="0"/>
          </a:p>
        </p:txBody>
      </p:sp>
      <p:pic>
        <p:nvPicPr>
          <p:cNvPr id="2050" name="Picture 2" descr="https://gss2.bdstatic.com/9fo3dSag_xI4khGkpoWK1HF6hhy/baike/c0%3Dbaike116%2C5%2C5%2C116%2C38/sign=5a086a85b6315c60579863bdecd8a076/4034970a304e251f2f3c2268ad86c9177e3e535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178" y="2013887"/>
            <a:ext cx="3656453" cy="2555586"/>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174302" y="1219258"/>
            <a:ext cx="7979003" cy="369332"/>
          </a:xfrm>
          <a:prstGeom prst="rect">
            <a:avLst/>
          </a:prstGeom>
          <a:noFill/>
        </p:spPr>
        <p:txBody>
          <a:bodyPr wrap="square" rtlCol="0">
            <a:spAutoFit/>
          </a:bodyPr>
          <a:lstStyle/>
          <a:p>
            <a:r>
              <a:rPr lang="en-US" altLang="zh-CN" dirty="0"/>
              <a:t>BP</a:t>
            </a:r>
            <a:r>
              <a:rPr lang="zh-CN" altLang="en-US" dirty="0"/>
              <a:t>算法是由学习过程由信号的正向传播与误差的反向传播两个过程组成。</a:t>
            </a:r>
            <a:endParaRPr kumimoji="1" lang="zh-CN" altLang="en-US" dirty="0"/>
          </a:p>
        </p:txBody>
      </p:sp>
      <p:sp>
        <p:nvSpPr>
          <p:cNvPr id="4" name="文本框 3"/>
          <p:cNvSpPr txBox="1"/>
          <p:nvPr/>
        </p:nvSpPr>
        <p:spPr>
          <a:xfrm>
            <a:off x="152516" y="1981238"/>
            <a:ext cx="5235909" cy="4801314"/>
          </a:xfrm>
          <a:prstGeom prst="rect">
            <a:avLst/>
          </a:prstGeom>
          <a:noFill/>
        </p:spPr>
        <p:txBody>
          <a:bodyPr wrap="square" rtlCol="0">
            <a:spAutoFit/>
          </a:bodyPr>
          <a:lstStyle/>
          <a:p>
            <a:r>
              <a:rPr lang="zh-CN" altLang="en-US" dirty="0" smtClean="0"/>
              <a:t>    正向</a:t>
            </a:r>
            <a:r>
              <a:rPr lang="zh-CN" altLang="en-US" dirty="0"/>
              <a:t>传播时，输入样本从输入层进入网络，经隐层逐层传递至输出层，如果输出层的实际输出与期望输出</a:t>
            </a:r>
            <a:r>
              <a:rPr lang="en-US" altLang="zh-CN" dirty="0"/>
              <a:t>(</a:t>
            </a:r>
            <a:r>
              <a:rPr lang="zh-CN" altLang="en-US" dirty="0"/>
              <a:t>导师信号</a:t>
            </a:r>
            <a:r>
              <a:rPr lang="en-US" altLang="zh-CN" dirty="0"/>
              <a:t>)</a:t>
            </a:r>
            <a:r>
              <a:rPr lang="zh-CN" altLang="en-US" dirty="0"/>
              <a:t>不同，则转至误差反向传播；如果输出层的实际输出与期望输出</a:t>
            </a:r>
            <a:r>
              <a:rPr lang="en-US" altLang="zh-CN" dirty="0"/>
              <a:t>(</a:t>
            </a:r>
            <a:r>
              <a:rPr lang="zh-CN" altLang="en-US" dirty="0"/>
              <a:t>导师信号</a:t>
            </a:r>
            <a:r>
              <a:rPr lang="en-US" altLang="zh-CN" dirty="0"/>
              <a:t>)</a:t>
            </a:r>
            <a:r>
              <a:rPr lang="zh-CN" altLang="en-US" dirty="0"/>
              <a:t>相同，结束学习算法。</a:t>
            </a:r>
            <a:endParaRPr lang="en-US" altLang="zh-CN" dirty="0"/>
          </a:p>
          <a:p>
            <a:r>
              <a:rPr lang="zh-CN" altLang="en-US" dirty="0" smtClean="0"/>
              <a:t>    反向</a:t>
            </a:r>
            <a:r>
              <a:rPr lang="zh-CN" altLang="en-US" dirty="0"/>
              <a:t>传播时，将输出误差</a:t>
            </a:r>
            <a:r>
              <a:rPr lang="en-US" altLang="zh-CN" dirty="0"/>
              <a:t>(</a:t>
            </a:r>
            <a:r>
              <a:rPr lang="zh-CN" altLang="en-US" dirty="0"/>
              <a:t>期望输出与实际输出之差</a:t>
            </a:r>
            <a:r>
              <a:rPr lang="en-US" altLang="zh-CN" dirty="0"/>
              <a:t>)</a:t>
            </a:r>
            <a:r>
              <a:rPr lang="zh-CN" altLang="en-US" dirty="0"/>
              <a:t>按原通路反传计算，通过隐层反向，直至输入层，在反传过程中将误差分摊给各层的各个单元，获得各层各单元的误差信号，并将其作为修正各单元权值的根据。这一计算过程使用梯度下降法完成，在不停地调整各层神经元的权值和阈值后，使误差信号减小到最低限度。</a:t>
            </a:r>
            <a:endParaRPr lang="en-US" altLang="zh-CN" dirty="0"/>
          </a:p>
          <a:p>
            <a:r>
              <a:rPr lang="zh-CN" altLang="en-US" dirty="0" smtClean="0"/>
              <a:t>     权</a:t>
            </a:r>
            <a:r>
              <a:rPr lang="zh-CN" altLang="en-US" dirty="0"/>
              <a:t>值和阈值不断调整的过程，就是网络的学习与训练过程，经过信号正向传播与误差反向传播，权值和阈值的调整反复进行，一直进行到预先设定的学习训练次数，或输出误差减小到允许的程度</a:t>
            </a:r>
          </a:p>
          <a:p>
            <a:endParaRPr kumimoji="1" lang="zh-CN" altLang="en-US" dirty="0"/>
          </a:p>
        </p:txBody>
      </p:sp>
    </p:spTree>
    <p:extLst>
      <p:ext uri="{BB962C8B-B14F-4D97-AF65-F5344CB8AC3E}">
        <p14:creationId xmlns:p14="http://schemas.microsoft.com/office/powerpoint/2010/main" val="20622966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2516" y="1066862"/>
            <a:ext cx="1338828" cy="369332"/>
          </a:xfrm>
          <a:prstGeom prst="rect">
            <a:avLst/>
          </a:prstGeom>
          <a:noFill/>
        </p:spPr>
        <p:txBody>
          <a:bodyPr wrap="none" rtlCol="0">
            <a:spAutoFit/>
          </a:bodyPr>
          <a:lstStyle/>
          <a:p>
            <a:r>
              <a:rPr kumimoji="1" lang="zh-CN" altLang="en-US" smtClean="0"/>
              <a:t>单层感知机</a:t>
            </a:r>
            <a:endParaRPr kumimoji="1" lang="zh-CN" altLang="en-US"/>
          </a:p>
        </p:txBody>
      </p:sp>
      <p:pic>
        <p:nvPicPr>
          <p:cNvPr id="3" name="图片 2"/>
          <p:cNvPicPr>
            <a:picLocks noChangeAspect="1"/>
          </p:cNvPicPr>
          <p:nvPr/>
        </p:nvPicPr>
        <p:blipFill>
          <a:blip r:embed="rId3"/>
          <a:stretch>
            <a:fillRect/>
          </a:stretch>
        </p:blipFill>
        <p:spPr>
          <a:xfrm>
            <a:off x="152516" y="1752644"/>
            <a:ext cx="5588000" cy="3352800"/>
          </a:xfrm>
          <a:prstGeom prst="rect">
            <a:avLst/>
          </a:prstGeom>
        </p:spPr>
      </p:pic>
      <p:sp>
        <p:nvSpPr>
          <p:cNvPr id="4" name="文本框 3"/>
          <p:cNvSpPr txBox="1"/>
          <p:nvPr/>
        </p:nvSpPr>
        <p:spPr>
          <a:xfrm>
            <a:off x="152516" y="5588000"/>
            <a:ext cx="8915167" cy="646331"/>
          </a:xfrm>
          <a:prstGeom prst="rect">
            <a:avLst/>
          </a:prstGeom>
          <a:noFill/>
        </p:spPr>
        <p:txBody>
          <a:bodyPr wrap="square" rtlCol="0">
            <a:spAutoFit/>
          </a:bodyPr>
          <a:lstStyle/>
          <a:p>
            <a:r>
              <a:rPr lang="zh-CN" altLang="en-US" dirty="0"/>
              <a:t>单层感知器（</a:t>
            </a:r>
            <a:r>
              <a:rPr lang="en-US" altLang="zh-CN" dirty="0"/>
              <a:t>Single Layer Perceptron</a:t>
            </a:r>
            <a:r>
              <a:rPr lang="zh-CN" altLang="en-US" dirty="0"/>
              <a:t>）是最简单的神经网络。它包含输入层和输出层，而输入层和输出层是直接相连的</a:t>
            </a:r>
            <a:r>
              <a:rPr lang="zh-CN" altLang="en-US" dirty="0" smtClean="0"/>
              <a:t>。</a:t>
            </a:r>
            <a:r>
              <a:rPr lang="zh-CN" altLang="en-US" dirty="0"/>
              <a:t>可以快速、可靠地解决线性可分的问题</a:t>
            </a:r>
            <a:endParaRPr kumimoji="1" lang="zh-CN" altLang="en-US" dirty="0"/>
          </a:p>
        </p:txBody>
      </p:sp>
    </p:spTree>
    <p:extLst>
      <p:ext uri="{BB962C8B-B14F-4D97-AF65-F5344CB8AC3E}">
        <p14:creationId xmlns:p14="http://schemas.microsoft.com/office/powerpoint/2010/main" val="2918846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494" y="457278"/>
            <a:ext cx="2531462" cy="369332"/>
          </a:xfrm>
          <a:prstGeom prst="rect">
            <a:avLst/>
          </a:prstGeom>
          <a:noFill/>
        </p:spPr>
        <p:txBody>
          <a:bodyPr wrap="none" rtlCol="0">
            <a:spAutoFit/>
          </a:bodyPr>
          <a:lstStyle/>
          <a:p>
            <a:r>
              <a:rPr kumimoji="1" lang="zh-CN" altLang="en-US" dirty="0" smtClean="0"/>
              <a:t>卷积神经网络（</a:t>
            </a:r>
            <a:r>
              <a:rPr kumimoji="1" lang="en-US" altLang="zh-CN" dirty="0" smtClean="0"/>
              <a:t>CNN</a:t>
            </a:r>
            <a:r>
              <a:rPr kumimoji="1" lang="zh-CN" altLang="en-US" dirty="0" smtClean="0"/>
              <a:t>）</a:t>
            </a:r>
            <a:endParaRPr kumimoji="1" lang="zh-CN" altLang="en-US" dirty="0"/>
          </a:p>
        </p:txBody>
      </p:sp>
      <p:sp>
        <p:nvSpPr>
          <p:cNvPr id="3" name="文本框 2"/>
          <p:cNvSpPr txBox="1"/>
          <p:nvPr/>
        </p:nvSpPr>
        <p:spPr>
          <a:xfrm>
            <a:off x="0" y="1219258"/>
            <a:ext cx="8686573" cy="646331"/>
          </a:xfrm>
          <a:prstGeom prst="rect">
            <a:avLst/>
          </a:prstGeom>
          <a:noFill/>
        </p:spPr>
        <p:txBody>
          <a:bodyPr wrap="square" rtlCol="0">
            <a:spAutoFit/>
          </a:bodyPr>
          <a:lstStyle/>
          <a:p>
            <a:r>
              <a:rPr lang="en-US" altLang="zh-CN" dirty="0"/>
              <a:t>CNN</a:t>
            </a:r>
            <a:r>
              <a:rPr lang="zh-CN" altLang="en-US" dirty="0"/>
              <a:t>由输入和输出层以及多个隐藏层组成，隐藏层可分为</a:t>
            </a:r>
            <a:r>
              <a:rPr lang="zh-CN" altLang="en-US" b="1" dirty="0"/>
              <a:t>卷积层</a:t>
            </a:r>
            <a:r>
              <a:rPr lang="zh-CN" altLang="en-US" dirty="0"/>
              <a:t>，</a:t>
            </a:r>
            <a:r>
              <a:rPr lang="zh-CN" altLang="en-US" b="1" dirty="0"/>
              <a:t>池化层</a:t>
            </a:r>
            <a:r>
              <a:rPr lang="zh-CN" altLang="en-US" dirty="0"/>
              <a:t>、</a:t>
            </a:r>
            <a:r>
              <a:rPr lang="en-US" altLang="zh-CN" b="1" dirty="0"/>
              <a:t>RELU</a:t>
            </a:r>
            <a:r>
              <a:rPr lang="zh-CN" altLang="en-US" b="1" dirty="0"/>
              <a:t>层</a:t>
            </a:r>
            <a:r>
              <a:rPr lang="zh-CN" altLang="en-US" dirty="0"/>
              <a:t>和</a:t>
            </a:r>
            <a:r>
              <a:rPr lang="zh-CN" altLang="en-US" b="1" dirty="0"/>
              <a:t>全连通层</a:t>
            </a:r>
            <a:endParaRPr kumimoji="1" lang="zh-CN" altLang="en-US" dirty="0"/>
          </a:p>
        </p:txBody>
      </p:sp>
      <p:sp>
        <p:nvSpPr>
          <p:cNvPr id="6" name="文本框 5"/>
          <p:cNvSpPr txBox="1"/>
          <p:nvPr/>
        </p:nvSpPr>
        <p:spPr>
          <a:xfrm>
            <a:off x="25494" y="2046822"/>
            <a:ext cx="7609776" cy="369332"/>
          </a:xfrm>
          <a:prstGeom prst="rect">
            <a:avLst/>
          </a:prstGeom>
          <a:noFill/>
        </p:spPr>
        <p:txBody>
          <a:bodyPr wrap="none" rtlCol="0">
            <a:spAutoFit/>
          </a:bodyPr>
          <a:lstStyle/>
          <a:p>
            <a:r>
              <a:rPr kumimoji="1" lang="en-US" altLang="zh-CN" dirty="0" smtClean="0"/>
              <a:t>1</a:t>
            </a:r>
            <a:r>
              <a:rPr kumimoji="1" lang="zh-CN" altLang="en-US" dirty="0" smtClean="0"/>
              <a:t>、输入层：</a:t>
            </a:r>
            <a:r>
              <a:rPr lang="zh-CN" altLang="en-US" dirty="0"/>
              <a:t> </a:t>
            </a:r>
            <a:r>
              <a:rPr lang="en-US" altLang="zh-CN" dirty="0"/>
              <a:t>CNN</a:t>
            </a:r>
            <a:r>
              <a:rPr lang="zh-CN" altLang="en-US" dirty="0"/>
              <a:t>的输入一般是二维向量，可以有高度，比如，</a:t>
            </a:r>
            <a:r>
              <a:rPr lang="en-US" altLang="zh-CN" dirty="0"/>
              <a:t>RGB</a:t>
            </a:r>
            <a:r>
              <a:rPr lang="zh-CN" altLang="en-US" dirty="0" smtClean="0"/>
              <a:t>图像</a:t>
            </a:r>
            <a:endParaRPr lang="en-US" altLang="zh-CN" dirty="0" smtClean="0"/>
          </a:p>
        </p:txBody>
      </p:sp>
      <p:sp>
        <p:nvSpPr>
          <p:cNvPr id="7" name="文本框 6"/>
          <p:cNvSpPr txBox="1"/>
          <p:nvPr/>
        </p:nvSpPr>
        <p:spPr>
          <a:xfrm>
            <a:off x="228714" y="2743218"/>
            <a:ext cx="6442789" cy="646331"/>
          </a:xfrm>
          <a:prstGeom prst="rect">
            <a:avLst/>
          </a:prstGeom>
          <a:noFill/>
        </p:spPr>
        <p:txBody>
          <a:bodyPr wrap="none" rtlCol="0">
            <a:spAutoFit/>
          </a:bodyPr>
          <a:lstStyle/>
          <a:p>
            <a:r>
              <a:rPr lang="zh-CN" altLang="en-US" dirty="0"/>
              <a:t>独热编码</a:t>
            </a:r>
            <a:r>
              <a:rPr kumimoji="1" lang="zh-CN" altLang="en-US" dirty="0"/>
              <a:t>：</a:t>
            </a:r>
            <a:r>
              <a:rPr lang="zh-CN" altLang="en-US" b="1" dirty="0"/>
              <a:t>独热码</a:t>
            </a:r>
            <a:r>
              <a:rPr lang="zh-CN" altLang="en-US" dirty="0"/>
              <a:t>是一组数，其中只有一个值为</a:t>
            </a:r>
            <a:r>
              <a:rPr lang="en-US" altLang="zh-CN" dirty="0"/>
              <a:t>1</a:t>
            </a:r>
            <a:r>
              <a:rPr lang="zh-CN" altLang="en-US" dirty="0"/>
              <a:t>，其余都是</a:t>
            </a:r>
            <a:r>
              <a:rPr lang="en-US" altLang="zh-CN" dirty="0"/>
              <a:t>0</a:t>
            </a:r>
            <a:endParaRPr kumimoji="1" lang="zh-CN" altLang="en-US" dirty="0"/>
          </a:p>
          <a:p>
            <a:endParaRPr kumimoji="1" lang="zh-CN" altLang="en-US" dirty="0"/>
          </a:p>
        </p:txBody>
      </p:sp>
      <p:sp>
        <p:nvSpPr>
          <p:cNvPr id="8" name="文本框 7"/>
          <p:cNvSpPr txBox="1"/>
          <p:nvPr/>
        </p:nvSpPr>
        <p:spPr>
          <a:xfrm>
            <a:off x="701749" y="3540642"/>
            <a:ext cx="3626314" cy="369332"/>
          </a:xfrm>
          <a:prstGeom prst="rect">
            <a:avLst/>
          </a:prstGeom>
          <a:noFill/>
        </p:spPr>
        <p:txBody>
          <a:bodyPr wrap="none" rtlCol="0">
            <a:spAutoFit/>
          </a:bodyPr>
          <a:lstStyle/>
          <a:p>
            <a:r>
              <a:rPr kumimoji="1" lang="zh-CN" altLang="en-US" dirty="0" smtClean="0"/>
              <a:t>对于一个</a:t>
            </a:r>
            <a:r>
              <a:rPr kumimoji="1" lang="en-US" altLang="zh-CN" dirty="0" smtClean="0"/>
              <a:t>DNA</a:t>
            </a:r>
            <a:r>
              <a:rPr kumimoji="1" lang="zh-CN" altLang="en-US" dirty="0" smtClean="0"/>
              <a:t>序列</a:t>
            </a:r>
            <a:r>
              <a:rPr kumimoji="1" lang="en-US" altLang="zh-CN" dirty="0" smtClean="0"/>
              <a:t>(ACGT)</a:t>
            </a:r>
            <a:r>
              <a:rPr kumimoji="1" lang="zh-CN" altLang="en-US" dirty="0" smtClean="0"/>
              <a:t>如下：</a:t>
            </a:r>
            <a:endParaRPr kumimoji="1" lang="zh-CN" altLang="en-US" dirty="0"/>
          </a:p>
        </p:txBody>
      </p:sp>
      <p:sp>
        <p:nvSpPr>
          <p:cNvPr id="9" name="文本框 8"/>
          <p:cNvSpPr txBox="1"/>
          <p:nvPr/>
        </p:nvSpPr>
        <p:spPr>
          <a:xfrm>
            <a:off x="1488558" y="4136065"/>
            <a:ext cx="1980029" cy="1754326"/>
          </a:xfrm>
          <a:prstGeom prst="rect">
            <a:avLst/>
          </a:prstGeom>
          <a:noFill/>
        </p:spPr>
        <p:txBody>
          <a:bodyPr wrap="none" rtlCol="0">
            <a:spAutoFit/>
          </a:bodyPr>
          <a:lstStyle/>
          <a:p>
            <a:r>
              <a:rPr kumimoji="1" lang="en-US" altLang="zh-CN" dirty="0" smtClean="0"/>
              <a:t>A</a:t>
            </a:r>
            <a:r>
              <a:rPr kumimoji="1" lang="zh-CN" altLang="en-US" dirty="0" smtClean="0"/>
              <a:t> </a:t>
            </a:r>
            <a:r>
              <a:rPr kumimoji="1" lang="en-US" altLang="zh-CN" dirty="0" smtClean="0"/>
              <a:t>A</a:t>
            </a:r>
            <a:r>
              <a:rPr kumimoji="1" lang="zh-CN" altLang="en-US" dirty="0" smtClean="0"/>
              <a:t> </a:t>
            </a:r>
            <a:r>
              <a:rPr kumimoji="1" lang="en-US" altLang="zh-CN" dirty="0" smtClean="0"/>
              <a:t>C</a:t>
            </a:r>
            <a:r>
              <a:rPr kumimoji="1" lang="zh-CN" altLang="en-US" dirty="0" smtClean="0"/>
              <a:t> </a:t>
            </a:r>
            <a:r>
              <a:rPr kumimoji="1" lang="en-US" altLang="zh-CN" dirty="0" smtClean="0"/>
              <a:t>T</a:t>
            </a:r>
            <a:r>
              <a:rPr kumimoji="1" lang="zh-CN" altLang="en-US" dirty="0" smtClean="0"/>
              <a:t> </a:t>
            </a:r>
            <a:r>
              <a:rPr kumimoji="1" lang="en-US" altLang="zh-CN" dirty="0" smtClean="0"/>
              <a:t>T</a:t>
            </a:r>
            <a:r>
              <a:rPr kumimoji="1" lang="zh-CN" altLang="en-US" dirty="0" smtClean="0"/>
              <a:t> </a:t>
            </a:r>
            <a:r>
              <a:rPr kumimoji="1" lang="en-US" altLang="zh-CN" dirty="0" smtClean="0"/>
              <a:t>G</a:t>
            </a:r>
            <a:r>
              <a:rPr kumimoji="1" lang="zh-CN" altLang="en-US" dirty="0" smtClean="0"/>
              <a:t> </a:t>
            </a:r>
            <a:r>
              <a:rPr kumimoji="1" lang="en-US" altLang="zh-CN" dirty="0" smtClean="0"/>
              <a:t>G</a:t>
            </a:r>
            <a:r>
              <a:rPr kumimoji="1" lang="zh-CN" altLang="en-US" dirty="0" smtClean="0"/>
              <a:t> </a:t>
            </a:r>
            <a:r>
              <a:rPr kumimoji="1" lang="en-US" altLang="zh-CN" dirty="0" smtClean="0"/>
              <a:t>G</a:t>
            </a:r>
            <a:r>
              <a:rPr kumimoji="1" lang="zh-CN" altLang="en-US" dirty="0" smtClean="0"/>
              <a:t> </a:t>
            </a:r>
            <a:endParaRPr kumimoji="1" lang="en-US" altLang="zh-CN" dirty="0" smtClean="0"/>
          </a:p>
          <a:p>
            <a:endParaRPr kumimoji="1" lang="en-US" altLang="zh-CN" dirty="0" smtClean="0"/>
          </a:p>
          <a:p>
            <a:r>
              <a:rPr kumimoji="1" lang="en-US" altLang="zh-CN" dirty="0" smtClean="0"/>
              <a:t>1</a:t>
            </a:r>
            <a:r>
              <a:rPr kumimoji="1" lang="zh-CN" altLang="en-US" dirty="0" smtClean="0"/>
              <a:t> </a:t>
            </a:r>
            <a:r>
              <a:rPr kumimoji="1" lang="en-US" altLang="zh-CN" dirty="0" smtClean="0"/>
              <a:t>1</a:t>
            </a:r>
            <a:r>
              <a:rPr kumimoji="1" lang="zh-CN" altLang="en-US" dirty="0" smtClean="0"/>
              <a:t>  </a:t>
            </a:r>
            <a:r>
              <a:rPr kumimoji="1" lang="en-US" altLang="zh-CN" dirty="0" smtClean="0"/>
              <a:t>0</a:t>
            </a:r>
            <a:r>
              <a:rPr kumimoji="1" lang="zh-CN" altLang="en-US" dirty="0" smtClean="0"/>
              <a:t> </a:t>
            </a:r>
            <a:r>
              <a:rPr kumimoji="1" lang="en-US" altLang="zh-CN" dirty="0" smtClean="0"/>
              <a:t>0</a:t>
            </a:r>
            <a:r>
              <a:rPr kumimoji="1" lang="zh-CN" altLang="en-US" dirty="0" smtClean="0"/>
              <a:t> </a:t>
            </a:r>
            <a:r>
              <a:rPr kumimoji="1" lang="en-US" altLang="zh-CN" dirty="0" smtClean="0"/>
              <a:t>0</a:t>
            </a:r>
            <a:r>
              <a:rPr kumimoji="1" lang="zh-CN" altLang="en-US" dirty="0" smtClean="0"/>
              <a:t> </a:t>
            </a:r>
            <a:r>
              <a:rPr kumimoji="1" lang="en-US" altLang="zh-CN" dirty="0" smtClean="0"/>
              <a:t>0</a:t>
            </a:r>
            <a:r>
              <a:rPr kumimoji="1" lang="zh-CN" altLang="en-US" dirty="0" smtClean="0"/>
              <a:t>  </a:t>
            </a:r>
            <a:r>
              <a:rPr kumimoji="1" lang="en-US" altLang="zh-CN" dirty="0" smtClean="0"/>
              <a:t>0</a:t>
            </a:r>
            <a:r>
              <a:rPr kumimoji="1" lang="zh-CN" altLang="en-US" dirty="0" smtClean="0"/>
              <a:t>  </a:t>
            </a:r>
            <a:r>
              <a:rPr kumimoji="1" lang="en-US" altLang="zh-CN" dirty="0" smtClean="0"/>
              <a:t>0</a:t>
            </a:r>
            <a:r>
              <a:rPr kumimoji="1" lang="zh-CN" altLang="en-US" dirty="0" smtClean="0"/>
              <a:t>  </a:t>
            </a:r>
            <a:endParaRPr kumimoji="1" lang="en-US" altLang="zh-CN" dirty="0" smtClean="0"/>
          </a:p>
          <a:p>
            <a:r>
              <a:rPr kumimoji="1" lang="en-US" altLang="zh-CN" dirty="0" smtClean="0"/>
              <a:t>0</a:t>
            </a:r>
            <a:r>
              <a:rPr kumimoji="1" lang="zh-CN" altLang="en-US" dirty="0" smtClean="0"/>
              <a:t> </a:t>
            </a:r>
            <a:r>
              <a:rPr kumimoji="1" lang="en-US" altLang="zh-CN" dirty="0" smtClean="0"/>
              <a:t>0</a:t>
            </a:r>
            <a:r>
              <a:rPr kumimoji="1" lang="zh-CN" altLang="en-US" dirty="0" smtClean="0"/>
              <a:t>  </a:t>
            </a:r>
            <a:r>
              <a:rPr kumimoji="1" lang="en-US" altLang="zh-CN" dirty="0" smtClean="0"/>
              <a:t>1</a:t>
            </a:r>
            <a:r>
              <a:rPr kumimoji="1" lang="zh-CN" altLang="en-US" dirty="0" smtClean="0"/>
              <a:t> </a:t>
            </a:r>
            <a:r>
              <a:rPr kumimoji="1" lang="en-US" altLang="zh-CN" dirty="0" smtClean="0"/>
              <a:t>0</a:t>
            </a:r>
            <a:r>
              <a:rPr kumimoji="1" lang="zh-CN" altLang="en-US" dirty="0" smtClean="0"/>
              <a:t> </a:t>
            </a:r>
            <a:r>
              <a:rPr kumimoji="1" lang="en-US" altLang="zh-CN" dirty="0" smtClean="0"/>
              <a:t>0</a:t>
            </a:r>
            <a:r>
              <a:rPr kumimoji="1" lang="zh-CN" altLang="en-US" dirty="0" smtClean="0"/>
              <a:t> </a:t>
            </a:r>
            <a:r>
              <a:rPr kumimoji="1" lang="en-US" altLang="zh-CN" dirty="0" smtClean="0"/>
              <a:t>0</a:t>
            </a:r>
            <a:r>
              <a:rPr kumimoji="1" lang="zh-CN" altLang="en-US" dirty="0" smtClean="0"/>
              <a:t>  </a:t>
            </a:r>
            <a:r>
              <a:rPr kumimoji="1" lang="en-US" altLang="zh-CN" dirty="0" smtClean="0"/>
              <a:t>0</a:t>
            </a:r>
            <a:r>
              <a:rPr kumimoji="1" lang="zh-CN" altLang="en-US" dirty="0" smtClean="0"/>
              <a:t>  </a:t>
            </a:r>
            <a:r>
              <a:rPr kumimoji="1" lang="en-US" altLang="zh-CN" dirty="0" smtClean="0"/>
              <a:t>0</a:t>
            </a:r>
          </a:p>
          <a:p>
            <a:r>
              <a:rPr kumimoji="1" lang="en-US" altLang="zh-CN" dirty="0" smtClean="0"/>
              <a:t>0</a:t>
            </a:r>
            <a:r>
              <a:rPr kumimoji="1" lang="zh-CN" altLang="en-US" dirty="0" smtClean="0"/>
              <a:t> </a:t>
            </a:r>
            <a:r>
              <a:rPr kumimoji="1" lang="en-US" altLang="zh-CN" dirty="0" smtClean="0"/>
              <a:t>0</a:t>
            </a:r>
            <a:r>
              <a:rPr kumimoji="1" lang="zh-CN" altLang="en-US" dirty="0" smtClean="0"/>
              <a:t>  </a:t>
            </a:r>
            <a:r>
              <a:rPr kumimoji="1" lang="en-US" altLang="zh-CN" dirty="0" smtClean="0"/>
              <a:t>0</a:t>
            </a:r>
            <a:r>
              <a:rPr kumimoji="1" lang="zh-CN" altLang="en-US" dirty="0" smtClean="0"/>
              <a:t> </a:t>
            </a:r>
            <a:r>
              <a:rPr kumimoji="1" lang="en-US" altLang="zh-CN" dirty="0" smtClean="0"/>
              <a:t>0</a:t>
            </a:r>
            <a:r>
              <a:rPr kumimoji="1" lang="zh-CN" altLang="en-US" dirty="0" smtClean="0"/>
              <a:t> </a:t>
            </a:r>
            <a:r>
              <a:rPr kumimoji="1" lang="en-US" altLang="zh-CN" dirty="0" smtClean="0"/>
              <a:t>0</a:t>
            </a:r>
            <a:r>
              <a:rPr kumimoji="1" lang="zh-CN" altLang="en-US" dirty="0" smtClean="0"/>
              <a:t> </a:t>
            </a:r>
            <a:r>
              <a:rPr kumimoji="1" lang="en-US" altLang="zh-CN" dirty="0" smtClean="0"/>
              <a:t>1</a:t>
            </a:r>
            <a:r>
              <a:rPr kumimoji="1" lang="zh-CN" altLang="en-US" dirty="0" smtClean="0"/>
              <a:t>  </a:t>
            </a:r>
            <a:r>
              <a:rPr kumimoji="1" lang="en-US" altLang="zh-CN" dirty="0" smtClean="0"/>
              <a:t>1</a:t>
            </a:r>
            <a:r>
              <a:rPr kumimoji="1" lang="zh-CN" altLang="en-US" dirty="0" smtClean="0"/>
              <a:t>  </a:t>
            </a:r>
            <a:r>
              <a:rPr kumimoji="1" lang="en-US" altLang="zh-CN" dirty="0" smtClean="0"/>
              <a:t>1</a:t>
            </a:r>
          </a:p>
          <a:p>
            <a:r>
              <a:rPr kumimoji="1" lang="en-US" altLang="zh-CN" dirty="0" smtClean="0"/>
              <a:t>0</a:t>
            </a:r>
            <a:r>
              <a:rPr kumimoji="1" lang="zh-CN" altLang="en-US" dirty="0" smtClean="0"/>
              <a:t> </a:t>
            </a:r>
            <a:r>
              <a:rPr kumimoji="1" lang="en-US" altLang="zh-CN" dirty="0" smtClean="0"/>
              <a:t>0</a:t>
            </a:r>
            <a:r>
              <a:rPr kumimoji="1" lang="zh-CN" altLang="en-US" dirty="0" smtClean="0"/>
              <a:t>  </a:t>
            </a:r>
            <a:r>
              <a:rPr kumimoji="1" lang="en-US" altLang="zh-CN" dirty="0" smtClean="0"/>
              <a:t>0</a:t>
            </a:r>
            <a:r>
              <a:rPr kumimoji="1" lang="zh-CN" altLang="en-US" dirty="0" smtClean="0"/>
              <a:t> </a:t>
            </a:r>
            <a:r>
              <a:rPr kumimoji="1" lang="en-US" altLang="zh-CN" dirty="0" smtClean="0"/>
              <a:t>1</a:t>
            </a:r>
            <a:r>
              <a:rPr kumimoji="1" lang="zh-CN" altLang="en-US" dirty="0" smtClean="0"/>
              <a:t> </a:t>
            </a:r>
            <a:r>
              <a:rPr kumimoji="1" lang="en-US" altLang="zh-CN" dirty="0" smtClean="0"/>
              <a:t>1</a:t>
            </a:r>
            <a:r>
              <a:rPr kumimoji="1" lang="zh-CN" altLang="en-US" dirty="0" smtClean="0"/>
              <a:t> </a:t>
            </a:r>
            <a:r>
              <a:rPr kumimoji="1" lang="en-US" altLang="zh-CN" dirty="0" smtClean="0"/>
              <a:t>0</a:t>
            </a:r>
            <a:r>
              <a:rPr kumimoji="1" lang="zh-CN" altLang="en-US" dirty="0" smtClean="0"/>
              <a:t>  </a:t>
            </a:r>
            <a:r>
              <a:rPr kumimoji="1" lang="en-US" altLang="zh-CN" dirty="0" smtClean="0"/>
              <a:t>0</a:t>
            </a:r>
            <a:r>
              <a:rPr kumimoji="1" lang="zh-CN" altLang="en-US" dirty="0" smtClean="0"/>
              <a:t>  </a:t>
            </a:r>
            <a:r>
              <a:rPr kumimoji="1" lang="en-US" altLang="zh-CN" dirty="0" smtClean="0"/>
              <a:t>0</a:t>
            </a:r>
            <a:endParaRPr kumimoji="1" lang="zh-CN" altLang="en-US" dirty="0"/>
          </a:p>
        </p:txBody>
      </p:sp>
    </p:spTree>
    <p:extLst>
      <p:ext uri="{BB962C8B-B14F-4D97-AF65-F5344CB8AC3E}">
        <p14:creationId xmlns:p14="http://schemas.microsoft.com/office/powerpoint/2010/main" val="20610382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6319" y="1143060"/>
            <a:ext cx="8991364" cy="646331"/>
          </a:xfrm>
          <a:prstGeom prst="rect">
            <a:avLst/>
          </a:prstGeom>
          <a:noFill/>
        </p:spPr>
        <p:txBody>
          <a:bodyPr wrap="square" rtlCol="0">
            <a:spAutoFit/>
          </a:bodyPr>
          <a:lstStyle/>
          <a:p>
            <a:r>
              <a:rPr kumimoji="1" lang="en-US" altLang="zh-CN" dirty="0" smtClean="0"/>
              <a:t>2</a:t>
            </a:r>
            <a:r>
              <a:rPr kumimoji="1" lang="zh-CN" altLang="en-US" dirty="0" smtClean="0"/>
              <a:t>、卷积层：</a:t>
            </a:r>
            <a:r>
              <a:rPr lang="zh-CN" altLang="en-US" dirty="0"/>
              <a:t>在原始的输入上进行特征的提取。特征提取简言之就是，在原始输入上一个小区域一个小区域进行特征的</a:t>
            </a:r>
            <a:r>
              <a:rPr lang="zh-CN" altLang="en-US" dirty="0" smtClean="0"/>
              <a:t>提取。</a:t>
            </a:r>
            <a:endParaRPr kumimoji="1" lang="zh-CN" altLang="en-US" dirty="0"/>
          </a:p>
        </p:txBody>
      </p:sp>
      <p:sp>
        <p:nvSpPr>
          <p:cNvPr id="8" name="文本框 7"/>
          <p:cNvSpPr txBox="1"/>
          <p:nvPr/>
        </p:nvSpPr>
        <p:spPr>
          <a:xfrm>
            <a:off x="76319" y="1824987"/>
            <a:ext cx="4190889" cy="1477328"/>
          </a:xfrm>
          <a:prstGeom prst="rect">
            <a:avLst/>
          </a:prstGeom>
          <a:noFill/>
        </p:spPr>
        <p:txBody>
          <a:bodyPr wrap="square" rtlCol="0">
            <a:spAutoFit/>
          </a:bodyPr>
          <a:lstStyle/>
          <a:p>
            <a:r>
              <a:rPr lang="zh-CN" altLang="en-US" dirty="0" smtClean="0"/>
              <a:t>假设有：</a:t>
            </a:r>
            <a:endParaRPr lang="en-US" altLang="zh-CN" dirty="0" smtClean="0"/>
          </a:p>
          <a:p>
            <a:r>
              <a:rPr lang="en-US" altLang="zh-CN" dirty="0" smtClean="0"/>
              <a:t>5x5</a:t>
            </a:r>
            <a:r>
              <a:rPr lang="zh-CN" altLang="en-US" dirty="0"/>
              <a:t>的图像输入块</a:t>
            </a:r>
          </a:p>
          <a:p>
            <a:r>
              <a:rPr lang="zh-CN" altLang="en-US" dirty="0"/>
              <a:t>步长为</a:t>
            </a:r>
            <a:r>
              <a:rPr lang="en-US" altLang="zh-CN" dirty="0"/>
              <a:t>1(strides=1)</a:t>
            </a:r>
          </a:p>
          <a:p>
            <a:r>
              <a:rPr lang="zh-CN" altLang="en-US" dirty="0"/>
              <a:t>填充方式为</a:t>
            </a:r>
            <a:r>
              <a:rPr lang="en-US" altLang="zh-CN" dirty="0"/>
              <a:t>VALID(Padding=VALID)</a:t>
            </a:r>
          </a:p>
          <a:p>
            <a:r>
              <a:rPr lang="zh-CN" altLang="en-US" dirty="0"/>
              <a:t>卷积核大小</a:t>
            </a:r>
            <a:r>
              <a:rPr lang="en-US" altLang="zh-CN" dirty="0"/>
              <a:t>filter </a:t>
            </a:r>
            <a:r>
              <a:rPr lang="en-US" altLang="zh-CN" dirty="0" smtClean="0"/>
              <a:t>size=3x3</a:t>
            </a:r>
            <a:endParaRPr lang="en-US" altLang="zh-CN" dirty="0"/>
          </a:p>
        </p:txBody>
      </p:sp>
      <p:pic>
        <p:nvPicPr>
          <p:cNvPr id="9" name="图片 8"/>
          <p:cNvPicPr>
            <a:picLocks noChangeAspect="1"/>
          </p:cNvPicPr>
          <p:nvPr/>
        </p:nvPicPr>
        <p:blipFill>
          <a:blip r:embed="rId3"/>
          <a:stretch>
            <a:fillRect/>
          </a:stretch>
        </p:blipFill>
        <p:spPr>
          <a:xfrm>
            <a:off x="2809298" y="3124208"/>
            <a:ext cx="6324554" cy="3648425"/>
          </a:xfrm>
          <a:prstGeom prst="rect">
            <a:avLst/>
          </a:prstGeom>
        </p:spPr>
      </p:pic>
    </p:spTree>
    <p:extLst>
      <p:ext uri="{BB962C8B-B14F-4D97-AF65-F5344CB8AC3E}">
        <p14:creationId xmlns:p14="http://schemas.microsoft.com/office/powerpoint/2010/main" val="7175405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447" y="990664"/>
            <a:ext cx="8838969" cy="1200329"/>
          </a:xfrm>
          <a:prstGeom prst="rect">
            <a:avLst/>
          </a:prstGeom>
          <a:noFill/>
        </p:spPr>
        <p:txBody>
          <a:bodyPr wrap="square" rtlCol="0">
            <a:spAutoFit/>
          </a:bodyPr>
          <a:lstStyle/>
          <a:p>
            <a:r>
              <a:rPr lang="zh-CN" altLang="en-US" dirty="0" smtClean="0"/>
              <a:t>假如修改：</a:t>
            </a:r>
            <a:endParaRPr lang="en-US" altLang="zh-CN" dirty="0" smtClean="0"/>
          </a:p>
          <a:p>
            <a:r>
              <a:rPr lang="zh-CN" altLang="en-US" dirty="0" smtClean="0"/>
              <a:t>步</a:t>
            </a:r>
            <a:r>
              <a:rPr lang="zh-CN" altLang="en-US" dirty="0"/>
              <a:t>长</a:t>
            </a:r>
            <a:r>
              <a:rPr lang="zh-CN" altLang="en-US" dirty="0" smtClean="0"/>
              <a:t>为</a:t>
            </a:r>
            <a:r>
              <a:rPr lang="en-US" altLang="zh-CN" dirty="0" smtClean="0"/>
              <a:t>2(strides=2)</a:t>
            </a:r>
            <a:endParaRPr lang="en-US" altLang="zh-CN" dirty="0"/>
          </a:p>
          <a:p>
            <a:r>
              <a:rPr lang="zh-CN" altLang="en-US" dirty="0"/>
              <a:t>填充方式</a:t>
            </a:r>
            <a:r>
              <a:rPr lang="zh-CN" altLang="en-US" dirty="0" smtClean="0"/>
              <a:t>为</a:t>
            </a:r>
            <a:r>
              <a:rPr lang="en-US" altLang="zh-CN" dirty="0" smtClean="0"/>
              <a:t>SAME(Padding=SAME)</a:t>
            </a:r>
            <a:endParaRPr lang="en-US" altLang="zh-CN" dirty="0"/>
          </a:p>
          <a:p>
            <a:r>
              <a:rPr lang="zh-CN" altLang="en-US" dirty="0"/>
              <a:t>卷积核大小</a:t>
            </a:r>
            <a:r>
              <a:rPr lang="en-US" altLang="zh-CN" dirty="0"/>
              <a:t>filter size=3x3</a:t>
            </a:r>
          </a:p>
        </p:txBody>
      </p:sp>
      <p:pic>
        <p:nvPicPr>
          <p:cNvPr id="3" name="图片 2"/>
          <p:cNvPicPr>
            <a:picLocks noChangeAspect="1"/>
          </p:cNvPicPr>
          <p:nvPr/>
        </p:nvPicPr>
        <p:blipFill>
          <a:blip r:embed="rId3"/>
          <a:stretch>
            <a:fillRect/>
          </a:stretch>
        </p:blipFill>
        <p:spPr>
          <a:xfrm>
            <a:off x="2775038" y="1981238"/>
            <a:ext cx="6095840" cy="3931949"/>
          </a:xfrm>
          <a:prstGeom prst="rect">
            <a:avLst/>
          </a:prstGeom>
        </p:spPr>
      </p:pic>
      <p:sp>
        <p:nvSpPr>
          <p:cNvPr id="6" name="文本框 5"/>
          <p:cNvSpPr txBox="1"/>
          <p:nvPr/>
        </p:nvSpPr>
        <p:spPr>
          <a:xfrm>
            <a:off x="152516" y="6180324"/>
            <a:ext cx="1219168" cy="369332"/>
          </a:xfrm>
          <a:prstGeom prst="rect">
            <a:avLst/>
          </a:prstGeom>
          <a:noFill/>
        </p:spPr>
        <p:txBody>
          <a:bodyPr wrap="square" rtlCol="0">
            <a:spAutoFit/>
          </a:bodyPr>
          <a:lstStyle/>
          <a:p>
            <a:r>
              <a:rPr kumimoji="1" lang="zh-CN" altLang="en-US" dirty="0" smtClean="0"/>
              <a:t>计算公式</a:t>
            </a:r>
            <a:r>
              <a:rPr kumimoji="1" lang="en-US" altLang="zh-CN" dirty="0" smtClean="0"/>
              <a:t>:</a:t>
            </a:r>
            <a:endParaRPr kumimoji="1" lang="zh-CN" altLang="en-US" dirty="0"/>
          </a:p>
        </p:txBody>
      </p:sp>
      <p:sp>
        <p:nvSpPr>
          <p:cNvPr id="8" name="AutoShape 2" descr="http://www.zhihu.com/equation?tex=+%5Cbegin%7Bcases%7D+height_%7Bout%7D+%26%3D+%28height_%7Bin%7D+-+height_%7Bkernel%7D+%2B+2+%2A+padding%29+~+%2F+~+stride+%2B+1%5C%5C%5B2ex%5D+width_%7Bout%7D+%26%3D+%28width_%7Bin%7D+-+width_%7Bkernel%7D+%2B+2+%2A+padding%29+~+%2F+~+stride+%2B+1+%5Cend%7Bcases%7D"/>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 name="图片 9"/>
          <p:cNvPicPr>
            <a:picLocks noChangeAspect="1"/>
          </p:cNvPicPr>
          <p:nvPr/>
        </p:nvPicPr>
        <p:blipFill>
          <a:blip r:embed="rId4"/>
          <a:stretch>
            <a:fillRect/>
          </a:stretch>
        </p:blipFill>
        <p:spPr>
          <a:xfrm>
            <a:off x="1524032" y="5964940"/>
            <a:ext cx="6858000" cy="800100"/>
          </a:xfrm>
          <a:prstGeom prst="rect">
            <a:avLst/>
          </a:prstGeom>
        </p:spPr>
      </p:pic>
    </p:spTree>
    <p:extLst>
      <p:ext uri="{BB962C8B-B14F-4D97-AF65-F5344CB8AC3E}">
        <p14:creationId xmlns:p14="http://schemas.microsoft.com/office/powerpoint/2010/main" val="11475525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990664"/>
            <a:ext cx="9067682" cy="646331"/>
          </a:xfrm>
          <a:prstGeom prst="rect">
            <a:avLst/>
          </a:prstGeom>
          <a:noFill/>
        </p:spPr>
        <p:txBody>
          <a:bodyPr wrap="square" rtlCol="0">
            <a:spAutoFit/>
          </a:bodyPr>
          <a:lstStyle/>
          <a:p>
            <a:r>
              <a:rPr lang="zh-CN" altLang="en-US" dirty="0" smtClean="0"/>
              <a:t>反卷积（</a:t>
            </a:r>
            <a:r>
              <a:rPr lang="en-US" altLang="zh-CN" dirty="0"/>
              <a:t>Deconvolution</a:t>
            </a:r>
            <a:r>
              <a:rPr lang="zh-CN" altLang="en-US" dirty="0" smtClean="0"/>
              <a:t>）：</a:t>
            </a:r>
            <a:r>
              <a:rPr lang="zh-CN" altLang="en-US" dirty="0"/>
              <a:t>反卷积通常用于将低维特征映射成高维输入，与卷积操作的作用相反</a:t>
            </a:r>
            <a:endParaRPr lang="fr-FR" altLang="zh-CN" dirty="0"/>
          </a:p>
        </p:txBody>
      </p:sp>
      <p:sp>
        <p:nvSpPr>
          <p:cNvPr id="4" name="文本框 3"/>
          <p:cNvSpPr txBox="1"/>
          <p:nvPr/>
        </p:nvSpPr>
        <p:spPr>
          <a:xfrm>
            <a:off x="83356" y="5181554"/>
            <a:ext cx="2717411" cy="369332"/>
          </a:xfrm>
          <a:prstGeom prst="rect">
            <a:avLst/>
          </a:prstGeom>
          <a:noFill/>
        </p:spPr>
        <p:txBody>
          <a:bodyPr wrap="none" rtlCol="0">
            <a:spAutoFit/>
          </a:bodyPr>
          <a:lstStyle/>
          <a:p>
            <a:r>
              <a:rPr kumimoji="1" lang="zh-CN" altLang="en-US" dirty="0" smtClean="0"/>
              <a:t>步长为</a:t>
            </a:r>
            <a:r>
              <a:rPr kumimoji="1" lang="en-US" altLang="zh-CN" dirty="0" smtClean="0"/>
              <a:t>1</a:t>
            </a:r>
            <a:r>
              <a:rPr kumimoji="1" lang="zh-CN" altLang="en-US" dirty="0" smtClean="0"/>
              <a:t>，</a:t>
            </a:r>
            <a:r>
              <a:rPr lang="en-US" altLang="zh-CN" dirty="0"/>
              <a:t> filter size=3x3</a:t>
            </a:r>
            <a:endParaRPr kumimoji="1" lang="zh-CN" altLang="en-US" dirty="0"/>
          </a:p>
        </p:txBody>
      </p:sp>
      <p:pic>
        <p:nvPicPr>
          <p:cNvPr id="6" name="图片 5"/>
          <p:cNvPicPr>
            <a:picLocks noChangeAspect="1"/>
          </p:cNvPicPr>
          <p:nvPr/>
        </p:nvPicPr>
        <p:blipFill>
          <a:blip r:embed="rId3"/>
          <a:stretch>
            <a:fillRect/>
          </a:stretch>
        </p:blipFill>
        <p:spPr>
          <a:xfrm>
            <a:off x="76318" y="2645489"/>
            <a:ext cx="8762890" cy="2393536"/>
          </a:xfrm>
          <a:prstGeom prst="rect">
            <a:avLst/>
          </a:prstGeom>
        </p:spPr>
      </p:pic>
    </p:spTree>
    <p:extLst>
      <p:ext uri="{BB962C8B-B14F-4D97-AF65-F5344CB8AC3E}">
        <p14:creationId xmlns:p14="http://schemas.microsoft.com/office/powerpoint/2010/main" val="9219573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2516" y="1143060"/>
            <a:ext cx="8991484" cy="646331"/>
          </a:xfrm>
          <a:prstGeom prst="rect">
            <a:avLst/>
          </a:prstGeom>
          <a:noFill/>
        </p:spPr>
        <p:txBody>
          <a:bodyPr wrap="square" rtlCol="0">
            <a:spAutoFit/>
          </a:bodyPr>
          <a:lstStyle/>
          <a:p>
            <a:r>
              <a:rPr kumimoji="1" lang="en-US" altLang="zh-CN" dirty="0" smtClean="0"/>
              <a:t>3</a:t>
            </a:r>
            <a:r>
              <a:rPr kumimoji="1" lang="zh-CN" altLang="en-US" dirty="0" smtClean="0"/>
              <a:t>、池化层：平均</a:t>
            </a:r>
            <a:r>
              <a:rPr kumimoji="1" lang="zh-CN" altLang="en-US" dirty="0"/>
              <a:t>池</a:t>
            </a:r>
            <a:r>
              <a:rPr kumimoji="1" lang="zh-CN" altLang="en-US" dirty="0" smtClean="0"/>
              <a:t>化和最大</a:t>
            </a:r>
            <a:r>
              <a:rPr kumimoji="1" lang="zh-CN" altLang="en-US" dirty="0"/>
              <a:t>池</a:t>
            </a:r>
            <a:r>
              <a:rPr kumimoji="1" lang="zh-CN" altLang="en-US" dirty="0" smtClean="0"/>
              <a:t>化，</a:t>
            </a:r>
            <a:r>
              <a:rPr lang="zh-CN" altLang="en-US" b="1" dirty="0"/>
              <a:t>池化层来缩减模型的大小，提高计算速度，同时提高所提取特征的鲁棒性</a:t>
            </a:r>
            <a:endParaRPr kumimoji="1" lang="zh-CN" altLang="en-US" dirty="0"/>
          </a:p>
        </p:txBody>
      </p:sp>
      <p:pic>
        <p:nvPicPr>
          <p:cNvPr id="3" name="图片 2"/>
          <p:cNvPicPr>
            <a:picLocks noChangeAspect="1"/>
          </p:cNvPicPr>
          <p:nvPr/>
        </p:nvPicPr>
        <p:blipFill>
          <a:blip r:embed="rId3"/>
          <a:stretch>
            <a:fillRect/>
          </a:stretch>
        </p:blipFill>
        <p:spPr>
          <a:xfrm>
            <a:off x="1045862" y="2132799"/>
            <a:ext cx="3581306" cy="1419861"/>
          </a:xfrm>
          <a:prstGeom prst="rect">
            <a:avLst/>
          </a:prstGeom>
        </p:spPr>
      </p:pic>
      <p:sp>
        <p:nvSpPr>
          <p:cNvPr id="4" name="文本框 3"/>
          <p:cNvSpPr txBox="1"/>
          <p:nvPr/>
        </p:nvSpPr>
        <p:spPr>
          <a:xfrm>
            <a:off x="349296" y="1751941"/>
            <a:ext cx="7116051" cy="369332"/>
          </a:xfrm>
          <a:prstGeom prst="rect">
            <a:avLst/>
          </a:prstGeom>
          <a:noFill/>
        </p:spPr>
        <p:txBody>
          <a:bodyPr wrap="none" rtlCol="0">
            <a:spAutoFit/>
          </a:bodyPr>
          <a:lstStyle/>
          <a:p>
            <a:r>
              <a:rPr kumimoji="1" lang="zh-CN" altLang="en-US" dirty="0" smtClean="0"/>
              <a:t>最大池化：给定一个</a:t>
            </a:r>
            <a:r>
              <a:rPr kumimoji="1" lang="en-US" altLang="zh-CN" dirty="0" smtClean="0"/>
              <a:t>5x5</a:t>
            </a:r>
            <a:r>
              <a:rPr kumimoji="1" lang="zh-CN" altLang="en-US" dirty="0" smtClean="0"/>
              <a:t>的矩阵，</a:t>
            </a:r>
            <a:r>
              <a:rPr lang="zh-CN" altLang="en-US" dirty="0"/>
              <a:t>卷积核大小</a:t>
            </a:r>
            <a:r>
              <a:rPr lang="en-US" altLang="zh-CN" dirty="0"/>
              <a:t>filter </a:t>
            </a:r>
            <a:r>
              <a:rPr lang="en-US" altLang="zh-CN" dirty="0" smtClean="0"/>
              <a:t>size=3x3</a:t>
            </a:r>
            <a:r>
              <a:rPr lang="zh-CN" altLang="en-US" dirty="0" smtClean="0"/>
              <a:t>，步长为</a:t>
            </a:r>
            <a:r>
              <a:rPr lang="en-US" altLang="zh-CN" dirty="0" smtClean="0"/>
              <a:t>1</a:t>
            </a:r>
            <a:endParaRPr lang="en-US" altLang="zh-CN" dirty="0"/>
          </a:p>
        </p:txBody>
      </p:sp>
      <p:pic>
        <p:nvPicPr>
          <p:cNvPr id="6" name="图片 5"/>
          <p:cNvPicPr>
            <a:picLocks noChangeAspect="1"/>
          </p:cNvPicPr>
          <p:nvPr/>
        </p:nvPicPr>
        <p:blipFill>
          <a:blip r:embed="rId4"/>
          <a:stretch>
            <a:fillRect/>
          </a:stretch>
        </p:blipFill>
        <p:spPr>
          <a:xfrm>
            <a:off x="609704" y="3564187"/>
            <a:ext cx="5787664" cy="3076408"/>
          </a:xfrm>
          <a:prstGeom prst="rect">
            <a:avLst/>
          </a:prstGeom>
        </p:spPr>
      </p:pic>
    </p:spTree>
    <p:extLst>
      <p:ext uri="{BB962C8B-B14F-4D97-AF65-F5344CB8AC3E}">
        <p14:creationId xmlns:p14="http://schemas.microsoft.com/office/powerpoint/2010/main" val="11228690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806" y="1371654"/>
            <a:ext cx="8991364" cy="2862322"/>
          </a:xfrm>
          <a:prstGeom prst="rect">
            <a:avLst/>
          </a:prstGeom>
          <a:noFill/>
        </p:spPr>
        <p:txBody>
          <a:bodyPr wrap="square" rtlCol="0">
            <a:spAutoFit/>
          </a:bodyPr>
          <a:lstStyle/>
          <a:p>
            <a:r>
              <a:rPr lang="zh-CN" altLang="en-US" dirty="0"/>
              <a:t>池化的超级参数包括过滤器大小</a:t>
            </a:r>
            <a:r>
              <a:rPr lang="en-US" altLang="zh-CN" dirty="0"/>
              <a:t>f</a:t>
            </a:r>
            <a:r>
              <a:rPr lang="zh-CN" altLang="en-US" dirty="0"/>
              <a:t>和步幅</a:t>
            </a:r>
            <a:r>
              <a:rPr lang="en-US" altLang="zh-CN" dirty="0"/>
              <a:t>s</a:t>
            </a:r>
            <a:r>
              <a:rPr lang="zh-CN" altLang="en-US" dirty="0"/>
              <a:t>，常用的参数值为</a:t>
            </a:r>
            <a:r>
              <a:rPr lang="en-US" altLang="zh-CN" dirty="0"/>
              <a:t>f=2</a:t>
            </a:r>
            <a:r>
              <a:rPr lang="zh-CN" altLang="en-US" dirty="0"/>
              <a:t>，</a:t>
            </a:r>
            <a:r>
              <a:rPr lang="en-US" altLang="zh-CN" dirty="0"/>
              <a:t>s=2</a:t>
            </a:r>
            <a:r>
              <a:rPr lang="zh-CN" altLang="en-US" dirty="0"/>
              <a:t>，应用频率非常高，其效果相当于高度和宽度缩减一半。也有使用</a:t>
            </a:r>
            <a:r>
              <a:rPr lang="en-US" altLang="zh-CN" dirty="0"/>
              <a:t>f=3</a:t>
            </a:r>
            <a:r>
              <a:rPr lang="zh-CN" altLang="en-US" dirty="0"/>
              <a:t>，</a:t>
            </a:r>
            <a:r>
              <a:rPr lang="en-US" altLang="zh-CN" dirty="0"/>
              <a:t>s=2</a:t>
            </a:r>
            <a:r>
              <a:rPr lang="zh-CN" altLang="en-US" dirty="0"/>
              <a:t>的情况。至于其它超级参数就要看你用的是最大池化还是平均池化了。你也可以根据自己意愿增加表示</a:t>
            </a:r>
            <a:r>
              <a:rPr lang="en-US" altLang="zh-CN" dirty="0"/>
              <a:t>padding</a:t>
            </a:r>
            <a:r>
              <a:rPr lang="zh-CN" altLang="en-US" dirty="0"/>
              <a:t>的其他超级参数，虽然很少这么用。最大池化时，往往很少用到超参数</a:t>
            </a:r>
            <a:r>
              <a:rPr lang="en-US" altLang="zh-CN" dirty="0"/>
              <a:t>padding</a:t>
            </a:r>
            <a:r>
              <a:rPr lang="zh-CN" altLang="en-US" dirty="0"/>
              <a:t>，当然也有例外的</a:t>
            </a:r>
            <a:r>
              <a:rPr lang="zh-CN" altLang="en-US" dirty="0" smtClean="0"/>
              <a:t>情况。</a:t>
            </a:r>
            <a:endParaRPr lang="en-US" altLang="zh-CN" dirty="0" smtClean="0"/>
          </a:p>
          <a:p>
            <a:endParaRPr lang="en-US" altLang="zh-CN" dirty="0" smtClean="0"/>
          </a:p>
          <a:p>
            <a:r>
              <a:rPr lang="zh-CN" altLang="en-US" dirty="0"/>
              <a:t>目前来说，最大池化比平均池化更常用。但也有例外，就是深度很深的神经网络，你可以用平均池化来分解规模为</a:t>
            </a:r>
            <a:r>
              <a:rPr lang="en-US" altLang="zh-CN" dirty="0"/>
              <a:t>7×7×1000</a:t>
            </a:r>
            <a:r>
              <a:rPr lang="zh-CN" altLang="en-US" dirty="0"/>
              <a:t>的网络的表示层，在整个空间内求平均值，得到</a:t>
            </a:r>
            <a:r>
              <a:rPr lang="en-US" altLang="zh-CN" dirty="0"/>
              <a:t>1×1×1000</a:t>
            </a:r>
            <a:r>
              <a:rPr lang="zh-CN" altLang="en-US" dirty="0" smtClean="0"/>
              <a:t>，但</a:t>
            </a:r>
            <a:r>
              <a:rPr lang="zh-CN" altLang="en-US" dirty="0"/>
              <a:t>在神经网络中，最大池化要比平均池化用得更多。</a:t>
            </a:r>
          </a:p>
          <a:p>
            <a:endParaRPr lang="zh-CN" altLang="en-US" dirty="0"/>
          </a:p>
        </p:txBody>
      </p:sp>
    </p:spTree>
    <p:extLst>
      <p:ext uri="{BB962C8B-B14F-4D97-AF65-F5344CB8AC3E}">
        <p14:creationId xmlns:p14="http://schemas.microsoft.com/office/powerpoint/2010/main" val="854196044"/>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34992</TotalTime>
  <Pages>0</Pages>
  <Words>2101</Words>
  <Characters>0</Characters>
  <Application>Microsoft Macintosh PowerPoint</Application>
  <DocSecurity>0</DocSecurity>
  <PresentationFormat>全屏显示(4:3)</PresentationFormat>
  <Lines>0</Lines>
  <Paragraphs>138</Paragraphs>
  <Slides>19</Slides>
  <Notes>19</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19</vt:i4>
      </vt:variant>
    </vt:vector>
  </HeadingPairs>
  <TitlesOfParts>
    <vt:vector size="23" baseType="lpstr">
      <vt:lpstr>Times New Roman</vt:lpstr>
      <vt:lpstr>宋体</vt:lpstr>
      <vt:lpstr>Arial</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Microsoft Office 用户</cp:lastModifiedBy>
  <cp:revision>1600</cp:revision>
  <dcterms:created xsi:type="dcterms:W3CDTF">2013-05-31T03:04:16Z</dcterms:created>
  <dcterms:modified xsi:type="dcterms:W3CDTF">2019-05-30T05:11:46Z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2052-9.1.0.5119</vt:lpwstr>
  </property>
</Properties>
</file>