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notesSlides/notesSlide1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8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9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0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1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2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3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4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5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6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7.xml" ContentType="application/vnd.openxmlformats-officedocument.presentationml.notesSlide+xml"/>
  <Override PartName="/ppt/tags/tag100.xml" ContentType="application/vnd.openxmlformats-officedocument.presentationml.tags+xml"/>
  <Override PartName="/ppt/notesSlides/notesSlide28.xml" ContentType="application/vnd.openxmlformats-officedocument.presentationml.notesSlide+xml"/>
  <Override PartName="/ppt/tags/tag101.xml" ContentType="application/vnd.openxmlformats-officedocument.presentationml.tags+xml"/>
  <Override PartName="/ppt/notesSlides/notesSlide29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0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31.xml" ContentType="application/vnd.openxmlformats-officedocument.presentationml.notesSlide+xml"/>
  <Override PartName="/ppt/tags/tag107.xml" ContentType="application/vnd.openxmlformats-officedocument.presentationml.tags+xml"/>
  <Override PartName="/ppt/notesSlides/notesSlide32.xml" ContentType="application/vnd.openxmlformats-officedocument.presentationml.notesSlide+xml"/>
  <Override PartName="/ppt/tags/tag108.xml" ContentType="application/vnd.openxmlformats-officedocument.presentationml.tags+xml"/>
  <Override PartName="/ppt/notesSlides/notesSlide33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34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5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6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37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38.xml" ContentType="application/vnd.openxmlformats-officedocument.presentationml.notesSlide+xml"/>
  <Override PartName="/ppt/tags/tag129.xml" ContentType="application/vnd.openxmlformats-officedocument.presentationml.tags+xml"/>
  <Override PartName="/ppt/notesSlides/notesSlide39.xml" ContentType="application/vnd.openxmlformats-officedocument.presentationml.notesSlide+xml"/>
  <Override PartName="/ppt/tags/tag130.xml" ContentType="application/vnd.openxmlformats-officedocument.presentationml.tags+xml"/>
  <Override PartName="/ppt/notesSlides/notesSlide40.xml" ContentType="application/vnd.openxmlformats-officedocument.presentationml.notesSlide+xml"/>
  <Override PartName="/ppt/tags/tag131.xml" ContentType="application/vnd.openxmlformats-officedocument.presentationml.tags+xml"/>
  <Override PartName="/ppt/notesSlides/notesSlide41.xml" ContentType="application/vnd.openxmlformats-officedocument.presentationml.notesSlide+xml"/>
  <Override PartName="/ppt/tags/tag132.xml" ContentType="application/vnd.openxmlformats-officedocument.presentationml.tags+xml"/>
  <Override PartName="/ppt/notesSlides/notesSlide42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43.xml" ContentType="application/vnd.openxmlformats-officedocument.presentationml.notesSlide+xml"/>
  <Override PartName="/ppt/tags/tag141.xml" ContentType="application/vnd.openxmlformats-officedocument.presentationml.tags+xml"/>
  <Override PartName="/ppt/notesSlides/notesSlide44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45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46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47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48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49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50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51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52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53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54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55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56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57.xml" ContentType="application/vnd.openxmlformats-officedocument.presentationml.notesSlide+xml"/>
  <Override PartName="/ppt/tags/tag184.xml" ContentType="application/vnd.openxmlformats-officedocument.presentationml.tags+xml"/>
  <Override PartName="/ppt/notesSlides/notesSlide58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59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60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61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62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63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64.xml" ContentType="application/vnd.openxmlformats-officedocument.presentationml.notesSlide+xml"/>
  <Override PartName="/ppt/tags/tag197.xml" ContentType="application/vnd.openxmlformats-officedocument.presentationml.tags+xml"/>
  <Override PartName="/ppt/notesSlides/notesSlide65.xml" ContentType="application/vnd.openxmlformats-officedocument.presentationml.notesSlide+xml"/>
  <Override PartName="/ppt/tags/tag198.xml" ContentType="application/vnd.openxmlformats-officedocument.presentationml.tags+xml"/>
  <Override PartName="/ppt/notesSlides/notesSlide66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67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68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69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70.xml" ContentType="application/vnd.openxmlformats-officedocument.presentationml.notesSlide+xml"/>
  <Override PartName="/ppt/tags/tag209.xml" ContentType="application/vnd.openxmlformats-officedocument.presentationml.tags+xml"/>
  <Override PartName="/ppt/notesSlides/notesSlide71.xml" ContentType="application/vnd.openxmlformats-officedocument.presentationml.notesSlide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72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73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74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75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76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77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78.xml" ContentType="application/vnd.openxmlformats-officedocument.presentationml.notesSlide+xml"/>
  <Override PartName="/ppt/tags/tag226.xml" ContentType="application/vnd.openxmlformats-officedocument.presentationml.tags+xml"/>
  <Override PartName="/ppt/notesSlides/notesSlide79.xml" ContentType="application/vnd.openxmlformats-officedocument.presentationml.notesSl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notesSlides/notesSlide80.xml" ContentType="application/vnd.openxmlformats-officedocument.presentationml.notesSlid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443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9" r:id="rId20"/>
    <p:sldId id="444" r:id="rId21"/>
    <p:sldId id="381" r:id="rId22"/>
    <p:sldId id="445" r:id="rId23"/>
    <p:sldId id="383" r:id="rId24"/>
    <p:sldId id="446" r:id="rId25"/>
    <p:sldId id="385" r:id="rId26"/>
    <p:sldId id="447" r:id="rId27"/>
    <p:sldId id="387" r:id="rId28"/>
    <p:sldId id="448" r:id="rId29"/>
    <p:sldId id="388" r:id="rId30"/>
    <p:sldId id="389" r:id="rId31"/>
    <p:sldId id="391" r:id="rId32"/>
    <p:sldId id="449" r:id="rId33"/>
    <p:sldId id="393" r:id="rId34"/>
    <p:sldId id="450" r:id="rId35"/>
    <p:sldId id="394" r:id="rId36"/>
    <p:sldId id="395" r:id="rId37"/>
    <p:sldId id="396" r:id="rId38"/>
    <p:sldId id="397" r:id="rId39"/>
    <p:sldId id="398" r:id="rId40"/>
    <p:sldId id="399" r:id="rId41"/>
    <p:sldId id="402" r:id="rId42"/>
    <p:sldId id="451" r:id="rId43"/>
    <p:sldId id="452" r:id="rId44"/>
    <p:sldId id="403" r:id="rId45"/>
    <p:sldId id="404" r:id="rId46"/>
    <p:sldId id="405" r:id="rId47"/>
    <p:sldId id="453" r:id="rId48"/>
    <p:sldId id="454" r:id="rId49"/>
    <p:sldId id="408" r:id="rId50"/>
    <p:sldId id="409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4" r:id="rId64"/>
    <p:sldId id="455" r:id="rId65"/>
    <p:sldId id="456" r:id="rId66"/>
    <p:sldId id="425" r:id="rId67"/>
    <p:sldId id="427" r:id="rId68"/>
    <p:sldId id="428" r:id="rId69"/>
    <p:sldId id="429" r:id="rId70"/>
    <p:sldId id="430" r:id="rId71"/>
    <p:sldId id="431" r:id="rId72"/>
    <p:sldId id="432" r:id="rId73"/>
    <p:sldId id="433" r:id="rId74"/>
    <p:sldId id="434" r:id="rId75"/>
    <p:sldId id="435" r:id="rId76"/>
    <p:sldId id="436" r:id="rId77"/>
    <p:sldId id="437" r:id="rId78"/>
    <p:sldId id="438" r:id="rId79"/>
    <p:sldId id="439" r:id="rId80"/>
    <p:sldId id="440" r:id="rId81"/>
    <p:sldId id="441" r:id="rId82"/>
    <p:sldId id="442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 autoAdjust="0"/>
    <p:restoredTop sz="78046" autoAdjust="0"/>
  </p:normalViewPr>
  <p:slideViewPr>
    <p:cSldViewPr>
      <p:cViewPr varScale="1">
        <p:scale>
          <a:sx n="108" d="100"/>
          <a:sy n="108" d="100"/>
        </p:scale>
        <p:origin x="-8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49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4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5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6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6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12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9647-BF47-4C08-85D8-20F4CC8944FF}" type="slidenum">
              <a:rPr lang="en-US"/>
              <a:pPr/>
              <a:t>13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3C8260-E6FC-4FC9-9129-393CDEFF3025}" type="slidenum">
              <a:rPr lang="en-US"/>
              <a:pPr/>
              <a:t>14</a:t>
            </a:fld>
            <a:endParaRPr lang="en-US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775D4-B030-4C40-AC4B-94EF3C37A5AD}" type="slidenum">
              <a:rPr lang="en-US"/>
              <a:pPr/>
              <a:t>15</a:t>
            </a:fld>
            <a:endParaRPr 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16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0F679-6A4D-4609-BE32-9BD48A7FABB3}" type="slidenum">
              <a:rPr lang="en-US"/>
              <a:pPr/>
              <a:t>17</a:t>
            </a:fld>
            <a:endParaRPr 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18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19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20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F5EE0-56FA-4BE8-8AFE-4060AAC94837}" type="slidenum">
              <a:rPr lang="en-US"/>
              <a:pPr/>
              <a:t>3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21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22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23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24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25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26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27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28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07401-3CDF-4CAC-B507-A65556E6B569}" type="slidenum">
              <a:rPr lang="en-US"/>
              <a:pPr/>
              <a:t>29</a:t>
            </a:fld>
            <a:endParaRPr lang="en-US"/>
          </a:p>
        </p:txBody>
      </p:sp>
      <p:sp>
        <p:nvSpPr>
          <p:cNvPr id="103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37E0B-3DAB-475B-8FC7-B1D69D97DB55}" type="slidenum">
              <a:rPr lang="en-US"/>
              <a:pPr/>
              <a:t>4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31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32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33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34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35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57AF8-CBE3-4774-8F45-08852C2DF296}" type="slidenum">
              <a:rPr lang="en-US"/>
              <a:pPr/>
              <a:t>36</a:t>
            </a:fld>
            <a:endParaRPr lang="en-US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A0E3C-FE7D-46F2-A3FA-F9402B1CFFCF}" type="slidenum">
              <a:rPr lang="en-US"/>
              <a:pPr/>
              <a:t>37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B3656-CEDE-4908-861A-E5D9BC9DCB30}" type="slidenum">
              <a:rPr lang="en-US"/>
              <a:pPr/>
              <a:t>38</a:t>
            </a:fld>
            <a:endParaRPr lang="en-US"/>
          </a:p>
        </p:txBody>
      </p:sp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E26E5-1FF9-4B6E-ABC4-48A24A646364}" type="slidenum">
              <a:rPr lang="en-US"/>
              <a:pPr/>
              <a:t>39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4DF54-CBDA-46DA-89C3-5B1365E808E1}" type="slidenum">
              <a:rPr lang="en-US"/>
              <a:pPr/>
              <a:t>40</a:t>
            </a:fld>
            <a:endParaRPr lang="en-US"/>
          </a:p>
        </p:txBody>
      </p:sp>
      <p:sp>
        <p:nvSpPr>
          <p:cNvPr id="98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D87C6-1B3F-4CCB-ACC2-0B5CA304ECE9}" type="slidenum">
              <a:rPr lang="en-US"/>
              <a:pPr/>
              <a:t>5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41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42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43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44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ED704-C661-4772-A638-AF47A6F1FAD0}" type="slidenum">
              <a:rPr lang="en-US"/>
              <a:pPr/>
              <a:t>45</a:t>
            </a:fld>
            <a:endParaRPr lang="en-US"/>
          </a:p>
        </p:txBody>
      </p:sp>
      <p:sp>
        <p:nvSpPr>
          <p:cNvPr id="99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89123-87E4-4C2B-81D5-9EEE6DF63E2D}" type="slidenum">
              <a:rPr lang="en-US"/>
              <a:pPr/>
              <a:t>46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47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48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2BE79-137C-48FC-A69C-42DD13B43902}" type="slidenum">
              <a:rPr lang="en-US"/>
              <a:pPr/>
              <a:t>49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1C689-9B4B-4C58-92C8-6098F7B78CD9}" type="slidenum">
              <a:rPr lang="en-US"/>
              <a:pPr/>
              <a:t>50</a:t>
            </a:fld>
            <a:endParaRPr lang="en-US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EC506-4CB4-4D2F-AA5C-3B96B8A4D501}" type="slidenum">
              <a:rPr lang="en-US"/>
              <a:pPr/>
              <a:t>6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A5650-B954-431F-BC9D-AF5C892F4EA4}" type="slidenum">
              <a:rPr lang="en-US"/>
              <a:pPr/>
              <a:t>51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4B1C5-B02C-4267-9730-3C06857664A8}" type="slidenum">
              <a:rPr lang="en-US"/>
              <a:pPr/>
              <a:t>52</a:t>
            </a:fld>
            <a:endParaRPr lang="en-US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00E77-0698-40BD-8209-D26986EB6F56}" type="slidenum">
              <a:rPr lang="en-US"/>
              <a:pPr/>
              <a:t>53</a:t>
            </a:fld>
            <a:endParaRPr lang="en-US"/>
          </a:p>
        </p:txBody>
      </p:sp>
      <p:sp>
        <p:nvSpPr>
          <p:cNvPr id="105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D880-5E42-413F-8304-55CEB24A0ADC}" type="slidenum">
              <a:rPr lang="en-US"/>
              <a:pPr/>
              <a:t>54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BF315-DAD1-4AEC-AFA4-5AD972D61A28}" type="slidenum">
              <a:rPr lang="en-US"/>
              <a:pPr/>
              <a:t>55</a:t>
            </a:fld>
            <a:endParaRPr lang="en-US"/>
          </a:p>
        </p:txBody>
      </p:sp>
      <p:sp>
        <p:nvSpPr>
          <p:cNvPr id="99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56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1DDF-0851-4BDB-816F-D3AD7BFBDC35}" type="slidenum">
              <a:rPr lang="en-US"/>
              <a:pPr/>
              <a:t>57</a:t>
            </a:fld>
            <a:endParaRPr lang="en-US"/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C3BA6-32FA-4004-987D-6B1385B80AD8}" type="slidenum">
              <a:rPr lang="en-US"/>
              <a:pPr/>
              <a:t>58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BA3D7-4C80-4787-A38D-282410CAE6F1}" type="slidenum">
              <a:rPr lang="en-US"/>
              <a:pPr/>
              <a:t>59</a:t>
            </a:fld>
            <a:endParaRPr 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9A230-1CEE-4365-98E5-E5D8D1CB7A0D}" type="slidenum">
              <a:rPr lang="en-US"/>
              <a:pPr/>
              <a:t>60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D5204-050E-4BB4-9CAD-069BB89B7376}" type="slidenum">
              <a:rPr lang="en-US"/>
              <a:pPr/>
              <a:t>7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0D040-7A13-4572-BBEB-899D3F78339D}" type="slidenum">
              <a:rPr lang="en-US"/>
              <a:pPr/>
              <a:t>61</a:t>
            </a:fld>
            <a:endParaRPr lang="en-US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6CE4F-088A-4127-841E-97C4EBD66B79}" type="slidenum">
              <a:rPr lang="en-US"/>
              <a:pPr/>
              <a:t>62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63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64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65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47163-3C85-455D-974E-FC7970630275}" type="slidenum">
              <a:rPr lang="en-US"/>
              <a:pPr/>
              <a:t>66</a:t>
            </a:fld>
            <a:endParaRPr lang="en-US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2A010-D8B5-4956-AD77-7CB697F294E6}" type="slidenum">
              <a:rPr lang="en-US"/>
              <a:pPr/>
              <a:t>67</a:t>
            </a:fld>
            <a:endParaRPr lang="en-US"/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FED2E-1D6C-44A0-85F6-4B7E5EC7291D}" type="slidenum">
              <a:rPr lang="en-US"/>
              <a:pPr/>
              <a:t>68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85811-86C3-430D-A2C0-E389873C63E0}" type="slidenum">
              <a:rPr lang="en-US"/>
              <a:pPr/>
              <a:t>69</a:t>
            </a:fld>
            <a:endParaRPr lang="en-US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9EDCC-B73F-4303-9888-A34FB7DF2A0D}" type="slidenum">
              <a:rPr lang="en-US"/>
              <a:pPr/>
              <a:t>70</a:t>
            </a:fld>
            <a:endParaRPr lang="en-US"/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5B791-7938-4EF5-B09A-81FCA0ECAB92}" type="slidenum">
              <a:rPr lang="en-US"/>
              <a:pPr/>
              <a:t>8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463B4-C7E6-4230-BF4B-6A95DDDD3D17}" type="slidenum">
              <a:rPr lang="en-US"/>
              <a:pPr/>
              <a:t>71</a:t>
            </a:fld>
            <a:endParaRPr lang="en-US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8E213-DB51-472C-9866-EB9716505CA4}" type="slidenum">
              <a:rPr lang="en-US"/>
              <a:pPr/>
              <a:t>72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706F-ED4F-4262-84D0-62C0EEC2865D}" type="slidenum">
              <a:rPr lang="en-US"/>
              <a:pPr/>
              <a:t>73</a:t>
            </a:fld>
            <a:endParaRPr lang="en-US"/>
          </a:p>
        </p:txBody>
      </p:sp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05186-FCC2-4A2D-A400-07B1D3379528}" type="slidenum">
              <a:rPr lang="en-US"/>
              <a:pPr/>
              <a:t>74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0DA16-AD53-4042-9247-495EB0C84AF1}" type="slidenum">
              <a:rPr lang="en-US"/>
              <a:pPr/>
              <a:t>75</a:t>
            </a:fld>
            <a:endParaRPr lang="en-US"/>
          </a:p>
        </p:txBody>
      </p:sp>
      <p:sp>
        <p:nvSpPr>
          <p:cNvPr id="101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252E0-C543-453A-A3CD-7D3E22E429E1}" type="slidenum">
              <a:rPr lang="en-US"/>
              <a:pPr/>
              <a:t>76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116A2-289C-46C5-9D36-D6AE93CCD44C}" type="slidenum">
              <a:rPr lang="en-US"/>
              <a:pPr/>
              <a:t>77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9EDBB-1C0D-423E-BD1A-31C54EAD9EC4}" type="slidenum">
              <a:rPr lang="en-US"/>
              <a:pPr/>
              <a:t>78</a:t>
            </a:fld>
            <a:endParaRPr lang="en-US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F9E32-A147-4A89-84FC-CDED79CE5E5A}" type="slidenum">
              <a:rPr lang="en-US"/>
              <a:pPr/>
              <a:t>79</a:t>
            </a:fld>
            <a:endParaRPr lang="en-US"/>
          </a:p>
        </p:txBody>
      </p:sp>
      <p:sp>
        <p:nvSpPr>
          <p:cNvPr id="101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A0A7-C596-4378-9E3B-264C02717B05}" type="slidenum">
              <a:rPr lang="en-US"/>
              <a:pPr/>
              <a:t>80</a:t>
            </a:fld>
            <a:endParaRPr lang="en-US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4C310-BF5B-4BC1-A177-BFC7FD1CF577}" type="slidenum">
              <a:rPr lang="en-US"/>
              <a:pPr/>
              <a:t>9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57202-96F5-4EC5-94AB-A335E1449AAB}" type="slidenum">
              <a:rPr lang="en-US"/>
              <a:pPr/>
              <a:t>81</a:t>
            </a:fld>
            <a:endParaRPr lang="en-US"/>
          </a:p>
        </p:txBody>
      </p:sp>
      <p:sp>
        <p:nvSpPr>
          <p:cNvPr id="101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FF6C5-8D54-44FA-ADEE-D1E2AA125DCC}" type="slidenum">
              <a:rPr lang="en-US"/>
              <a:pPr/>
              <a:t>82</a:t>
            </a:fld>
            <a:endParaRPr lang="en-US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10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829909" y="2924559"/>
            <a:ext cx="63061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Combinational Logic Design</a:t>
            </a:r>
            <a:endParaRPr lang="en-US" sz="36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29909" y="2924559"/>
            <a:ext cx="63061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Combinational Logic Design</a:t>
            </a:r>
            <a:endParaRPr lang="en-US" sz="36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33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2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8.v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image" Target="../media/image8.emf"/><Relationship Id="rId4" Type="http://schemas.openxmlformats.org/officeDocument/2006/relationships/tags" Target="../tags/tag38.xml"/><Relationship Id="rId9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42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41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46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9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50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49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54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2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emf"/><Relationship Id="rId5" Type="http://schemas.openxmlformats.org/officeDocument/2006/relationships/tags" Target="../tags/tag56.xml"/><Relationship Id="rId10" Type="http://schemas.openxmlformats.org/officeDocument/2006/relationships/oleObject" Target="../embeddings/oleObject13.bin"/><Relationship Id="rId4" Type="http://schemas.openxmlformats.org/officeDocument/2006/relationships/tags" Target="../tags/tag55.xml"/><Relationship Id="rId9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oleObject" Target="../embeddings/oleObject14.bin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notesSlide" Target="../notesSlides/notesSlide15.xml"/><Relationship Id="rId2" Type="http://schemas.openxmlformats.org/officeDocument/2006/relationships/tags" Target="../tags/tag5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3.vml"/><Relationship Id="rId6" Type="http://schemas.openxmlformats.org/officeDocument/2006/relationships/tags" Target="../tags/tag6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15" Type="http://schemas.openxmlformats.org/officeDocument/2006/relationships/oleObject" Target="../embeddings/oleObject15.bin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72.xml"/><Relationship Id="rId7" Type="http://schemas.openxmlformats.org/officeDocument/2006/relationships/oleObject" Target="../embeddings/oleObject16.bin"/><Relationship Id="rId2" Type="http://schemas.openxmlformats.org/officeDocument/2006/relationships/tags" Target="../tags/tag71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77.xml"/><Relationship Id="rId7" Type="http://schemas.openxmlformats.org/officeDocument/2006/relationships/oleObject" Target="../embeddings/oleObject17.bin"/><Relationship Id="rId2" Type="http://schemas.openxmlformats.org/officeDocument/2006/relationships/tags" Target="../tags/tag76.xml"/><Relationship Id="rId1" Type="http://schemas.openxmlformats.org/officeDocument/2006/relationships/vmlDrawing" Target="../drawings/vmlDrawing15.v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tags" Target="../tags/tag82.xml"/><Relationship Id="rId7" Type="http://schemas.openxmlformats.org/officeDocument/2006/relationships/oleObject" Target="../embeddings/oleObject18.bin"/><Relationship Id="rId2" Type="http://schemas.openxmlformats.org/officeDocument/2006/relationships/tags" Target="../tags/tag81.xml"/><Relationship Id="rId1" Type="http://schemas.openxmlformats.org/officeDocument/2006/relationships/vmlDrawing" Target="../drawings/vmlDrawing16.v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tags" Target="../tags/tag88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87.xml"/><Relationship Id="rId1" Type="http://schemas.openxmlformats.org/officeDocument/2006/relationships/vmlDrawing" Target="../drawings/vmlDrawing1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9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vmlDrawing" Target="../drawings/vmlDrawing18.v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10" Type="http://schemas.openxmlformats.org/officeDocument/2006/relationships/image" Target="../media/image22.wmf"/><Relationship Id="rId4" Type="http://schemas.openxmlformats.org/officeDocument/2006/relationships/tags" Target="../tags/tag97.xml"/><Relationship Id="rId9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notesSlide" Target="../notesSlides/notesSlide34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5.wmf"/><Relationship Id="rId2" Type="http://schemas.openxmlformats.org/officeDocument/2006/relationships/tags" Target="../tags/tag109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19.v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5" Type="http://schemas.openxmlformats.org/officeDocument/2006/relationships/image" Target="../media/image24.wmf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oleObject" Target="../embeddings/oleObject2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tags" Target="../tags/tag120.xml"/><Relationship Id="rId7" Type="http://schemas.openxmlformats.org/officeDocument/2006/relationships/oleObject" Target="../embeddings/oleObject23.bin"/><Relationship Id="rId2" Type="http://schemas.openxmlformats.org/officeDocument/2006/relationships/tags" Target="../tags/tag119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7.wmf"/><Relationship Id="rId4" Type="http://schemas.openxmlformats.org/officeDocument/2006/relationships/tags" Target="../tags/tag121.xml"/><Relationship Id="rId9" Type="http://schemas.openxmlformats.org/officeDocument/2006/relationships/oleObject" Target="../embeddings/oleObject2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image" Target="../media/image28.wmf"/><Relationship Id="rId2" Type="http://schemas.openxmlformats.org/officeDocument/2006/relationships/tags" Target="../tags/tag12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tags" Target="../tags/tag125.xml"/><Relationship Id="rId7" Type="http://schemas.openxmlformats.org/officeDocument/2006/relationships/oleObject" Target="../embeddings/oleObject26.bin"/><Relationship Id="rId2" Type="http://schemas.openxmlformats.org/officeDocument/2006/relationships/tags" Target="../tags/tag124.xml"/><Relationship Id="rId1" Type="http://schemas.openxmlformats.org/officeDocument/2006/relationships/vmlDrawing" Target="../drawings/vmlDrawing22.v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7" Type="http://schemas.openxmlformats.org/officeDocument/2006/relationships/image" Target="../media/image30.wmf"/><Relationship Id="rId2" Type="http://schemas.openxmlformats.org/officeDocument/2006/relationships/tags" Target="../tags/tag12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7.bin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4.w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0.bin"/><Relationship Id="rId4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4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35.wmf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oleObject" Target="../embeddings/oleObject32.bin"/><Relationship Id="rId2" Type="http://schemas.openxmlformats.org/officeDocument/2006/relationships/tags" Target="../tags/tag133.xml"/><Relationship Id="rId1" Type="http://schemas.openxmlformats.org/officeDocument/2006/relationships/vmlDrawing" Target="../drawings/vmlDrawing28.vml"/><Relationship Id="rId6" Type="http://schemas.openxmlformats.org/officeDocument/2006/relationships/tags" Target="../tags/tag137.xml"/><Relationship Id="rId11" Type="http://schemas.openxmlformats.org/officeDocument/2006/relationships/notesSlide" Target="../notesSlides/notesSlide43.xml"/><Relationship Id="rId5" Type="http://schemas.openxmlformats.org/officeDocument/2006/relationships/tags" Target="../tags/tag13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5.xml"/><Relationship Id="rId9" Type="http://schemas.openxmlformats.org/officeDocument/2006/relationships/tags" Target="../tags/tag14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7" Type="http://schemas.openxmlformats.org/officeDocument/2006/relationships/image" Target="../media/image36.wmf"/><Relationship Id="rId2" Type="http://schemas.openxmlformats.org/officeDocument/2006/relationships/tags" Target="../tags/tag14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3.bin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tags" Target="../tags/tag145.xml"/><Relationship Id="rId7" Type="http://schemas.openxmlformats.org/officeDocument/2006/relationships/oleObject" Target="../embeddings/oleObject34.bin"/><Relationship Id="rId2" Type="http://schemas.openxmlformats.org/officeDocument/2006/relationships/tags" Target="../tags/tag144.xml"/><Relationship Id="rId1" Type="http://schemas.openxmlformats.org/officeDocument/2006/relationships/vmlDrawing" Target="../drawings/vmlDrawing30.v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wmf"/><Relationship Id="rId4" Type="http://schemas.openxmlformats.org/officeDocument/2006/relationships/tags" Target="../tags/tag146.xml"/><Relationship Id="rId9" Type="http://schemas.openxmlformats.org/officeDocument/2006/relationships/oleObject" Target="../embeddings/oleObject35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tags" Target="../tags/tag148.xml"/><Relationship Id="rId7" Type="http://schemas.openxmlformats.org/officeDocument/2006/relationships/oleObject" Target="../embeddings/oleObject36.bin"/><Relationship Id="rId2" Type="http://schemas.openxmlformats.org/officeDocument/2006/relationships/tags" Target="../tags/tag147.xml"/><Relationship Id="rId1" Type="http://schemas.openxmlformats.org/officeDocument/2006/relationships/vmlDrawing" Target="../drawings/vmlDrawing31.v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wmf"/><Relationship Id="rId4" Type="http://schemas.openxmlformats.org/officeDocument/2006/relationships/tags" Target="../tags/tag149.xml"/><Relationship Id="rId9" Type="http://schemas.openxmlformats.org/officeDocument/2006/relationships/oleObject" Target="../embeddings/oleObject3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tags" Target="../tags/tag151.xml"/><Relationship Id="rId7" Type="http://schemas.openxmlformats.org/officeDocument/2006/relationships/image" Target="../media/image40.wmf"/><Relationship Id="rId2" Type="http://schemas.openxmlformats.org/officeDocument/2006/relationships/tags" Target="../tags/tag150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8.bin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3.w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tags" Target="../tags/tag153.xml"/><Relationship Id="rId7" Type="http://schemas.openxmlformats.org/officeDocument/2006/relationships/image" Target="../media/image40.wmf"/><Relationship Id="rId2" Type="http://schemas.openxmlformats.org/officeDocument/2006/relationships/tags" Target="../tags/tag15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40.bin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7" Type="http://schemas.openxmlformats.org/officeDocument/2006/relationships/image" Target="../media/image43.wmf"/><Relationship Id="rId2" Type="http://schemas.openxmlformats.org/officeDocument/2006/relationships/tags" Target="../tags/tag154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42.bin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7" Type="http://schemas.openxmlformats.org/officeDocument/2006/relationships/image" Target="../media/image44.wmf"/><Relationship Id="rId2" Type="http://schemas.openxmlformats.org/officeDocument/2006/relationships/tags" Target="../tags/tag156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43.bin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7" Type="http://schemas.openxmlformats.org/officeDocument/2006/relationships/image" Target="../media/image45.wmf"/><Relationship Id="rId2" Type="http://schemas.openxmlformats.org/officeDocument/2006/relationships/tags" Target="../tags/tag158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44.bin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tags" Target="../tags/tag161.xml"/><Relationship Id="rId7" Type="http://schemas.openxmlformats.org/officeDocument/2006/relationships/oleObject" Target="../embeddings/oleObject45.bin"/><Relationship Id="rId2" Type="http://schemas.openxmlformats.org/officeDocument/2006/relationships/tags" Target="../tags/tag160.xml"/><Relationship Id="rId1" Type="http://schemas.openxmlformats.org/officeDocument/2006/relationships/vmlDrawing" Target="../drawings/vmlDrawing37.v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4.xml"/><Relationship Id="rId3" Type="http://schemas.openxmlformats.org/officeDocument/2006/relationships/tags" Target="../tags/tag16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8.wmf"/><Relationship Id="rId2" Type="http://schemas.openxmlformats.org/officeDocument/2006/relationships/tags" Target="../tags/tag163.xml"/><Relationship Id="rId1" Type="http://schemas.openxmlformats.org/officeDocument/2006/relationships/vmlDrawing" Target="../drawings/vmlDrawing38.vml"/><Relationship Id="rId6" Type="http://schemas.openxmlformats.org/officeDocument/2006/relationships/tags" Target="../tags/tag167.xml"/><Relationship Id="rId11" Type="http://schemas.openxmlformats.org/officeDocument/2006/relationships/oleObject" Target="../embeddings/oleObject47.bin"/><Relationship Id="rId5" Type="http://schemas.openxmlformats.org/officeDocument/2006/relationships/tags" Target="../tags/tag166.xml"/><Relationship Id="rId10" Type="http://schemas.openxmlformats.org/officeDocument/2006/relationships/image" Target="../media/image47.wmf"/><Relationship Id="rId4" Type="http://schemas.openxmlformats.org/officeDocument/2006/relationships/tags" Target="../tags/tag165.xml"/><Relationship Id="rId9" Type="http://schemas.openxmlformats.org/officeDocument/2006/relationships/oleObject" Target="../embeddings/oleObject46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tags" Target="../tags/tag169.xml"/><Relationship Id="rId7" Type="http://schemas.openxmlformats.org/officeDocument/2006/relationships/image" Target="../media/image49.wmf"/><Relationship Id="rId2" Type="http://schemas.openxmlformats.org/officeDocument/2006/relationships/tags" Target="../tags/tag168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48.bin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0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6.xml"/><Relationship Id="rId3" Type="http://schemas.openxmlformats.org/officeDocument/2006/relationships/tags" Target="../tags/tag17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1.wmf"/><Relationship Id="rId2" Type="http://schemas.openxmlformats.org/officeDocument/2006/relationships/tags" Target="../tags/tag170.xml"/><Relationship Id="rId1" Type="http://schemas.openxmlformats.org/officeDocument/2006/relationships/vmlDrawing" Target="../drawings/vmlDrawing40.vml"/><Relationship Id="rId6" Type="http://schemas.openxmlformats.org/officeDocument/2006/relationships/tags" Target="../tags/tag174.xml"/><Relationship Id="rId11" Type="http://schemas.openxmlformats.org/officeDocument/2006/relationships/oleObject" Target="../embeddings/oleObject51.bin"/><Relationship Id="rId5" Type="http://schemas.openxmlformats.org/officeDocument/2006/relationships/tags" Target="../tags/tag173.xml"/><Relationship Id="rId10" Type="http://schemas.openxmlformats.org/officeDocument/2006/relationships/image" Target="../media/image49.wmf"/><Relationship Id="rId4" Type="http://schemas.openxmlformats.org/officeDocument/2006/relationships/tags" Target="../tags/tag172.xml"/><Relationship Id="rId9" Type="http://schemas.openxmlformats.org/officeDocument/2006/relationships/oleObject" Target="../embeddings/oleObject50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182.xml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11" Type="http://schemas.openxmlformats.org/officeDocument/2006/relationships/notesSlide" Target="../notesSlides/notesSlide57.xml"/><Relationship Id="rId5" Type="http://schemas.openxmlformats.org/officeDocument/2006/relationships/tags" Target="../tags/tag17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78.xml"/><Relationship Id="rId9" Type="http://schemas.openxmlformats.org/officeDocument/2006/relationships/tags" Target="../tags/tag18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5.w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tags" Target="../tags/tag186.xml"/><Relationship Id="rId7" Type="http://schemas.openxmlformats.org/officeDocument/2006/relationships/image" Target="../media/image52.wmf"/><Relationship Id="rId2" Type="http://schemas.openxmlformats.org/officeDocument/2006/relationships/tags" Target="../tags/tag185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52.bin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3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tags" Target="../tags/tag188.xml"/><Relationship Id="rId7" Type="http://schemas.openxmlformats.org/officeDocument/2006/relationships/image" Target="../media/image54.wmf"/><Relationship Id="rId2" Type="http://schemas.openxmlformats.org/officeDocument/2006/relationships/tags" Target="../tags/tag18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54.bin"/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3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tags" Target="../tags/tag190.xml"/><Relationship Id="rId7" Type="http://schemas.openxmlformats.org/officeDocument/2006/relationships/image" Target="../media/image55.wmf"/><Relationship Id="rId2" Type="http://schemas.openxmlformats.org/officeDocument/2006/relationships/tags" Target="../tags/tag189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56.bin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3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tags" Target="../tags/tag192.xml"/><Relationship Id="rId7" Type="http://schemas.openxmlformats.org/officeDocument/2006/relationships/image" Target="../media/image56.wmf"/><Relationship Id="rId2" Type="http://schemas.openxmlformats.org/officeDocument/2006/relationships/tags" Target="../tags/tag191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58.bin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7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tags" Target="../tags/tag194.xml"/><Relationship Id="rId7" Type="http://schemas.openxmlformats.org/officeDocument/2006/relationships/image" Target="../media/image56.wmf"/><Relationship Id="rId2" Type="http://schemas.openxmlformats.org/officeDocument/2006/relationships/tags" Target="../tags/tag193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60.bin"/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8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tags" Target="../tags/tag196.xml"/><Relationship Id="rId7" Type="http://schemas.openxmlformats.org/officeDocument/2006/relationships/image" Target="../media/image56.wmf"/><Relationship Id="rId2" Type="http://schemas.openxmlformats.org/officeDocument/2006/relationships/tags" Target="../tags/tag195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62.bin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9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8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64.bin"/><Relationship Id="rId4" Type="http://schemas.openxmlformats.org/officeDocument/2006/relationships/notesSlide" Target="../notesSlides/notesSlide6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tags" Target="../tags/tag200.xml"/><Relationship Id="rId7" Type="http://schemas.openxmlformats.org/officeDocument/2006/relationships/notesSlide" Target="../notesSlides/notesSlide67.xml"/><Relationship Id="rId2" Type="http://schemas.openxmlformats.org/officeDocument/2006/relationships/tags" Target="../tags/tag199.xml"/><Relationship Id="rId1" Type="http://schemas.openxmlformats.org/officeDocument/2006/relationships/vmlDrawing" Target="../drawings/vmlDrawing48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2.wmf"/><Relationship Id="rId5" Type="http://schemas.openxmlformats.org/officeDocument/2006/relationships/tags" Target="../tags/tag202.xml"/><Relationship Id="rId10" Type="http://schemas.openxmlformats.org/officeDocument/2006/relationships/oleObject" Target="../embeddings/oleObject66.bin"/><Relationship Id="rId4" Type="http://schemas.openxmlformats.org/officeDocument/2006/relationships/tags" Target="../tags/tag201.xml"/><Relationship Id="rId9" Type="http://schemas.openxmlformats.org/officeDocument/2006/relationships/image" Target="../media/image61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7" Type="http://schemas.openxmlformats.org/officeDocument/2006/relationships/image" Target="../media/image63.wmf"/><Relationship Id="rId2" Type="http://schemas.openxmlformats.org/officeDocument/2006/relationships/tags" Target="../tags/tag203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67.bin"/><Relationship Id="rId5" Type="http://schemas.openxmlformats.org/officeDocument/2006/relationships/notesSlide" Target="../notesSlides/notesSlide68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6.w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7" Type="http://schemas.openxmlformats.org/officeDocument/2006/relationships/image" Target="../media/image64.wmf"/><Relationship Id="rId2" Type="http://schemas.openxmlformats.org/officeDocument/2006/relationships/tags" Target="../tags/tag205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68.bin"/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7" Type="http://schemas.openxmlformats.org/officeDocument/2006/relationships/image" Target="../media/image65.wmf"/><Relationship Id="rId2" Type="http://schemas.openxmlformats.org/officeDocument/2006/relationships/tags" Target="../tags/tag207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69.bin"/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9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0.bin"/><Relationship Id="rId4" Type="http://schemas.openxmlformats.org/officeDocument/2006/relationships/notesSlide" Target="../notesSlides/notesSlide7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7" Type="http://schemas.openxmlformats.org/officeDocument/2006/relationships/image" Target="../media/image67.wmf"/><Relationship Id="rId2" Type="http://schemas.openxmlformats.org/officeDocument/2006/relationships/tags" Target="../tags/tag210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71.bin"/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7" Type="http://schemas.openxmlformats.org/officeDocument/2006/relationships/image" Target="../media/image68.wmf"/><Relationship Id="rId2" Type="http://schemas.openxmlformats.org/officeDocument/2006/relationships/tags" Target="../tags/tag21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72.bin"/><Relationship Id="rId5" Type="http://schemas.openxmlformats.org/officeDocument/2006/relationships/notesSlide" Target="../notesSlides/notesSlide73.xml"/><Relationship Id="rId4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215.xml"/><Relationship Id="rId7" Type="http://schemas.openxmlformats.org/officeDocument/2006/relationships/image" Target="../media/image69.wmf"/><Relationship Id="rId2" Type="http://schemas.openxmlformats.org/officeDocument/2006/relationships/tags" Target="../tags/tag214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73.bin"/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4" Type="http://schemas.openxmlformats.org/officeDocument/2006/relationships/notesSlide" Target="../notesSlides/notesSlide75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tags" Target="../tags/tag219.xml"/><Relationship Id="rId7" Type="http://schemas.openxmlformats.org/officeDocument/2006/relationships/oleObject" Target="../embeddings/oleObject74.bin"/><Relationship Id="rId2" Type="http://schemas.openxmlformats.org/officeDocument/2006/relationships/tags" Target="../tags/tag218.xml"/><Relationship Id="rId1" Type="http://schemas.openxmlformats.org/officeDocument/2006/relationships/vmlDrawing" Target="../drawings/vmlDrawing56.v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4" Type="http://schemas.openxmlformats.org/officeDocument/2006/relationships/notesSlide" Target="../notesSlides/notesSlide77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tags" Target="../tags/tag224.xml"/><Relationship Id="rId7" Type="http://schemas.openxmlformats.org/officeDocument/2006/relationships/oleObject" Target="../embeddings/oleObject75.bin"/><Relationship Id="rId2" Type="http://schemas.openxmlformats.org/officeDocument/2006/relationships/tags" Target="../tags/tag223.xml"/><Relationship Id="rId1" Type="http://schemas.openxmlformats.org/officeDocument/2006/relationships/vmlDrawing" Target="../drawings/vmlDrawing57.vml"/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19" Type="http://schemas.openxmlformats.org/officeDocument/2006/relationships/notesSlide" Target="../notesSlides/notesSlide7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6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6.bin"/><Relationship Id="rId4" Type="http://schemas.openxmlformats.org/officeDocument/2006/relationships/notesSlide" Target="../notesSlides/notesSlide79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tags" Target="../tags/tag228.xml"/><Relationship Id="rId7" Type="http://schemas.openxmlformats.org/officeDocument/2006/relationships/oleObject" Target="../embeddings/oleObject77.bin"/><Relationship Id="rId2" Type="http://schemas.openxmlformats.org/officeDocument/2006/relationships/tags" Target="../tags/tag227.xml"/><Relationship Id="rId1" Type="http://schemas.openxmlformats.org/officeDocument/2006/relationships/vmlDrawing" Target="../drawings/vmlDrawing59.vml"/><Relationship Id="rId6" Type="http://schemas.openxmlformats.org/officeDocument/2006/relationships/notesSlide" Target="../notesSlides/notesSlide8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4.wmf"/><Relationship Id="rId4" Type="http://schemas.openxmlformats.org/officeDocument/2006/relationships/tags" Target="../tags/tag229.xml"/><Relationship Id="rId9" Type="http://schemas.openxmlformats.org/officeDocument/2006/relationships/oleObject" Target="../embeddings/oleObject78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81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30.xml"/><Relationship Id="rId7" Type="http://schemas.openxmlformats.org/officeDocument/2006/relationships/oleObject" Target="../embeddings/oleObject6.bin"/><Relationship Id="rId2" Type="http://schemas.openxmlformats.org/officeDocument/2006/relationships/tags" Target="../tags/tag29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Sum-of-Products Form</a:t>
            </a:r>
            <a:endParaRPr lang="en-US"/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equations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minterm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product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TRUE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ORing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Arial" charset="0"/>
              </a:rPr>
              <a:t>minterms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where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output is TRUE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sum (OR) of products (AND terms)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54369"/>
              </p:ext>
            </p:extLst>
          </p:nvPr>
        </p:nvGraphicFramePr>
        <p:xfrm>
          <a:off x="2514600" y="3962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0" name="VISIO" r:id="rId8" imgW="1766520" imgH="808560" progId="Visio.Drawing.6">
                  <p:embed/>
                </p:oleObj>
              </mc:Choice>
              <mc:Fallback>
                <p:oleObj name="VISIO" r:id="rId8" imgW="1766520" imgH="80856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111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Sum-of-Products Form</a:t>
            </a:r>
            <a:endParaRPr lang="en-US"/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= AB + AB = </a:t>
            </a:r>
            <a:r>
              <a:rPr lang="el-GR" sz="2400" b="1" dirty="0" smtClean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(1, 3)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equations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minterm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product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TRUE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ORing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Arial" charset="0"/>
              </a:rPr>
              <a:t>minterms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where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output is TRUE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sum (OR) of products (AND terms)</a:t>
            </a:r>
          </a:p>
        </p:txBody>
      </p:sp>
      <p:sp>
        <p:nvSpPr>
          <p:cNvPr id="12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267200" y="609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54369"/>
              </p:ext>
            </p:extLst>
          </p:nvPr>
        </p:nvGraphicFramePr>
        <p:xfrm>
          <a:off x="2514600" y="3962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0" name="VISIO" r:id="rId9" imgW="1766520" imgH="808560" progId="Visio.Drawing.6">
                  <p:embed/>
                </p:oleObj>
              </mc:Choice>
              <mc:Fallback>
                <p:oleObj name="VISIO" r:id="rId9" imgW="1766520" imgH="80856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053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60960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= </a:t>
            </a:r>
            <a:r>
              <a:rPr lang="el-GR" sz="2400" b="1" dirty="0" smtClean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(0, 2)</a:t>
            </a:r>
            <a:endParaRPr lang="en-US" sz="24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93958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617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Boolean equations can be written in POS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maxterm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maxterm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sum (OR)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maxterm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FALSE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</a:t>
            </a:r>
            <a:r>
              <a:rPr lang="en-US" sz="2400" dirty="0">
                <a:latin typeface="Times New Roman" pitchFamily="18" charset="0"/>
                <a:cs typeface="Arial" charset="0"/>
              </a:rPr>
              <a:t>function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ANDing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the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maxterms</a:t>
            </a:r>
            <a:r>
              <a:rPr lang="en-US" sz="2400" dirty="0">
                <a:latin typeface="Times New Roman" pitchFamily="18" charset="0"/>
                <a:cs typeface="Arial" charset="0"/>
              </a:rPr>
              <a:t> for which the output is FALSE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product (AND) of sums (OR terms)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Product-of-Sums (POS)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018451"/>
              </p:ext>
            </p:extLst>
          </p:nvPr>
        </p:nvGraphicFramePr>
        <p:xfrm>
          <a:off x="1981200" y="4102336"/>
          <a:ext cx="4724400" cy="222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name="VISIO" r:id="rId8" imgW="1794960" imgH="844560" progId="Visio.Drawing.6">
                  <p:embed/>
                </p:oleObj>
              </mc:Choice>
              <mc:Fallback>
                <p:oleObj name="VISIO" r:id="rId8" imgW="1794960" imgH="844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81200" y="4102336"/>
                        <a:ext cx="4724400" cy="2222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429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924800" cy="4953000"/>
          </a:xfrm>
        </p:spPr>
        <p:txBody>
          <a:bodyPr/>
          <a:lstStyle/>
          <a:p>
            <a:r>
              <a:rPr lang="en-US" dirty="0" smtClean="0"/>
              <a:t>You are going to the cafeteria for lunch</a:t>
            </a:r>
          </a:p>
          <a:p>
            <a:pPr lvl="1"/>
            <a:r>
              <a:rPr lang="en-US" dirty="0" smtClean="0"/>
              <a:t>You won’t eat lunch (E) </a:t>
            </a:r>
          </a:p>
          <a:p>
            <a:pPr lvl="1"/>
            <a:r>
              <a:rPr lang="en-US" dirty="0" smtClean="0"/>
              <a:t>If it’s not open (O) or</a:t>
            </a:r>
          </a:p>
          <a:p>
            <a:pPr lvl="1"/>
            <a:r>
              <a:rPr lang="en-US" dirty="0" smtClean="0"/>
              <a:t>If they only serve corndogs (C)</a:t>
            </a:r>
          </a:p>
          <a:p>
            <a:r>
              <a:rPr lang="en-US" dirty="0" smtClean="0"/>
              <a:t>Write a truth table for determining if you will eat lunch (E).</a:t>
            </a:r>
            <a:endParaRPr lang="en-US" dirty="0"/>
          </a:p>
        </p:txBody>
      </p:sp>
      <p:graphicFrame>
        <p:nvGraphicFramePr>
          <p:cNvPr id="865292" name="Object 12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67373391"/>
              </p:ext>
            </p:extLst>
          </p:nvPr>
        </p:nvGraphicFramePr>
        <p:xfrm>
          <a:off x="4876800" y="3962400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name="VISIO" r:id="rId8" imgW="732600" imgH="752040" progId="Visio.Drawing.6">
                  <p:embed/>
                </p:oleObj>
              </mc:Choice>
              <mc:Fallback>
                <p:oleObj name="VISIO" r:id="rId8" imgW="73260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62400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5284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038600" y="236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5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182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8251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924800" cy="4953000"/>
          </a:xfrm>
        </p:spPr>
        <p:txBody>
          <a:bodyPr/>
          <a:lstStyle/>
          <a:p>
            <a:r>
              <a:rPr lang="en-US" dirty="0" smtClean="0"/>
              <a:t>You are going to the cafeteria for lunch</a:t>
            </a:r>
          </a:p>
          <a:p>
            <a:pPr lvl="1"/>
            <a:r>
              <a:rPr lang="en-US" dirty="0" smtClean="0"/>
              <a:t>You won’t eat lunch (E) </a:t>
            </a:r>
          </a:p>
          <a:p>
            <a:pPr lvl="1"/>
            <a:r>
              <a:rPr lang="en-US" dirty="0" smtClean="0"/>
              <a:t>If it’s not open (O) or</a:t>
            </a:r>
          </a:p>
          <a:p>
            <a:pPr lvl="1"/>
            <a:r>
              <a:rPr lang="en-US" dirty="0" smtClean="0"/>
              <a:t>If they only serve corndogs (C)</a:t>
            </a:r>
          </a:p>
          <a:p>
            <a:r>
              <a:rPr lang="en-US" dirty="0" smtClean="0"/>
              <a:t>Write a truth table for determining if you will eat lunch (E).</a:t>
            </a:r>
            <a:endParaRPr lang="en-US" dirty="0"/>
          </a:p>
        </p:txBody>
      </p:sp>
      <p:graphicFrame>
        <p:nvGraphicFramePr>
          <p:cNvPr id="1025030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58662208"/>
              </p:ext>
            </p:extLst>
          </p:nvPr>
        </p:nvGraphicFramePr>
        <p:xfrm>
          <a:off x="4876800" y="3962400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3" name="VISIO" r:id="rId8" imgW="732600" imgH="752040" progId="Visio.Drawing.6">
                  <p:embed/>
                </p:oleObj>
              </mc:Choice>
              <mc:Fallback>
                <p:oleObj name="VISIO" r:id="rId8" imgW="73260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62400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28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038600" y="236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29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182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6276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101600"/>
            <a:ext cx="7772400" cy="889000"/>
          </a:xfrm>
        </p:spPr>
        <p:txBody>
          <a:bodyPr/>
          <a:lstStyle/>
          <a:p>
            <a:r>
              <a:rPr lang="en-US" smtClean="0"/>
              <a:t>SOP &amp; POS Form</a:t>
            </a:r>
            <a:endParaRPr lang="en-US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sz="2400" dirty="0" smtClean="0"/>
              <a:t>SOP – sum-of-products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POS – product-of-sums</a:t>
            </a:r>
            <a:endParaRPr lang="en-US" sz="2400" dirty="0"/>
          </a:p>
        </p:txBody>
      </p:sp>
      <p:graphicFrame>
        <p:nvGraphicFramePr>
          <p:cNvPr id="1109000" name="Object 8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24201810"/>
              </p:ext>
            </p:extLst>
          </p:nvPr>
        </p:nvGraphicFramePr>
        <p:xfrm>
          <a:off x="1371600" y="1597025"/>
          <a:ext cx="38100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8" name="VISIO" r:id="rId8" imgW="1280880" imgH="737640" progId="Visio.Drawing.6">
                  <p:embed/>
                </p:oleObj>
              </mc:Choice>
              <mc:Fallback>
                <p:oleObj name="VISIO" r:id="rId8" imgW="1280880" imgH="73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97025"/>
                        <a:ext cx="3810000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9001" name="Object 9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86797237"/>
              </p:ext>
            </p:extLst>
          </p:nvPr>
        </p:nvGraphicFramePr>
        <p:xfrm>
          <a:off x="1371600" y="4235450"/>
          <a:ext cx="38100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9" name="VISIO" r:id="rId10" imgW="1287720" imgH="757080" progId="Visio.Drawing.6">
                  <p:embed/>
                </p:oleObj>
              </mc:Choice>
              <mc:Fallback>
                <p:oleObj name="VISIO" r:id="rId10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35450"/>
                        <a:ext cx="38100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422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61" name="Rectangle 17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  <a:noFill/>
          <a:ln/>
        </p:spPr>
        <p:txBody>
          <a:bodyPr/>
          <a:lstStyle/>
          <a:p>
            <a:r>
              <a:rPr lang="en-US" sz="2400" dirty="0" smtClean="0"/>
              <a:t>SOP – sum-of-products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POS – product-of-sums</a:t>
            </a:r>
            <a:endParaRPr lang="en-US" sz="2400" dirty="0"/>
          </a:p>
        </p:txBody>
      </p:sp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24000" y="42672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6" name="VISIO" r:id="rId13" imgW="1287720" imgH="757080" progId="Visio.Drawing.6">
                  <p:embed/>
                </p:oleObj>
              </mc:Choice>
              <mc:Fallback>
                <p:oleObj name="VISIO" r:id="rId13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672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447800" y="1600200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7" name="VISIO" r:id="rId15" imgW="1280880" imgH="752040" progId="Visio.Drawing.6">
                  <p:embed/>
                </p:oleObj>
              </mc:Choice>
              <mc:Fallback>
                <p:oleObj name="VISIO" r:id="rId15" imgW="128088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29200" y="48768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 smtClean="0">
                <a:latin typeface="Times New Roman" pitchFamily="18" charset="0"/>
                <a:cs typeface="Arial" charset="0"/>
              </a:rPr>
              <a:t>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=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 = </a:t>
            </a:r>
            <a:r>
              <a:rPr lang="el-GR" sz="2400" dirty="0" smtClean="0">
                <a:latin typeface="Times New Roman" pitchFamily="18" charset="0"/>
                <a:cs typeface="Arial" charset="0"/>
              </a:rPr>
              <a:t>Π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(0, 1, 3)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381875" y="49514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762875" y="49514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8372475" y="49514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05400" y="243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=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OC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  = </a:t>
            </a:r>
            <a:r>
              <a:rPr lang="el-GR" sz="2400" dirty="0" smtClean="0">
                <a:latin typeface="Times New Roman" pitchFamily="18" charset="0"/>
                <a:cs typeface="Arial" charset="0"/>
              </a:rPr>
              <a:t>Σ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(2)</a:t>
            </a:r>
            <a:endParaRPr lang="en-US" sz="2400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943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SOP &amp; POS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3173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219200"/>
            <a:ext cx="7924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Axioms and theorems to </a:t>
            </a:r>
            <a:r>
              <a:rPr lang="en-US" b="1" dirty="0" smtClean="0"/>
              <a:t>simplify</a:t>
            </a:r>
            <a:r>
              <a:rPr lang="en-US" dirty="0" smtClean="0"/>
              <a:t> Boolean equations</a:t>
            </a:r>
          </a:p>
          <a:p>
            <a:r>
              <a:rPr lang="en-US" dirty="0" smtClean="0"/>
              <a:t>Like regular algebra, but simpler: variables have only two values (1 or 0)</a:t>
            </a:r>
          </a:p>
          <a:p>
            <a:r>
              <a:rPr lang="en-US" b="1" dirty="0" smtClean="0"/>
              <a:t>Duality</a:t>
            </a:r>
            <a:r>
              <a:rPr lang="en-US" dirty="0" smtClean="0"/>
              <a:t> in axioms and theorems:</a:t>
            </a:r>
          </a:p>
          <a:p>
            <a:pPr lvl="1"/>
            <a:r>
              <a:rPr lang="en-US" sz="2600" dirty="0" smtClean="0"/>
              <a:t>ANDs and ORs, 0’s and 1’s interchanged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Algebra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6582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176" name="Picture 8"/>
          <p:cNvPicPr>
            <a:picLocks noGrp="1" noChangeAspect="1" noChangeArrowheads="1"/>
          </p:cNvPicPr>
          <p:nvPr>
            <p:ph sz="half" idx="4294967295"/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3733800"/>
            <a:ext cx="6629400" cy="2295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3174" name="Picture 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05600" cy="23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Axioms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3019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7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576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Introduction</a:t>
            </a:r>
          </a:p>
          <a:p>
            <a:r>
              <a:rPr lang="en-US" b="1" dirty="0" smtClean="0"/>
              <a:t>Boolean Equations</a:t>
            </a:r>
          </a:p>
          <a:p>
            <a:r>
              <a:rPr lang="en-US" b="1" dirty="0" smtClean="0"/>
              <a:t>Boolean Algebra</a:t>
            </a:r>
          </a:p>
          <a:p>
            <a:r>
              <a:rPr lang="en-US" b="1" dirty="0" smtClean="0"/>
              <a:t>From Logic to Gates</a:t>
            </a:r>
          </a:p>
          <a:p>
            <a:r>
              <a:rPr lang="en-US" b="1" dirty="0" smtClean="0"/>
              <a:t>Multilevel Combinational Logic</a:t>
            </a:r>
          </a:p>
          <a:p>
            <a:r>
              <a:rPr lang="en-US" b="1" dirty="0" smtClean="0"/>
              <a:t>X’s and Z’s, Oh My</a:t>
            </a:r>
          </a:p>
          <a:p>
            <a:r>
              <a:rPr lang="en-US" b="1" dirty="0" err="1" smtClean="0"/>
              <a:t>Karnaugh</a:t>
            </a:r>
            <a:r>
              <a:rPr lang="en-US" b="1" dirty="0" smtClean="0"/>
              <a:t> Maps</a:t>
            </a:r>
          </a:p>
          <a:p>
            <a:r>
              <a:rPr lang="en-US" b="1" dirty="0" smtClean="0"/>
              <a:t>Combinational Building Blocks</a:t>
            </a:r>
          </a:p>
          <a:p>
            <a:r>
              <a:rPr lang="en-US" b="1" dirty="0" smtClean="0"/>
              <a:t>Timing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2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1" y="1143000"/>
            <a:ext cx="17321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07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2817532"/>
              </p:ext>
            </p:extLst>
          </p:nvPr>
        </p:nvGraphicFramePr>
        <p:xfrm>
          <a:off x="2590800" y="2490788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0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90788"/>
                        <a:ext cx="41148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0275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T2: Null Element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626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2137341"/>
              </p:ext>
            </p:extLst>
          </p:nvPr>
        </p:nvGraphicFramePr>
        <p:xfrm>
          <a:off x="2514600" y="2514600"/>
          <a:ext cx="4440238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4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4440238" cy="305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T2: Null Element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3981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376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7977718"/>
              </p:ext>
            </p:extLst>
          </p:nvPr>
        </p:nvGraphicFramePr>
        <p:xfrm>
          <a:off x="2514600" y="2743200"/>
          <a:ext cx="42116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8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4211638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966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95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95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T4: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7915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141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3308676"/>
              </p:ext>
            </p:extLst>
          </p:nvPr>
        </p:nvGraphicFramePr>
        <p:xfrm>
          <a:off x="1981200" y="3276600"/>
          <a:ext cx="58674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2" name="VISIO" r:id="rId8" imgW="1612440" imgH="332640" progId="Visio.Drawing.6">
                  <p:embed/>
                </p:oleObj>
              </mc:Choice>
              <mc:Fallback>
                <p:oleObj name="VISIO" r:id="rId8" imgW="1612440" imgH="332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5867400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1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295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295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T4: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15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60" name="Line 4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T5: Complement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121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346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3118539"/>
              </p:ext>
            </p:extLst>
          </p:nvPr>
        </p:nvGraphicFramePr>
        <p:xfrm>
          <a:off x="2743200" y="2743200"/>
          <a:ext cx="3890963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6" name="VISIO" r:id="rId9" imgW="1298160" imgH="842760" progId="Visio.Drawing.6">
                  <p:embed/>
                </p:oleObj>
              </mc:Choice>
              <mc:Fallback>
                <p:oleObj name="VISIO" r:id="rId9" imgW="1298160" imgH="842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0"/>
                        <a:ext cx="3890963" cy="2525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460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T5: Complement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396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221" name="Picture 5"/>
          <p:cNvPicPr>
            <a:picLocks noGrp="1" noChangeAspect="1" noChangeArrowheads="1"/>
          </p:cNvPicPr>
          <p:nvPr>
            <p:ph sz="half" idx="4294967295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6930" y="1371600"/>
            <a:ext cx="7922270" cy="2743200"/>
          </a:xfrm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Summary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0928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620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A logic circuit is composed of:</a:t>
            </a:r>
          </a:p>
          <a:p>
            <a:r>
              <a:rPr lang="en-US" sz="2400" dirty="0" smtClean="0"/>
              <a:t>Inputs</a:t>
            </a:r>
          </a:p>
          <a:p>
            <a:r>
              <a:rPr lang="en-US" sz="2400" dirty="0" smtClean="0"/>
              <a:t>Outputs</a:t>
            </a:r>
          </a:p>
          <a:p>
            <a:r>
              <a:rPr lang="en-US" sz="2400" dirty="0" smtClean="0"/>
              <a:t>Functional specification</a:t>
            </a:r>
          </a:p>
          <a:p>
            <a:r>
              <a:rPr lang="en-US" sz="2400" dirty="0" smtClean="0"/>
              <a:t>Timing specification</a:t>
            </a:r>
            <a:endParaRPr lang="en-US" sz="2400" dirty="0"/>
          </a:p>
        </p:txBody>
      </p:sp>
      <p:graphicFrame>
        <p:nvGraphicFramePr>
          <p:cNvPr id="75776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01001834"/>
              </p:ext>
            </p:extLst>
          </p:nvPr>
        </p:nvGraphicFramePr>
        <p:xfrm>
          <a:off x="1371600" y="3886200"/>
          <a:ext cx="658517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4" name="VISIO" r:id="rId6" imgW="1890000" imgH="504000" progId="Visio.Drawing.6">
                  <p:embed/>
                </p:oleObj>
              </mc:Choice>
              <mc:Fallback>
                <p:oleObj name="VISIO" r:id="rId6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658517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93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501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8305800" cy="311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50292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T8’ differs from traditional algebra: OR (+) distributes over AND (•)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70622" y="2130623"/>
            <a:ext cx="243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743200" y="2130623"/>
            <a:ext cx="243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1789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200" y="1722437"/>
            <a:ext cx="5105400" cy="45259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Y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i="1" dirty="0" smtClean="0">
                <a:solidFill>
                  <a:schemeClr val="accent1"/>
                </a:solidFill>
              </a:rPr>
              <a:t>AB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i="1" dirty="0" smtClean="0">
                <a:solidFill>
                  <a:schemeClr val="accent1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104550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743200" y="1798637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1: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82008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200" y="1722437"/>
            <a:ext cx="5105400" cy="45259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Y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i="1" dirty="0" smtClean="0">
                <a:solidFill>
                  <a:schemeClr val="accent1"/>
                </a:solidFill>
              </a:rPr>
              <a:t>AB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i="1" dirty="0" smtClean="0">
                <a:solidFill>
                  <a:schemeClr val="accent1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A</a:t>
            </a:r>
            <a:r>
              <a:rPr lang="en-US" dirty="0" smtClean="0"/>
              <a:t>)	T8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B</a:t>
            </a:r>
            <a:r>
              <a:rPr lang="en-US" dirty="0" smtClean="0"/>
              <a:t>(1)		T5’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B</a:t>
            </a:r>
            <a:r>
              <a:rPr lang="en-US" dirty="0" smtClean="0"/>
              <a:t>		T1</a:t>
            </a:r>
            <a:endParaRPr lang="en-US" dirty="0"/>
          </a:p>
        </p:txBody>
      </p:sp>
      <p:sp>
        <p:nvSpPr>
          <p:cNvPr id="104550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743200" y="1798637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550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200400" y="240823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1: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66223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Y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i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smtClean="0">
                <a:solidFill>
                  <a:schemeClr val="accent1"/>
                </a:solidFill>
              </a:rPr>
              <a:t>AB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i="1" dirty="0" smtClean="0">
                <a:solidFill>
                  <a:schemeClr val="accent1"/>
                </a:solidFill>
              </a:rPr>
              <a:t>ABC)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2: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096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Y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i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smtClean="0">
                <a:solidFill>
                  <a:schemeClr val="accent1"/>
                </a:solidFill>
              </a:rPr>
              <a:t>AB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i="1" dirty="0" smtClean="0">
                <a:solidFill>
                  <a:schemeClr val="accent1"/>
                </a:solidFill>
              </a:rPr>
              <a:t>ABC)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AB(</a:t>
            </a:r>
            <a:r>
              <a:rPr lang="en-US" dirty="0" smtClean="0"/>
              <a:t>1 + </a:t>
            </a:r>
            <a:r>
              <a:rPr lang="en-US" i="1" dirty="0" smtClean="0"/>
              <a:t>C</a:t>
            </a:r>
            <a:r>
              <a:rPr lang="en-US" dirty="0" smtClean="0"/>
              <a:t>))		T8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</a:t>
            </a:r>
            <a:r>
              <a:rPr lang="en-US" dirty="0" smtClean="0"/>
              <a:t>(1))			T2’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</a:t>
            </a:r>
            <a:r>
              <a:rPr lang="en-US" dirty="0" smtClean="0"/>
              <a:t>)			T1</a:t>
            </a:r>
          </a:p>
          <a:p>
            <a:pPr>
              <a:buFontTx/>
              <a:buNone/>
            </a:pPr>
            <a:r>
              <a:rPr lang="en-US" dirty="0" smtClean="0"/>
              <a:t>	   = (</a:t>
            </a:r>
            <a:r>
              <a:rPr lang="en-US" i="1" dirty="0" smtClean="0"/>
              <a:t>AA</a:t>
            </a:r>
            <a:r>
              <a:rPr lang="en-US" dirty="0" smtClean="0"/>
              <a:t>)</a:t>
            </a:r>
            <a:r>
              <a:rPr lang="en-US" i="1" dirty="0" smtClean="0"/>
              <a:t>B	</a:t>
            </a:r>
            <a:r>
              <a:rPr lang="en-US" dirty="0" smtClean="0"/>
              <a:t>		T7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AB</a:t>
            </a:r>
            <a:r>
              <a:rPr lang="en-US" dirty="0" smtClean="0"/>
              <a:t>				T3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2: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0338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AB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  </a:t>
            </a:r>
            <a:r>
              <a:rPr lang="en-US" i="1" dirty="0" smtClean="0"/>
              <a:t>B</a:t>
            </a:r>
            <a:endParaRPr lang="en-US" i="1" dirty="0"/>
          </a:p>
        </p:txBody>
      </p:sp>
      <p:graphicFrame>
        <p:nvGraphicFramePr>
          <p:cNvPr id="876555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36768318"/>
              </p:ext>
            </p:extLst>
          </p:nvPr>
        </p:nvGraphicFramePr>
        <p:xfrm>
          <a:off x="4343400" y="12192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8" name="VISIO" r:id="rId14" imgW="838800" imgH="714240" progId="Visio.Drawing.6">
                  <p:embed/>
                </p:oleObj>
              </mc:Choice>
              <mc:Fallback>
                <p:oleObj name="VISIO" r:id="rId14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192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7" name="Object 13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24019701"/>
              </p:ext>
            </p:extLst>
          </p:nvPr>
        </p:nvGraphicFramePr>
        <p:xfrm>
          <a:off x="4419600" y="40386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9" name="VISIO" r:id="rId16" imgW="838800" imgH="714240" progId="Visio.Drawing.6">
                  <p:embed/>
                </p:oleObj>
              </mc:Choice>
              <mc:Fallback>
                <p:oleObj name="VISIO" r:id="rId16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8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19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290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812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1" name="Oval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1242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3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6576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9050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117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8" name="Rectangle 10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772400" cy="4953000"/>
          </a:xfrm>
          <a:noFill/>
          <a:ln/>
        </p:spPr>
        <p:txBody>
          <a:bodyPr/>
          <a:lstStyle/>
          <a:p>
            <a:r>
              <a:rPr lang="en-US" b="1" dirty="0" smtClean="0"/>
              <a:t>Backward:</a:t>
            </a:r>
          </a:p>
          <a:p>
            <a:pPr lvl="1"/>
            <a:r>
              <a:rPr lang="en-US" sz="2000" dirty="0" smtClean="0"/>
              <a:t>Body changes</a:t>
            </a:r>
          </a:p>
          <a:p>
            <a:pPr lvl="1"/>
            <a:r>
              <a:rPr lang="en-US" sz="2000" dirty="0" smtClean="0"/>
              <a:t>Adds bubbles to inputs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400" dirty="0" smtClean="0"/>
          </a:p>
          <a:p>
            <a:r>
              <a:rPr lang="en-US" b="1" dirty="0" smtClean="0"/>
              <a:t>Forward:</a:t>
            </a:r>
          </a:p>
          <a:p>
            <a:pPr lvl="1"/>
            <a:r>
              <a:rPr lang="en-US" sz="2000" dirty="0" smtClean="0"/>
              <a:t>Body changes</a:t>
            </a:r>
          </a:p>
          <a:p>
            <a:pPr lvl="1"/>
            <a:r>
              <a:rPr lang="en-US" sz="2000" dirty="0" smtClean="0"/>
              <a:t>Adds bubble to output</a:t>
            </a:r>
            <a:endParaRPr lang="en-US" sz="2000" dirty="0"/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79970975"/>
              </p:ext>
            </p:extLst>
          </p:nvPr>
        </p:nvGraphicFramePr>
        <p:xfrm>
          <a:off x="2209800" y="2438400"/>
          <a:ext cx="50292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2" name="VISIO" r:id="rId7" imgW="1685880" imgH="371520" progId="Visio.Drawing.6">
                  <p:embed/>
                </p:oleObj>
              </mc:Choice>
              <mc:Fallback>
                <p:oleObj name="VISIO" r:id="rId7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50292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575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69020293"/>
              </p:ext>
            </p:extLst>
          </p:nvPr>
        </p:nvGraphicFramePr>
        <p:xfrm>
          <a:off x="2209800" y="5029200"/>
          <a:ext cx="49577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3" name="VISIO" r:id="rId9" imgW="1685880" imgH="371520" progId="Visio.Drawing.6">
                  <p:embed/>
                </p:oleObj>
              </mc:Choice>
              <mc:Fallback>
                <p:oleObj name="VISIO" r:id="rId9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29200"/>
                        <a:ext cx="495776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083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859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7210589"/>
              </p:ext>
            </p:extLst>
          </p:nvPr>
        </p:nvGraphicFramePr>
        <p:xfrm>
          <a:off x="2438400" y="2514600"/>
          <a:ext cx="44958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3" name="VISIO" r:id="rId6" imgW="1407240" imgH="714240" progId="Visio.Drawing.6">
                  <p:embed/>
                </p:oleObj>
              </mc:Choice>
              <mc:Fallback>
                <p:oleObj name="VISIO" r:id="rId6" imgW="140724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44958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85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5180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443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4802386"/>
              </p:ext>
            </p:extLst>
          </p:nvPr>
        </p:nvGraphicFramePr>
        <p:xfrm>
          <a:off x="2438400" y="2554287"/>
          <a:ext cx="4419600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7" name="VISIO" r:id="rId7" imgW="1407240" imgH="714240" progId="Visio.Drawing.6">
                  <p:embed/>
                </p:oleObj>
              </mc:Choice>
              <mc:Fallback>
                <p:oleObj name="VISIO" r:id="rId7" imgW="140724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54287"/>
                        <a:ext cx="4419600" cy="224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443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1443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1400" y="5105400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3200" dirty="0">
                <a:latin typeface="Times New Roman" pitchFamily="18" charset="0"/>
                <a:cs typeface="Arial" charset="0"/>
              </a:rPr>
              <a:t> +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CD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1096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752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0718751"/>
              </p:ext>
            </p:extLst>
          </p:nvPr>
        </p:nvGraphicFramePr>
        <p:xfrm>
          <a:off x="1828800" y="3124200"/>
          <a:ext cx="628967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VISIO" r:id="rId6" imgW="2064600" imgH="771480" progId="Visio.Drawing.6">
                  <p:embed/>
                </p:oleObj>
              </mc:Choice>
              <mc:Fallback>
                <p:oleObj name="VISIO" r:id="rId6" imgW="2064600" imgH="771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6289675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4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Begin at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output, then work </a:t>
            </a:r>
            <a:r>
              <a:rPr lang="en-US" sz="3200" dirty="0">
                <a:latin typeface="Times New Roman" pitchFamily="18" charset="0"/>
                <a:cs typeface="Arial" charset="0"/>
              </a:rPr>
              <a:t>toward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inputs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Push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bubbles </a:t>
            </a:r>
            <a:r>
              <a:rPr lang="en-US" sz="3200" dirty="0">
                <a:latin typeface="Times New Roman" pitchFamily="18" charset="0"/>
                <a:cs typeface="Arial" charset="0"/>
              </a:rPr>
              <a:t>on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final </a:t>
            </a:r>
            <a:r>
              <a:rPr lang="en-US" sz="3200" dirty="0">
                <a:latin typeface="Times New Roman" pitchFamily="18" charset="0"/>
                <a:cs typeface="Arial" charset="0"/>
              </a:rPr>
              <a:t>output back </a:t>
            </a: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Draw gates </a:t>
            </a:r>
            <a:r>
              <a:rPr lang="en-US" sz="3200" dirty="0">
                <a:latin typeface="Times New Roman" pitchFamily="18" charset="0"/>
                <a:cs typeface="Arial" charset="0"/>
              </a:rPr>
              <a:t>in a form so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bubbles cancel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1302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90600" y="1219200"/>
            <a:ext cx="7620000" cy="4953000"/>
          </a:xfrm>
        </p:spPr>
        <p:txBody>
          <a:bodyPr/>
          <a:lstStyle/>
          <a:p>
            <a:r>
              <a:rPr lang="en-US" dirty="0" smtClean="0"/>
              <a:t>Nodes</a:t>
            </a:r>
          </a:p>
          <a:p>
            <a:pPr lvl="1"/>
            <a:r>
              <a:rPr lang="en-US" sz="2400" dirty="0" smtClean="0"/>
              <a:t>Inputs: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, </a:t>
            </a:r>
            <a:r>
              <a:rPr lang="en-US" sz="2400" i="1" dirty="0" smtClean="0"/>
              <a:t>C</a:t>
            </a:r>
          </a:p>
          <a:p>
            <a:pPr lvl="1"/>
            <a:r>
              <a:rPr lang="en-US" sz="2400" dirty="0" smtClean="0"/>
              <a:t>Outputs: </a:t>
            </a:r>
            <a:r>
              <a:rPr lang="en-US" sz="2400" i="1" dirty="0" smtClean="0"/>
              <a:t>Y</a:t>
            </a:r>
            <a:r>
              <a:rPr lang="en-US" sz="2400" dirty="0" smtClean="0"/>
              <a:t>, </a:t>
            </a:r>
            <a:r>
              <a:rPr lang="en-US" sz="2400" i="1" dirty="0" smtClean="0"/>
              <a:t>Z</a:t>
            </a:r>
          </a:p>
          <a:p>
            <a:pPr lvl="1"/>
            <a:r>
              <a:rPr lang="en-US" sz="2400" dirty="0" smtClean="0"/>
              <a:t>Internal: n1</a:t>
            </a:r>
          </a:p>
          <a:p>
            <a:r>
              <a:rPr lang="en-US" dirty="0" smtClean="0"/>
              <a:t>Circuit elements</a:t>
            </a:r>
          </a:p>
          <a:p>
            <a:pPr lvl="1"/>
            <a:r>
              <a:rPr lang="en-US" sz="2400" dirty="0" smtClean="0"/>
              <a:t>E1, E2, E3</a:t>
            </a:r>
          </a:p>
          <a:p>
            <a:pPr lvl="1"/>
            <a:r>
              <a:rPr lang="en-US" sz="2400" dirty="0" smtClean="0"/>
              <a:t>Each a circuit</a:t>
            </a:r>
            <a:endParaRPr lang="en-US" sz="2400" dirty="0"/>
          </a:p>
        </p:txBody>
      </p:sp>
      <p:graphicFrame>
        <p:nvGraphicFramePr>
          <p:cNvPr id="859141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902572"/>
              </p:ext>
            </p:extLst>
          </p:nvPr>
        </p:nvGraphicFramePr>
        <p:xfrm>
          <a:off x="4267200" y="1981200"/>
          <a:ext cx="44958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VISIO" r:id="rId6" imgW="1990080" imgH="847080" progId="Visio.Drawing.6">
                  <p:embed/>
                </p:oleObj>
              </mc:Choice>
              <mc:Fallback>
                <p:oleObj name="VISIO" r:id="rId6" imgW="1990080" imgH="84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81200"/>
                        <a:ext cx="449580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72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877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6725097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5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000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0656623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7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4570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2462790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0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831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5161563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4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831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sz="2400" dirty="0" smtClean="0"/>
              <a:t>Two-level logic: ANDs followed by ORs</a:t>
            </a:r>
          </a:p>
          <a:p>
            <a:r>
              <a:rPr lang="en-US" sz="2400" dirty="0" smtClean="0"/>
              <a:t>Example: </a:t>
            </a:r>
            <a:r>
              <a:rPr lang="en-US" sz="2400" i="1" dirty="0" smtClean="0"/>
              <a:t>Y</a:t>
            </a:r>
            <a:r>
              <a:rPr lang="en-US" sz="2400" dirty="0" smtClean="0"/>
              <a:t> = </a:t>
            </a:r>
            <a:r>
              <a:rPr lang="en-US" sz="2400" i="1" dirty="0" smtClean="0"/>
              <a:t>ABC</a:t>
            </a:r>
            <a:r>
              <a:rPr lang="en-US" sz="2400" dirty="0" smtClean="0"/>
              <a:t> + </a:t>
            </a:r>
            <a:r>
              <a:rPr lang="en-US" sz="2400" i="1" dirty="0" smtClean="0"/>
              <a:t>ABC</a:t>
            </a:r>
            <a:r>
              <a:rPr lang="en-US" sz="2400" dirty="0" smtClean="0"/>
              <a:t> + </a:t>
            </a:r>
            <a:r>
              <a:rPr lang="en-US" sz="2400" i="1" dirty="0" smtClean="0"/>
              <a:t>ABC</a:t>
            </a:r>
            <a:endParaRPr lang="en-US" sz="2400" i="1" dirty="0"/>
          </a:p>
        </p:txBody>
      </p:sp>
      <p:graphicFrame>
        <p:nvGraphicFramePr>
          <p:cNvPr id="89907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83217646"/>
              </p:ext>
            </p:extLst>
          </p:nvPr>
        </p:nvGraphicFramePr>
        <p:xfrm>
          <a:off x="1981200" y="2209800"/>
          <a:ext cx="63246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1" name="VISIO" r:id="rId12" imgW="3041640" imgH="1914480" progId="Visio.Drawing.6">
                  <p:embed/>
                </p:oleObj>
              </mc:Choice>
              <mc:Fallback>
                <p:oleObj name="VISIO" r:id="rId12" imgW="3041640" imgH="191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632460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79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200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9718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3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962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191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5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724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From Logic to Gates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672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Inputs on the left (or top)</a:t>
            </a:r>
          </a:p>
          <a:p>
            <a:r>
              <a:rPr lang="en-US" dirty="0" smtClean="0"/>
              <a:t>Outputs on right (or bottom)</a:t>
            </a:r>
          </a:p>
          <a:p>
            <a:r>
              <a:rPr lang="en-US" dirty="0" smtClean="0"/>
              <a:t>Gates flow from left to right</a:t>
            </a:r>
          </a:p>
          <a:p>
            <a:r>
              <a:rPr lang="en-US" dirty="0" smtClean="0"/>
              <a:t>Straight wires are best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 Schematics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0568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Wires always connect at a T junction</a:t>
            </a:r>
          </a:p>
          <a:p>
            <a:r>
              <a:rPr lang="en-US" dirty="0" smtClean="0"/>
              <a:t>A dot where wires cross indicates a connection between the wires</a:t>
            </a:r>
          </a:p>
          <a:p>
            <a:r>
              <a:rPr lang="en-US" dirty="0" smtClean="0"/>
              <a:t>Wires crossing </a:t>
            </a:r>
            <a:r>
              <a:rPr lang="en-US" i="1" dirty="0" smtClean="0"/>
              <a:t>without</a:t>
            </a:r>
            <a:r>
              <a:rPr lang="en-US" dirty="0" smtClean="0"/>
              <a:t> a dot make no connection</a:t>
            </a:r>
            <a:endParaRPr lang="en-US" dirty="0"/>
          </a:p>
        </p:txBody>
      </p:sp>
      <p:graphicFrame>
        <p:nvGraphicFramePr>
          <p:cNvPr id="917514" name="Object 10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47078797"/>
              </p:ext>
            </p:extLst>
          </p:nvPr>
        </p:nvGraphicFramePr>
        <p:xfrm>
          <a:off x="1136754" y="3775075"/>
          <a:ext cx="73914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4" name="VISIO" r:id="rId6" imgW="3120840" imgH="915480" progId="Visio.Drawing.6">
                  <p:embed/>
                </p:oleObj>
              </mc:Choice>
              <mc:Fallback>
                <p:oleObj name="VISIO" r:id="rId6" imgW="3120840" imgH="91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754" y="3775075"/>
                        <a:ext cx="73914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 Schematic Rules (cont.)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8695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1779281"/>
              </p:ext>
            </p:extLst>
          </p:nvPr>
        </p:nvGraphicFramePr>
        <p:xfrm>
          <a:off x="4648200" y="1371600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2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0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96454383"/>
              </p:ext>
            </p:extLst>
          </p:nvPr>
        </p:nvGraphicFramePr>
        <p:xfrm>
          <a:off x="1524000" y="36195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3" name="VISIO" r:id="rId9" imgW="1405800" imgH="1177920" progId="Visio.Drawing.6">
                  <p:embed/>
                </p:oleObj>
              </mc:Choice>
              <mc:Fallback>
                <p:oleObj name="VISIO" r:id="rId9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19500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4"/>
            </p:custDataLst>
          </p:nvPr>
        </p:nvSpPr>
        <p:spPr>
          <a:xfrm>
            <a:off x="914400" y="1219200"/>
            <a:ext cx="7315200" cy="4953000"/>
          </a:xfrm>
          <a:noFill/>
          <a:ln/>
        </p:spPr>
        <p:txBody>
          <a:bodyPr/>
          <a:lstStyle/>
          <a:p>
            <a:r>
              <a:rPr lang="en-US" sz="2400" b="1" dirty="0" smtClean="0"/>
              <a:t>Example: Priority Circuit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Output asserted</a:t>
            </a:r>
          </a:p>
          <a:p>
            <a:pPr>
              <a:buFontTx/>
              <a:buNone/>
            </a:pPr>
            <a:r>
              <a:rPr lang="en-US" sz="2400" dirty="0" smtClean="0"/>
              <a:t>	corresponding to</a:t>
            </a:r>
          </a:p>
          <a:p>
            <a:pPr>
              <a:buFontTx/>
              <a:buNone/>
            </a:pPr>
            <a:r>
              <a:rPr lang="en-US" sz="2400" dirty="0" smtClean="0"/>
              <a:t>	most significant</a:t>
            </a:r>
          </a:p>
          <a:p>
            <a:pPr>
              <a:buFontTx/>
              <a:buNone/>
            </a:pPr>
            <a:r>
              <a:rPr lang="en-US" sz="2400" dirty="0" smtClean="0"/>
              <a:t>	TRUE input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Multiple-Output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2788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3012211"/>
              </p:ext>
            </p:extLst>
          </p:nvPr>
        </p:nvGraphicFramePr>
        <p:xfrm>
          <a:off x="4648200" y="1371600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6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0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48466213"/>
              </p:ext>
            </p:extLst>
          </p:nvPr>
        </p:nvGraphicFramePr>
        <p:xfrm>
          <a:off x="1524000" y="36195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7" name="VISIO" r:id="rId9" imgW="1405800" imgH="1177920" progId="Visio.Drawing.6">
                  <p:embed/>
                </p:oleObj>
              </mc:Choice>
              <mc:Fallback>
                <p:oleObj name="VISIO" r:id="rId9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19500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4"/>
            </p:custDataLst>
          </p:nvPr>
        </p:nvSpPr>
        <p:spPr>
          <a:xfrm>
            <a:off x="914400" y="1219200"/>
            <a:ext cx="7315200" cy="4953000"/>
          </a:xfrm>
          <a:noFill/>
          <a:ln/>
        </p:spPr>
        <p:txBody>
          <a:bodyPr/>
          <a:lstStyle/>
          <a:p>
            <a:r>
              <a:rPr lang="en-US" sz="2400" b="1" dirty="0" smtClean="0"/>
              <a:t>Example: Priority Circuit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Output asserted</a:t>
            </a:r>
          </a:p>
          <a:p>
            <a:pPr>
              <a:buFontTx/>
              <a:buNone/>
            </a:pPr>
            <a:r>
              <a:rPr lang="en-US" sz="2400" dirty="0" smtClean="0"/>
              <a:t>	corresponding to</a:t>
            </a:r>
          </a:p>
          <a:p>
            <a:pPr>
              <a:buFontTx/>
              <a:buNone/>
            </a:pPr>
            <a:r>
              <a:rPr lang="en-US" sz="2400" dirty="0" smtClean="0"/>
              <a:t>	most significant</a:t>
            </a:r>
          </a:p>
          <a:p>
            <a:pPr>
              <a:buFontTx/>
              <a:buNone/>
            </a:pPr>
            <a:r>
              <a:rPr lang="en-US" sz="2400" dirty="0" smtClean="0"/>
              <a:t>	TRUE input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Multiple-Output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3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2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6528807"/>
              </p:ext>
            </p:extLst>
          </p:nvPr>
        </p:nvGraphicFramePr>
        <p:xfrm>
          <a:off x="12954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8" name="VISIO" r:id="rId6" imgW="1873440" imgH="2105640" progId="Visio.Drawing.6">
                  <p:embed/>
                </p:oleObj>
              </mc:Choice>
              <mc:Fallback>
                <p:oleObj name="VISIO" r:id="rId6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2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24613183"/>
              </p:ext>
            </p:extLst>
          </p:nvPr>
        </p:nvGraphicFramePr>
        <p:xfrm>
          <a:off x="5105400" y="1828800"/>
          <a:ext cx="3429000" cy="315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9" name="VISIO" r:id="rId8" imgW="1200240" imgH="1154520" progId="Visio.Drawing.6">
                  <p:embed/>
                </p:oleObj>
              </mc:Choice>
              <mc:Fallback>
                <p:oleObj name="VISIO" r:id="rId8" imgW="1200240" imgH="115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3429000" cy="315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Priority Circuit Hardware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1219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95400"/>
            <a:ext cx="7620000" cy="4953000"/>
          </a:xfrm>
        </p:spPr>
        <p:txBody>
          <a:bodyPr/>
          <a:lstStyle/>
          <a:p>
            <a:r>
              <a:rPr lang="en-US" b="1" dirty="0" smtClean="0"/>
              <a:t>Combinational Logic</a:t>
            </a:r>
          </a:p>
          <a:p>
            <a:pPr lvl="1"/>
            <a:r>
              <a:rPr lang="en-US" sz="2400" dirty="0" err="1" smtClean="0"/>
              <a:t>Memoryless</a:t>
            </a:r>
            <a:endParaRPr lang="en-US" sz="2400" dirty="0" smtClean="0"/>
          </a:p>
          <a:p>
            <a:pPr lvl="1"/>
            <a:r>
              <a:rPr lang="en-US" sz="2400" dirty="0" smtClean="0"/>
              <a:t>Outputs determined by current values of inputs</a:t>
            </a:r>
          </a:p>
          <a:p>
            <a:r>
              <a:rPr lang="en-US" b="1" dirty="0" smtClean="0"/>
              <a:t>Sequential Logic</a:t>
            </a:r>
          </a:p>
          <a:p>
            <a:pPr lvl="1"/>
            <a:r>
              <a:rPr lang="en-US" sz="2400" dirty="0" smtClean="0"/>
              <a:t>Has memory</a:t>
            </a:r>
          </a:p>
          <a:p>
            <a:pPr lvl="1"/>
            <a:r>
              <a:rPr lang="en-US" sz="2400" dirty="0" smtClean="0"/>
              <a:t>Outputs determined by previous and current values of inputs</a:t>
            </a:r>
            <a:endParaRPr lang="en-US" sz="2400" dirty="0"/>
          </a:p>
        </p:txBody>
      </p:sp>
      <p:graphicFrame>
        <p:nvGraphicFramePr>
          <p:cNvPr id="86016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54024568"/>
              </p:ext>
            </p:extLst>
          </p:nvPr>
        </p:nvGraphicFramePr>
        <p:xfrm>
          <a:off x="2461419" y="4495800"/>
          <a:ext cx="5287962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1" name="VISIO" r:id="rId6" imgW="1890000" imgH="504000" progId="Visio.Drawing.6">
                  <p:embed/>
                </p:oleObj>
              </mc:Choice>
              <mc:Fallback>
                <p:oleObj name="VISIO" r:id="rId6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419" y="4495800"/>
                        <a:ext cx="5287962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Types of Logic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6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214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3579347"/>
              </p:ext>
            </p:extLst>
          </p:nvPr>
        </p:nvGraphicFramePr>
        <p:xfrm>
          <a:off x="9906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2" name="VISIO" r:id="rId6" imgW="1873440" imgH="2105640" progId="Visio.Drawing.6">
                  <p:embed/>
                </p:oleObj>
              </mc:Choice>
              <mc:Fallback>
                <p:oleObj name="VISIO" r:id="rId6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148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5102238"/>
              </p:ext>
            </p:extLst>
          </p:nvPr>
        </p:nvGraphicFramePr>
        <p:xfrm>
          <a:off x="4724400" y="2362200"/>
          <a:ext cx="41910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3" name="VISIO" r:id="rId8" imgW="1913040" imgH="884520" progId="Visio.Drawing.6">
                  <p:embed/>
                </p:oleObj>
              </mc:Choice>
              <mc:Fallback>
                <p:oleObj name="VISIO" r:id="rId8" imgW="1913040" imgH="88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41910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865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1295400" y="1219200"/>
            <a:ext cx="7391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Contention: circuit tries to drive output to 1 </a:t>
            </a:r>
            <a:r>
              <a:rPr lang="en-US" sz="2400" b="1" dirty="0" smtClean="0"/>
              <a:t>and</a:t>
            </a:r>
            <a:r>
              <a:rPr lang="en-US" sz="2400" dirty="0" smtClean="0"/>
              <a:t> 0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Actual value somewhere in between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Could be 0, 1, or in forbidden zone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Might change with voltage, temperature, time, noise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Often causes excessive power dissipation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Warnings: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Contention usually indicates a </a:t>
            </a:r>
            <a:r>
              <a:rPr lang="en-US" sz="2000" b="1" dirty="0" smtClean="0"/>
              <a:t>bug</a:t>
            </a:r>
            <a:r>
              <a:rPr lang="en-US" sz="16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X is used for “don’t care” and contention </a:t>
            </a:r>
            <a:r>
              <a:rPr lang="en-US" sz="2000" dirty="0" smtClean="0"/>
              <a:t>- look at the context to tell them apart</a:t>
            </a:r>
            <a:endParaRPr lang="en-US" sz="2000" dirty="0"/>
          </a:p>
        </p:txBody>
      </p:sp>
      <p:graphicFrame>
        <p:nvGraphicFramePr>
          <p:cNvPr id="92979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85998195"/>
              </p:ext>
            </p:extLst>
          </p:nvPr>
        </p:nvGraphicFramePr>
        <p:xfrm>
          <a:off x="3352800" y="2971800"/>
          <a:ext cx="32004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5" name="VISIO" r:id="rId6" imgW="1057320" imgH="607320" progId="Visio.Drawing.6">
                  <p:embed/>
                </p:oleObj>
              </mc:Choice>
              <mc:Fallback>
                <p:oleObj name="VISIO" r:id="rId6" imgW="1057320" imgH="607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32004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Contention: X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6795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543800" cy="4953000"/>
          </a:xfrm>
        </p:spPr>
        <p:txBody>
          <a:bodyPr/>
          <a:lstStyle/>
          <a:p>
            <a:r>
              <a:rPr lang="en-US" dirty="0" smtClean="0"/>
              <a:t>Floating, high impedance, open, high Z</a:t>
            </a:r>
          </a:p>
          <a:p>
            <a:r>
              <a:rPr lang="en-US" dirty="0" smtClean="0"/>
              <a:t>Floating output might be 0, 1, or somewhere in between</a:t>
            </a:r>
          </a:p>
          <a:p>
            <a:pPr lvl="1"/>
            <a:r>
              <a:rPr lang="en-US" sz="2400" dirty="0" smtClean="0"/>
              <a:t>A voltmeter won’t indicate whether a node is floating</a:t>
            </a:r>
            <a:endParaRPr lang="en-US" sz="800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                             </a:t>
            </a:r>
            <a:r>
              <a:rPr lang="en-US" sz="2400" b="1" dirty="0" smtClean="0">
                <a:solidFill>
                  <a:schemeClr val="accent1"/>
                </a:solidFill>
              </a:rPr>
              <a:t>Tristate Buffer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930820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16128974"/>
              </p:ext>
            </p:extLst>
          </p:nvPr>
        </p:nvGraphicFramePr>
        <p:xfrm>
          <a:off x="2991833" y="3504100"/>
          <a:ext cx="2113567" cy="318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8" name="VISIO" r:id="rId6" imgW="828720" imgH="1305720" progId="Visio.Drawing.6">
                  <p:embed/>
                </p:oleObj>
              </mc:Choice>
              <mc:Fallback>
                <p:oleObj name="VISIO" r:id="rId6" imgW="828720" imgH="1305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833" y="3504100"/>
                        <a:ext cx="2113567" cy="3185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Floating: Z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131581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dirty="0" smtClean="0"/>
              <a:t>Floating nodes are used in </a:t>
            </a:r>
            <a:r>
              <a:rPr lang="en-US" dirty="0" err="1" smtClean="0"/>
              <a:t>tristate</a:t>
            </a:r>
            <a:r>
              <a:rPr lang="en-US" dirty="0" smtClean="0"/>
              <a:t> busses</a:t>
            </a:r>
          </a:p>
          <a:p>
            <a:pPr lvl="1"/>
            <a:r>
              <a:rPr lang="en-US" sz="2600" dirty="0" smtClean="0"/>
              <a:t>Many different drivers</a:t>
            </a:r>
          </a:p>
          <a:p>
            <a:pPr lvl="1"/>
            <a:r>
              <a:rPr lang="en-US" sz="2600" dirty="0" smtClean="0"/>
              <a:t>Exactly one is active at </a:t>
            </a:r>
          </a:p>
          <a:p>
            <a:pPr marL="457200" lvl="1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once</a:t>
            </a:r>
            <a:endParaRPr lang="en-US" sz="2600" dirty="0"/>
          </a:p>
        </p:txBody>
      </p:sp>
      <p:graphicFrame>
        <p:nvGraphicFramePr>
          <p:cNvPr id="1058820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55984955"/>
              </p:ext>
            </p:extLst>
          </p:nvPr>
        </p:nvGraphicFramePr>
        <p:xfrm>
          <a:off x="5334000" y="1905000"/>
          <a:ext cx="225742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2" name="VISIO" r:id="rId6" imgW="1143000" imgH="2238120" progId="Visio.Drawing.6">
                  <p:embed/>
                </p:oleObj>
              </mc:Choice>
              <mc:Fallback>
                <p:oleObj name="VISIO" r:id="rId6" imgW="1143000" imgH="2238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05000"/>
                        <a:ext cx="2257425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Tristate Busses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2143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8153400" cy="1752600"/>
          </a:xfrm>
        </p:spPr>
        <p:txBody>
          <a:bodyPr>
            <a:noAutofit/>
          </a:bodyPr>
          <a:lstStyle/>
          <a:p>
            <a:r>
              <a:rPr lang="en-US" dirty="0" smtClean="0"/>
              <a:t>Boolean expressions can be minimized by combining terms</a:t>
            </a:r>
          </a:p>
          <a:p>
            <a:r>
              <a:rPr lang="en-US" dirty="0" smtClean="0"/>
              <a:t>K-maps minimize equations graphically</a:t>
            </a:r>
          </a:p>
          <a:p>
            <a:r>
              <a:rPr lang="en-US" i="1" dirty="0" smtClean="0"/>
              <a:t>PA</a:t>
            </a:r>
            <a:r>
              <a:rPr lang="en-US" dirty="0" smtClean="0"/>
              <a:t> + </a:t>
            </a:r>
            <a:r>
              <a:rPr lang="en-US" i="1" dirty="0" smtClean="0"/>
              <a:t>PA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endParaRPr lang="en-US" dirty="0"/>
          </a:p>
        </p:txBody>
      </p:sp>
      <p:graphicFrame>
        <p:nvGraphicFramePr>
          <p:cNvPr id="918535" name="Object 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58878664"/>
              </p:ext>
            </p:extLst>
          </p:nvPr>
        </p:nvGraphicFramePr>
        <p:xfrm>
          <a:off x="685800" y="3886200"/>
          <a:ext cx="8077200" cy="210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6" name="VISIO" r:id="rId7" imgW="4889520" imgH="1274760" progId="Visio.Drawing.6">
                  <p:embed/>
                </p:oleObj>
              </mc:Choice>
              <mc:Fallback>
                <p:oleObj name="VISIO" r:id="rId7" imgW="4889520" imgH="1274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8077200" cy="2106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3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3622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Karnaugh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Maps (K-Maps)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8737733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955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2114810"/>
              </p:ext>
            </p:extLst>
          </p:nvPr>
        </p:nvGraphicFramePr>
        <p:xfrm>
          <a:off x="4267200" y="3200400"/>
          <a:ext cx="3810000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2" name="VISIO" r:id="rId9" imgW="1746000" imgH="1060200" progId="Visio.Drawing.6">
                  <p:embed/>
                </p:oleObj>
              </mc:Choice>
              <mc:Fallback>
                <p:oleObj name="VISIO" r:id="rId9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00400"/>
                        <a:ext cx="3810000" cy="231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9563" name="Object 11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12574849"/>
              </p:ext>
            </p:extLst>
          </p:nvPr>
        </p:nvGraphicFramePr>
        <p:xfrm>
          <a:off x="1981200" y="3352800"/>
          <a:ext cx="17859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3" name="VISIO" r:id="rId11" imgW="948960" imgH="1174680" progId="Visio.Drawing.6">
                  <p:embed/>
                </p:oleObj>
              </mc:Choice>
              <mc:Fallback>
                <p:oleObj name="VISIO" r:id="rId11" imgW="948960" imgH="1174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178593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76300" y="1216269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Circle 1’s in adjacent squares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Boolean </a:t>
            </a:r>
            <a:r>
              <a:rPr lang="en-US" sz="3200" dirty="0">
                <a:latin typeface="Times New Roman" pitchFamily="18" charset="0"/>
                <a:cs typeface="Arial" charset="0"/>
              </a:rPr>
              <a:t>expression, include only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literals </a:t>
            </a:r>
            <a:r>
              <a:rPr lang="en-US" sz="3200" dirty="0">
                <a:latin typeface="Times New Roman" pitchFamily="18" charset="0"/>
                <a:cs typeface="Arial" charset="0"/>
              </a:rPr>
              <a:t>whose true and complement form are 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not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 the circle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                                        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AB</a:t>
            </a:r>
          </a:p>
        </p:txBody>
      </p:sp>
      <p:sp>
        <p:nvSpPr>
          <p:cNvPr id="91956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054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9562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8768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98233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008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3582734"/>
              </p:ext>
            </p:extLst>
          </p:nvPr>
        </p:nvGraphicFramePr>
        <p:xfrm>
          <a:off x="2209800" y="10668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6" name="VISIO" r:id="rId6" imgW="1746000" imgH="1060200" progId="Visio.Drawing.6">
                  <p:embed/>
                </p:oleObj>
              </mc:Choice>
              <mc:Fallback>
                <p:oleObj name="VISIO" r:id="rId6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4674171"/>
              </p:ext>
            </p:extLst>
          </p:nvPr>
        </p:nvGraphicFramePr>
        <p:xfrm>
          <a:off x="1447800" y="34290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7" name="VISIO" r:id="rId8" imgW="3017880" imgH="1368000" progId="Visio.Drawing.6">
                  <p:embed/>
                </p:oleObj>
              </mc:Choice>
              <mc:Fallback>
                <p:oleObj name="VISIO" r:id="rId8" imgW="3017880" imgH="136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6096000" cy="264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3-Input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716801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803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40030"/>
              </p:ext>
            </p:extLst>
          </p:nvPr>
        </p:nvGraphicFramePr>
        <p:xfrm>
          <a:off x="2209800" y="10668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0" name="VISIO" r:id="rId9" imgW="1746000" imgH="1060200" progId="Visio.Drawing.6">
                  <p:embed/>
                </p:oleObj>
              </mc:Choice>
              <mc:Fallback>
                <p:oleObj name="VISIO" r:id="rId9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803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14568828"/>
              </p:ext>
            </p:extLst>
          </p:nvPr>
        </p:nvGraphicFramePr>
        <p:xfrm>
          <a:off x="1447800" y="34290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1" name="VISIO" r:id="rId11" imgW="3017880" imgH="1368000" progId="Visio.Drawing.6">
                  <p:embed/>
                </p:oleObj>
              </mc:Choice>
              <mc:Fallback>
                <p:oleObj name="VISIO" r:id="rId11" imgW="3017880" imgH="136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6096000" cy="264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803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05200" y="6019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>
                <a:latin typeface="Times New Roman" pitchFamily="18" charset="0"/>
              </a:rPr>
              <a:t> = </a:t>
            </a:r>
            <a:r>
              <a:rPr lang="en-US" sz="2400" i="1">
                <a:latin typeface="Times New Roman" pitchFamily="18" charset="0"/>
              </a:rPr>
              <a:t>AB + BC</a:t>
            </a:r>
          </a:p>
        </p:txBody>
      </p:sp>
      <p:sp>
        <p:nvSpPr>
          <p:cNvPr id="1068038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054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8039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1910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3-Input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93559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19200"/>
            <a:ext cx="7696200" cy="45259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Complement: </a:t>
            </a:r>
            <a:r>
              <a:rPr lang="en-US" dirty="0" smtClean="0"/>
              <a:t>variable with a bar over it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</a:p>
          <a:p>
            <a:r>
              <a:rPr lang="en-US" b="1" dirty="0" smtClean="0"/>
              <a:t>Literal: </a:t>
            </a:r>
            <a:r>
              <a:rPr lang="en-US" dirty="0" smtClean="0"/>
              <a:t>variable or its complement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err="1" smtClean="0"/>
              <a:t>Implicant</a:t>
            </a:r>
            <a:r>
              <a:rPr lang="en-US" b="1" dirty="0" smtClean="0"/>
              <a:t>: </a:t>
            </a:r>
            <a:r>
              <a:rPr lang="en-US" dirty="0" smtClean="0"/>
              <a:t>product of literals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BC</a:t>
            </a:r>
          </a:p>
          <a:p>
            <a:r>
              <a:rPr lang="en-US" sz="3600" b="1" dirty="0" smtClean="0"/>
              <a:t>Prime </a:t>
            </a:r>
            <a:r>
              <a:rPr lang="en-US" sz="3600" b="1" dirty="0" err="1" smtClean="0"/>
              <a:t>implicant</a:t>
            </a:r>
            <a:r>
              <a:rPr lang="en-US" sz="3600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implicant</a:t>
            </a:r>
            <a:r>
              <a:rPr lang="en-US" dirty="0" smtClean="0"/>
              <a:t> corresponding to the largest circle in a K-map</a:t>
            </a:r>
            <a:endParaRPr lang="en-US" dirty="0"/>
          </a:p>
        </p:txBody>
      </p:sp>
      <p:sp>
        <p:nvSpPr>
          <p:cNvPr id="92160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209800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371600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52600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2971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371600" y="2971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09800" y="2971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00200" y="40386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242038" y="40386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 Definitions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77683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143000"/>
            <a:ext cx="784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Every 1 must be circled at least once</a:t>
            </a:r>
          </a:p>
          <a:p>
            <a:r>
              <a:rPr lang="en-US" dirty="0" smtClean="0"/>
              <a:t>Each circle must span a power of 2 (i.e. 1, 2, 4) squares in each direction</a:t>
            </a:r>
          </a:p>
          <a:p>
            <a:r>
              <a:rPr lang="en-US" dirty="0" smtClean="0"/>
              <a:t>Each circle must be as large as possible</a:t>
            </a:r>
          </a:p>
          <a:p>
            <a:r>
              <a:rPr lang="en-US" dirty="0" smtClean="0"/>
              <a:t>A circle may wrap around the edges</a:t>
            </a:r>
          </a:p>
          <a:p>
            <a:r>
              <a:rPr lang="en-US" dirty="0" smtClean="0"/>
              <a:t>A “don't care” (X) is circled only if it helps minimize the equation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7143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696200" cy="4953000"/>
          </a:xfrm>
        </p:spPr>
        <p:txBody>
          <a:bodyPr/>
          <a:lstStyle/>
          <a:p>
            <a:r>
              <a:rPr lang="en-US" dirty="0" smtClean="0"/>
              <a:t>Every element is combinational</a:t>
            </a:r>
          </a:p>
          <a:p>
            <a:r>
              <a:rPr lang="en-US" dirty="0" smtClean="0"/>
              <a:t>Every node is either an input or connects to </a:t>
            </a:r>
            <a:r>
              <a:rPr lang="en-US" i="1" dirty="0" smtClean="0"/>
              <a:t>exactly one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The circuit contains no cyclic paths</a:t>
            </a:r>
          </a:p>
          <a:p>
            <a:r>
              <a:rPr lang="en-US" b="1" dirty="0" smtClean="0"/>
              <a:t>Example:</a:t>
            </a:r>
          </a:p>
          <a:p>
            <a:pPr>
              <a:spcAft>
                <a:spcPts val="800"/>
              </a:spcAft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graphicFrame>
        <p:nvGraphicFramePr>
          <p:cNvPr id="766980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29818513"/>
              </p:ext>
            </p:extLst>
          </p:nvPr>
        </p:nvGraphicFramePr>
        <p:xfrm>
          <a:off x="3468687" y="4038600"/>
          <a:ext cx="30845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name="VISIO" r:id="rId6" imgW="834840" imgH="549000" progId="Visio.Drawing.6">
                  <p:embed/>
                </p:oleObj>
              </mc:Choice>
              <mc:Fallback>
                <p:oleObj name="VISIO" r:id="rId6" imgW="834840" imgH="54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7" y="4038600"/>
                        <a:ext cx="3084513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68759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Rules of Combinational Composition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75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7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975255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4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46806730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5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158769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2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7922444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8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28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77551214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9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97779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2131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0972858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2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132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40203783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3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9309495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0363353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4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31624290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5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070187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88760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8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70789762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9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88760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2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75218005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3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8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36885" y="1371600"/>
            <a:ext cx="7673715" cy="4525963"/>
          </a:xfrm>
        </p:spPr>
        <p:txBody>
          <a:bodyPr/>
          <a:lstStyle/>
          <a:p>
            <a:r>
              <a:rPr lang="en-US" dirty="0" smtClean="0"/>
              <a:t>Multiplexers</a:t>
            </a:r>
          </a:p>
          <a:p>
            <a:r>
              <a:rPr lang="en-US" dirty="0" smtClean="0"/>
              <a:t>Decoders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Building Blocks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3602888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7772400" cy="4953000"/>
          </a:xfrm>
        </p:spPr>
        <p:txBody>
          <a:bodyPr/>
          <a:lstStyle/>
          <a:p>
            <a:r>
              <a:rPr lang="en-US" dirty="0" smtClean="0"/>
              <a:t>Selects between one of </a:t>
            </a:r>
            <a:r>
              <a:rPr lang="en-US" i="1" dirty="0" smtClean="0"/>
              <a:t>N</a:t>
            </a:r>
            <a:r>
              <a:rPr lang="en-US" dirty="0" smtClean="0"/>
              <a:t> inputs to connect to output</a:t>
            </a:r>
          </a:p>
          <a:p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-bit select input – control input</a:t>
            </a:r>
          </a:p>
          <a:p>
            <a:r>
              <a:rPr lang="en-US" sz="2400" b="1" dirty="0" smtClean="0"/>
              <a:t>Example:</a:t>
            </a:r>
            <a:r>
              <a:rPr lang="en-US" sz="2400" dirty="0" smtClean="0"/>
              <a:t>                     </a:t>
            </a:r>
            <a:r>
              <a:rPr lang="en-US" sz="2400" b="1" dirty="0" smtClean="0">
                <a:solidFill>
                  <a:schemeClr val="accent1"/>
                </a:solidFill>
              </a:rPr>
              <a:t>2:1 Mux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Multiplexer (Mux)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947484"/>
              </p:ext>
            </p:extLst>
          </p:nvPr>
        </p:nvGraphicFramePr>
        <p:xfrm>
          <a:off x="3048000" y="3200400"/>
          <a:ext cx="2362200" cy="302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0" name="VISIO" r:id="rId5" imgW="1517400" imgH="1942200" progId="Visio.Drawing.6">
                  <p:embed/>
                </p:oleObj>
              </mc:Choice>
              <mc:Fallback>
                <p:oleObj name="VISIO" r:id="rId5" imgW="1517400" imgH="194220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3200400"/>
                        <a:ext cx="2362200" cy="302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508593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r>
              <a:rPr lang="en-US" smtClean="0"/>
              <a:t>2-&lt;</a:t>
            </a:r>
            <a:fld id="{4A5C0BFF-4629-4BAF-A722-EBD678215DEC}" type="slidenum">
              <a:rPr lang="en-US" smtClean="0"/>
              <a:pPr/>
              <a:t>68</a:t>
            </a:fld>
            <a:r>
              <a:rPr lang="en-US" smtClean="0"/>
              <a:t>&gt;</a:t>
            </a:r>
          </a:p>
          <a:p>
            <a:endParaRPr lang="en-GB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81856" y="1239187"/>
            <a:ext cx="3810000" cy="4953000"/>
          </a:xfrm>
        </p:spPr>
        <p:txBody>
          <a:bodyPr/>
          <a:lstStyle/>
          <a:p>
            <a:r>
              <a:rPr lang="en-US" b="1" dirty="0" smtClean="0"/>
              <a:t>Logic gates</a:t>
            </a:r>
          </a:p>
          <a:p>
            <a:pPr lvl="1"/>
            <a:r>
              <a:rPr lang="en-US" sz="2000" dirty="0" smtClean="0"/>
              <a:t>Sum-of-products form</a:t>
            </a:r>
            <a:endParaRPr lang="en-US" sz="2000" dirty="0"/>
          </a:p>
        </p:txBody>
      </p:sp>
      <p:graphicFrame>
        <p:nvGraphicFramePr>
          <p:cNvPr id="109261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70635470"/>
              </p:ext>
            </p:extLst>
          </p:nvPr>
        </p:nvGraphicFramePr>
        <p:xfrm>
          <a:off x="6096000" y="3352800"/>
          <a:ext cx="16478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6" name="VISIO" r:id="rId8" imgW="942840" imgH="1221480" progId="Visio.Drawing.6">
                  <p:embed/>
                </p:oleObj>
              </mc:Choice>
              <mc:Fallback>
                <p:oleObj name="VISIO" r:id="rId8" imgW="942840" imgH="1221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352800"/>
                        <a:ext cx="16478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14" name="Object 6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64350091"/>
              </p:ext>
            </p:extLst>
          </p:nvPr>
        </p:nvGraphicFramePr>
        <p:xfrm>
          <a:off x="1447800" y="2514600"/>
          <a:ext cx="24130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7" name="VISIO" r:id="rId10" imgW="1774800" imgH="2914560" progId="Visio.Drawing.6">
                  <p:embed/>
                </p:oleObj>
              </mc:Choice>
              <mc:Fallback>
                <p:oleObj name="VISIO" r:id="rId10" imgW="1774800" imgH="291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24130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16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00600" y="1219200"/>
            <a:ext cx="381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err="1">
                <a:latin typeface="Times New Roman" pitchFamily="18" charset="0"/>
                <a:cs typeface="Arial" charset="0"/>
              </a:rPr>
              <a:t>Tristates</a:t>
            </a:r>
            <a:endParaRPr lang="en-US" sz="3200" b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For an N-input mux, use N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tristates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Turn on exactly one to select the appropriate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Multiplexer Implementations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10672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894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3897710"/>
              </p:ext>
            </p:extLst>
          </p:nvPr>
        </p:nvGraphicFramePr>
        <p:xfrm>
          <a:off x="3396911" y="1943100"/>
          <a:ext cx="170973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8" name="VISIO" r:id="rId6" imgW="772920" imgH="1583640" progId="Visio.Drawing.6">
                  <p:embed/>
                </p:oleObj>
              </mc:Choice>
              <mc:Fallback>
                <p:oleObj name="VISIO" r:id="rId6" imgW="772920" imgH="1583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911" y="1943100"/>
                        <a:ext cx="1709738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898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Using the mux as a lookup table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Multiplexers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0975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specification of outputs in terms of inputs</a:t>
            </a:r>
          </a:p>
          <a:p>
            <a:r>
              <a:rPr lang="en-US" b="1" dirty="0" smtClean="0"/>
              <a:t>Example:    </a:t>
            </a:r>
            <a:r>
              <a:rPr lang="en-US" sz="2800" i="1" dirty="0" smtClean="0"/>
              <a:t>S</a:t>
            </a:r>
            <a:r>
              <a:rPr lang="en-US" sz="2800" dirty="0" smtClean="0"/>
              <a:t>     = F(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in</a:t>
            </a:r>
            <a:r>
              <a:rPr lang="en-US" sz="2800" dirty="0" smtClean="0"/>
              <a:t>)</a:t>
            </a:r>
          </a:p>
          <a:p>
            <a:pPr>
              <a:buFontTx/>
              <a:buNone/>
            </a:pPr>
            <a:r>
              <a:rPr lang="en-US" sz="2800" i="1" dirty="0" smtClean="0"/>
              <a:t>                  	    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out</a:t>
            </a:r>
            <a:r>
              <a:rPr lang="en-US" sz="2800" dirty="0" smtClean="0"/>
              <a:t> = F(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in</a:t>
            </a:r>
            <a:r>
              <a:rPr lang="en-US" sz="2800" dirty="0" smtClean="0"/>
              <a:t>) </a:t>
            </a:r>
            <a:endParaRPr lang="en-US" sz="2800" dirty="0"/>
          </a:p>
        </p:txBody>
      </p:sp>
      <p:graphicFrame>
        <p:nvGraphicFramePr>
          <p:cNvPr id="88883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52702607"/>
              </p:ext>
            </p:extLst>
          </p:nvPr>
        </p:nvGraphicFramePr>
        <p:xfrm>
          <a:off x="2362200" y="3276600"/>
          <a:ext cx="4755116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9" name="VISIO" r:id="rId6" imgW="1247040" imgH="805320" progId="Visio.Drawing.6">
                  <p:embed/>
                </p:oleObj>
              </mc:Choice>
              <mc:Fallback>
                <p:oleObj name="VISIO" r:id="rId6" imgW="1247040" imgH="80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76600"/>
                        <a:ext cx="4755116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76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310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2833732"/>
              </p:ext>
            </p:extLst>
          </p:nvPr>
        </p:nvGraphicFramePr>
        <p:xfrm>
          <a:off x="1476375" y="2438400"/>
          <a:ext cx="657225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2" name="VISIO" r:id="rId6" imgW="2322360" imgH="697320" progId="Visio.Drawing.6">
                  <p:embed/>
                </p:oleObj>
              </mc:Choice>
              <mc:Fallback>
                <p:oleObj name="VISIO" r:id="rId6" imgW="2322360" imgH="697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38400"/>
                        <a:ext cx="657225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310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Reducing the size of the mux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Multiplexers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8894071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59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1856228"/>
              </p:ext>
            </p:extLst>
          </p:nvPr>
        </p:nvGraphicFramePr>
        <p:xfrm>
          <a:off x="2870200" y="2438400"/>
          <a:ext cx="3327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6" name="VISIO" r:id="rId6" imgW="1422000" imgH="1693800" progId="Visio.Drawing.6">
                  <p:embed/>
                </p:oleObj>
              </mc:Choice>
              <mc:Fallback>
                <p:oleObj name="VISIO" r:id="rId6" imgW="1422000" imgH="1693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2438400"/>
                        <a:ext cx="332740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94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inputs, 2</a:t>
            </a:r>
            <a:r>
              <a:rPr lang="en-US" sz="3200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sz="3200" dirty="0">
                <a:latin typeface="Times New Roman" pitchFamily="18" charset="0"/>
                <a:cs typeface="Arial" charset="0"/>
              </a:rPr>
              <a:t> outputs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One-hot outputs: only one output HIGH at once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Decoders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5473493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8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341550"/>
              </p:ext>
            </p:extLst>
          </p:nvPr>
        </p:nvGraphicFramePr>
        <p:xfrm>
          <a:off x="2438400" y="1219200"/>
          <a:ext cx="4343400" cy="466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0" name="VISIO" r:id="rId5" imgW="1872000" imgH="2011680" progId="Visio.Drawing.6">
                  <p:embed/>
                </p:oleObj>
              </mc:Choice>
              <mc:Fallback>
                <p:oleObj name="VISIO" r:id="rId5" imgW="1872000" imgH="2011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19200"/>
                        <a:ext cx="4343400" cy="4667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Decoder Implementation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46754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13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7466514"/>
              </p:ext>
            </p:extLst>
          </p:nvPr>
        </p:nvGraphicFramePr>
        <p:xfrm>
          <a:off x="2514600" y="2133600"/>
          <a:ext cx="4038600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3" name="VISIO" r:id="rId6" imgW="1443240" imgH="1350720" progId="Visio.Drawing.6">
                  <p:embed/>
                </p:oleObj>
              </mc:Choice>
              <mc:Fallback>
                <p:oleObj name="VISIO" r:id="rId6" imgW="1443240" imgH="1350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4038600" cy="377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OR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minterms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Decoders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8001581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6185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1731721"/>
              </p:ext>
            </p:extLst>
          </p:nvPr>
        </p:nvGraphicFramePr>
        <p:xfrm>
          <a:off x="2590800" y="2884487"/>
          <a:ext cx="388620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8" name="VISIO" r:id="rId6" imgW="1735560" imgH="1603080" progId="Visio.Drawing.6">
                  <p:embed/>
                </p:oleObj>
              </mc:Choice>
              <mc:Fallback>
                <p:oleObj name="VISIO" r:id="rId6" imgW="1735560" imgH="160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84487"/>
                        <a:ext cx="3886200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Delay between input change and output changing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How to build fast circuits?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Timing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357500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9258" name="Object 10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2085186"/>
              </p:ext>
            </p:extLst>
          </p:nvPr>
        </p:nvGraphicFramePr>
        <p:xfrm>
          <a:off x="2438400" y="2362200"/>
          <a:ext cx="4541838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2" name="VISIO" r:id="rId6" imgW="1768320" imgH="1631880" progId="Visio.Drawing.6">
                  <p:embed/>
                </p:oleObj>
              </mc:Choice>
              <mc:Fallback>
                <p:oleObj name="VISIO" r:id="rId6" imgW="1768320" imgH="1631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4541838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Propagation delay: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max delay from input to output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Contamination delay: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min delay from input to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Propagation &amp; Contamination Delay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2548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1303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5649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Delay is caused by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Capacitance and resistance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in a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Speed of light limitation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Reasons </a:t>
            </a:r>
            <a:r>
              <a:rPr lang="en-US" sz="3200" dirty="0">
                <a:latin typeface="Times New Roman" pitchFamily="18" charset="0"/>
                <a:cs typeface="Arial" charset="0"/>
              </a:rPr>
              <a:t>why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32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3200" dirty="0">
                <a:latin typeface="Times New Roman" pitchFamily="18" charset="0"/>
                <a:cs typeface="Arial" charset="0"/>
              </a:rPr>
              <a:t> may be different: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Different rising and falling delays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Multiple inputs and outputs, some of which are faster than others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Circuits slow down when hot and speed up when cold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Propagation &amp; Contamination Delay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7309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990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9740426"/>
              </p:ext>
            </p:extLst>
          </p:nvPr>
        </p:nvGraphicFramePr>
        <p:xfrm>
          <a:off x="2057400" y="1371600"/>
          <a:ext cx="5343525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6" name="VISIO" r:id="rId7" imgW="2000160" imgH="1178640" progId="Visio.Drawing.6">
                  <p:embed/>
                </p:oleObj>
              </mc:Choice>
              <mc:Fallback>
                <p:oleObj name="VISIO" r:id="rId7" imgW="2000160" imgH="1178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5343525" cy="314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88" name="Rectangle 4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7992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  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Critical (Long) Path: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2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_AND</a:t>
            </a:r>
            <a:r>
              <a:rPr lang="en-US" sz="2400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_OR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                 Short Path: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 smtClean="0">
                <a:latin typeface="Times New Roman" pitchFamily="18" charset="0"/>
                <a:cs typeface="Arial" charset="0"/>
              </a:rPr>
              <a:t>cd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=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_AND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Critical (Long) &amp; Short Paths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854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9016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When a single input change causes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an output to change multiple times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8018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038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9105253"/>
              </p:ext>
            </p:extLst>
          </p:nvPr>
        </p:nvGraphicFramePr>
        <p:xfrm>
          <a:off x="2133600" y="1905000"/>
          <a:ext cx="4800600" cy="4607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9" name="VISIO" r:id="rId7" imgW="2143080" imgH="2057400" progId="Visio.Drawing.6">
                  <p:embed/>
                </p:oleObj>
              </mc:Choice>
              <mc:Fallback>
                <p:oleObj name="VISIO" r:id="rId7" imgW="2143080" imgH="2057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800600" cy="4607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34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happens when A = 0, C = 1, B falls?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8060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762000" y="13716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Complement: variable with a bar over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Literal: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 smtClean="0"/>
              <a:t>Implicant</a:t>
            </a:r>
            <a:r>
              <a:rPr lang="en-US" dirty="0" smtClean="0"/>
              <a:t>: product of literals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BC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Minterm</a:t>
            </a:r>
            <a:r>
              <a:rPr lang="en-US" dirty="0" smtClean="0"/>
              <a:t>: product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Maxterm</a:t>
            </a:r>
            <a:r>
              <a:rPr lang="en-US" dirty="0" smtClean="0"/>
              <a:t>: sum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   </a:t>
            </a:r>
            <a:r>
              <a:rPr lang="en-US" b="1" i="1" dirty="0" smtClean="0">
                <a:solidFill>
                  <a:schemeClr val="accent1"/>
                </a:solidFill>
              </a:rPr>
              <a:t>(A+B+C)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(A+B+C)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(A+B+C)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111104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192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6002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2004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6002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3622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76400" y="3657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057400" y="3657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2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6764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3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2860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4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5146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5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7526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6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8194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7" name="Line 1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5814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8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2672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9" name="Line 19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6482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Some Definitions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1163260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34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7043421"/>
              </p:ext>
            </p:extLst>
          </p:nvPr>
        </p:nvGraphicFramePr>
        <p:xfrm>
          <a:off x="1981200" y="1066800"/>
          <a:ext cx="5137150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3" name="VISIO" r:id="rId5" imgW="2629080" imgH="2750400" progId="Visio.Drawing.6">
                  <p:embed/>
                </p:oleObj>
              </mc:Choice>
              <mc:Fallback>
                <p:oleObj name="VISIO" r:id="rId5" imgW="2629080" imgH="2750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66800"/>
                        <a:ext cx="5137150" cy="537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 Example (cont.)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48194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063" name="Object 7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71344"/>
              </p:ext>
            </p:extLst>
          </p:nvPr>
        </p:nvGraphicFramePr>
        <p:xfrm>
          <a:off x="2743200" y="1143000"/>
          <a:ext cx="338772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8" name="VISIO" r:id="rId7" imgW="1746000" imgH="1314360" progId="Visio.Drawing.6">
                  <p:embed/>
                </p:oleObj>
              </mc:Choice>
              <mc:Fallback>
                <p:oleObj name="VISIO" r:id="rId7" imgW="1746000" imgH="131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43000"/>
                        <a:ext cx="3387725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1065" name="Object 9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14532236"/>
              </p:ext>
            </p:extLst>
          </p:nvPr>
        </p:nvGraphicFramePr>
        <p:xfrm>
          <a:off x="2133600" y="3886200"/>
          <a:ext cx="5105400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9" name="VISIO" r:id="rId9" imgW="2286000" imgH="1015200" progId="Visio.Drawing.6">
                  <p:embed/>
                </p:oleObj>
              </mc:Choice>
              <mc:Fallback>
                <p:oleObj name="VISIO" r:id="rId9" imgW="2286000" imgH="1015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86200"/>
                        <a:ext cx="5105400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58" name="Rectangle 2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Fixing the Glitch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4164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5399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3716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5540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Glitches don’t cause problems because of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synchronous design</a:t>
            </a:r>
            <a:r>
              <a:rPr lang="en-US" sz="32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Times New Roman" pitchFamily="18" charset="0"/>
                <a:cs typeface="Arial" charset="0"/>
              </a:rPr>
              <a:t>conventions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(see Chapter </a:t>
            </a:r>
            <a:r>
              <a:rPr lang="en-US" sz="3200" dirty="0">
                <a:latin typeface="Times New Roman" pitchFamily="18" charset="0"/>
                <a:cs typeface="Arial" charset="0"/>
              </a:rPr>
              <a:t>3)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It’s </a:t>
            </a:r>
            <a:r>
              <a:rPr lang="en-US" sz="3200" dirty="0">
                <a:latin typeface="Times New Roman" pitchFamily="18" charset="0"/>
                <a:cs typeface="Arial" charset="0"/>
              </a:rPr>
              <a:t>important to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recognize</a:t>
            </a:r>
            <a:r>
              <a:rPr lang="en-US" sz="3200" dirty="0">
                <a:latin typeface="Times New Roman" pitchFamily="18" charset="0"/>
                <a:cs typeface="Arial" charset="0"/>
              </a:rPr>
              <a:t> a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glitch: in </a:t>
            </a:r>
            <a:r>
              <a:rPr lang="en-US" sz="3200" dirty="0">
                <a:latin typeface="Times New Roman" pitchFamily="18" charset="0"/>
                <a:cs typeface="Arial" charset="0"/>
              </a:rPr>
              <a:t>simulations or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on oscilloscope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Can’t get rid of all glitches – simultaneous transitions on multiple inputs can also cause glitches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Why Understand Glitches?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997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221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6221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equations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minterm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product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TRUE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ORing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Arial" charset="0"/>
              </a:rPr>
              <a:t>minterms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where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output is TRUE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sum (OR) of products (AND terms)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679891"/>
              </p:ext>
            </p:extLst>
          </p:nvPr>
        </p:nvGraphicFramePr>
        <p:xfrm>
          <a:off x="2514600" y="3962400"/>
          <a:ext cx="4332174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8" name="VISIO" r:id="rId7" imgW="1766520" imgH="808560" progId="Visio.Drawing.6">
                  <p:embed/>
                </p:oleObj>
              </mc:Choice>
              <mc:Fallback>
                <p:oleObj name="VISIO" r:id="rId7" imgW="1766520" imgH="808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3962400"/>
                        <a:ext cx="4332174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034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10265</TotalTime>
  <Words>1838</Words>
  <Application>Microsoft Office PowerPoint</Application>
  <PresentationFormat>On-screen Show (4:3)</PresentationFormat>
  <Paragraphs>449</Paragraphs>
  <Slides>82</Slides>
  <Notes>81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85" baseType="lpstr">
      <vt:lpstr>Office Theme</vt:lpstr>
      <vt:lpstr>VISIO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Sum-of-Products Form</vt:lpstr>
      <vt:lpstr>Sum-of-Products Form</vt:lpstr>
      <vt:lpstr>PowerPoint Presentation</vt:lpstr>
      <vt:lpstr>PowerPoint Presentation</vt:lpstr>
      <vt:lpstr>PowerPoint Presentation</vt:lpstr>
      <vt:lpstr>SOP &amp; POS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sharris</cp:lastModifiedBy>
  <cp:revision>57</cp:revision>
  <dcterms:created xsi:type="dcterms:W3CDTF">2012-08-07T04:56:47Z</dcterms:created>
  <dcterms:modified xsi:type="dcterms:W3CDTF">2014-03-29T20:00:37Z</dcterms:modified>
</cp:coreProperties>
</file>