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5" r:id="rId8"/>
    <p:sldId id="263" r:id="rId9"/>
    <p:sldId id="264" r:id="rId10"/>
    <p:sldId id="260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</a:t>
            </a:r>
            <a:r>
              <a:rPr lang="zh-CN" altLang="en-US" b="1" dirty="0" smtClean="0"/>
              <a:t>反射机制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296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b="1" dirty="0"/>
              <a:t>public String </a:t>
            </a:r>
            <a:r>
              <a:rPr lang="en-US" altLang="zh-CN" sz="2000" b="1" dirty="0" err="1"/>
              <a:t>getSex</a:t>
            </a:r>
            <a:r>
              <a:rPr lang="en-US" altLang="zh-CN" sz="2000" b="1" dirty="0"/>
              <a:t>() {</a:t>
            </a:r>
          </a:p>
          <a:p>
            <a:pPr marL="0" indent="0">
              <a:buNone/>
            </a:pPr>
            <a:r>
              <a:rPr lang="en-US" altLang="zh-CN" sz="2000" b="1" dirty="0" smtClean="0"/>
              <a:t>	return </a:t>
            </a:r>
            <a:r>
              <a:rPr lang="en-US" altLang="zh-CN" sz="2000" b="1" dirty="0"/>
              <a:t>sex;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setSex</a:t>
            </a:r>
            <a:r>
              <a:rPr lang="en-US" altLang="zh-CN" sz="2000" b="1" dirty="0"/>
              <a:t>(String sex) {</a:t>
            </a:r>
          </a:p>
          <a:p>
            <a:pPr marL="0" indent="0"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this.sex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sex;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b="1" dirty="0"/>
              <a:t>public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getAge</a:t>
            </a:r>
            <a:r>
              <a:rPr lang="en-US" altLang="zh-CN" sz="2000" b="1" dirty="0"/>
              <a:t>() {</a:t>
            </a:r>
          </a:p>
          <a:p>
            <a:pPr marL="0" indent="0">
              <a:buNone/>
            </a:pPr>
            <a:r>
              <a:rPr lang="en-US" altLang="zh-CN" sz="2000" b="1" dirty="0" smtClean="0"/>
              <a:t>	return </a:t>
            </a:r>
            <a:r>
              <a:rPr lang="en-US" altLang="zh-CN" sz="2000" b="1" dirty="0"/>
              <a:t>age;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setAge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age) {</a:t>
            </a:r>
          </a:p>
          <a:p>
            <a:pPr marL="0" indent="0"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this.age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age;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@Override</a:t>
            </a:r>
          </a:p>
          <a:p>
            <a:pPr marL="0" indent="0">
              <a:buNone/>
            </a:pPr>
            <a:r>
              <a:rPr lang="en-US" altLang="zh-CN" sz="2000" b="1" dirty="0"/>
              <a:t>public String </a:t>
            </a:r>
            <a:r>
              <a:rPr lang="en-US" altLang="zh-CN" sz="2000" b="1" dirty="0" err="1"/>
              <a:t>toString</a:t>
            </a:r>
            <a:r>
              <a:rPr lang="en-US" altLang="zh-CN" sz="2000" b="1" dirty="0"/>
              <a:t>() {</a:t>
            </a:r>
          </a:p>
          <a:p>
            <a:pPr marL="0" indent="0">
              <a:buNone/>
            </a:pPr>
            <a:r>
              <a:rPr lang="en-US" altLang="zh-CN" sz="2000" b="1" dirty="0" smtClean="0"/>
              <a:t>	return </a:t>
            </a:r>
            <a:r>
              <a:rPr lang="en-US" altLang="zh-CN" sz="2000" b="1" dirty="0"/>
              <a:t>"User [name=" + name + ", sex=" + sex + ", age=" + age + "]";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indent="0">
              <a:lnSpc>
                <a:spcPct val="150000"/>
              </a:lnSpc>
              <a:buNone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74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solidFill>
                  <a:srgbClr val="0070C0"/>
                </a:solidFill>
              </a:rPr>
              <a:t>通过</a:t>
            </a:r>
            <a:r>
              <a:rPr lang="en-US" altLang="zh-CN" sz="1800" b="1" dirty="0">
                <a:solidFill>
                  <a:srgbClr val="0070C0"/>
                </a:solidFill>
              </a:rPr>
              <a:t>Class</a:t>
            </a:r>
            <a:r>
              <a:rPr lang="zh-CN" altLang="en-US" sz="1800" b="1" dirty="0">
                <a:solidFill>
                  <a:srgbClr val="0070C0"/>
                </a:solidFill>
              </a:rPr>
              <a:t>类获取成员变量、成员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方法等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public class Test {</a:t>
            </a:r>
          </a:p>
          <a:p>
            <a:pPr marL="360000" indent="0">
              <a:buNone/>
            </a:pPr>
            <a:r>
              <a:rPr lang="en-US" altLang="zh-CN" sz="1800" b="1" dirty="0"/>
              <a:t>public void test() throws </a:t>
            </a:r>
            <a:r>
              <a:rPr lang="en-US" altLang="zh-CN" sz="1800" b="1" dirty="0" err="1"/>
              <a:t>InstantiationException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IllegalAccessException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NoSuchFieldException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SecurityException</a:t>
            </a:r>
            <a:r>
              <a:rPr lang="en-US" altLang="zh-CN" sz="1800" b="1" dirty="0"/>
              <a:t>,</a:t>
            </a:r>
          </a:p>
          <a:p>
            <a:pPr marL="360000" indent="0">
              <a:buNone/>
            </a:pPr>
            <a:r>
              <a:rPr lang="en-US" altLang="zh-CN" sz="1800" b="1" dirty="0" err="1"/>
              <a:t>NoSuchMethodException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IllegalArgumentException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InvocationTargetException</a:t>
            </a:r>
            <a:r>
              <a:rPr lang="en-US" altLang="zh-CN" sz="1800" b="1" dirty="0"/>
              <a:t> {</a:t>
            </a:r>
          </a:p>
          <a:p>
            <a:pPr marL="720000" indent="0">
              <a:buNone/>
            </a:pPr>
            <a:r>
              <a:rPr lang="en-US" altLang="zh-CN" sz="1800" b="1" dirty="0"/>
              <a:t>Class&lt;User&gt; </a:t>
            </a:r>
            <a:r>
              <a:rPr lang="en-US" altLang="zh-CN" sz="1800" b="1" dirty="0" err="1"/>
              <a:t>clazz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User.class</a:t>
            </a:r>
            <a:r>
              <a:rPr lang="en-US" altLang="zh-CN" sz="1800" b="1" dirty="0"/>
              <a:t>;</a:t>
            </a:r>
          </a:p>
          <a:p>
            <a:pPr marL="720000" indent="0">
              <a:buNone/>
            </a:pPr>
            <a:r>
              <a:rPr lang="en-US" altLang="zh-CN" sz="1800" b="1" dirty="0"/>
              <a:t>/* Class&lt;User&gt; </a:t>
            </a:r>
            <a:r>
              <a:rPr lang="en-US" altLang="zh-CN" sz="1800" b="1" u="sng" dirty="0" err="1"/>
              <a:t>clazz</a:t>
            </a:r>
            <a:r>
              <a:rPr lang="en-US" altLang="zh-CN" sz="1800" b="1" u="sng" dirty="0"/>
              <a:t>=</a:t>
            </a:r>
            <a:r>
              <a:rPr lang="en-US" altLang="zh-CN" sz="1800" b="1" u="sng" dirty="0" err="1"/>
              <a:t>Class.forName</a:t>
            </a:r>
            <a:r>
              <a:rPr lang="en-US" altLang="zh-CN" sz="1800" b="1" u="sng" dirty="0"/>
              <a:t>("</a:t>
            </a:r>
            <a:r>
              <a:rPr lang="en-US" altLang="zh-CN" sz="1800" b="1" u="sng" dirty="0" err="1"/>
              <a:t>test.User</a:t>
            </a:r>
            <a:r>
              <a:rPr lang="en-US" altLang="zh-CN" sz="1800" b="1" u="sng" dirty="0"/>
              <a:t>"); */</a:t>
            </a:r>
          </a:p>
          <a:p>
            <a:pPr marL="720000" indent="0">
              <a:buNone/>
            </a:pPr>
            <a:r>
              <a:rPr lang="en-US" altLang="zh-CN" sz="1800" b="1" dirty="0"/>
              <a:t>User </a:t>
            </a:r>
            <a:r>
              <a:rPr lang="en-US" altLang="zh-CN" sz="1800" b="1" dirty="0" err="1"/>
              <a:t>user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clazz.newInstance</a:t>
            </a:r>
            <a:r>
              <a:rPr lang="en-US" altLang="zh-CN" sz="1800" b="1" dirty="0"/>
              <a:t>();</a:t>
            </a:r>
          </a:p>
          <a:p>
            <a:pPr marL="720000" indent="0">
              <a:buNone/>
            </a:pPr>
            <a:r>
              <a:rPr lang="en-US" altLang="zh-CN" sz="1800" b="1" dirty="0"/>
              <a:t>Field f1 = </a:t>
            </a:r>
            <a:r>
              <a:rPr lang="en-US" altLang="zh-CN" sz="1800" b="1" dirty="0" err="1"/>
              <a:t>clazz.getDeclaredField</a:t>
            </a:r>
            <a:r>
              <a:rPr lang="en-US" altLang="zh-CN" sz="1800" b="1" dirty="0"/>
              <a:t>("name");</a:t>
            </a:r>
          </a:p>
          <a:p>
            <a:pPr marL="720000" indent="0">
              <a:buNone/>
            </a:pPr>
            <a:r>
              <a:rPr lang="en-US" altLang="zh-CN" sz="1800" b="1" dirty="0"/>
              <a:t>f1.setAccessible(true);//</a:t>
            </a:r>
            <a:r>
              <a:rPr lang="zh-CN" altLang="en-US" sz="1800" b="1" dirty="0"/>
              <a:t>设置为可访问</a:t>
            </a:r>
          </a:p>
          <a:p>
            <a:pPr marL="720000" indent="0">
              <a:buNone/>
            </a:pPr>
            <a:r>
              <a:rPr lang="en-US" altLang="zh-CN" sz="1800" b="1" dirty="0"/>
              <a:t>f1.set(user, "</a:t>
            </a:r>
            <a:r>
              <a:rPr lang="en-US" altLang="zh-CN" sz="1800" b="1" dirty="0" err="1"/>
              <a:t>jxy</a:t>
            </a:r>
            <a:r>
              <a:rPr lang="en-US" altLang="zh-CN" sz="1800" b="1" dirty="0"/>
              <a:t>");</a:t>
            </a:r>
          </a:p>
          <a:p>
            <a:pPr marL="720000" indent="0">
              <a:buNone/>
            </a:pPr>
            <a:r>
              <a:rPr lang="en-US" altLang="zh-CN" sz="1800" b="1" dirty="0"/>
              <a:t>Field f2 = </a:t>
            </a:r>
            <a:r>
              <a:rPr lang="en-US" altLang="zh-CN" sz="1800" b="1" dirty="0" err="1"/>
              <a:t>clazz.getDeclaredField</a:t>
            </a:r>
            <a:r>
              <a:rPr lang="en-US" altLang="zh-CN" sz="1800" b="1" dirty="0"/>
              <a:t>("sex");</a:t>
            </a:r>
          </a:p>
          <a:p>
            <a:pPr marL="720000" indent="0">
              <a:buNone/>
            </a:pPr>
            <a:r>
              <a:rPr lang="en-US" altLang="zh-CN" sz="1800" b="1" dirty="0"/>
              <a:t>f2.setAccessible(true);</a:t>
            </a:r>
          </a:p>
          <a:p>
            <a:pPr marL="720000" indent="0">
              <a:buNone/>
            </a:pPr>
            <a:r>
              <a:rPr lang="en-US" altLang="zh-CN" sz="1800" b="1" dirty="0"/>
              <a:t>f2.set(user, "</a:t>
            </a:r>
            <a:r>
              <a:rPr lang="zh-CN" altLang="en-US" sz="1800" b="1" dirty="0"/>
              <a:t>男</a:t>
            </a:r>
            <a:r>
              <a:rPr lang="en-US" altLang="zh-CN" sz="1800" b="1" dirty="0"/>
              <a:t>");</a:t>
            </a:r>
          </a:p>
          <a:p>
            <a:pPr marL="720000" indent="0">
              <a:buNone/>
            </a:pPr>
            <a:r>
              <a:rPr lang="en-US" altLang="zh-CN" sz="1600" b="1" dirty="0"/>
              <a:t>Method m1 = </a:t>
            </a:r>
            <a:r>
              <a:rPr lang="en-US" altLang="zh-CN" sz="1600" b="1" dirty="0" err="1"/>
              <a:t>clazz.getMethod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setAge</a:t>
            </a:r>
            <a:r>
              <a:rPr lang="en-US" altLang="zh-CN" sz="1600" b="1" dirty="0"/>
              <a:t>", </a:t>
            </a:r>
            <a:r>
              <a:rPr lang="en-US" altLang="zh-CN" sz="1600" b="1" dirty="0" err="1"/>
              <a:t>int.class</a:t>
            </a:r>
            <a:r>
              <a:rPr lang="en-US" altLang="zh-CN" sz="1600" b="1" dirty="0"/>
              <a:t>);</a:t>
            </a:r>
          </a:p>
          <a:p>
            <a:pPr marL="720000" indent="0">
              <a:buNone/>
            </a:pPr>
            <a:r>
              <a:rPr lang="en-US" altLang="zh-CN" sz="1600" b="1" dirty="0"/>
              <a:t>m1.invoke(user, 22);</a:t>
            </a:r>
          </a:p>
          <a:p>
            <a:pPr marL="720000" indent="0">
              <a:buNone/>
            </a:pPr>
            <a:r>
              <a:rPr lang="en-US" altLang="zh-CN" sz="1600" b="1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(user);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}</a:t>
            </a:r>
            <a:endParaRPr lang="en-US" altLang="zh-CN" sz="1600" b="1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967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360000" indent="0">
              <a:buNone/>
            </a:pPr>
            <a:r>
              <a:rPr lang="en-US" altLang="zh-CN" sz="1800" b="1" dirty="0" smtClean="0"/>
              <a:t>public static void main(String[] </a:t>
            </a:r>
            <a:r>
              <a:rPr lang="en-US" altLang="zh-CN" sz="1800" b="1" dirty="0" err="1" smtClean="0"/>
              <a:t>args</a:t>
            </a:r>
            <a:r>
              <a:rPr lang="en-US" altLang="zh-CN" sz="1800" b="1" dirty="0" smtClean="0"/>
              <a:t>) throws </a:t>
            </a:r>
            <a:r>
              <a:rPr lang="en-US" altLang="zh-CN" sz="1800" b="1" dirty="0" err="1" smtClean="0"/>
              <a:t>InstantiationException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IllegalAccessException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NoSuchFieldException</a:t>
            </a:r>
            <a:r>
              <a:rPr lang="en-US" altLang="zh-CN" sz="1800" b="1" dirty="0" smtClean="0"/>
              <a:t>,</a:t>
            </a:r>
          </a:p>
          <a:p>
            <a:pPr marL="360000" indent="0">
              <a:buNone/>
            </a:pPr>
            <a:r>
              <a:rPr lang="en-US" altLang="zh-CN" sz="1800" b="1" dirty="0" err="1" smtClean="0"/>
              <a:t>SecurityException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NoSuchMethodException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IllegalArgumentException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InvocationTargetException</a:t>
            </a:r>
            <a:r>
              <a:rPr lang="en-US" altLang="zh-CN" sz="1800" b="1" dirty="0"/>
              <a:t> {</a:t>
            </a:r>
          </a:p>
          <a:p>
            <a:pPr marL="720000" indent="0">
              <a:buNone/>
            </a:pPr>
            <a:r>
              <a:rPr lang="en-US" altLang="zh-CN" sz="1800" b="1" dirty="0"/>
              <a:t>Test t = new Test();</a:t>
            </a:r>
          </a:p>
          <a:p>
            <a:pPr marL="720000" indent="0">
              <a:buNone/>
            </a:pPr>
            <a:r>
              <a:rPr lang="en-US" altLang="zh-CN" sz="1800" b="1" dirty="0" err="1"/>
              <a:t>t.test</a:t>
            </a:r>
            <a:r>
              <a:rPr lang="en-US" altLang="zh-CN" sz="1800" b="1" dirty="0"/>
              <a:t>();</a:t>
            </a:r>
          </a:p>
          <a:p>
            <a:pPr marL="360000" indent="0">
              <a:buNone/>
            </a:pP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r>
              <a:rPr lang="en-US" altLang="zh-CN" sz="1800" b="1" dirty="0" smtClean="0"/>
              <a:t>}</a:t>
            </a:r>
          </a:p>
          <a:p>
            <a:pPr marL="0" indent="0">
              <a:buNone/>
            </a:pPr>
            <a:endParaRPr lang="zh-CN" altLang="en-US" sz="1800" b="1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、封装数据库增删改查类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reflect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项目（会讲解和演示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DaoBase.java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封装了数据库的增删改查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8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zh-CN" altLang="en-US" sz="3200" b="1" dirty="0"/>
              <a:t>四、反射机制的优点与</a:t>
            </a:r>
            <a:r>
              <a:rPr lang="zh-CN" altLang="en-US" sz="3200" b="1" dirty="0" smtClean="0"/>
              <a:t>缺点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/>
              <a:t>       java</a:t>
            </a:r>
            <a:r>
              <a:rPr lang="zh-CN" altLang="en-US" sz="1800" b="1" dirty="0"/>
              <a:t>的反射机制就是增加程序的灵活性，避免将程序写死到代码里，</a:t>
            </a:r>
            <a:br>
              <a:rPr lang="zh-CN" altLang="en-US" sz="1800" b="1" dirty="0"/>
            </a:br>
            <a:r>
              <a:rPr lang="zh-CN" altLang="en-US" sz="1800" b="1" dirty="0"/>
              <a:t>例如： 实例化一个 </a:t>
            </a:r>
            <a:r>
              <a:rPr lang="en-US" altLang="zh-CN" sz="1800" b="1" dirty="0" smtClean="0"/>
              <a:t>User()</a:t>
            </a:r>
            <a:r>
              <a:rPr lang="zh-CN" altLang="en-US" sz="1800" b="1" dirty="0"/>
              <a:t>对象， 不使用反射， </a:t>
            </a:r>
            <a:r>
              <a:rPr lang="en-US" altLang="zh-CN" sz="1800" b="1" dirty="0"/>
              <a:t>new person(); </a:t>
            </a:r>
            <a:r>
              <a:rPr lang="zh-CN" altLang="en-US" sz="1800" b="1" dirty="0"/>
              <a:t>如果想变成 实例化 其他类， 那么必须修改源代码，并重新编译。</a:t>
            </a:r>
            <a:br>
              <a:rPr lang="zh-CN" altLang="en-US" sz="1800" b="1" dirty="0"/>
            </a:b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</a:t>
            </a:r>
            <a:r>
              <a:rPr lang="zh-CN" altLang="en-US" sz="1800" b="1" dirty="0" smtClean="0"/>
              <a:t>使用</a:t>
            </a:r>
            <a:r>
              <a:rPr lang="zh-CN" altLang="en-US" sz="1800" b="1" dirty="0"/>
              <a:t>反射： </a:t>
            </a:r>
            <a:r>
              <a:rPr lang="en-US" altLang="zh-CN" sz="1800" b="1" dirty="0" err="1"/>
              <a:t>class.forName</a:t>
            </a:r>
            <a:r>
              <a:rPr lang="en-US" altLang="zh-CN" sz="1800" b="1" dirty="0" smtClean="0"/>
              <a:t>(“</a:t>
            </a:r>
            <a:r>
              <a:rPr lang="en-US" altLang="zh-CN" sz="1800" b="1" dirty="0" smtClean="0"/>
              <a:t>User”).</a:t>
            </a:r>
            <a:r>
              <a:rPr lang="en-US" altLang="zh-CN" sz="1800" b="1" dirty="0" err="1"/>
              <a:t>newInstance</a:t>
            </a:r>
            <a:r>
              <a:rPr lang="en-US" altLang="zh-CN" sz="1800" b="1" dirty="0"/>
              <a:t>()</a:t>
            </a:r>
            <a:r>
              <a:rPr lang="zh-CN" altLang="en-US" sz="1800" b="1" dirty="0"/>
              <a:t>； 而且这个类描述可以写到配置文件中，如 **</a:t>
            </a:r>
            <a:r>
              <a:rPr lang="en-US" altLang="zh-CN" sz="1800" b="1" dirty="0"/>
              <a:t>.xml, </a:t>
            </a:r>
            <a:r>
              <a:rPr lang="zh-CN" altLang="en-US" sz="1800" b="1" dirty="0"/>
              <a:t>这样如果想实例化其他类，只要修改配置文件</a:t>
            </a:r>
            <a:r>
              <a:rPr lang="zh-CN" altLang="en-US" sz="1800" b="1" dirty="0" smtClean="0"/>
              <a:t>的</a:t>
            </a:r>
            <a:r>
              <a:rPr lang="en-US" altLang="zh-CN" sz="1800" b="1" dirty="0" smtClean="0"/>
              <a:t>“</a:t>
            </a:r>
            <a:r>
              <a:rPr lang="zh-CN" altLang="en-US" sz="1800" b="1" dirty="0" smtClean="0"/>
              <a:t>类描述</a:t>
            </a:r>
            <a:r>
              <a:rPr lang="en-US" altLang="zh-CN" sz="1800" b="1" dirty="0" smtClean="0"/>
              <a:t>”</a:t>
            </a:r>
            <a:r>
              <a:rPr lang="zh-CN" altLang="en-US" sz="1800" b="1" dirty="0" smtClean="0"/>
              <a:t>就</a:t>
            </a:r>
            <a:r>
              <a:rPr lang="zh-CN" altLang="en-US" sz="1800" b="1" dirty="0"/>
              <a:t>可以了，不需要重新修改代码并编译。 </a:t>
            </a:r>
            <a:br>
              <a:rPr lang="zh-CN" altLang="en-US" sz="1800" b="1" dirty="0"/>
            </a:b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缺点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 b="1" dirty="0"/>
              <a:t> </a:t>
            </a:r>
            <a:r>
              <a:rPr lang="en-US" altLang="zh-CN" sz="1900" b="1" dirty="0" smtClean="0"/>
              <a:t>       </a:t>
            </a:r>
            <a:r>
              <a:rPr lang="zh-CN" altLang="en-US" sz="1900" b="1" dirty="0" smtClean="0"/>
              <a:t>它</a:t>
            </a:r>
            <a:r>
              <a:rPr lang="zh-CN" altLang="en-US" sz="1900" b="1" dirty="0"/>
              <a:t>的缺点是对性能有影响。使用反射基本上是一种解释操作，我们可以告诉</a:t>
            </a:r>
            <a:r>
              <a:rPr lang="en-US" altLang="zh-CN" sz="1900" b="1" dirty="0"/>
              <a:t>JVM</a:t>
            </a:r>
            <a:r>
              <a:rPr lang="zh-CN" altLang="en-US" sz="1900" b="1" dirty="0"/>
              <a:t>，我们希望做什么并且它满足我们的要求。这类操作总是慢于只直接执行相同的操作。</a:t>
            </a:r>
            <a:endParaRPr lang="zh-CN" alt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66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08112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总的来说，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反射机制是一个很好用的东西，用它可以解决很多死的东西，因为反射机制的</a:t>
            </a:r>
            <a:r>
              <a:rPr lang="zh-CN" altLang="en-US" sz="2000" b="1" dirty="0" smtClean="0"/>
              <a:t>灵活性很大</a:t>
            </a:r>
            <a:r>
              <a:rPr lang="zh-CN" altLang="en-US" sz="2000" b="1" dirty="0"/>
              <a:t>，</a:t>
            </a:r>
            <a:r>
              <a:rPr lang="zh-CN" altLang="en-US" sz="2000" b="1" dirty="0" smtClean="0"/>
              <a:t>有了它，</a:t>
            </a:r>
            <a:r>
              <a:rPr lang="zh-CN" altLang="en-US" sz="2000" b="1" dirty="0"/>
              <a:t>我们就不要花太多的时间来写操做数据库的代码了，而是方法更多的时间在项目的逻辑功能上，这个可以很大的减少开发时间，而且代码的可读性好</a:t>
            </a:r>
            <a:r>
              <a:rPr lang="zh-CN" altLang="en-US" sz="2000" b="1" dirty="0" smtClean="0"/>
              <a:t>。现在</a:t>
            </a:r>
            <a:r>
              <a:rPr lang="zh-CN" altLang="en-US" sz="2000" b="1" dirty="0"/>
              <a:t>的很多开源框架</a:t>
            </a:r>
            <a:r>
              <a:rPr lang="zh-CN" altLang="en-US" sz="2000" b="1" dirty="0" smtClean="0"/>
              <a:t>都是采用</a:t>
            </a:r>
            <a:r>
              <a:rPr lang="zh-CN" altLang="en-US" sz="2000" b="1" dirty="0"/>
              <a:t>的反射机制</a:t>
            </a:r>
            <a:r>
              <a:rPr lang="zh-CN" altLang="en-US" sz="2000" b="1" dirty="0" smtClean="0"/>
              <a:t>，只要</a:t>
            </a:r>
            <a:r>
              <a:rPr lang="zh-CN" altLang="en-US" sz="2000" b="1" dirty="0"/>
              <a:t>配置文件，然后按规则来</a:t>
            </a:r>
            <a:r>
              <a:rPr lang="zh-CN" altLang="en-US" sz="2000" b="1" dirty="0" smtClean="0"/>
              <a:t>调用方法</a:t>
            </a:r>
            <a:r>
              <a:rPr lang="zh-CN" altLang="en-US" sz="2000" b="1" dirty="0"/>
              <a:t>就可以了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/>
              <a:t>这只是反射机制的一部分，需继续深入学习反射机制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046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反射机制是什么？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反射机制能做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什么？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三、如何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使用反射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Class</a:t>
            </a:r>
            <a:r>
              <a:rPr lang="zh-CN" altLang="en-US" sz="2000" b="1" dirty="0" smtClean="0"/>
              <a:t>类；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2</a:t>
            </a:r>
            <a:r>
              <a:rPr lang="zh-CN" altLang="en-US" sz="2000" b="1" dirty="0" smtClean="0"/>
              <a:t>、</a:t>
            </a:r>
            <a:r>
              <a:rPr lang="zh-CN" altLang="en-US" sz="2000" b="1" dirty="0"/>
              <a:t>通过</a:t>
            </a:r>
            <a:r>
              <a:rPr lang="en-US" altLang="zh-CN" sz="2000" b="1" dirty="0"/>
              <a:t>Class</a:t>
            </a:r>
            <a:r>
              <a:rPr lang="zh-CN" altLang="en-US" sz="2000" b="1" dirty="0"/>
              <a:t>类获取成员变量、成员</a:t>
            </a:r>
            <a:r>
              <a:rPr lang="zh-CN" altLang="en-US" sz="2000" b="1" dirty="0" smtClean="0"/>
              <a:t>方法等；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3</a:t>
            </a:r>
            <a:r>
              <a:rPr lang="zh-CN" altLang="en-US" sz="2000" b="1" dirty="0" smtClean="0"/>
              <a:t>、封装数据库</a:t>
            </a:r>
            <a:r>
              <a:rPr lang="zh-CN" altLang="en-US" sz="2000" b="1" dirty="0"/>
              <a:t>增删改</a:t>
            </a:r>
            <a:r>
              <a:rPr lang="zh-CN" altLang="en-US" sz="2000" b="1" dirty="0" smtClean="0"/>
              <a:t>查类实例；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反射机制的优点与缺点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五、总结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42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1"/>
            <a:ext cx="8229600" cy="1167419"/>
          </a:xfrm>
        </p:spPr>
        <p:txBody>
          <a:bodyPr/>
          <a:lstStyle/>
          <a:p>
            <a:r>
              <a:rPr lang="zh-CN" altLang="en-US" sz="3200" b="1" dirty="0" smtClean="0"/>
              <a:t>一、</a:t>
            </a:r>
            <a:r>
              <a:rPr lang="en-US" altLang="zh-CN" sz="3200" b="1" dirty="0" smtClean="0"/>
              <a:t>Java </a:t>
            </a:r>
            <a:r>
              <a:rPr lang="zh-CN" altLang="en-US" sz="3200" b="1" dirty="0"/>
              <a:t>反射机制是</a:t>
            </a:r>
            <a:r>
              <a:rPr lang="zh-CN" altLang="en-US" sz="3200" b="1" dirty="0" smtClean="0"/>
              <a:t>什么</a:t>
            </a:r>
            <a:r>
              <a:rPr lang="zh-CN" altLang="en-US" sz="3200" b="1" dirty="0"/>
              <a:t>？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反射机制是在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</a:rPr>
              <a:t>运行状态</a:t>
            </a:r>
            <a:r>
              <a:rPr lang="zh-CN" altLang="en-US" b="1" dirty="0">
                <a:latin typeface="+mn-ea"/>
              </a:rPr>
              <a:t>中，对于任意一个类，都能够知道这个类的所有属性和方法；对于任意一个对象，都能够调用它的任意一个方法和属性；这种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</a:rPr>
              <a:t>动态获取</a:t>
            </a:r>
            <a:r>
              <a:rPr lang="zh-CN" altLang="en-US" b="1" dirty="0">
                <a:latin typeface="+mn-ea"/>
              </a:rPr>
              <a:t>的信息以及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</a:rPr>
              <a:t>动态调用</a:t>
            </a:r>
            <a:r>
              <a:rPr lang="zh-CN" altLang="en-US" b="1" dirty="0">
                <a:latin typeface="+mn-ea"/>
              </a:rPr>
              <a:t>对象的方法的</a:t>
            </a:r>
            <a:r>
              <a:rPr lang="zh-CN" altLang="en-US" b="1" dirty="0" smtClean="0">
                <a:latin typeface="+mn-ea"/>
              </a:rPr>
              <a:t>功能</a:t>
            </a:r>
            <a:r>
              <a:rPr lang="zh-CN" altLang="en-US" b="1" dirty="0">
                <a:latin typeface="+mn-ea"/>
              </a:rPr>
              <a:t>称为</a:t>
            </a:r>
            <a:r>
              <a:rPr lang="en-US" altLang="zh-CN" b="1" dirty="0">
                <a:latin typeface="+mn-ea"/>
              </a:rPr>
              <a:t>java</a:t>
            </a:r>
            <a:r>
              <a:rPr lang="zh-CN" altLang="en-US" b="1" dirty="0">
                <a:latin typeface="+mn-ea"/>
              </a:rPr>
              <a:t>语言的反射机制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简单的来说，反射机制指的是程序在运行时能够获取自身的信息。在</a:t>
            </a:r>
            <a:r>
              <a:rPr lang="en-US" altLang="zh-CN" b="1" dirty="0"/>
              <a:t>java</a:t>
            </a:r>
            <a:r>
              <a:rPr lang="zh-CN" altLang="en-US" b="1" dirty="0"/>
              <a:t>中，只要给定类的</a:t>
            </a:r>
            <a:r>
              <a:rPr lang="zh-CN" altLang="en-US" b="1" dirty="0" smtClean="0"/>
              <a:t>名字，那么</a:t>
            </a:r>
            <a:r>
              <a:rPr lang="zh-CN" altLang="en-US" b="1" dirty="0"/>
              <a:t>就可以通过反射机制来获得类的所有信息。</a:t>
            </a:r>
            <a:r>
              <a:rPr lang="zh-CN" altLang="en-US" dirty="0"/>
              <a:t> 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0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、反射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机制能做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什么？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2195736" y="332656"/>
            <a:ext cx="4824536" cy="74168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反射机制主要提供了以下功能：</a:t>
            </a:r>
            <a:r>
              <a:rPr lang="zh-CN" altLang="en-US" sz="2800" b="1" dirty="0"/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、在</a:t>
            </a:r>
            <a:r>
              <a:rPr lang="zh-CN" altLang="en-US" b="1" dirty="0"/>
              <a:t>运行时判断任意一个对象所属的类；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、在</a:t>
            </a:r>
            <a:r>
              <a:rPr lang="zh-CN" altLang="en-US" b="1" dirty="0"/>
              <a:t>运行时构造任意一个类的对象；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、在</a:t>
            </a:r>
            <a:r>
              <a:rPr lang="zh-CN" altLang="en-US" b="1" dirty="0"/>
              <a:t>运行时判断任意一个类所具有的成员变量和方法；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、在</a:t>
            </a:r>
            <a:r>
              <a:rPr lang="zh-CN" altLang="en-US" b="1" dirty="0"/>
              <a:t>运行时调用任意一个对象的方法；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、生成</a:t>
            </a:r>
            <a:r>
              <a:rPr lang="zh-CN" altLang="en-US" b="1" dirty="0"/>
              <a:t>动态代理。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zh-CN" altLang="en-US" sz="3200" b="1" dirty="0"/>
              <a:t>三、如何使用</a:t>
            </a:r>
            <a:r>
              <a:rPr lang="zh-CN" altLang="en-US" sz="3200" b="1" dirty="0" smtClean="0"/>
              <a:t>反射？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014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1800" b="1" dirty="0" smtClean="0"/>
              <a:t>众所周知</a:t>
            </a:r>
            <a:r>
              <a:rPr lang="en-US" altLang="zh-CN" sz="1800" b="1" dirty="0"/>
              <a:t>Java</a:t>
            </a:r>
            <a:r>
              <a:rPr lang="zh-CN" altLang="en-US" sz="1800" b="1" dirty="0"/>
              <a:t>有个</a:t>
            </a:r>
            <a:r>
              <a:rPr lang="en-US" altLang="zh-CN" sz="1800" b="1" dirty="0"/>
              <a:t>Object </a:t>
            </a:r>
            <a:r>
              <a:rPr lang="zh-CN" altLang="en-US" sz="1800" b="1" dirty="0"/>
              <a:t>类，是所有</a:t>
            </a:r>
            <a:r>
              <a:rPr lang="en-US" altLang="zh-CN" sz="1800" b="1" dirty="0"/>
              <a:t>Java </a:t>
            </a:r>
            <a:r>
              <a:rPr lang="zh-CN" altLang="en-US" sz="1800" b="1" dirty="0"/>
              <a:t>类的继承根源，其内声明了数个应该在所有</a:t>
            </a:r>
            <a:r>
              <a:rPr lang="en-US" altLang="zh-CN" sz="1800" b="1" dirty="0"/>
              <a:t>Java </a:t>
            </a:r>
            <a:r>
              <a:rPr lang="zh-CN" altLang="en-US" sz="1800" b="1" dirty="0"/>
              <a:t>类中被改写的方法：</a:t>
            </a:r>
            <a:r>
              <a:rPr lang="en-US" altLang="zh-CN" sz="1800" b="1" dirty="0" err="1"/>
              <a:t>hashCode</a:t>
            </a:r>
            <a:r>
              <a:rPr lang="en-US" altLang="zh-CN" sz="1800" b="1" dirty="0"/>
              <a:t>()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equals()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clone()</a:t>
            </a:r>
            <a:r>
              <a:rPr lang="zh-CN" altLang="en-US" sz="1800" b="1" dirty="0"/>
              <a:t>、</a:t>
            </a:r>
            <a:r>
              <a:rPr lang="en-US" altLang="zh-CN" sz="1800" b="1" dirty="0" err="1"/>
              <a:t>toString</a:t>
            </a:r>
            <a:r>
              <a:rPr lang="en-US" altLang="zh-CN" sz="1800" b="1" dirty="0"/>
              <a:t>()</a:t>
            </a:r>
            <a:r>
              <a:rPr lang="zh-CN" altLang="en-US" sz="1800" b="1" dirty="0"/>
              <a:t>、</a:t>
            </a:r>
            <a:r>
              <a:rPr lang="en-US" altLang="zh-CN" sz="1800" b="1" dirty="0" err="1"/>
              <a:t>getClass</a:t>
            </a:r>
            <a:r>
              <a:rPr lang="en-US" altLang="zh-CN" sz="1800" b="1" dirty="0"/>
              <a:t>()</a:t>
            </a:r>
            <a:r>
              <a:rPr lang="zh-CN" altLang="en-US" sz="1800" b="1" dirty="0"/>
              <a:t>等。其中</a:t>
            </a:r>
            <a:r>
              <a:rPr lang="en-US" altLang="zh-CN" sz="1800" b="1" dirty="0" err="1"/>
              <a:t>getClass</a:t>
            </a:r>
            <a:r>
              <a:rPr lang="en-US" altLang="zh-CN" sz="1800" b="1" dirty="0"/>
              <a:t>()</a:t>
            </a:r>
            <a:r>
              <a:rPr lang="zh-CN" altLang="en-US" sz="1800" b="1" dirty="0"/>
              <a:t>返回一个</a:t>
            </a:r>
            <a:r>
              <a:rPr lang="en-US" altLang="zh-CN" sz="1800" b="1" dirty="0"/>
              <a:t>Class </a:t>
            </a:r>
            <a:r>
              <a:rPr lang="zh-CN" altLang="en-US" sz="1800" b="1" dirty="0"/>
              <a:t>对象。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/>
              <a:t>        Class </a:t>
            </a:r>
            <a:r>
              <a:rPr lang="zh-CN" altLang="en-US" sz="1800" b="1" dirty="0"/>
              <a:t>类十分特殊。它和一般类一样继承自</a:t>
            </a:r>
            <a:r>
              <a:rPr lang="en-US" altLang="zh-CN" sz="1800" b="1" dirty="0"/>
              <a:t>Object</a:t>
            </a:r>
            <a:r>
              <a:rPr lang="zh-CN" altLang="en-US" sz="1800" b="1" dirty="0"/>
              <a:t>，其实体用以表达</a:t>
            </a:r>
            <a:r>
              <a:rPr lang="en-US" altLang="zh-CN" sz="1800" b="1" dirty="0"/>
              <a:t>Java</a:t>
            </a:r>
            <a:r>
              <a:rPr lang="zh-CN" altLang="en-US" sz="1800" b="1" dirty="0"/>
              <a:t>程序运行时的</a:t>
            </a:r>
            <a:r>
              <a:rPr lang="en-US" altLang="zh-CN" sz="1800" b="1" dirty="0"/>
              <a:t>classes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interfaces</a:t>
            </a:r>
            <a:r>
              <a:rPr lang="zh-CN" altLang="en-US" sz="1800" b="1" dirty="0"/>
              <a:t>，也用来表达</a:t>
            </a:r>
            <a:r>
              <a:rPr lang="en-US" altLang="zh-CN" sz="1800" b="1" dirty="0" err="1"/>
              <a:t>enum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array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primitive Java types</a:t>
            </a:r>
            <a:r>
              <a:rPr lang="zh-CN" altLang="en-US" sz="1800" b="1" dirty="0"/>
              <a:t>（</a:t>
            </a:r>
            <a:r>
              <a:rPr lang="en-US" altLang="zh-CN" sz="1800" b="1" dirty="0" err="1"/>
              <a:t>boolean</a:t>
            </a:r>
            <a:r>
              <a:rPr lang="en-US" altLang="zh-CN" sz="1800" b="1" dirty="0"/>
              <a:t>, byte, char, short,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, long, float, double</a:t>
            </a:r>
            <a:r>
              <a:rPr lang="zh-CN" altLang="en-US" sz="1800" b="1" dirty="0"/>
              <a:t>）以及关键词</a:t>
            </a:r>
            <a:r>
              <a:rPr lang="en-US" altLang="zh-CN" sz="1800" b="1" dirty="0"/>
              <a:t>void</a:t>
            </a:r>
            <a:r>
              <a:rPr lang="zh-CN" altLang="en-US" sz="1800" b="1" dirty="0"/>
              <a:t>。当一个</a:t>
            </a:r>
            <a:r>
              <a:rPr lang="en-US" altLang="zh-CN" sz="1800" b="1" dirty="0"/>
              <a:t>class</a:t>
            </a:r>
            <a:r>
              <a:rPr lang="zh-CN" altLang="en-US" sz="1800" b="1" dirty="0"/>
              <a:t>被加载，或当加载器（</a:t>
            </a:r>
            <a:r>
              <a:rPr lang="en-US" altLang="zh-CN" sz="1800" b="1" dirty="0"/>
              <a:t>class loader</a:t>
            </a:r>
            <a:r>
              <a:rPr lang="zh-CN" altLang="en-US" sz="1800" b="1" dirty="0"/>
              <a:t>）的</a:t>
            </a:r>
            <a:r>
              <a:rPr lang="en-US" altLang="zh-CN" sz="1800" b="1" dirty="0" err="1"/>
              <a:t>defineClass</a:t>
            </a:r>
            <a:r>
              <a:rPr lang="en-US" altLang="zh-CN" sz="1800" b="1" dirty="0"/>
              <a:t>()</a:t>
            </a:r>
            <a:r>
              <a:rPr lang="zh-CN" altLang="en-US" sz="1800" b="1" dirty="0"/>
              <a:t>被</a:t>
            </a:r>
            <a:r>
              <a:rPr lang="en-US" altLang="zh-CN" sz="1800" b="1" dirty="0"/>
              <a:t>JVM</a:t>
            </a:r>
            <a:r>
              <a:rPr lang="zh-CN" altLang="en-US" sz="1800" b="1" dirty="0"/>
              <a:t>调用，</a:t>
            </a:r>
            <a:r>
              <a:rPr lang="en-US" altLang="zh-CN" sz="1800" b="1" dirty="0"/>
              <a:t>JVM </a:t>
            </a:r>
            <a:r>
              <a:rPr lang="zh-CN" altLang="en-US" sz="1800" b="1" dirty="0"/>
              <a:t>便自动产生一个</a:t>
            </a:r>
            <a:r>
              <a:rPr lang="en-US" altLang="zh-CN" sz="1800" b="1" dirty="0"/>
              <a:t>Class </a:t>
            </a:r>
            <a:r>
              <a:rPr lang="zh-CN" altLang="en-US" sz="1800" b="1" dirty="0"/>
              <a:t>对象。如果您想借由“修改</a:t>
            </a:r>
            <a:r>
              <a:rPr lang="en-US" altLang="zh-CN" sz="1800" b="1" dirty="0"/>
              <a:t>Java</a:t>
            </a:r>
            <a:r>
              <a:rPr lang="zh-CN" altLang="en-US" sz="1800" b="1" dirty="0"/>
              <a:t>标准库源码”来观察</a:t>
            </a:r>
            <a:r>
              <a:rPr lang="en-US" altLang="zh-CN" sz="1800" b="1" dirty="0"/>
              <a:t>Class </a:t>
            </a:r>
            <a:r>
              <a:rPr lang="zh-CN" altLang="en-US" sz="1800" b="1" dirty="0"/>
              <a:t>对象的实际生成时机（例如在</a:t>
            </a:r>
            <a:r>
              <a:rPr lang="en-US" altLang="zh-CN" sz="1800" b="1" dirty="0"/>
              <a:t>Class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constructor</a:t>
            </a:r>
            <a:r>
              <a:rPr lang="zh-CN" altLang="en-US" sz="1800" b="1" dirty="0"/>
              <a:t>内添加一个</a:t>
            </a:r>
            <a:r>
              <a:rPr lang="en-US" altLang="zh-CN" sz="1800" b="1" dirty="0" err="1"/>
              <a:t>println</a:t>
            </a:r>
            <a:r>
              <a:rPr lang="en-US" altLang="zh-CN" sz="1800" b="1" dirty="0"/>
              <a:t>()</a:t>
            </a:r>
            <a:r>
              <a:rPr lang="zh-CN" altLang="en-US" sz="1800" b="1" dirty="0"/>
              <a:t>），这样是行不通的！因为</a:t>
            </a:r>
            <a:r>
              <a:rPr lang="en-US" altLang="zh-CN" sz="1800" b="1" dirty="0"/>
              <a:t>Class</a:t>
            </a:r>
            <a:r>
              <a:rPr lang="zh-CN" altLang="en-US" sz="1800" b="1" dirty="0"/>
              <a:t>并没有</a:t>
            </a:r>
            <a:r>
              <a:rPr lang="en-US" altLang="zh-CN" sz="1800" b="1" dirty="0"/>
              <a:t>public constructor</a:t>
            </a:r>
            <a:r>
              <a:rPr lang="zh-CN" altLang="en-US" sz="1800" b="1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/>
              <a:t>Class</a:t>
            </a:r>
            <a:r>
              <a:rPr lang="zh-CN" altLang="en-US" b="1" dirty="0"/>
              <a:t>是</a:t>
            </a:r>
            <a:r>
              <a:rPr lang="en-US" altLang="zh-CN" b="1" dirty="0"/>
              <a:t>Reflection</a:t>
            </a:r>
            <a:r>
              <a:rPr lang="zh-CN" altLang="en-US" b="1" dirty="0"/>
              <a:t>故事起源。针对任何您想探勘的类，唯有先为它产生一个</a:t>
            </a:r>
            <a:r>
              <a:rPr lang="en-US" altLang="zh-CN" b="1" dirty="0"/>
              <a:t>Class </a:t>
            </a:r>
            <a:r>
              <a:rPr lang="zh-CN" altLang="en-US" b="1" dirty="0"/>
              <a:t>对象，接下来才能经由后者唤起为数十多个的</a:t>
            </a:r>
            <a:r>
              <a:rPr lang="en-US" altLang="zh-CN" b="1" dirty="0"/>
              <a:t>Reflection APIs</a:t>
            </a:r>
            <a:r>
              <a:rPr lang="zh-CN" altLang="en-US" b="1" dirty="0"/>
              <a:t>。这些</a:t>
            </a:r>
            <a:r>
              <a:rPr lang="en-US" altLang="zh-CN" b="1" dirty="0"/>
              <a:t>APIs</a:t>
            </a:r>
            <a:r>
              <a:rPr lang="zh-CN" altLang="en-US" b="1" dirty="0"/>
              <a:t>将在稍后的探险活动中一一亮相</a:t>
            </a:r>
            <a:r>
              <a:rPr lang="zh-CN" altLang="en-US" dirty="0" smtClean="0"/>
              <a:t>。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        </a:t>
            </a:r>
            <a:r>
              <a:rPr lang="zh-CN" altLang="en-US" b="1" dirty="0"/>
              <a:t>简单说</a:t>
            </a:r>
            <a:r>
              <a:rPr lang="zh-CN" altLang="en-US" b="1" dirty="0" smtClean="0"/>
              <a:t>，</a:t>
            </a:r>
            <a:r>
              <a:rPr lang="en-US" altLang="zh-CN" b="1" dirty="0"/>
              <a:t>Class</a:t>
            </a:r>
            <a:r>
              <a:rPr lang="zh-CN" altLang="en-US" b="1" dirty="0"/>
              <a:t>本身就是一个类，</a:t>
            </a:r>
            <a:r>
              <a:rPr lang="en-US" altLang="zh-CN" b="1" dirty="0"/>
              <a:t>Class</a:t>
            </a:r>
            <a:r>
              <a:rPr lang="zh-CN" altLang="en-US" b="1" dirty="0"/>
              <a:t>是该类的名称。</a:t>
            </a:r>
            <a:r>
              <a:rPr lang="en-US" altLang="zh-CN" b="1" dirty="0"/>
              <a:t>Class</a:t>
            </a:r>
            <a:r>
              <a:rPr lang="zh-CN" altLang="en-US" b="1" dirty="0"/>
              <a:t>类是整个</a:t>
            </a:r>
            <a:r>
              <a:rPr lang="en-US" altLang="zh-CN" b="1" dirty="0"/>
              <a:t>Java</a:t>
            </a:r>
            <a:r>
              <a:rPr lang="zh-CN" altLang="en-US" b="1" dirty="0"/>
              <a:t>反射机制的源头，</a:t>
            </a:r>
            <a:r>
              <a:rPr lang="en-US" altLang="zh-CN" b="1" dirty="0"/>
              <a:t>Class</a:t>
            </a:r>
            <a:r>
              <a:rPr lang="zh-CN" altLang="en-US" b="1" dirty="0"/>
              <a:t>类本身表示</a:t>
            </a:r>
            <a:r>
              <a:rPr lang="en-US" altLang="zh-CN" b="1" dirty="0"/>
              <a:t>Java</a:t>
            </a:r>
            <a:r>
              <a:rPr lang="zh-CN" altLang="en-US" b="1" dirty="0"/>
              <a:t>对象的类型，我们可通过一个</a:t>
            </a:r>
            <a:r>
              <a:rPr lang="en-US" altLang="zh-CN" b="1" dirty="0"/>
              <a:t>Object</a:t>
            </a:r>
            <a:r>
              <a:rPr lang="zh-CN" altLang="en-US" b="1" dirty="0"/>
              <a:t>对象的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</a:t>
            </a:r>
            <a:r>
              <a:rPr lang="zh-CN" altLang="en-US" b="1" dirty="0"/>
              <a:t>方法取得一个对象的类型，此函数返回的就是一个</a:t>
            </a:r>
            <a:r>
              <a:rPr lang="en-US" altLang="zh-CN" b="1" dirty="0"/>
              <a:t>Class</a:t>
            </a:r>
            <a:r>
              <a:rPr lang="zh-CN" altLang="en-US" b="1" dirty="0"/>
              <a:t>类。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、通过</a:t>
            </a:r>
            <a:r>
              <a:rPr lang="en-US" altLang="zh-CN" sz="3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zh-CN" altLang="en-US" sz="31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类获取成员变量、成员方法等</a:t>
            </a:r>
            <a:endParaRPr lang="en-US" altLang="zh-CN" sz="31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b="1" dirty="0"/>
              <a:t>       有些时候，我们用过一些知识，但是并不知道它的专业术语是什么，在刚刚学</a:t>
            </a:r>
            <a:r>
              <a:rPr lang="en-US" altLang="zh-CN" b="1" dirty="0" err="1"/>
              <a:t>jdbc</a:t>
            </a:r>
            <a:r>
              <a:rPr lang="zh-CN" altLang="en-US" b="1" dirty="0"/>
              <a:t>时用过一行代码，例如：</a:t>
            </a:r>
            <a:endParaRPr lang="en-US" altLang="zh-CN" b="1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b="1" dirty="0"/>
              <a:t>    </a:t>
            </a:r>
            <a:r>
              <a:rPr lang="en-US" altLang="zh-CN" b="1" dirty="0" err="1"/>
              <a:t>Class.forName</a:t>
            </a:r>
            <a:r>
              <a:rPr lang="en-US" altLang="zh-CN" b="1" dirty="0"/>
              <a:t>(“</a:t>
            </a:r>
            <a:r>
              <a:rPr lang="en-US" altLang="zh-CN" b="1" dirty="0" err="1"/>
              <a:t>com.mysql.jdbc.Driver.class</a:t>
            </a:r>
            <a:r>
              <a:rPr lang="en-US" altLang="zh-CN" b="1" dirty="0"/>
              <a:t>”);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b="1" dirty="0"/>
              <a:t>但是那时候只知道那行代码是生成驱动对象实例，并不知道它的具体含义。其实这就是反射，现在很多开框架都用到反射机制，</a:t>
            </a:r>
            <a:r>
              <a:rPr lang="en-US" altLang="zh-CN" b="1" dirty="0"/>
              <a:t>struts</a:t>
            </a:r>
            <a:r>
              <a:rPr lang="zh-CN" altLang="en-US" b="1" dirty="0"/>
              <a:t>、</a:t>
            </a:r>
            <a:r>
              <a:rPr lang="en-US" altLang="zh-CN" b="1" dirty="0"/>
              <a:t>hibernate</a:t>
            </a:r>
            <a:r>
              <a:rPr lang="zh-CN" altLang="en-US" b="1" dirty="0"/>
              <a:t>、</a:t>
            </a:r>
            <a:r>
              <a:rPr lang="en-US" altLang="zh-CN" b="1" dirty="0"/>
              <a:t>spring</a:t>
            </a:r>
            <a:r>
              <a:rPr lang="zh-CN" altLang="en-US" b="1" dirty="0"/>
              <a:t>都是用反射机制实现的。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69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5793507"/>
          </a:xfrm>
        </p:spPr>
        <p:txBody>
          <a:bodyPr>
            <a:normAutofit fontScale="925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zh-CN" sz="19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反射</a:t>
            </a:r>
            <a:r>
              <a:rPr lang="zh-CN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机制</a:t>
            </a: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常用的</a:t>
            </a:r>
            <a:r>
              <a:rPr lang="zh-CN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获取类有三种方法，我们来获取</a:t>
            </a:r>
            <a:r>
              <a:rPr lang="en-US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  <a:r>
              <a:rPr lang="zh-CN" altLang="zh-CN" sz="19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US" altLang="zh-CN" sz="19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900" b="1" dirty="0"/>
              <a:t>      </a:t>
            </a:r>
            <a:r>
              <a:rPr lang="en-US" altLang="zh-CN" sz="1900" b="1" dirty="0">
                <a:solidFill>
                  <a:srgbClr val="00B050"/>
                </a:solidFill>
              </a:rPr>
              <a:t>//</a:t>
            </a:r>
            <a:r>
              <a:rPr lang="zh-CN" altLang="en-US" sz="19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第一种方式：</a:t>
            </a:r>
            <a:r>
              <a:rPr lang="zh-CN" altLang="en-US" sz="1900" b="1" dirty="0"/>
              <a:t>  </a:t>
            </a:r>
          </a:p>
          <a:p>
            <a:pPr marL="0" indent="0">
              <a:buNone/>
            </a:pPr>
            <a:r>
              <a:rPr lang="en-US" altLang="zh-CN" sz="1900" b="1" dirty="0"/>
              <a:t>      Class c1 = </a:t>
            </a:r>
            <a:r>
              <a:rPr lang="en-US" altLang="zh-CN" sz="1900" b="1" dirty="0" err="1"/>
              <a:t>Class.forName</a:t>
            </a:r>
            <a:r>
              <a:rPr lang="en-US" altLang="zh-CN" sz="1900" b="1" dirty="0"/>
              <a:t>("Employee"); </a:t>
            </a:r>
            <a:r>
              <a:rPr lang="zh-CN" altLang="en-US" sz="1900" b="1" dirty="0" smtClean="0"/>
              <a:t>编译</a:t>
            </a:r>
            <a:r>
              <a:rPr lang="zh-CN" altLang="en-US" sz="1900" b="1" dirty="0"/>
              <a:t>时，编译器并不知道该类是否存在，需要抛出异常：</a:t>
            </a:r>
            <a:r>
              <a:rPr lang="en-US" altLang="zh-CN" sz="1900" b="1" dirty="0"/>
              <a:t> </a:t>
            </a:r>
          </a:p>
          <a:p>
            <a:pPr marL="0" indent="0">
              <a:buNone/>
            </a:pPr>
            <a:r>
              <a:rPr lang="en-US" altLang="zh-CN" sz="1900" b="1" dirty="0"/>
              <a:t>      </a:t>
            </a:r>
            <a:r>
              <a:rPr lang="en-US" altLang="zh-CN" sz="1900" b="1" dirty="0">
                <a:solidFill>
                  <a:srgbClr val="00B050"/>
                </a:solidFill>
              </a:rPr>
              <a:t>//</a:t>
            </a:r>
            <a:r>
              <a:rPr lang="zh-CN" altLang="en-US" sz="1900" b="1" dirty="0">
                <a:solidFill>
                  <a:srgbClr val="00B050"/>
                </a:solidFill>
              </a:rPr>
              <a:t>第二种方式：</a:t>
            </a:r>
            <a:r>
              <a:rPr lang="zh-CN" altLang="en-US" sz="1900" b="1" dirty="0"/>
              <a:t>  </a:t>
            </a:r>
          </a:p>
          <a:p>
            <a:pPr marL="0" indent="0">
              <a:buNone/>
            </a:pPr>
            <a:r>
              <a:rPr lang="en-US" altLang="zh-CN" sz="1900" b="1" dirty="0"/>
              <a:t>      //java</a:t>
            </a:r>
            <a:r>
              <a:rPr lang="zh-CN" altLang="en-US" sz="1900" b="1" dirty="0"/>
              <a:t>中每个类型都有</a:t>
            </a:r>
            <a:r>
              <a:rPr lang="en-US" altLang="zh-CN" sz="1900" b="1" dirty="0"/>
              <a:t>class </a:t>
            </a:r>
            <a:r>
              <a:rPr lang="zh-CN" altLang="en-US" sz="1900" b="1" dirty="0"/>
              <a:t>属性</a:t>
            </a:r>
            <a:r>
              <a:rPr lang="en-US" altLang="zh-CN" sz="1900" b="1" dirty="0"/>
              <a:t>.</a:t>
            </a:r>
            <a:r>
              <a:rPr lang="zh-CN" altLang="en-US" sz="1900" b="1" dirty="0"/>
              <a:t> 直接通过类名（不含包名），编译时可以直接发现该类是否存在 </a:t>
            </a:r>
          </a:p>
          <a:p>
            <a:pPr marL="0" indent="0">
              <a:buNone/>
            </a:pPr>
            <a:r>
              <a:rPr lang="en-US" altLang="zh-CN" sz="1900" b="1" dirty="0"/>
              <a:t>      Class c2 = </a:t>
            </a:r>
            <a:r>
              <a:rPr lang="en-US" altLang="zh-CN" sz="1900" b="1" dirty="0" err="1"/>
              <a:t>Employee.class</a:t>
            </a:r>
            <a:r>
              <a:rPr lang="en-US" altLang="zh-CN" sz="1900" b="1" dirty="0"/>
              <a:t>;    </a:t>
            </a:r>
          </a:p>
          <a:p>
            <a:pPr marL="0" indent="0">
              <a:buNone/>
            </a:pPr>
            <a:r>
              <a:rPr lang="en-US" altLang="zh-CN" sz="1900" b="1" dirty="0"/>
              <a:t>      </a:t>
            </a:r>
            <a:r>
              <a:rPr lang="en-US" altLang="zh-CN" sz="1900" b="1" dirty="0">
                <a:solidFill>
                  <a:srgbClr val="00B050"/>
                </a:solidFill>
              </a:rPr>
              <a:t>//</a:t>
            </a:r>
            <a:r>
              <a:rPr lang="zh-CN" altLang="en-US" sz="1900" b="1" dirty="0">
                <a:solidFill>
                  <a:srgbClr val="00B050"/>
                </a:solidFill>
              </a:rPr>
              <a:t>第三种方式：</a:t>
            </a:r>
            <a:r>
              <a:rPr lang="zh-CN" altLang="en-US" sz="1900" b="1" dirty="0"/>
              <a:t>  </a:t>
            </a:r>
          </a:p>
          <a:p>
            <a:pPr marL="0" indent="0">
              <a:buNone/>
            </a:pPr>
            <a:r>
              <a:rPr lang="en-US" altLang="zh-CN" sz="1900" b="1" dirty="0"/>
              <a:t>      //java</a:t>
            </a:r>
            <a:r>
              <a:rPr lang="zh-CN" altLang="en-US" sz="1900" b="1" dirty="0"/>
              <a:t>语言中任何一个</a:t>
            </a:r>
            <a:r>
              <a:rPr lang="en-US" altLang="zh-CN" sz="1900" b="1" dirty="0"/>
              <a:t>java</a:t>
            </a:r>
            <a:r>
              <a:rPr lang="zh-CN" altLang="en-US" sz="1900" b="1" dirty="0"/>
              <a:t>对象都有</a:t>
            </a:r>
            <a:r>
              <a:rPr lang="en-US" altLang="zh-CN" sz="1900" b="1" dirty="0" err="1"/>
              <a:t>getClass</a:t>
            </a:r>
            <a:r>
              <a:rPr lang="en-US" altLang="zh-CN" sz="1900" b="1" dirty="0"/>
              <a:t> </a:t>
            </a:r>
            <a:r>
              <a:rPr lang="zh-CN" altLang="en-US" sz="1900" b="1" dirty="0"/>
              <a:t>方法  </a:t>
            </a:r>
          </a:p>
          <a:p>
            <a:pPr marL="0" indent="0">
              <a:buNone/>
            </a:pPr>
            <a:r>
              <a:rPr lang="en-US" altLang="zh-CN" sz="1900" b="1" dirty="0"/>
              <a:t>      Employee e = new Employee();  </a:t>
            </a:r>
          </a:p>
          <a:p>
            <a:pPr marL="0" indent="0">
              <a:buNone/>
            </a:pPr>
            <a:r>
              <a:rPr lang="en-US" altLang="zh-CN" sz="1900" b="1" dirty="0"/>
              <a:t>      Class  c3 = </a:t>
            </a:r>
            <a:r>
              <a:rPr lang="en-US" altLang="zh-CN" sz="1900" b="1" dirty="0" err="1"/>
              <a:t>e.getClass</a:t>
            </a:r>
            <a:r>
              <a:rPr lang="en-US" altLang="zh-CN" sz="1900" b="1" dirty="0"/>
              <a:t>(); //c3</a:t>
            </a:r>
            <a:r>
              <a:rPr lang="zh-CN" altLang="en-US" sz="1900" b="1" dirty="0"/>
              <a:t>是运行时类 </a:t>
            </a:r>
            <a:r>
              <a:rPr lang="en-US" altLang="zh-CN" sz="1900" b="1" dirty="0"/>
              <a:t>(e</a:t>
            </a:r>
            <a:r>
              <a:rPr lang="zh-CN" altLang="en-US" sz="1900" b="1" dirty="0"/>
              <a:t>的运行时类是</a:t>
            </a:r>
            <a:r>
              <a:rPr lang="en-US" altLang="zh-CN" sz="1900" b="1" dirty="0"/>
              <a:t>Employee)</a:t>
            </a:r>
            <a:r>
              <a:rPr lang="en-US" altLang="zh-CN" sz="1900" dirty="0"/>
              <a:t>  </a:t>
            </a:r>
          </a:p>
          <a:p>
            <a:pPr marL="0" indent="0">
              <a:buNone/>
            </a:pPr>
            <a:r>
              <a:rPr lang="zh-CN" altLang="en-US" sz="1900" b="1" dirty="0"/>
              <a:t>在平时的使用，要注意对这几种方法的灵活运用，尤其是对</a:t>
            </a:r>
            <a:r>
              <a:rPr lang="en-US" altLang="zh-CN" sz="1900" b="1" dirty="0" err="1"/>
              <a:t>Class.forName</a:t>
            </a:r>
            <a:r>
              <a:rPr lang="en-US" altLang="zh-CN" sz="1900" b="1" dirty="0"/>
              <a:t>()</a:t>
            </a:r>
            <a:r>
              <a:rPr lang="zh-CN" altLang="en-US" sz="1900" b="1" dirty="0"/>
              <a:t>方法的使用。因为在很多开发中，会直接通过类的名称取得</a:t>
            </a:r>
            <a:r>
              <a:rPr lang="en-US" altLang="zh-CN" sz="1900" b="1" dirty="0"/>
              <a:t>Class</a:t>
            </a:r>
            <a:r>
              <a:rPr lang="zh-CN" altLang="en-US" sz="1900" b="1" dirty="0"/>
              <a:t>类的对象。</a:t>
            </a:r>
            <a:endParaRPr lang="en-US" altLang="zh-CN" sz="1900" b="1" dirty="0"/>
          </a:p>
          <a:p>
            <a:pPr marL="0" indent="0">
              <a:buNone/>
            </a:pPr>
            <a:r>
              <a:rPr lang="en-US" altLang="zh-CN" sz="1900" b="1" dirty="0"/>
              <a:t>    Class c=</a:t>
            </a:r>
            <a:r>
              <a:rPr lang="en-US" altLang="zh-CN" sz="1900" b="1" dirty="0" err="1"/>
              <a:t>Class.forName</a:t>
            </a:r>
            <a:r>
              <a:rPr lang="en-US" altLang="zh-CN" sz="1900" b="1" dirty="0"/>
              <a:t>("</a:t>
            </a:r>
            <a:r>
              <a:rPr lang="en-US" altLang="zh-CN" sz="1900" b="1" dirty="0" err="1"/>
              <a:t>className</a:t>
            </a:r>
            <a:r>
              <a:rPr lang="en-US" altLang="zh-CN" sz="1900" b="1" dirty="0"/>
              <a:t>");</a:t>
            </a:r>
          </a:p>
          <a:p>
            <a:pPr marL="0" indent="0">
              <a:buNone/>
            </a:pPr>
            <a:r>
              <a:rPr lang="zh-CN" altLang="en-US" sz="1900" b="1" dirty="0"/>
              <a:t>     注意：</a:t>
            </a:r>
            <a:r>
              <a:rPr lang="en-US" altLang="zh-CN" sz="1900" b="1" dirty="0" err="1"/>
              <a:t>className</a:t>
            </a:r>
            <a:r>
              <a:rPr lang="zh-CN" altLang="en-US" sz="1900" b="1" dirty="0"/>
              <a:t>必须为全名，也就是得包含包名，比如，         </a:t>
            </a:r>
            <a:r>
              <a:rPr lang="en-US" altLang="zh-CN" sz="1900" b="1" dirty="0"/>
              <a:t>  </a:t>
            </a:r>
            <a:r>
              <a:rPr lang="en-US" altLang="zh-CN" sz="1900" b="1" dirty="0" err="1"/>
              <a:t>cn.netjava.pojo.UserInfo</a:t>
            </a:r>
            <a:r>
              <a:rPr lang="en-US" altLang="zh-CN" sz="1900" b="1" dirty="0"/>
              <a:t>;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53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创建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对象实例</a:t>
            </a:r>
          </a:p>
          <a:p>
            <a:pPr marL="0" indent="0">
              <a:buNone/>
            </a:pPr>
            <a:r>
              <a:rPr lang="zh-CN" altLang="en-US" sz="1800" dirty="0"/>
              <a:t>    </a:t>
            </a:r>
            <a:r>
              <a:rPr lang="en-US" altLang="zh-CN" sz="1800" b="1" dirty="0" smtClean="0"/>
              <a:t>Object </a:t>
            </a:r>
            <a:r>
              <a:rPr lang="en-US" altLang="zh-CN" sz="1800" b="1" dirty="0"/>
              <a:t> </a:t>
            </a:r>
            <a:r>
              <a:rPr lang="en-US" altLang="zh-CN" sz="1800" b="1" dirty="0" err="1"/>
              <a:t>obj</a:t>
            </a:r>
            <a:r>
              <a:rPr lang="en-US" altLang="zh-CN" sz="1800" b="1" dirty="0"/>
              <a:t> =</a:t>
            </a:r>
            <a:r>
              <a:rPr lang="en-US" altLang="zh-CN" sz="1800" b="1" dirty="0" err="1"/>
              <a:t>clazz.newInstance</a:t>
            </a:r>
            <a:r>
              <a:rPr lang="en-US" altLang="zh-CN" sz="1800" b="1" dirty="0" smtClean="0"/>
              <a:t>();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构造函数的方法 </a:t>
            </a:r>
            <a:r>
              <a:rPr lang="zh-CN" alt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800" dirty="0"/>
              <a:t>    </a:t>
            </a:r>
            <a:r>
              <a:rPr lang="en-US" altLang="zh-CN" sz="1800" b="1" dirty="0"/>
              <a:t>Constructor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getConstructor</a:t>
            </a:r>
            <a:r>
              <a:rPr lang="en-US" altLang="zh-CN" sz="1800" b="1" dirty="0"/>
              <a:t>(Class[] </a:t>
            </a:r>
            <a:r>
              <a:rPr lang="en-US" altLang="zh-CN" sz="1800" b="1" dirty="0" err="1"/>
              <a:t>params</a:t>
            </a:r>
            <a:r>
              <a:rPr lang="en-US" altLang="zh-CN" sz="1800" b="1" dirty="0"/>
              <a:t>)//</a:t>
            </a:r>
            <a:r>
              <a:rPr lang="zh-CN" altLang="en-US" sz="1800" b="1" dirty="0"/>
              <a:t>根据指定参数获得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构造器</a:t>
            </a:r>
          </a:p>
          <a:p>
            <a:pPr marL="0" indent="0">
              <a:buNone/>
            </a:pPr>
            <a:r>
              <a:rPr lang="zh-CN" altLang="en-US" sz="1800" b="1" dirty="0"/>
              <a:t>    </a:t>
            </a:r>
            <a:r>
              <a:rPr lang="en-US" altLang="zh-CN" sz="1800" b="1" dirty="0"/>
              <a:t>Constructor[]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getConstructors</a:t>
            </a:r>
            <a:r>
              <a:rPr lang="en-US" altLang="zh-CN" sz="1800" b="1" dirty="0"/>
              <a:t>()//</a:t>
            </a:r>
            <a:r>
              <a:rPr lang="zh-CN" altLang="en-US" sz="1800" b="1" dirty="0"/>
              <a:t>获得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的所有构造器</a:t>
            </a:r>
          </a:p>
          <a:p>
            <a:pPr marL="0" indent="0">
              <a:buNone/>
            </a:pPr>
            <a:r>
              <a:rPr lang="zh-CN" altLang="en-US" sz="1800" b="1" dirty="0"/>
              <a:t>    </a:t>
            </a:r>
            <a:r>
              <a:rPr lang="en-US" altLang="zh-CN" sz="1800" b="1" dirty="0"/>
              <a:t>Constructor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getDeclaredConstructor</a:t>
            </a:r>
            <a:r>
              <a:rPr lang="en-US" altLang="zh-CN" sz="1800" b="1" dirty="0"/>
              <a:t>(Class[] </a:t>
            </a:r>
            <a:r>
              <a:rPr lang="en-US" altLang="zh-CN" sz="1800" b="1" dirty="0" err="1"/>
              <a:t>params</a:t>
            </a:r>
            <a:r>
              <a:rPr lang="en-US" altLang="zh-CN" sz="1800" b="1" dirty="0"/>
              <a:t>)//</a:t>
            </a:r>
            <a:r>
              <a:rPr lang="zh-CN" altLang="en-US" sz="1800" b="1" dirty="0"/>
              <a:t>根据指定参数获得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和非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的构造器</a:t>
            </a:r>
          </a:p>
          <a:p>
            <a:pPr marL="0" indent="0">
              <a:buNone/>
            </a:pPr>
            <a:r>
              <a:rPr lang="zh-CN" altLang="en-US" sz="1800" b="1" dirty="0"/>
              <a:t>    </a:t>
            </a:r>
            <a:r>
              <a:rPr lang="en-US" altLang="zh-CN" sz="1800" b="1" dirty="0"/>
              <a:t>Constructor[]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getDeclaredConstructors</a:t>
            </a:r>
            <a:r>
              <a:rPr lang="en-US" altLang="zh-CN" sz="1800" b="1" dirty="0"/>
              <a:t>()//</a:t>
            </a:r>
            <a:r>
              <a:rPr lang="zh-CN" altLang="en-US" sz="1800" b="1" dirty="0"/>
              <a:t>获得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的所有构造器 </a:t>
            </a:r>
            <a:br>
              <a:rPr lang="zh-CN" altLang="en-US" sz="1800" b="1" dirty="0"/>
            </a:b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类方法的方法 </a:t>
            </a:r>
            <a:r>
              <a:rPr lang="zh-CN" alt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800" dirty="0"/>
              <a:t>   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Method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getMethod</a:t>
            </a:r>
            <a:r>
              <a:rPr lang="en-US" altLang="zh-CN" sz="1800" b="1" dirty="0"/>
              <a:t>(String name, Class[] </a:t>
            </a:r>
            <a:r>
              <a:rPr lang="en-US" altLang="zh-CN" sz="1800" b="1" dirty="0" err="1"/>
              <a:t>params</a:t>
            </a:r>
            <a:r>
              <a:rPr lang="en-US" altLang="zh-CN" sz="1800" b="1" dirty="0"/>
              <a:t>),</a:t>
            </a:r>
            <a:r>
              <a:rPr lang="zh-CN" altLang="en-US" sz="1800" b="1" dirty="0"/>
              <a:t>根据方法名，参数类型获得方法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/>
              <a:t>    Method</a:t>
            </a:r>
            <a:r>
              <a:rPr lang="en-US" altLang="zh-CN" sz="1800" b="1" dirty="0"/>
              <a:t>[]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getMethods</a:t>
            </a:r>
            <a:r>
              <a:rPr lang="en-US" altLang="zh-CN" sz="1800" b="1" dirty="0"/>
              <a:t>()//</a:t>
            </a:r>
            <a:r>
              <a:rPr lang="zh-CN" altLang="en-US" sz="1800" b="1" dirty="0"/>
              <a:t>获得所有的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方法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/>
              <a:t>    </a:t>
            </a:r>
            <a:r>
              <a:rPr lang="en-US" altLang="zh-CN" sz="1800" b="1" dirty="0"/>
              <a:t>Method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getDeclaredMethod</a:t>
            </a:r>
            <a:r>
              <a:rPr lang="en-US" altLang="zh-CN" sz="1800" b="1" dirty="0"/>
              <a:t>(String name, Class[] </a:t>
            </a:r>
            <a:r>
              <a:rPr lang="en-US" altLang="zh-CN" sz="1800" b="1" dirty="0" err="1"/>
              <a:t>params</a:t>
            </a:r>
            <a:r>
              <a:rPr lang="en-US" altLang="zh-CN" sz="1800" b="1" dirty="0"/>
              <a:t>)//</a:t>
            </a:r>
            <a:r>
              <a:rPr lang="zh-CN" altLang="en-US" sz="1800" b="1" dirty="0"/>
              <a:t>根据方法名和参数类型，获得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和非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的方法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   </a:t>
            </a:r>
            <a:r>
              <a:rPr lang="en-US" altLang="zh-CN" sz="1800" b="1" dirty="0"/>
              <a:t>Method[]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getDeclaredMethods</a:t>
            </a:r>
            <a:r>
              <a:rPr lang="en-US" altLang="zh-CN" sz="1800" b="1" dirty="0"/>
              <a:t>()//</a:t>
            </a:r>
            <a:r>
              <a:rPr lang="zh-CN" altLang="en-US" sz="1800" b="1" dirty="0"/>
              <a:t>获得所以的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和非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方法 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/>
            </a:r>
            <a:br>
              <a:rPr lang="zh-CN" altLang="en-US" sz="2000" b="1" dirty="0"/>
            </a:br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39071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获得类中属性的方法 </a:t>
            </a:r>
            <a:b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800" b="1" dirty="0"/>
              <a:t>    </a:t>
            </a:r>
            <a:r>
              <a:rPr lang="en-US" altLang="zh-CN" sz="1800" b="1" dirty="0"/>
              <a:t>Field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getField</a:t>
            </a:r>
            <a:r>
              <a:rPr lang="en-US" altLang="zh-CN" sz="1800" b="1" dirty="0"/>
              <a:t>(String name)//</a:t>
            </a:r>
            <a:r>
              <a:rPr lang="zh-CN" altLang="en-US" sz="1800" b="1" dirty="0"/>
              <a:t>根据变量名得到相应的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变量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    </a:t>
            </a:r>
            <a:r>
              <a:rPr lang="en-US" altLang="zh-CN" sz="1800" b="1" dirty="0"/>
              <a:t>Field[]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getFields</a:t>
            </a:r>
            <a:r>
              <a:rPr lang="en-US" altLang="zh-CN" sz="1800" b="1" dirty="0"/>
              <a:t>()//</a:t>
            </a:r>
            <a:r>
              <a:rPr lang="zh-CN" altLang="en-US" sz="1800" b="1" dirty="0"/>
              <a:t>获得类中所以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的方法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    </a:t>
            </a:r>
            <a:r>
              <a:rPr lang="en-US" altLang="zh-CN" sz="1800" b="1" dirty="0"/>
              <a:t>Field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getDeclaredField</a:t>
            </a:r>
            <a:r>
              <a:rPr lang="en-US" altLang="zh-CN" sz="1800" b="1" dirty="0"/>
              <a:t>(String name)//</a:t>
            </a:r>
            <a:r>
              <a:rPr lang="zh-CN" altLang="en-US" sz="1800" b="1" dirty="0"/>
              <a:t>根据方法名获得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和非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变量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    </a:t>
            </a:r>
            <a:r>
              <a:rPr lang="en-US" altLang="zh-CN" sz="1800" b="1" dirty="0"/>
              <a:t>Field[] </a:t>
            </a:r>
            <a:r>
              <a:rPr lang="en-US" altLang="zh-CN" sz="1800" b="1" dirty="0" err="1">
                <a:solidFill>
                  <a:srgbClr val="0070C0"/>
                </a:solidFill>
              </a:rPr>
              <a:t>getDeclaredFields</a:t>
            </a:r>
            <a:r>
              <a:rPr lang="en-US" altLang="zh-CN" sz="1800" b="1" dirty="0"/>
              <a:t>()//</a:t>
            </a:r>
            <a:r>
              <a:rPr lang="zh-CN" altLang="en-US" sz="1800" b="1" dirty="0"/>
              <a:t>获得类中所有的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和非</a:t>
            </a:r>
            <a:r>
              <a:rPr lang="en-US" altLang="zh-CN" sz="1800" b="1" dirty="0"/>
              <a:t>public</a:t>
            </a:r>
            <a:r>
              <a:rPr lang="zh-CN" altLang="en-US" sz="1800" b="1" dirty="0"/>
              <a:t>方法 </a:t>
            </a:r>
            <a:endParaRPr lang="en-US" altLang="zh-CN" sz="1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例：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70C0"/>
                </a:solidFill>
              </a:rPr>
              <a:t>建一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个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User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实体类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/>
              <a:t>public </a:t>
            </a:r>
            <a:r>
              <a:rPr lang="en-US" altLang="zh-CN" sz="1800" b="1" dirty="0"/>
              <a:t>class User {</a:t>
            </a:r>
          </a:p>
          <a:p>
            <a:pPr marL="360000" indent="0">
              <a:buNone/>
            </a:pPr>
            <a:r>
              <a:rPr lang="en-US" altLang="zh-CN" sz="1800" b="1" dirty="0" smtClean="0"/>
              <a:t>private </a:t>
            </a:r>
            <a:r>
              <a:rPr lang="en-US" altLang="zh-CN" sz="1800" b="1" dirty="0"/>
              <a:t>String name;</a:t>
            </a:r>
          </a:p>
          <a:p>
            <a:pPr marL="360000" indent="0">
              <a:buNone/>
            </a:pPr>
            <a:r>
              <a:rPr lang="en-US" altLang="zh-CN" sz="1800" b="1" dirty="0" smtClean="0"/>
              <a:t>private </a:t>
            </a:r>
            <a:r>
              <a:rPr lang="en-US" altLang="zh-CN" sz="1800" b="1" dirty="0"/>
              <a:t>String sex;</a:t>
            </a:r>
          </a:p>
          <a:p>
            <a:pPr marL="360000" indent="0">
              <a:buNone/>
            </a:pPr>
            <a:r>
              <a:rPr lang="en-US" altLang="zh-CN" sz="1800" b="1" dirty="0" smtClean="0"/>
              <a:t>private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age;</a:t>
            </a:r>
          </a:p>
          <a:p>
            <a:pPr marL="360000" indent="0">
              <a:buNone/>
            </a:pPr>
            <a:r>
              <a:rPr lang="en-US" altLang="zh-CN" sz="1800" b="1" dirty="0" smtClean="0"/>
              <a:t>public </a:t>
            </a:r>
            <a:r>
              <a:rPr lang="en-US" altLang="zh-CN" sz="1800" b="1" dirty="0"/>
              <a:t>String </a:t>
            </a:r>
            <a:r>
              <a:rPr lang="en-US" altLang="zh-CN" sz="1800" b="1" dirty="0" err="1"/>
              <a:t>getName</a:t>
            </a:r>
            <a:r>
              <a:rPr lang="en-US" altLang="zh-CN" sz="1800" b="1" dirty="0"/>
              <a:t>() {</a:t>
            </a:r>
          </a:p>
          <a:p>
            <a:pPr marL="360000" indent="0">
              <a:buNone/>
            </a:pPr>
            <a:r>
              <a:rPr lang="en-US" altLang="zh-CN" sz="1800" b="1" dirty="0" smtClean="0"/>
              <a:t>	return </a:t>
            </a:r>
            <a:r>
              <a:rPr lang="en-US" altLang="zh-CN" sz="1800" b="1" dirty="0"/>
              <a:t>name;</a:t>
            </a:r>
          </a:p>
          <a:p>
            <a:pPr marL="360000" indent="0">
              <a:buNone/>
            </a:pPr>
            <a:r>
              <a:rPr lang="en-US" altLang="zh-CN" sz="1800" dirty="0"/>
              <a:t>}</a:t>
            </a:r>
          </a:p>
          <a:p>
            <a:pPr marL="360000" indent="0">
              <a:buNone/>
            </a:pPr>
            <a:r>
              <a:rPr lang="en-US" altLang="zh-CN" sz="1800" b="1" dirty="0"/>
              <a:t>public void </a:t>
            </a:r>
            <a:r>
              <a:rPr lang="en-US" altLang="zh-CN" sz="1800" b="1" dirty="0" err="1"/>
              <a:t>setName</a:t>
            </a:r>
            <a:r>
              <a:rPr lang="en-US" altLang="zh-CN" sz="1800" b="1" dirty="0"/>
              <a:t>(String name) {</a:t>
            </a:r>
          </a:p>
          <a:p>
            <a:pPr marL="360000" indent="0">
              <a:buNone/>
            </a:pPr>
            <a:r>
              <a:rPr lang="en-US" altLang="zh-CN" sz="1800" b="1" dirty="0" smtClean="0"/>
              <a:t>	this.name </a:t>
            </a:r>
            <a:r>
              <a:rPr lang="en-US" altLang="zh-CN" sz="1800" b="1" dirty="0"/>
              <a:t>= name;</a:t>
            </a:r>
          </a:p>
          <a:p>
            <a:pPr marL="36000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50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762</TotalTime>
  <Words>868</Words>
  <Application>Microsoft Office PowerPoint</Application>
  <PresentationFormat>全屏显示(4:3)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主管人员</vt:lpstr>
      <vt:lpstr>Java 反射机制</vt:lpstr>
      <vt:lpstr>目录</vt:lpstr>
      <vt:lpstr>一、Java 反射机制是什么？</vt:lpstr>
      <vt:lpstr>二、反射机制能做什么？</vt:lpstr>
      <vt:lpstr> 三、如何使用反射？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四、反射机制的优点与缺点</vt:lpstr>
      <vt:lpstr>五、总结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反射机制</dc:title>
  <dc:creator>Administrator</dc:creator>
  <cp:lastModifiedBy>user</cp:lastModifiedBy>
  <cp:revision>43</cp:revision>
  <dcterms:created xsi:type="dcterms:W3CDTF">2017-03-11T12:01:13Z</dcterms:created>
  <dcterms:modified xsi:type="dcterms:W3CDTF">2017-03-15T10:07:06Z</dcterms:modified>
</cp:coreProperties>
</file>