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3" r:id="rId4"/>
    <p:sldId id="264" r:id="rId5"/>
    <p:sldId id="265" r:id="rId6"/>
    <p:sldId id="266" r:id="rId7"/>
    <p:sldId id="268" r:id="rId8"/>
    <p:sldId id="271" r:id="rId9"/>
    <p:sldId id="273" r:id="rId10"/>
    <p:sldId id="272" r:id="rId11"/>
    <p:sldId id="274" r:id="rId12"/>
    <p:sldId id="276" r:id="rId14"/>
    <p:sldId id="279" r:id="rId15"/>
    <p:sldId id="280" r:id="rId16"/>
    <p:sldId id="283" r:id="rId17"/>
    <p:sldId id="284" r:id="rId18"/>
    <p:sldId id="286" r:id="rId19"/>
    <p:sldId id="285"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C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8"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4B2EF-EA18-4FC8-9A90-01E01C0988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4B2EF-EA18-4FC8-9A90-01E01C0988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394800" y="3240000"/>
            <a:ext cx="5400000" cy="925200"/>
          </a:xfrm>
        </p:spPr>
        <p:txBody>
          <a:bodyPr anchor="b">
            <a:normAutofit/>
          </a:bodyPr>
          <a:lstStyle>
            <a:lvl1pPr algn="ctr">
              <a:defRPr sz="5400">
                <a:solidFill>
                  <a:srgbClr val="DACD57"/>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2937600" y="4716000"/>
            <a:ext cx="6321600" cy="648000"/>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F3FBD9D8-00EC-4D12-B78E-1DA996BE686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fld>
            <a:endParaRPr lang="zh-CN" altLang="en-US"/>
          </a:p>
        </p:txBody>
      </p:sp>
      <p:sp>
        <p:nvSpPr>
          <p:cNvPr id="9" name="正五边形 8"/>
          <p:cNvSpPr/>
          <p:nvPr/>
        </p:nvSpPr>
        <p:spPr>
          <a:xfrm>
            <a:off x="5338169" y="1528270"/>
            <a:ext cx="1515662" cy="1443488"/>
          </a:xfrm>
          <a:prstGeom prst="pentagon">
            <a:avLst/>
          </a:prstGeom>
          <a:noFill/>
          <a:ln w="349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33298" y="1327994"/>
            <a:ext cx="897925" cy="1844040"/>
          </a:xfrm>
          <a:prstGeom prst="rect">
            <a:avLst/>
          </a:prstGeom>
          <a:noFill/>
        </p:spPr>
        <p:txBody>
          <a:bodyPr wrap="square" rtlCol="0" anchor="ctr">
            <a:spAutoFit/>
          </a:bodyPr>
          <a:lstStyle/>
          <a:p>
            <a:pPr algn="ctr"/>
            <a:r>
              <a:rPr lang="en-US" altLang="zh-CN" sz="11500" dirty="0" smtClean="0">
                <a:solidFill>
                  <a:srgbClr val="DACD57"/>
                </a:solidFill>
                <a:latin typeface="DFKai-SB" panose="03000509000000000000" pitchFamily="65" charset="-120"/>
                <a:ea typeface="DFKai-SB" panose="03000509000000000000" pitchFamily="65" charset="-120"/>
              </a:rPr>
              <a:t>L</a:t>
            </a:r>
            <a:endParaRPr lang="zh-CN" altLang="en-US" sz="11500" dirty="0">
              <a:solidFill>
                <a:srgbClr val="DACD57"/>
              </a:solidFill>
              <a:latin typeface="DFKai-SB" panose="03000509000000000000" pitchFamily="65" charset="-120"/>
              <a:ea typeface="DFKai-SB" panose="03000509000000000000" pitchFamily="65" charset="-120"/>
            </a:endParaRPr>
          </a:p>
        </p:txBody>
      </p:sp>
      <p:cxnSp>
        <p:nvCxnSpPr>
          <p:cNvPr id="11" name="直接连接符 10"/>
          <p:cNvCxnSpPr/>
          <p:nvPr/>
        </p:nvCxnSpPr>
        <p:spPr>
          <a:xfrm>
            <a:off x="3376101" y="4714787"/>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16602" y="3176518"/>
            <a:ext cx="1039407" cy="527815"/>
            <a:chOff x="8608364" y="3176518"/>
            <a:chExt cx="1039407" cy="527815"/>
          </a:xfrm>
        </p:grpSpPr>
        <p:sp>
          <p:nvSpPr>
            <p:cNvPr id="13" name="等腰三角形 12"/>
            <p:cNvSpPr/>
            <p:nvPr/>
          </p:nvSpPr>
          <p:spPr>
            <a:xfrm rot="14024970">
              <a:off x="8832201" y="2952681"/>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a:off x="9075070" y="3131632"/>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16736" y="3780133"/>
            <a:ext cx="1073174" cy="494005"/>
            <a:chOff x="2732068" y="3780133"/>
            <a:chExt cx="1073174" cy="494005"/>
          </a:xfrm>
        </p:grpSpPr>
        <p:sp>
          <p:nvSpPr>
            <p:cNvPr id="16" name="等腰三角形 15"/>
            <p:cNvSpPr/>
            <p:nvPr/>
          </p:nvSpPr>
          <p:spPr>
            <a:xfrm rot="2737123">
              <a:off x="3286129" y="3755026"/>
              <a:ext cx="295275" cy="74295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4912153">
              <a:off x="3053308" y="3458893"/>
              <a:ext cx="251461" cy="893941"/>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3376101" y="5369744"/>
            <a:ext cx="54288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BE381-8C8C-474D-A902-87322301DB34}" type="slidenum">
              <a:rPr lang="zh-CN" altLang="en-US" smtClean="0"/>
            </a:fld>
            <a:endParaRPr lang="zh-CN" altLang="en-US"/>
          </a:p>
        </p:txBody>
      </p:sp>
      <p:sp>
        <p:nvSpPr>
          <p:cNvPr id="7" name="内容占位符 6"/>
          <p:cNvSpPr>
            <a:spLocks noGrp="1"/>
          </p:cNvSpPr>
          <p:nvPr>
            <p:ph sz="quarter" idx="13"/>
          </p:nvPr>
        </p:nvSpPr>
        <p:spPr>
          <a:xfrm>
            <a:off x="838200" y="304800"/>
            <a:ext cx="10515600" cy="5861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743200" y="4006800"/>
            <a:ext cx="6710400" cy="583200"/>
          </a:xfrm>
          <a:solidFill>
            <a:srgbClr val="DACD57"/>
          </a:solidFill>
        </p:spPr>
        <p:txBody>
          <a:bodyPr anchor="b">
            <a:noAutofit/>
          </a:bodyPr>
          <a:lstStyle>
            <a:lvl1pPr algn="ctr">
              <a:defRPr sz="360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fld>
            <a:endParaRPr lang="zh-CN" altLang="en-US"/>
          </a:p>
        </p:txBody>
      </p:sp>
      <p:sp>
        <p:nvSpPr>
          <p:cNvPr id="10" name="矩形 2"/>
          <p:cNvSpPr/>
          <p:nvPr/>
        </p:nvSpPr>
        <p:spPr>
          <a:xfrm>
            <a:off x="4714875" y="-9524"/>
            <a:ext cx="2762250" cy="2362199"/>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84110"/>
              <a:gd name="connsiteX1-25" fmla="*/ 2762250 w 2762250"/>
              <a:gd name="connsiteY1-26" fmla="*/ 0 h 2884110"/>
              <a:gd name="connsiteX2-27" fmla="*/ 2762250 w 2762250"/>
              <a:gd name="connsiteY2-28" fmla="*/ 2466975 h 2884110"/>
              <a:gd name="connsiteX3-29" fmla="*/ 1371600 w 2762250"/>
              <a:gd name="connsiteY3-30" fmla="*/ 2884110 h 2884110"/>
              <a:gd name="connsiteX4-31" fmla="*/ 0 w 2762250"/>
              <a:gd name="connsiteY4-32" fmla="*/ 2466975 h 2884110"/>
              <a:gd name="connsiteX5-33" fmla="*/ 0 w 2762250"/>
              <a:gd name="connsiteY5-34" fmla="*/ 0 h 28841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84110">
                <a:moveTo>
                  <a:pt x="0" y="0"/>
                </a:moveTo>
                <a:lnTo>
                  <a:pt x="2762250" y="0"/>
                </a:lnTo>
                <a:lnTo>
                  <a:pt x="2762250" y="2466975"/>
                </a:lnTo>
                <a:lnTo>
                  <a:pt x="1371600" y="2884110"/>
                </a:lnTo>
                <a:lnTo>
                  <a:pt x="0" y="2466975"/>
                </a:lnTo>
                <a:lnTo>
                  <a:pt x="0" y="0"/>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0970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BE381-8C8C-474D-A902-87322301D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864800" y="2066400"/>
            <a:ext cx="8276400" cy="2880000"/>
          </a:xfrm>
          <a:solidFill>
            <a:srgbClr val="DACD57">
              <a:alpha val="75000"/>
            </a:srgbClr>
          </a:solidFill>
        </p:spPr>
        <p:txBody>
          <a:bodyPr>
            <a:normAutofit/>
          </a:bodyPr>
          <a:lstStyle>
            <a:lvl1pPr algn="ctr">
              <a:defRPr sz="440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BE381-8C8C-474D-A902-87322301DB34}" type="slidenum">
              <a:rPr lang="zh-CN" altLang="en-US" smtClean="0"/>
            </a:fld>
            <a:endParaRPr lang="zh-CN" altLang="en-US"/>
          </a:p>
        </p:txBody>
      </p:sp>
      <p:sp>
        <p:nvSpPr>
          <p:cNvPr id="19" name="内容占位符 18"/>
          <p:cNvSpPr>
            <a:spLocks noGrp="1"/>
          </p:cNvSpPr>
          <p:nvPr>
            <p:ph sz="quarter" idx="13"/>
          </p:nvPr>
        </p:nvSpPr>
        <p:spPr>
          <a:xfrm>
            <a:off x="4311939" y="4178175"/>
            <a:ext cx="3568123" cy="573934"/>
          </a:xfrm>
        </p:spPr>
        <p:txBody>
          <a:bodyPr>
            <a:normAutofit/>
          </a:bodyPr>
          <a:lstStyle>
            <a:lvl1pPr marL="0" indent="0" algn="ctr">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BE381-8C8C-474D-A902-87322301D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BE381-8C8C-474D-A902-87322301D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竖排标题与">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3FBD9D8-00EC-4D12-B78E-1DA996BE68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BE381-8C8C-474D-A902-87322301DB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F3FBD9D8-00EC-4D12-B78E-1DA996BE6864}"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435BE381-8C8C-474D-A902-87322301DB3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p:txBody>
          <a:bodyPr>
            <a:normAutofit/>
          </a:bodyPr>
          <a:p>
            <a:r>
              <a:rPr lang="zh-CN" altLang="en-US" dirty="0"/>
              <a:t>设计模式</a:t>
            </a:r>
            <a:endParaRPr lang="zh-CN" altLang="en-US" dirty="0"/>
          </a:p>
        </p:txBody>
      </p:sp>
      <p:sp>
        <p:nvSpPr>
          <p:cNvPr id="7" name="副标题 6"/>
          <p:cNvSpPr>
            <a:spLocks noGrp="1"/>
          </p:cNvSpPr>
          <p:nvPr>
            <p:ph type="subTitle" idx="1"/>
            <p:custDataLst>
              <p:tags r:id="rId2"/>
            </p:custDataLst>
          </p:nvPr>
        </p:nvSpPr>
        <p:spPr/>
        <p:txBody>
          <a:bodyPr>
            <a:normAutofit/>
          </a:bodyPr>
          <a:p>
            <a:pPr fontAlgn="auto">
              <a:lnSpc>
                <a:spcPct val="150000"/>
              </a:lnSpc>
            </a:pPr>
            <a:r>
              <a:rPr lang="zh-CN" altLang="en-US" dirty="0"/>
              <a:t>设计经验的总结</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txBox="1">
            <a:spLocks noGrp="1"/>
          </p:cNvSpPr>
          <p:nvPr>
            <p:ph sz="quarter" idx="13"/>
          </p:nvPr>
        </p:nvSpPr>
        <p:spPr>
          <a:xfrm>
            <a:off x="957580" y="3067685"/>
            <a:ext cx="1974215" cy="1835150"/>
          </a:xfrm>
          <a:prstGeom prst="rect">
            <a:avLst/>
          </a:prstGeom>
          <a:noFill/>
        </p:spPr>
        <p:txBody>
          <a:bodyPr wrap="square" rtlCol="0">
            <a:spAutoFit/>
          </a:bodyPr>
          <a:lstStyle/>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工厂方法模式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Font typeface="Arial" panose="020B0604020202020204" pitchFamily="34" charset="0"/>
              <a:buAutoNum type="arabicPeriod"/>
            </a:pPr>
            <a:r>
              <a:rPr lang="en-US" altLang="zh-CN" dirty="0" smtClean="0">
                <a:solidFill>
                  <a:schemeClr val="bg1"/>
                </a:solidFill>
                <a:latin typeface="Dotum" panose="020B0600000101010101" pitchFamily="34" charset="-127"/>
                <a:ea typeface="Dotum" panose="020B0600000101010101" pitchFamily="34" charset="-127"/>
              </a:rPr>
              <a:t>抽象工厂模式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Font typeface="Arial" panose="020B0604020202020204" pitchFamily="34" charset="0"/>
              <a:buAutoNum type="arabicPeriod"/>
            </a:pPr>
            <a:r>
              <a:rPr lang="en-US" altLang="zh-CN" dirty="0" smtClean="0">
                <a:solidFill>
                  <a:schemeClr val="bg1"/>
                </a:solidFill>
                <a:latin typeface="Dotum" panose="020B0600000101010101" pitchFamily="34" charset="-127"/>
                <a:ea typeface="Dotum" panose="020B0600000101010101" pitchFamily="34" charset="-127"/>
              </a:rPr>
              <a:t>单例模式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Font typeface="Arial" panose="020B0604020202020204" pitchFamily="34" charset="0"/>
              <a:buAutoNum type="arabicPeriod"/>
            </a:pPr>
            <a:r>
              <a:rPr lang="en-US" altLang="zh-CN" dirty="0" smtClean="0">
                <a:solidFill>
                  <a:schemeClr val="bg1"/>
                </a:solidFill>
                <a:latin typeface="Dotum" panose="020B0600000101010101" pitchFamily="34" charset="-127"/>
                <a:ea typeface="Dotum" panose="020B0600000101010101" pitchFamily="34" charset="-127"/>
              </a:rPr>
              <a:t>建造者模式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Font typeface="Arial" panose="020B0604020202020204" pitchFamily="34" charset="0"/>
              <a:buAutoNum type="arabicPeriod"/>
            </a:pPr>
            <a:r>
              <a:rPr lang="en-US" altLang="zh-CN" dirty="0" smtClean="0">
                <a:solidFill>
                  <a:schemeClr val="bg1"/>
                </a:solidFill>
                <a:latin typeface="Dotum" panose="020B0600000101010101" pitchFamily="34" charset="-127"/>
                <a:ea typeface="Dotum" panose="020B0600000101010101" pitchFamily="34" charset="-127"/>
              </a:rPr>
              <a:t>原型模式</a:t>
            </a:r>
            <a:endParaRPr lang="en-US" altLang="zh-CN" dirty="0" smtClean="0">
              <a:solidFill>
                <a:schemeClr val="bg1"/>
              </a:solidFill>
              <a:latin typeface="Dotum" panose="020B0600000101010101" pitchFamily="34" charset="-127"/>
              <a:ea typeface="Dotum" panose="020B0600000101010101" pitchFamily="34" charset="-127"/>
            </a:endParaRPr>
          </a:p>
        </p:txBody>
      </p:sp>
      <p:sp>
        <p:nvSpPr>
          <p:cNvPr id="2" name="内容占位符 10"/>
          <p:cNvSpPr txBox="1">
            <a:spLocks noGrp="1"/>
          </p:cNvSpPr>
          <p:nvPr/>
        </p:nvSpPr>
        <p:spPr>
          <a:xfrm>
            <a:off x="4646930" y="2138045"/>
            <a:ext cx="1706880" cy="2581910"/>
          </a:xfrm>
          <a:prstGeom prst="rect">
            <a:avLst/>
          </a:prstGeom>
          <a:noFill/>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适配器模式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装饰器模式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代理模式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外观模式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桥接模式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组合模式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享元模式</a:t>
            </a:r>
            <a:endParaRPr lang="en-US" altLang="zh-CN" dirty="0" smtClean="0">
              <a:solidFill>
                <a:schemeClr val="bg1"/>
              </a:solidFill>
              <a:latin typeface="Dotum" panose="020B0600000101010101" pitchFamily="34" charset="-127"/>
              <a:ea typeface="Dotum" panose="020B0600000101010101" pitchFamily="34" charset="-127"/>
            </a:endParaRPr>
          </a:p>
        </p:txBody>
      </p:sp>
      <p:sp>
        <p:nvSpPr>
          <p:cNvPr id="3" name="内容占位符 10"/>
          <p:cNvSpPr txBox="1">
            <a:spLocks noGrp="1"/>
          </p:cNvSpPr>
          <p:nvPr/>
        </p:nvSpPr>
        <p:spPr>
          <a:xfrm>
            <a:off x="8393430" y="1271905"/>
            <a:ext cx="2033905" cy="4075430"/>
          </a:xfrm>
          <a:prstGeom prst="rect">
            <a:avLst/>
          </a:prstGeom>
          <a:noFill/>
        </p:spPr>
        <p:txBody>
          <a:bodyPr vert="horz" wrap="squar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模版方法模式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命令模式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迭代器模式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观察者模式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中介者模式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备忘录模式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解释器模式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状态模式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策略模式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责任链模式</a:t>
            </a:r>
            <a:endParaRPr lang="en-US" altLang="zh-CN" dirty="0" smtClean="0">
              <a:solidFill>
                <a:schemeClr val="bg1"/>
              </a:solidFill>
              <a:latin typeface="Dotum" panose="020B0600000101010101" pitchFamily="34" charset="-127"/>
              <a:ea typeface="Dotum" panose="020B0600000101010101" pitchFamily="34" charset="-127"/>
            </a:endParaRPr>
          </a:p>
          <a:p>
            <a:pPr marL="342900" indent="-342900" algn="l">
              <a:buAutoNum type="arabicPeriod"/>
            </a:pPr>
            <a:r>
              <a:rPr lang="en-US" altLang="zh-CN" dirty="0" smtClean="0">
                <a:solidFill>
                  <a:schemeClr val="bg1"/>
                </a:solidFill>
                <a:latin typeface="Dotum" panose="020B0600000101010101" pitchFamily="34" charset="-127"/>
                <a:ea typeface="Dotum" panose="020B0600000101010101" pitchFamily="34" charset="-127"/>
              </a:rPr>
              <a:t>访问者模式</a:t>
            </a:r>
            <a:endParaRPr lang="en-US" altLang="zh-CN" dirty="0" smtClean="0">
              <a:solidFill>
                <a:schemeClr val="bg1"/>
              </a:solidFill>
              <a:latin typeface="Dotum" panose="020B0600000101010101" pitchFamily="34" charset="-127"/>
              <a:ea typeface="Dotum" panose="020B0600000101010101" pitchFamily="34" charset="-127"/>
            </a:endParaRPr>
          </a:p>
        </p:txBody>
      </p:sp>
      <p:cxnSp>
        <p:nvCxnSpPr>
          <p:cNvPr id="4" name="肘形连接符 3"/>
          <p:cNvCxnSpPr/>
          <p:nvPr/>
        </p:nvCxnSpPr>
        <p:spPr>
          <a:xfrm flipV="1">
            <a:off x="1918335" y="1713230"/>
            <a:ext cx="3707130" cy="816610"/>
          </a:xfrm>
          <a:prstGeom prst="bentConnector3">
            <a:avLst>
              <a:gd name="adj1" fmla="val -119"/>
            </a:avLst>
          </a:prstGeom>
          <a:ln>
            <a:solidFill>
              <a:srgbClr val="DACD57"/>
            </a:solidFill>
          </a:ln>
          <a:effectLst>
            <a:outerShdw blurRad="50800" dist="38100" dir="8100000" algn="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 name="肘形连接符 5"/>
          <p:cNvCxnSpPr/>
          <p:nvPr/>
        </p:nvCxnSpPr>
        <p:spPr>
          <a:xfrm rot="16200000">
            <a:off x="7018020" y="-605155"/>
            <a:ext cx="925830" cy="3751580"/>
          </a:xfrm>
          <a:prstGeom prst="bentConnector2">
            <a:avLst/>
          </a:prstGeom>
          <a:ln>
            <a:solidFill>
              <a:srgbClr val="DACD57"/>
            </a:solidFill>
          </a:ln>
        </p:spPr>
        <p:style>
          <a:lnRef idx="3">
            <a:schemeClr val="accent2"/>
          </a:lnRef>
          <a:fillRef idx="0">
            <a:schemeClr val="accent2"/>
          </a:fillRef>
          <a:effectRef idx="2">
            <a:schemeClr val="accent2"/>
          </a:effectRef>
          <a:fontRef idx="minor">
            <a:schemeClr val="tx1"/>
          </a:fontRef>
        </p:style>
      </p:cxnSp>
      <p:sp>
        <p:nvSpPr>
          <p:cNvPr id="7" name="文本框 6"/>
          <p:cNvSpPr txBox="1"/>
          <p:nvPr/>
        </p:nvSpPr>
        <p:spPr>
          <a:xfrm>
            <a:off x="4646295" y="1498600"/>
            <a:ext cx="1706880" cy="365760"/>
          </a:xfrm>
          <a:prstGeom prst="rect">
            <a:avLst/>
          </a:prstGeom>
          <a:solidFill>
            <a:srgbClr val="DACD57"/>
          </a:solidFill>
        </p:spPr>
        <p:txBody>
          <a:bodyPr wrap="square" rtlCol="0">
            <a:spAutoFit/>
          </a:bodyPr>
          <a:p>
            <a:pPr algn="ctr"/>
            <a:r>
              <a:rPr lang="en-US" altLang="zh-CN" b="1" dirty="0" smtClean="0">
                <a:solidFill>
                  <a:schemeClr val="bg1"/>
                </a:solidFill>
                <a:latin typeface="Dotum" panose="020B0600000101010101" pitchFamily="34" charset="-127"/>
                <a:ea typeface="Dotum" panose="020B0600000101010101" pitchFamily="34" charset="-127"/>
                <a:sym typeface="+mn-ea"/>
              </a:rPr>
              <a:t> 结构型模式</a:t>
            </a:r>
            <a:endParaRPr lang="en-US" altLang="zh-CN" b="1" dirty="0" smtClean="0">
              <a:solidFill>
                <a:schemeClr val="bg1"/>
              </a:solidFill>
              <a:latin typeface="Dotum" panose="020B0600000101010101" pitchFamily="34" charset="-127"/>
              <a:ea typeface="Dotum" panose="020B0600000101010101" pitchFamily="34" charset="-127"/>
              <a:sym typeface="+mn-ea"/>
            </a:endParaRPr>
          </a:p>
        </p:txBody>
      </p:sp>
      <p:sp>
        <p:nvSpPr>
          <p:cNvPr id="8" name="文本框 7"/>
          <p:cNvSpPr txBox="1"/>
          <p:nvPr/>
        </p:nvSpPr>
        <p:spPr>
          <a:xfrm>
            <a:off x="958215" y="2407285"/>
            <a:ext cx="1895475" cy="365760"/>
          </a:xfrm>
          <a:prstGeom prst="rect">
            <a:avLst/>
          </a:prstGeom>
          <a:solidFill>
            <a:srgbClr val="DACD57"/>
          </a:solidFill>
        </p:spPr>
        <p:txBody>
          <a:bodyPr wrap="square" rtlCol="0">
            <a:spAutoFit/>
          </a:bodyPr>
          <a:p>
            <a:pPr algn="ctr"/>
            <a:r>
              <a:rPr lang="en-US" altLang="zh-CN" b="1" dirty="0" smtClean="0">
                <a:solidFill>
                  <a:schemeClr val="bg1"/>
                </a:solidFill>
                <a:latin typeface="Dotum" panose="020B0600000101010101" pitchFamily="34" charset="-127"/>
                <a:ea typeface="Dotum" panose="020B0600000101010101" pitchFamily="34" charset="-127"/>
                <a:sym typeface="+mn-ea"/>
              </a:rPr>
              <a:t>创建型模式</a:t>
            </a:r>
            <a:endParaRPr lang="en-US" altLang="zh-CN" b="1" dirty="0" smtClean="0">
              <a:solidFill>
                <a:schemeClr val="bg1"/>
              </a:solidFill>
              <a:latin typeface="Dotum" panose="020B0600000101010101" pitchFamily="34" charset="-127"/>
              <a:ea typeface="Dotum" panose="020B0600000101010101" pitchFamily="34" charset="-127"/>
              <a:sym typeface="+mn-ea"/>
            </a:endParaRPr>
          </a:p>
        </p:txBody>
      </p:sp>
      <p:sp>
        <p:nvSpPr>
          <p:cNvPr id="9" name="文本框 8"/>
          <p:cNvSpPr txBox="1"/>
          <p:nvPr/>
        </p:nvSpPr>
        <p:spPr>
          <a:xfrm>
            <a:off x="8393430" y="640715"/>
            <a:ext cx="1936115" cy="365760"/>
          </a:xfrm>
          <a:prstGeom prst="rect">
            <a:avLst/>
          </a:prstGeom>
          <a:solidFill>
            <a:srgbClr val="DACD57"/>
          </a:solidFill>
        </p:spPr>
        <p:txBody>
          <a:bodyPr wrap="square" rtlCol="0">
            <a:spAutoFit/>
          </a:bodyPr>
          <a:p>
            <a:pPr algn="ctr"/>
            <a:r>
              <a:rPr lang="en-US" altLang="zh-CN" b="1" dirty="0" smtClean="0">
                <a:solidFill>
                  <a:schemeClr val="bg1"/>
                </a:solidFill>
                <a:latin typeface="Dotum" panose="020B0600000101010101" pitchFamily="34" charset="-127"/>
                <a:ea typeface="Dotum" panose="020B0600000101010101" pitchFamily="34" charset="-127"/>
                <a:sym typeface="+mn-ea"/>
              </a:rPr>
              <a:t>行为型模式</a:t>
            </a:r>
            <a:endParaRPr lang="en-US" altLang="zh-CN" b="1" dirty="0" smtClean="0">
              <a:solidFill>
                <a:schemeClr val="bg1"/>
              </a:solidFill>
              <a:latin typeface="Dotum" panose="020B0600000101010101" pitchFamily="34" charset="-127"/>
              <a:ea typeface="Dotum" panose="020B0600000101010101" pitchFamily="34" charset="-127"/>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093" y="0"/>
            <a:ext cx="3182112" cy="6858000"/>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98450" y="516255"/>
            <a:ext cx="3057525" cy="4833620"/>
            <a:chOff x="1999" y="814"/>
            <a:chExt cx="4815" cy="7612"/>
          </a:xfrm>
        </p:grpSpPr>
        <p:grpSp>
          <p:nvGrpSpPr>
            <p:cNvPr id="9" name="组合 8"/>
            <p:cNvGrpSpPr/>
            <p:nvPr/>
          </p:nvGrpSpPr>
          <p:grpSpPr>
            <a:xfrm>
              <a:off x="3032" y="814"/>
              <a:ext cx="2768" cy="2532"/>
              <a:chOff x="5821363" y="3213100"/>
              <a:chExt cx="541338" cy="495300"/>
            </a:xfrm>
          </p:grpSpPr>
          <p:sp>
            <p:nvSpPr>
              <p:cNvPr id="5" name="Freeform 86"/>
              <p:cNvSpPr/>
              <p:nvPr/>
            </p:nvSpPr>
            <p:spPr bwMode="auto">
              <a:xfrm>
                <a:off x="6227763" y="3370263"/>
                <a:ext cx="134938" cy="269875"/>
              </a:xfrm>
              <a:custGeom>
                <a:avLst/>
                <a:gdLst>
                  <a:gd name="T0" fmla="*/ 44 w 48"/>
                  <a:gd name="T1" fmla="*/ 0 h 96"/>
                  <a:gd name="T2" fmla="*/ 24 w 48"/>
                  <a:gd name="T3" fmla="*/ 0 h 96"/>
                  <a:gd name="T4" fmla="*/ 21 w 48"/>
                  <a:gd name="T5" fmla="*/ 1 h 96"/>
                  <a:gd name="T6" fmla="*/ 10 w 48"/>
                  <a:gd name="T7" fmla="*/ 16 h 96"/>
                  <a:gd name="T8" fmla="*/ 0 w 48"/>
                  <a:gd name="T9" fmla="*/ 16 h 96"/>
                  <a:gd name="T10" fmla="*/ 0 w 48"/>
                  <a:gd name="T11" fmla="*/ 80 h 96"/>
                  <a:gd name="T12" fmla="*/ 10 w 48"/>
                  <a:gd name="T13" fmla="*/ 80 h 96"/>
                  <a:gd name="T14" fmla="*/ 21 w 48"/>
                  <a:gd name="T15" fmla="*/ 94 h 96"/>
                  <a:gd name="T16" fmla="*/ 24 w 48"/>
                  <a:gd name="T17" fmla="*/ 96 h 96"/>
                  <a:gd name="T18" fmla="*/ 44 w 48"/>
                  <a:gd name="T19" fmla="*/ 96 h 96"/>
                  <a:gd name="T20" fmla="*/ 48 w 48"/>
                  <a:gd name="T21" fmla="*/ 92 h 96"/>
                  <a:gd name="T22" fmla="*/ 48 w 48"/>
                  <a:gd name="T23" fmla="*/ 4 h 96"/>
                  <a:gd name="T24" fmla="*/ 44 w 48"/>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96">
                    <a:moveTo>
                      <a:pt x="44" y="0"/>
                    </a:moveTo>
                    <a:cubicBezTo>
                      <a:pt x="24" y="0"/>
                      <a:pt x="24" y="0"/>
                      <a:pt x="24" y="0"/>
                    </a:cubicBezTo>
                    <a:cubicBezTo>
                      <a:pt x="23" y="0"/>
                      <a:pt x="22" y="0"/>
                      <a:pt x="21" y="1"/>
                    </a:cubicBezTo>
                    <a:cubicBezTo>
                      <a:pt x="10" y="16"/>
                      <a:pt x="10" y="16"/>
                      <a:pt x="10" y="16"/>
                    </a:cubicBezTo>
                    <a:cubicBezTo>
                      <a:pt x="0" y="16"/>
                      <a:pt x="0" y="16"/>
                      <a:pt x="0" y="16"/>
                    </a:cubicBezTo>
                    <a:cubicBezTo>
                      <a:pt x="0" y="80"/>
                      <a:pt x="0" y="80"/>
                      <a:pt x="0" y="80"/>
                    </a:cubicBezTo>
                    <a:cubicBezTo>
                      <a:pt x="10" y="80"/>
                      <a:pt x="10" y="80"/>
                      <a:pt x="10" y="80"/>
                    </a:cubicBezTo>
                    <a:cubicBezTo>
                      <a:pt x="21" y="94"/>
                      <a:pt x="21" y="94"/>
                      <a:pt x="21" y="94"/>
                    </a:cubicBezTo>
                    <a:cubicBezTo>
                      <a:pt x="22" y="95"/>
                      <a:pt x="23" y="96"/>
                      <a:pt x="24" y="96"/>
                    </a:cubicBezTo>
                    <a:cubicBezTo>
                      <a:pt x="44" y="96"/>
                      <a:pt x="44" y="96"/>
                      <a:pt x="44" y="96"/>
                    </a:cubicBezTo>
                    <a:cubicBezTo>
                      <a:pt x="46" y="96"/>
                      <a:pt x="48" y="94"/>
                      <a:pt x="48" y="92"/>
                    </a:cubicBezTo>
                    <a:cubicBezTo>
                      <a:pt x="48" y="4"/>
                      <a:pt x="48" y="4"/>
                      <a:pt x="48" y="4"/>
                    </a:cubicBezTo>
                    <a:cubicBezTo>
                      <a:pt x="48" y="2"/>
                      <a:pt x="46"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87"/>
              <p:cNvSpPr>
                <a:spLocks noChangeArrowheads="1"/>
              </p:cNvSpPr>
              <p:nvPr/>
            </p:nvSpPr>
            <p:spPr bwMode="auto">
              <a:xfrm>
                <a:off x="5889626" y="3438525"/>
                <a:ext cx="22225" cy="22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88"/>
              <p:cNvSpPr>
                <a:spLocks noEditPoints="1"/>
              </p:cNvSpPr>
              <p:nvPr/>
            </p:nvSpPr>
            <p:spPr bwMode="auto">
              <a:xfrm>
                <a:off x="5821363" y="3213100"/>
                <a:ext cx="519113" cy="495300"/>
              </a:xfrm>
              <a:custGeom>
                <a:avLst/>
                <a:gdLst>
                  <a:gd name="T0" fmla="*/ 124 w 184"/>
                  <a:gd name="T1" fmla="*/ 48 h 176"/>
                  <a:gd name="T2" fmla="*/ 93 w 184"/>
                  <a:gd name="T3" fmla="*/ 48 h 176"/>
                  <a:gd name="T4" fmla="*/ 98 w 184"/>
                  <a:gd name="T5" fmla="*/ 29 h 176"/>
                  <a:gd name="T6" fmla="*/ 104 w 184"/>
                  <a:gd name="T7" fmla="*/ 24 h 176"/>
                  <a:gd name="T8" fmla="*/ 109 w 184"/>
                  <a:gd name="T9" fmla="*/ 24 h 176"/>
                  <a:gd name="T10" fmla="*/ 128 w 184"/>
                  <a:gd name="T11" fmla="*/ 40 h 176"/>
                  <a:gd name="T12" fmla="*/ 164 w 184"/>
                  <a:gd name="T13" fmla="*/ 40 h 176"/>
                  <a:gd name="T14" fmla="*/ 184 w 184"/>
                  <a:gd name="T15" fmla="*/ 20 h 176"/>
                  <a:gd name="T16" fmla="*/ 164 w 184"/>
                  <a:gd name="T17" fmla="*/ 0 h 176"/>
                  <a:gd name="T18" fmla="*/ 128 w 184"/>
                  <a:gd name="T19" fmla="*/ 0 h 176"/>
                  <a:gd name="T20" fmla="*/ 109 w 184"/>
                  <a:gd name="T21" fmla="*/ 16 h 176"/>
                  <a:gd name="T22" fmla="*/ 104 w 184"/>
                  <a:gd name="T23" fmla="*/ 16 h 176"/>
                  <a:gd name="T24" fmla="*/ 90 w 184"/>
                  <a:gd name="T25" fmla="*/ 27 h 176"/>
                  <a:gd name="T26" fmla="*/ 85 w 184"/>
                  <a:gd name="T27" fmla="*/ 48 h 176"/>
                  <a:gd name="T28" fmla="*/ 12 w 184"/>
                  <a:gd name="T29" fmla="*/ 48 h 176"/>
                  <a:gd name="T30" fmla="*/ 0 w 184"/>
                  <a:gd name="T31" fmla="*/ 60 h 176"/>
                  <a:gd name="T32" fmla="*/ 0 w 184"/>
                  <a:gd name="T33" fmla="*/ 148 h 176"/>
                  <a:gd name="T34" fmla="*/ 8 w 184"/>
                  <a:gd name="T35" fmla="*/ 159 h 176"/>
                  <a:gd name="T36" fmla="*/ 8 w 184"/>
                  <a:gd name="T37" fmla="*/ 164 h 176"/>
                  <a:gd name="T38" fmla="*/ 20 w 184"/>
                  <a:gd name="T39" fmla="*/ 176 h 176"/>
                  <a:gd name="T40" fmla="*/ 52 w 184"/>
                  <a:gd name="T41" fmla="*/ 176 h 176"/>
                  <a:gd name="T42" fmla="*/ 64 w 184"/>
                  <a:gd name="T43" fmla="*/ 164 h 176"/>
                  <a:gd name="T44" fmla="*/ 64 w 184"/>
                  <a:gd name="T45" fmla="*/ 160 h 176"/>
                  <a:gd name="T46" fmla="*/ 72 w 184"/>
                  <a:gd name="T47" fmla="*/ 160 h 176"/>
                  <a:gd name="T48" fmla="*/ 72 w 184"/>
                  <a:gd name="T49" fmla="*/ 164 h 176"/>
                  <a:gd name="T50" fmla="*/ 84 w 184"/>
                  <a:gd name="T51" fmla="*/ 176 h 176"/>
                  <a:gd name="T52" fmla="*/ 116 w 184"/>
                  <a:gd name="T53" fmla="*/ 176 h 176"/>
                  <a:gd name="T54" fmla="*/ 128 w 184"/>
                  <a:gd name="T55" fmla="*/ 164 h 176"/>
                  <a:gd name="T56" fmla="*/ 128 w 184"/>
                  <a:gd name="T57" fmla="*/ 159 h 176"/>
                  <a:gd name="T58" fmla="*/ 136 w 184"/>
                  <a:gd name="T59" fmla="*/ 148 h 176"/>
                  <a:gd name="T60" fmla="*/ 136 w 184"/>
                  <a:gd name="T61" fmla="*/ 60 h 176"/>
                  <a:gd name="T62" fmla="*/ 124 w 184"/>
                  <a:gd name="T63" fmla="*/ 48 h 176"/>
                  <a:gd name="T64" fmla="*/ 28 w 184"/>
                  <a:gd name="T65" fmla="*/ 96 h 176"/>
                  <a:gd name="T66" fmla="*/ 16 w 184"/>
                  <a:gd name="T67" fmla="*/ 84 h 176"/>
                  <a:gd name="T68" fmla="*/ 28 w 184"/>
                  <a:gd name="T69" fmla="*/ 72 h 176"/>
                  <a:gd name="T70" fmla="*/ 40 w 184"/>
                  <a:gd name="T71" fmla="*/ 84 h 176"/>
                  <a:gd name="T72" fmla="*/ 28 w 184"/>
                  <a:gd name="T73" fmla="*/ 96 h 176"/>
                  <a:gd name="T74" fmla="*/ 112 w 184"/>
                  <a:gd name="T75" fmla="*/ 132 h 176"/>
                  <a:gd name="T76" fmla="*/ 108 w 184"/>
                  <a:gd name="T77" fmla="*/ 136 h 176"/>
                  <a:gd name="T78" fmla="*/ 60 w 184"/>
                  <a:gd name="T79" fmla="*/ 136 h 176"/>
                  <a:gd name="T80" fmla="*/ 56 w 184"/>
                  <a:gd name="T81" fmla="*/ 132 h 176"/>
                  <a:gd name="T82" fmla="*/ 56 w 184"/>
                  <a:gd name="T83" fmla="*/ 76 h 176"/>
                  <a:gd name="T84" fmla="*/ 60 w 184"/>
                  <a:gd name="T85" fmla="*/ 72 h 176"/>
                  <a:gd name="T86" fmla="*/ 108 w 184"/>
                  <a:gd name="T87" fmla="*/ 72 h 176"/>
                  <a:gd name="T88" fmla="*/ 112 w 184"/>
                  <a:gd name="T89" fmla="*/ 76 h 176"/>
                  <a:gd name="T90" fmla="*/ 112 w 184"/>
                  <a:gd name="T91"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176">
                    <a:moveTo>
                      <a:pt x="124" y="48"/>
                    </a:moveTo>
                    <a:cubicBezTo>
                      <a:pt x="93" y="48"/>
                      <a:pt x="93" y="48"/>
                      <a:pt x="93" y="48"/>
                    </a:cubicBezTo>
                    <a:cubicBezTo>
                      <a:pt x="98" y="29"/>
                      <a:pt x="98" y="29"/>
                      <a:pt x="98" y="29"/>
                    </a:cubicBezTo>
                    <a:cubicBezTo>
                      <a:pt x="99" y="26"/>
                      <a:pt x="102" y="24"/>
                      <a:pt x="104" y="24"/>
                    </a:cubicBezTo>
                    <a:cubicBezTo>
                      <a:pt x="109" y="24"/>
                      <a:pt x="109" y="24"/>
                      <a:pt x="109" y="24"/>
                    </a:cubicBezTo>
                    <a:cubicBezTo>
                      <a:pt x="110" y="33"/>
                      <a:pt x="118" y="40"/>
                      <a:pt x="128" y="40"/>
                    </a:cubicBezTo>
                    <a:cubicBezTo>
                      <a:pt x="164" y="40"/>
                      <a:pt x="164" y="40"/>
                      <a:pt x="164" y="40"/>
                    </a:cubicBezTo>
                    <a:cubicBezTo>
                      <a:pt x="175" y="40"/>
                      <a:pt x="184" y="31"/>
                      <a:pt x="184" y="20"/>
                    </a:cubicBezTo>
                    <a:cubicBezTo>
                      <a:pt x="184" y="9"/>
                      <a:pt x="175" y="0"/>
                      <a:pt x="164" y="0"/>
                    </a:cubicBezTo>
                    <a:cubicBezTo>
                      <a:pt x="128" y="0"/>
                      <a:pt x="128" y="0"/>
                      <a:pt x="128" y="0"/>
                    </a:cubicBezTo>
                    <a:cubicBezTo>
                      <a:pt x="118" y="0"/>
                      <a:pt x="110" y="7"/>
                      <a:pt x="109" y="16"/>
                    </a:cubicBezTo>
                    <a:cubicBezTo>
                      <a:pt x="104" y="16"/>
                      <a:pt x="104" y="16"/>
                      <a:pt x="104" y="16"/>
                    </a:cubicBezTo>
                    <a:cubicBezTo>
                      <a:pt x="98" y="16"/>
                      <a:pt x="92" y="21"/>
                      <a:pt x="90" y="27"/>
                    </a:cubicBezTo>
                    <a:cubicBezTo>
                      <a:pt x="85" y="48"/>
                      <a:pt x="85" y="48"/>
                      <a:pt x="85" y="48"/>
                    </a:cubicBezTo>
                    <a:cubicBezTo>
                      <a:pt x="12" y="48"/>
                      <a:pt x="12" y="48"/>
                      <a:pt x="12" y="48"/>
                    </a:cubicBezTo>
                    <a:cubicBezTo>
                      <a:pt x="6" y="48"/>
                      <a:pt x="0" y="53"/>
                      <a:pt x="0" y="60"/>
                    </a:cubicBezTo>
                    <a:cubicBezTo>
                      <a:pt x="0" y="148"/>
                      <a:pt x="0" y="148"/>
                      <a:pt x="0" y="148"/>
                    </a:cubicBezTo>
                    <a:cubicBezTo>
                      <a:pt x="0" y="153"/>
                      <a:pt x="3" y="157"/>
                      <a:pt x="8" y="159"/>
                    </a:cubicBezTo>
                    <a:cubicBezTo>
                      <a:pt x="8" y="164"/>
                      <a:pt x="8" y="164"/>
                      <a:pt x="8" y="164"/>
                    </a:cubicBezTo>
                    <a:cubicBezTo>
                      <a:pt x="8" y="170"/>
                      <a:pt x="14" y="176"/>
                      <a:pt x="20" y="176"/>
                    </a:cubicBezTo>
                    <a:cubicBezTo>
                      <a:pt x="52" y="176"/>
                      <a:pt x="52" y="176"/>
                      <a:pt x="52" y="176"/>
                    </a:cubicBezTo>
                    <a:cubicBezTo>
                      <a:pt x="59" y="176"/>
                      <a:pt x="64" y="170"/>
                      <a:pt x="64" y="164"/>
                    </a:cubicBezTo>
                    <a:cubicBezTo>
                      <a:pt x="64" y="160"/>
                      <a:pt x="64" y="160"/>
                      <a:pt x="64" y="160"/>
                    </a:cubicBezTo>
                    <a:cubicBezTo>
                      <a:pt x="72" y="160"/>
                      <a:pt x="72" y="160"/>
                      <a:pt x="72" y="160"/>
                    </a:cubicBezTo>
                    <a:cubicBezTo>
                      <a:pt x="72" y="164"/>
                      <a:pt x="72" y="164"/>
                      <a:pt x="72" y="164"/>
                    </a:cubicBezTo>
                    <a:cubicBezTo>
                      <a:pt x="72" y="170"/>
                      <a:pt x="78" y="176"/>
                      <a:pt x="84" y="176"/>
                    </a:cubicBezTo>
                    <a:cubicBezTo>
                      <a:pt x="116" y="176"/>
                      <a:pt x="116" y="176"/>
                      <a:pt x="116" y="176"/>
                    </a:cubicBezTo>
                    <a:cubicBezTo>
                      <a:pt x="123" y="176"/>
                      <a:pt x="128" y="170"/>
                      <a:pt x="128" y="164"/>
                    </a:cubicBezTo>
                    <a:cubicBezTo>
                      <a:pt x="128" y="159"/>
                      <a:pt x="128" y="159"/>
                      <a:pt x="128" y="159"/>
                    </a:cubicBezTo>
                    <a:cubicBezTo>
                      <a:pt x="133" y="157"/>
                      <a:pt x="136" y="153"/>
                      <a:pt x="136" y="148"/>
                    </a:cubicBezTo>
                    <a:cubicBezTo>
                      <a:pt x="136" y="60"/>
                      <a:pt x="136" y="60"/>
                      <a:pt x="136" y="60"/>
                    </a:cubicBezTo>
                    <a:cubicBezTo>
                      <a:pt x="136" y="53"/>
                      <a:pt x="131" y="48"/>
                      <a:pt x="124" y="48"/>
                    </a:cubicBezTo>
                    <a:close/>
                    <a:moveTo>
                      <a:pt x="28" y="96"/>
                    </a:moveTo>
                    <a:cubicBezTo>
                      <a:pt x="22" y="96"/>
                      <a:pt x="16" y="90"/>
                      <a:pt x="16" y="84"/>
                    </a:cubicBezTo>
                    <a:cubicBezTo>
                      <a:pt x="16" y="77"/>
                      <a:pt x="22" y="72"/>
                      <a:pt x="28" y="72"/>
                    </a:cubicBezTo>
                    <a:cubicBezTo>
                      <a:pt x="35" y="72"/>
                      <a:pt x="40" y="77"/>
                      <a:pt x="40" y="84"/>
                    </a:cubicBezTo>
                    <a:cubicBezTo>
                      <a:pt x="40" y="90"/>
                      <a:pt x="35" y="96"/>
                      <a:pt x="28" y="96"/>
                    </a:cubicBezTo>
                    <a:close/>
                    <a:moveTo>
                      <a:pt x="112" y="132"/>
                    </a:moveTo>
                    <a:cubicBezTo>
                      <a:pt x="112" y="134"/>
                      <a:pt x="110" y="136"/>
                      <a:pt x="108" y="136"/>
                    </a:cubicBezTo>
                    <a:cubicBezTo>
                      <a:pt x="60" y="136"/>
                      <a:pt x="60" y="136"/>
                      <a:pt x="60" y="136"/>
                    </a:cubicBezTo>
                    <a:cubicBezTo>
                      <a:pt x="58" y="136"/>
                      <a:pt x="56" y="134"/>
                      <a:pt x="56" y="132"/>
                    </a:cubicBezTo>
                    <a:cubicBezTo>
                      <a:pt x="56" y="76"/>
                      <a:pt x="56" y="76"/>
                      <a:pt x="56" y="76"/>
                    </a:cubicBezTo>
                    <a:cubicBezTo>
                      <a:pt x="56" y="74"/>
                      <a:pt x="58" y="72"/>
                      <a:pt x="60" y="72"/>
                    </a:cubicBezTo>
                    <a:cubicBezTo>
                      <a:pt x="108" y="72"/>
                      <a:pt x="108" y="72"/>
                      <a:pt x="108" y="72"/>
                    </a:cubicBezTo>
                    <a:cubicBezTo>
                      <a:pt x="110" y="72"/>
                      <a:pt x="112" y="74"/>
                      <a:pt x="112" y="76"/>
                    </a:cubicBezTo>
                    <a:lnTo>
                      <a:pt x="112" y="1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9"/>
              <p:cNvSpPr>
                <a:spLocks noChangeArrowheads="1"/>
              </p:cNvSpPr>
              <p:nvPr/>
            </p:nvSpPr>
            <p:spPr bwMode="auto">
              <a:xfrm>
                <a:off x="6002338" y="3438525"/>
                <a:ext cx="112713" cy="134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0" name="TextBox 1"/>
            <p:cNvSpPr txBox="1"/>
            <p:nvPr/>
          </p:nvSpPr>
          <p:spPr>
            <a:xfrm>
              <a:off x="2550" y="3782"/>
              <a:ext cx="3619" cy="624"/>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a:solidFill>
                    <a:schemeClr val="tx1">
                      <a:lumMod val="85000"/>
                      <a:lumOff val="15000"/>
                    </a:schemeClr>
                  </a:solidFill>
                  <a:latin typeface="Dotum" panose="020B0600000101010101" pitchFamily="34" charset="-127"/>
                  <a:ea typeface="宋体" panose="02010600030101010101" pitchFamily="2" charset="-122"/>
                </a:rPr>
                <a:t>     </a:t>
              </a:r>
              <a:r>
                <a:rPr lang="zh-CN" altLang="en-US">
                  <a:solidFill>
                    <a:schemeClr val="tx1">
                      <a:lumMod val="85000"/>
                      <a:lumOff val="15000"/>
                    </a:schemeClr>
                  </a:solidFill>
                  <a:latin typeface="Dotum" panose="020B0600000101010101" pitchFamily="34" charset="-127"/>
                  <a:ea typeface="宋体" panose="02010600030101010101" pitchFamily="2" charset="-122"/>
                </a:rPr>
                <a:t>工厂模式</a:t>
              </a:r>
              <a:endParaRPr lang="zh-CN" altLang="en-US">
                <a:solidFill>
                  <a:schemeClr val="tx1">
                    <a:lumMod val="85000"/>
                    <a:lumOff val="15000"/>
                  </a:schemeClr>
                </a:solidFill>
                <a:latin typeface="Dotum" panose="020B0600000101010101" pitchFamily="34" charset="-127"/>
                <a:ea typeface="宋体" panose="02010600030101010101" pitchFamily="2" charset="-122"/>
              </a:endParaRPr>
            </a:p>
          </p:txBody>
        </p:sp>
        <p:sp>
          <p:nvSpPr>
            <p:cNvPr id="11" name="矩形 10"/>
            <p:cNvSpPr/>
            <p:nvPr/>
          </p:nvSpPr>
          <p:spPr>
            <a:xfrm>
              <a:off x="1999" y="4793"/>
              <a:ext cx="4815" cy="3633"/>
            </a:xfrm>
            <a:prstGeom prst="rect">
              <a:avLst/>
            </a:prstGeom>
          </p:spPr>
          <p:txBody>
            <a:bodyPr wrap="square">
              <a:spAutoFit/>
            </a:bodyPr>
            <a:lstStyle/>
            <a:p>
              <a:r>
                <a:rPr lang="en-US" altLang="zh-CN" sz="1600">
                  <a:solidFill>
                    <a:schemeClr val="tx1">
                      <a:lumMod val="85000"/>
                      <a:lumOff val="15000"/>
                    </a:schemeClr>
                  </a:solidFill>
                  <a:latin typeface="Dotum" panose="020B0600000101010101" pitchFamily="34" charset="-127"/>
                  <a:ea typeface="Dotum" panose="020B0600000101010101" pitchFamily="34" charset="-127"/>
                </a:rPr>
                <a:t>     工厂模式（Factory Pattern）是 Java 中最常用的设计模式之一。这种类型的设计模式属于创建型模式，它提供了一种创建对象的最佳方式。</a:t>
              </a:r>
              <a:endParaRPr lang="en-US" altLang="zh-CN" sz="1600">
                <a:solidFill>
                  <a:schemeClr val="tx1">
                    <a:lumMod val="85000"/>
                    <a:lumOff val="15000"/>
                  </a:schemeClr>
                </a:solidFill>
                <a:latin typeface="Dotum" panose="020B0600000101010101" pitchFamily="34" charset="-127"/>
                <a:ea typeface="Dotum" panose="020B0600000101010101" pitchFamily="34" charset="-127"/>
              </a:endParaRPr>
            </a:p>
            <a:p>
              <a:r>
                <a:rPr lang="en-US" altLang="zh-CN" sz="1600">
                  <a:solidFill>
                    <a:schemeClr val="tx1">
                      <a:lumMod val="85000"/>
                      <a:lumOff val="15000"/>
                    </a:schemeClr>
                  </a:solidFill>
                  <a:latin typeface="Dotum" panose="020B0600000101010101" pitchFamily="34" charset="-127"/>
                  <a:ea typeface="Dotum" panose="020B0600000101010101" pitchFamily="34" charset="-127"/>
                </a:rPr>
                <a:t>      在工厂模式中，我们在创建对象时不会对客户端暴露创建逻辑，并且是通过使用一个共同的接口来指向新创建的对象。</a:t>
              </a:r>
              <a:endParaRPr lang="en-US" altLang="zh-CN" sz="1600">
                <a:solidFill>
                  <a:schemeClr val="tx1">
                    <a:lumMod val="85000"/>
                    <a:lumOff val="15000"/>
                  </a:schemeClr>
                </a:solidFill>
                <a:latin typeface="Dotum" panose="020B0600000101010101" pitchFamily="34" charset="-127"/>
                <a:ea typeface="Dotum" panose="020B0600000101010101" pitchFamily="34" charset="-127"/>
              </a:endParaRPr>
            </a:p>
          </p:txBody>
        </p:sp>
      </p:grpSp>
      <p:grpSp>
        <p:nvGrpSpPr>
          <p:cNvPr id="2" name="组合 1"/>
          <p:cNvGrpSpPr/>
          <p:nvPr/>
        </p:nvGrpSpPr>
        <p:grpSpPr>
          <a:xfrm>
            <a:off x="3613150" y="1174750"/>
            <a:ext cx="8136255" cy="1226185"/>
            <a:chOff x="8801" y="3855"/>
            <a:chExt cx="9584" cy="1931"/>
          </a:xfrm>
        </p:grpSpPr>
        <p:sp>
          <p:nvSpPr>
            <p:cNvPr id="12" name="矩形 11"/>
            <p:cNvSpPr/>
            <p:nvPr/>
          </p:nvSpPr>
          <p:spPr>
            <a:xfrm>
              <a:off x="8806" y="4431"/>
              <a:ext cx="9579" cy="1355"/>
            </a:xfrm>
            <a:prstGeom prst="rect">
              <a:avLst/>
            </a:prstGeom>
          </p:spPr>
          <p:txBody>
            <a:bodyPr wrap="square">
              <a:spAutoFit/>
            </a:bodyPr>
            <a:lstStyle/>
            <a:p>
              <a:r>
                <a:rPr lang="en-US" altLang="zh-CN">
                  <a:solidFill>
                    <a:schemeClr val="bg1"/>
                  </a:solidFill>
                  <a:latin typeface="Dotum" panose="020B0600000101010101" pitchFamily="34" charset="-127"/>
                  <a:ea typeface="Dotum" panose="020B0600000101010101" pitchFamily="34" charset="-127"/>
                </a:rPr>
                <a:t> </a:t>
              </a:r>
              <a:r>
                <a:rPr lang="en-US" altLang="zh-CN" sz="1600">
                  <a:solidFill>
                    <a:schemeClr val="bg1"/>
                  </a:solidFill>
                  <a:latin typeface="Dotum" panose="020B0600000101010101" pitchFamily="34" charset="-127"/>
                  <a:ea typeface="Dotum" panose="020B0600000101010101" pitchFamily="34" charset="-127"/>
                </a:rPr>
                <a:t>1、一个调用者想创建一个对象，只要知道其名称就可以了。 2、扩展性高，如果想增加一个产品，只要扩展一个工厂类就可以。 3、屏蔽产品的具体实现，调用者只关心产品的接口。</a:t>
              </a:r>
              <a:endParaRPr lang="en-US" altLang="zh-CN" sz="1600">
                <a:solidFill>
                  <a:schemeClr val="bg1"/>
                </a:solidFill>
                <a:latin typeface="Dotum" panose="020B0600000101010101" pitchFamily="34" charset="-127"/>
                <a:ea typeface="Dotum" panose="020B0600000101010101" pitchFamily="34" charset="-127"/>
              </a:endParaRPr>
            </a:p>
          </p:txBody>
        </p:sp>
        <p:sp>
          <p:nvSpPr>
            <p:cNvPr id="13" name="TextBox 1"/>
            <p:cNvSpPr txBox="1"/>
            <p:nvPr/>
          </p:nvSpPr>
          <p:spPr>
            <a:xfrm>
              <a:off x="8801" y="3855"/>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优 点</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15" name="直接连接符 14"/>
            <p:cNvCxnSpPr/>
            <p:nvPr/>
          </p:nvCxnSpPr>
          <p:spPr>
            <a:xfrm>
              <a:off x="8892" y="3893"/>
              <a:ext cx="788" cy="10"/>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892" y="4406"/>
              <a:ext cx="788" cy="12"/>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90620" y="2400935"/>
            <a:ext cx="8131175" cy="1212215"/>
            <a:chOff x="8801" y="6494"/>
            <a:chExt cx="9584" cy="1909"/>
          </a:xfrm>
        </p:grpSpPr>
        <p:sp>
          <p:nvSpPr>
            <p:cNvPr id="18" name="矩形 17"/>
            <p:cNvSpPr/>
            <p:nvPr/>
          </p:nvSpPr>
          <p:spPr>
            <a:xfrm>
              <a:off x="8806" y="7096"/>
              <a:ext cx="9579" cy="1307"/>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每次增加一个产品时，都需要增加一个具体类和对象实现工厂，使得系统中类的个数成倍增加，在一定程度上增加了系统的复杂度，同时也增加了系统具体类的依赖。这并不是什么好事。</a:t>
              </a:r>
              <a:endParaRPr lang="en-US" altLang="zh-CN" sz="1600">
                <a:solidFill>
                  <a:schemeClr val="bg1"/>
                </a:solidFill>
                <a:latin typeface="Dotum" panose="020B0600000101010101" pitchFamily="34" charset="-127"/>
                <a:ea typeface="Dotum" panose="020B0600000101010101" pitchFamily="34" charset="-127"/>
              </a:endParaRPr>
            </a:p>
          </p:txBody>
        </p:sp>
        <p:sp>
          <p:nvSpPr>
            <p:cNvPr id="19" name="TextBox 1"/>
            <p:cNvSpPr txBox="1"/>
            <p:nvPr/>
          </p:nvSpPr>
          <p:spPr>
            <a:xfrm>
              <a:off x="8801" y="6494"/>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缺 点</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20" name="直接连接符 19"/>
            <p:cNvCxnSpPr/>
            <p:nvPr/>
          </p:nvCxnSpPr>
          <p:spPr>
            <a:xfrm flipV="1">
              <a:off x="8892" y="6525"/>
              <a:ext cx="698" cy="8"/>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92" y="7046"/>
              <a:ext cx="686" cy="10"/>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613150" y="147955"/>
            <a:ext cx="8321040" cy="949325"/>
            <a:chOff x="8801" y="3855"/>
            <a:chExt cx="9584" cy="1495"/>
          </a:xfrm>
        </p:grpSpPr>
        <p:sp>
          <p:nvSpPr>
            <p:cNvPr id="14" name="矩形 13"/>
            <p:cNvSpPr/>
            <p:nvPr/>
          </p:nvSpPr>
          <p:spPr>
            <a:xfrm>
              <a:off x="8806" y="4431"/>
              <a:ext cx="9579" cy="919"/>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定义一个创建对象的接口，让其子类自己决定实例化哪一个工厂类，工厂模式使其创建过程延迟到子类进行。主要解决接口选择的问题。</a:t>
              </a:r>
              <a:endParaRPr lang="en-US" altLang="zh-CN" sz="1600">
                <a:solidFill>
                  <a:schemeClr val="bg1"/>
                </a:solidFill>
                <a:latin typeface="Dotum" panose="020B0600000101010101" pitchFamily="34" charset="-127"/>
                <a:ea typeface="Dotum" panose="020B0600000101010101" pitchFamily="34" charset="-127"/>
              </a:endParaRPr>
            </a:p>
          </p:txBody>
        </p:sp>
        <p:sp>
          <p:nvSpPr>
            <p:cNvPr id="16" name="TextBox 1"/>
            <p:cNvSpPr txBox="1"/>
            <p:nvPr/>
          </p:nvSpPr>
          <p:spPr>
            <a:xfrm>
              <a:off x="8801" y="3855"/>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zh-CN" altLang="en-US" sz="1800">
                  <a:solidFill>
                    <a:srgbClr val="DACD57"/>
                  </a:solidFill>
                  <a:latin typeface="Dotum" panose="020B0600000101010101" pitchFamily="34" charset="-127"/>
                  <a:ea typeface="宋体" panose="02010600030101010101" pitchFamily="2" charset="-122"/>
                </a:rPr>
                <a:t>意 图</a:t>
              </a:r>
              <a:endParaRPr lang="zh-CN" altLang="en-US" sz="1800">
                <a:solidFill>
                  <a:srgbClr val="DACD57"/>
                </a:solidFill>
                <a:latin typeface="Dotum" panose="020B0600000101010101" pitchFamily="34" charset="-127"/>
                <a:ea typeface="宋体" panose="02010600030101010101" pitchFamily="2" charset="-122"/>
              </a:endParaRPr>
            </a:p>
          </p:txBody>
        </p:sp>
        <p:cxnSp>
          <p:nvCxnSpPr>
            <p:cNvPr id="22" name="直接连接符 21"/>
            <p:cNvCxnSpPr/>
            <p:nvPr/>
          </p:nvCxnSpPr>
          <p:spPr>
            <a:xfrm flipV="1">
              <a:off x="8892" y="3884"/>
              <a:ext cx="859" cy="9"/>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892" y="4382"/>
              <a:ext cx="859" cy="24"/>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617595" y="3682365"/>
            <a:ext cx="8058785" cy="1458595"/>
            <a:chOff x="8801" y="6494"/>
            <a:chExt cx="9584" cy="2297"/>
          </a:xfrm>
        </p:grpSpPr>
        <p:sp>
          <p:nvSpPr>
            <p:cNvPr id="28" name="矩形 27"/>
            <p:cNvSpPr/>
            <p:nvPr/>
          </p:nvSpPr>
          <p:spPr>
            <a:xfrm>
              <a:off x="8806" y="7096"/>
              <a:ext cx="9579" cy="1695"/>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 1、日志记录器：记录可能记录到本地硬盘、系统事件、远程服务器等，用户可以选择记录日志到什么地方。 2、数据库访问，当用户不知道最后系统采用哪一类数据库，以及数据库可能有变化时。 3、设计一个连接服务器的框架，需要三个协议，"POP3"、"IMAP"、"HTTP"，可以把这三个作为产品类，共同实现一个接口。</a:t>
              </a:r>
              <a:endParaRPr lang="en-US" altLang="zh-CN" sz="1600">
                <a:solidFill>
                  <a:schemeClr val="bg1"/>
                </a:solidFill>
                <a:latin typeface="Dotum" panose="020B0600000101010101" pitchFamily="34" charset="-127"/>
                <a:ea typeface="Dotum" panose="020B0600000101010101" pitchFamily="34" charset="-127"/>
              </a:endParaRPr>
            </a:p>
          </p:txBody>
        </p:sp>
        <p:sp>
          <p:nvSpPr>
            <p:cNvPr id="29" name="TextBox 1"/>
            <p:cNvSpPr txBox="1"/>
            <p:nvPr/>
          </p:nvSpPr>
          <p:spPr>
            <a:xfrm>
              <a:off x="8801" y="6494"/>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使用场景</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30" name="直接连接符 29"/>
            <p:cNvCxnSpPr/>
            <p:nvPr/>
          </p:nvCxnSpPr>
          <p:spPr>
            <a:xfrm>
              <a:off x="8892" y="6533"/>
              <a:ext cx="1204" cy="19"/>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92" y="7046"/>
              <a:ext cx="1216" cy="5"/>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617595" y="5202555"/>
            <a:ext cx="8058785" cy="1458595"/>
            <a:chOff x="8801" y="6494"/>
            <a:chExt cx="9584" cy="2297"/>
          </a:xfrm>
        </p:grpSpPr>
        <p:sp>
          <p:nvSpPr>
            <p:cNvPr id="35" name="矩形 34"/>
            <p:cNvSpPr/>
            <p:nvPr/>
          </p:nvSpPr>
          <p:spPr>
            <a:xfrm>
              <a:off x="8806" y="7096"/>
              <a:ext cx="9579" cy="1695"/>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 作为一种创建类模式，在任何需要生成复杂对象的地方，都可以使用工厂方法模式。有一点需要注意的地方就是复杂对象适合使用工厂模式，而简单对象，特别是只需要通过 new 就可以完成创建的对象，无需使用工厂模式。如果使用工厂模式，就需要引入一个工厂类，会增加系统的复杂度。</a:t>
              </a:r>
              <a:endParaRPr lang="en-US" altLang="zh-CN" sz="1600">
                <a:solidFill>
                  <a:schemeClr val="bg1"/>
                </a:solidFill>
                <a:latin typeface="Dotum" panose="020B0600000101010101" pitchFamily="34" charset="-127"/>
                <a:ea typeface="Dotum" panose="020B0600000101010101" pitchFamily="34" charset="-127"/>
              </a:endParaRPr>
            </a:p>
          </p:txBody>
        </p:sp>
        <p:sp>
          <p:nvSpPr>
            <p:cNvPr id="36" name="TextBox 1"/>
            <p:cNvSpPr txBox="1"/>
            <p:nvPr/>
          </p:nvSpPr>
          <p:spPr>
            <a:xfrm>
              <a:off x="8801" y="6494"/>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注意事项</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37" name="直接连接符 36"/>
            <p:cNvCxnSpPr/>
            <p:nvPr/>
          </p:nvCxnSpPr>
          <p:spPr>
            <a:xfrm>
              <a:off x="8892" y="6533"/>
              <a:ext cx="1216" cy="6"/>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892" y="7046"/>
              <a:ext cx="1264" cy="7"/>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353800" y="6333490"/>
            <a:ext cx="500380" cy="368300"/>
          </a:xfrm>
          <a:prstGeom prst="rect">
            <a:avLst/>
          </a:prstGeom>
          <a:noFill/>
        </p:spPr>
        <p:txBody>
          <a:bodyPr wrap="square" rtlCol="0">
            <a:spAutoFit/>
          </a:bodyPr>
          <a:p>
            <a:r>
              <a:rPr lang="zh-CN" altLang="en-US">
                <a:solidFill>
                  <a:srgbClr val="DACD57"/>
                </a:solidFill>
              </a:rPr>
              <a:t>例</a:t>
            </a:r>
            <a:endParaRPr lang="zh-CN" altLang="en-US">
              <a:solidFill>
                <a:srgbClr val="DACD57"/>
              </a:solidFill>
            </a:endParaRPr>
          </a:p>
        </p:txBody>
      </p:sp>
      <p:grpSp>
        <p:nvGrpSpPr>
          <p:cNvPr id="36" name="组合 35"/>
          <p:cNvGrpSpPr/>
          <p:nvPr/>
        </p:nvGrpSpPr>
        <p:grpSpPr>
          <a:xfrm>
            <a:off x="1403985" y="1047115"/>
            <a:ext cx="10450195" cy="922020"/>
            <a:chOff x="2211" y="1649"/>
            <a:chExt cx="16457" cy="1452"/>
          </a:xfrm>
        </p:grpSpPr>
        <p:sp>
          <p:nvSpPr>
            <p:cNvPr id="14" name="矩形 13"/>
            <p:cNvSpPr/>
            <p:nvPr/>
          </p:nvSpPr>
          <p:spPr>
            <a:xfrm>
              <a:off x="7015" y="1649"/>
              <a:ext cx="11653" cy="1452"/>
            </a:xfrm>
            <a:prstGeom prst="rect">
              <a:avLst/>
            </a:prstGeom>
            <a:ln>
              <a:solidFill>
                <a:srgbClr val="DACD57"/>
              </a:solidFill>
            </a:ln>
          </p:spPr>
          <p:txBody>
            <a:bodyPr wrap="square">
              <a:spAutoFit/>
            </a:bodyPr>
            <a:lstStyle/>
            <a:p>
              <a:r>
                <a:rPr lang="zh-CN" altLang="en-US">
                  <a:solidFill>
                    <a:schemeClr val="bg1"/>
                  </a:solidFill>
                  <a:latin typeface="Dotum" panose="020B0600000101010101" pitchFamily="34" charset="-127"/>
                  <a:ea typeface="宋体" panose="02010600030101010101" pitchFamily="2" charset="-122"/>
                </a:rPr>
                <a:t>普通工厂模式</a:t>
              </a:r>
              <a:r>
                <a:rPr lang="en-US" altLang="zh-CN">
                  <a:solidFill>
                    <a:schemeClr val="bg1"/>
                  </a:solidFill>
                  <a:latin typeface="Dotum" panose="020B0600000101010101" pitchFamily="34" charset="-127"/>
                  <a:ea typeface="Dotum" panose="020B0600000101010101" pitchFamily="34" charset="-127"/>
                </a:rPr>
                <a:t>就是建立一个工厂类，对实现了同一接口的一些类进行实例的创建</a:t>
              </a:r>
              <a:r>
                <a:rPr lang="zh-CN" altLang="en-US">
                  <a:solidFill>
                    <a:schemeClr val="bg1"/>
                  </a:solidFill>
                  <a:latin typeface="Dotum" panose="020B0600000101010101" pitchFamily="34" charset="-127"/>
                  <a:ea typeface="宋体" panose="02010600030101010101" pitchFamily="2" charset="-122"/>
                </a:rPr>
                <a:t>。</a:t>
              </a:r>
              <a:endParaRPr lang="zh-CN" altLang="en-US">
                <a:solidFill>
                  <a:schemeClr val="bg1"/>
                </a:solidFill>
                <a:latin typeface="Dotum" panose="020B0600000101010101" pitchFamily="34" charset="-127"/>
                <a:ea typeface="宋体" panose="02010600030101010101" pitchFamily="2" charset="-122"/>
              </a:endParaRPr>
            </a:p>
            <a:p>
              <a:endParaRPr lang="zh-CN" altLang="en-US">
                <a:solidFill>
                  <a:schemeClr val="bg1"/>
                </a:solidFill>
                <a:latin typeface="Dotum" panose="020B0600000101010101" pitchFamily="34" charset="-127"/>
                <a:ea typeface="宋体" panose="02010600030101010101" pitchFamily="2" charset="-122"/>
              </a:endParaRPr>
            </a:p>
          </p:txBody>
        </p:sp>
        <p:sp>
          <p:nvSpPr>
            <p:cNvPr id="27" name="矩形 26"/>
            <p:cNvSpPr/>
            <p:nvPr/>
          </p:nvSpPr>
          <p:spPr>
            <a:xfrm>
              <a:off x="2211" y="1649"/>
              <a:ext cx="4415" cy="1451"/>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1"/>
            <p:cNvSpPr txBox="1"/>
            <p:nvPr/>
          </p:nvSpPr>
          <p:spPr>
            <a:xfrm>
              <a:off x="2738" y="2061"/>
              <a:ext cx="3619" cy="628"/>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a:solidFill>
                    <a:schemeClr val="tx1">
                      <a:lumMod val="85000"/>
                      <a:lumOff val="15000"/>
                    </a:schemeClr>
                  </a:solidFill>
                  <a:ea typeface="Dotum" panose="020B0600000101010101" pitchFamily="34" charset="-127"/>
                </a:rPr>
                <a:t>  </a:t>
              </a:r>
              <a:r>
                <a:rPr lang="en-US" altLang="zh-CN">
                  <a:latin typeface="Dotum" panose="020B0600000101010101" pitchFamily="34" charset="-127"/>
                  <a:ea typeface="Dotum" panose="020B0600000101010101" pitchFamily="34" charset="-127"/>
                  <a:sym typeface="+mn-ea"/>
                </a:rPr>
                <a:t>普通工厂模式</a:t>
              </a:r>
              <a:endParaRPr lang="en-US" altLang="zh-CN">
                <a:solidFill>
                  <a:schemeClr val="tx1">
                    <a:lumMod val="85000"/>
                    <a:lumOff val="15000"/>
                  </a:schemeClr>
                </a:solidFill>
                <a:ea typeface="Dotum" panose="020B0600000101010101" pitchFamily="34" charset="-127"/>
              </a:endParaRPr>
            </a:p>
          </p:txBody>
        </p:sp>
      </p:grpSp>
      <p:grpSp>
        <p:nvGrpSpPr>
          <p:cNvPr id="38" name="组合 37"/>
          <p:cNvGrpSpPr/>
          <p:nvPr/>
        </p:nvGrpSpPr>
        <p:grpSpPr>
          <a:xfrm>
            <a:off x="1403985" y="2430145"/>
            <a:ext cx="10450195" cy="922020"/>
            <a:chOff x="2211" y="1649"/>
            <a:chExt cx="16457" cy="1452"/>
          </a:xfrm>
        </p:grpSpPr>
        <p:sp>
          <p:nvSpPr>
            <p:cNvPr id="39" name="矩形 38"/>
            <p:cNvSpPr/>
            <p:nvPr/>
          </p:nvSpPr>
          <p:spPr>
            <a:xfrm>
              <a:off x="7016" y="1649"/>
              <a:ext cx="11652" cy="1452"/>
            </a:xfrm>
            <a:prstGeom prst="rect">
              <a:avLst/>
            </a:prstGeom>
            <a:ln>
              <a:solidFill>
                <a:srgbClr val="DACD57"/>
              </a:solidFill>
            </a:ln>
          </p:spPr>
          <p:txBody>
            <a:bodyPr wrap="square">
              <a:spAutoFit/>
            </a:bodyPr>
            <a:lstStyle/>
            <a:p>
              <a:r>
                <a:rPr lang="en-US" altLang="zh-CN">
                  <a:solidFill>
                    <a:schemeClr val="bg1"/>
                  </a:solidFill>
                  <a:latin typeface="Dotum" panose="020B0600000101010101" pitchFamily="34" charset="-127"/>
                  <a:ea typeface="Dotum" panose="020B0600000101010101" pitchFamily="34" charset="-127"/>
                  <a:sym typeface="+mn-ea"/>
                </a:rPr>
                <a:t>是对普通工厂方法模式的改进，在普通工厂方法模式中，如果传递的字符串出错，则不能正确创建对象，而多个工厂方法模式是提供多个工厂方法，分别创建对象。</a:t>
              </a:r>
              <a:endParaRPr lang="en-US" altLang="zh-CN">
                <a:solidFill>
                  <a:schemeClr val="bg1"/>
                </a:solidFill>
                <a:latin typeface="Dotum" panose="020B0600000101010101" pitchFamily="34" charset="-127"/>
                <a:ea typeface="Dotum" panose="020B0600000101010101" pitchFamily="34" charset="-127"/>
              </a:endParaRPr>
            </a:p>
          </p:txBody>
        </p:sp>
        <p:sp>
          <p:nvSpPr>
            <p:cNvPr id="40" name="矩形 39"/>
            <p:cNvSpPr/>
            <p:nvPr/>
          </p:nvSpPr>
          <p:spPr>
            <a:xfrm>
              <a:off x="2211" y="1649"/>
              <a:ext cx="4415" cy="1452"/>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1"/>
            <p:cNvSpPr txBox="1"/>
            <p:nvPr/>
          </p:nvSpPr>
          <p:spPr>
            <a:xfrm>
              <a:off x="2609" y="2061"/>
              <a:ext cx="3619" cy="628"/>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a:latin typeface="Dotum" panose="020B0600000101010101" pitchFamily="34" charset="-127"/>
                  <a:ea typeface="Dotum" panose="020B0600000101010101" pitchFamily="34" charset="-127"/>
                  <a:sym typeface="+mn-ea"/>
                </a:rPr>
                <a:t>多个工厂方法模式</a:t>
              </a:r>
              <a:endParaRPr lang="en-US" altLang="zh-CN">
                <a:solidFill>
                  <a:schemeClr val="tx1">
                    <a:lumMod val="85000"/>
                    <a:lumOff val="15000"/>
                  </a:schemeClr>
                </a:solidFill>
                <a:ea typeface="Dotum" panose="020B0600000101010101" pitchFamily="34" charset="-127"/>
              </a:endParaRPr>
            </a:p>
          </p:txBody>
        </p:sp>
      </p:grpSp>
      <p:grpSp>
        <p:nvGrpSpPr>
          <p:cNvPr id="43" name="组合 42"/>
          <p:cNvGrpSpPr/>
          <p:nvPr/>
        </p:nvGrpSpPr>
        <p:grpSpPr>
          <a:xfrm>
            <a:off x="1403985" y="3824605"/>
            <a:ext cx="10450195" cy="922020"/>
            <a:chOff x="2211" y="1649"/>
            <a:chExt cx="16457" cy="1452"/>
          </a:xfrm>
        </p:grpSpPr>
        <p:sp>
          <p:nvSpPr>
            <p:cNvPr id="44" name="矩形 43"/>
            <p:cNvSpPr/>
            <p:nvPr/>
          </p:nvSpPr>
          <p:spPr>
            <a:xfrm>
              <a:off x="7016" y="1649"/>
              <a:ext cx="11652" cy="1452"/>
            </a:xfrm>
            <a:prstGeom prst="rect">
              <a:avLst/>
            </a:prstGeom>
            <a:ln>
              <a:solidFill>
                <a:srgbClr val="DACD57"/>
              </a:solidFill>
            </a:ln>
          </p:spPr>
          <p:txBody>
            <a:bodyPr wrap="square">
              <a:spAutoFit/>
            </a:bodyPr>
            <a:lstStyle/>
            <a:p>
              <a:r>
                <a:rPr lang="en-US" altLang="zh-CN">
                  <a:solidFill>
                    <a:schemeClr val="bg1"/>
                  </a:solidFill>
                  <a:latin typeface="Dotum" panose="020B0600000101010101" pitchFamily="34" charset="-127"/>
                  <a:ea typeface="Dotum" panose="020B0600000101010101" pitchFamily="34" charset="-127"/>
                  <a:sym typeface="+mn-ea"/>
                </a:rPr>
                <a:t>将上面的多个工厂方法模式里的方法置为静态的，不需要创建实例，直接调用即可。</a:t>
              </a:r>
              <a:endParaRPr lang="en-US" altLang="zh-CN">
                <a:solidFill>
                  <a:schemeClr val="bg1"/>
                </a:solidFill>
                <a:latin typeface="Dotum" panose="020B0600000101010101" pitchFamily="34" charset="-127"/>
                <a:ea typeface="Dotum" panose="020B0600000101010101" pitchFamily="34" charset="-127"/>
                <a:sym typeface="+mn-ea"/>
              </a:endParaRPr>
            </a:p>
            <a:p>
              <a:endParaRPr lang="en-US" altLang="zh-CN">
                <a:solidFill>
                  <a:schemeClr val="bg1"/>
                </a:solidFill>
                <a:latin typeface="Dotum" panose="020B0600000101010101" pitchFamily="34" charset="-127"/>
                <a:ea typeface="Dotum" panose="020B0600000101010101" pitchFamily="34" charset="-127"/>
                <a:sym typeface="+mn-ea"/>
              </a:endParaRPr>
            </a:p>
          </p:txBody>
        </p:sp>
        <p:sp>
          <p:nvSpPr>
            <p:cNvPr id="45" name="矩形 44"/>
            <p:cNvSpPr/>
            <p:nvPr/>
          </p:nvSpPr>
          <p:spPr>
            <a:xfrm>
              <a:off x="2211" y="1649"/>
              <a:ext cx="4415" cy="1452"/>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1"/>
            <p:cNvSpPr txBox="1"/>
            <p:nvPr/>
          </p:nvSpPr>
          <p:spPr>
            <a:xfrm>
              <a:off x="2609" y="2061"/>
              <a:ext cx="3619" cy="628"/>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a:latin typeface="Dotum" panose="020B0600000101010101" pitchFamily="34" charset="-127"/>
                  <a:ea typeface="宋体" panose="02010600030101010101" pitchFamily="2" charset="-122"/>
                  <a:sym typeface="+mn-ea"/>
                </a:rPr>
                <a:t>   </a:t>
              </a:r>
              <a:r>
                <a:rPr lang="zh-CN" altLang="en-US">
                  <a:latin typeface="Dotum" panose="020B0600000101010101" pitchFamily="34" charset="-127"/>
                  <a:ea typeface="宋体" panose="02010600030101010101" pitchFamily="2" charset="-122"/>
                  <a:sym typeface="+mn-ea"/>
                </a:rPr>
                <a:t>静态工厂</a:t>
              </a:r>
              <a:r>
                <a:rPr lang="en-US" altLang="zh-CN">
                  <a:latin typeface="Dotum" panose="020B0600000101010101" pitchFamily="34" charset="-127"/>
                  <a:ea typeface="Dotum" panose="020B0600000101010101" pitchFamily="34" charset="-127"/>
                  <a:sym typeface="+mn-ea"/>
                </a:rPr>
                <a:t>模式</a:t>
              </a:r>
              <a:endParaRPr lang="en-US" altLang="zh-CN">
                <a:solidFill>
                  <a:schemeClr val="tx1">
                    <a:lumMod val="85000"/>
                    <a:lumOff val="15000"/>
                  </a:schemeClr>
                </a:solidFill>
                <a:ea typeface="Dotum" panose="020B0600000101010101" pitchFamily="34" charset="-127"/>
              </a:endParaRPr>
            </a:p>
          </p:txBody>
        </p:sp>
      </p:grpSp>
      <p:sp>
        <p:nvSpPr>
          <p:cNvPr id="47" name="文本框 46"/>
          <p:cNvSpPr txBox="1"/>
          <p:nvPr/>
        </p:nvSpPr>
        <p:spPr>
          <a:xfrm>
            <a:off x="1656715" y="5170170"/>
            <a:ext cx="9911715" cy="368300"/>
          </a:xfrm>
          <a:prstGeom prst="rect">
            <a:avLst/>
          </a:prstGeom>
          <a:noFill/>
        </p:spPr>
        <p:txBody>
          <a:bodyPr wrap="square" rtlCol="0">
            <a:spAutoFit/>
          </a:bodyPr>
          <a:p>
            <a:r>
              <a:rPr lang="zh-CN" altLang="en-US">
                <a:solidFill>
                  <a:srgbClr val="DACD57"/>
                </a:solidFill>
              </a:rPr>
              <a:t>区别：</a:t>
            </a:r>
            <a:r>
              <a:rPr lang="zh-CN" altLang="en-US">
                <a:solidFill>
                  <a:schemeClr val="bg1"/>
                </a:solidFill>
              </a:rPr>
              <a:t>这三个工厂模式的区别就是工厂类不同，创建对象的方法不同，让我们来通过实例理解。</a:t>
            </a:r>
            <a:endParaRPr lang="zh-CN" altLang="en-US">
              <a:solidFill>
                <a:schemeClr val="bg1"/>
              </a:solidFill>
            </a:endParaRPr>
          </a:p>
        </p:txBody>
      </p:sp>
      <p:sp>
        <p:nvSpPr>
          <p:cNvPr id="48" name="文本框 47"/>
          <p:cNvSpPr txBox="1"/>
          <p:nvPr/>
        </p:nvSpPr>
        <p:spPr>
          <a:xfrm>
            <a:off x="1656715" y="5767070"/>
            <a:ext cx="9819640" cy="368300"/>
          </a:xfrm>
          <a:prstGeom prst="rect">
            <a:avLst/>
          </a:prstGeom>
          <a:noFill/>
        </p:spPr>
        <p:txBody>
          <a:bodyPr wrap="square" rtlCol="0">
            <a:spAutoFit/>
          </a:bodyPr>
          <a:p>
            <a:r>
              <a:rPr lang="zh-CN" altLang="en-US">
                <a:solidFill>
                  <a:srgbClr val="DACD57"/>
                </a:solidFill>
              </a:rPr>
              <a:t>拓展：</a:t>
            </a:r>
            <a:r>
              <a:rPr lang="zh-CN" altLang="en-US">
                <a:solidFill>
                  <a:schemeClr val="bg1"/>
                </a:solidFill>
              </a:rPr>
              <a:t>其实还有一种创建对象的方法，那就是反射，在我可以了解一下。</a:t>
            </a:r>
            <a:endParaRPr lang="zh-CN" altLang="en-US">
              <a:solidFill>
                <a:schemeClr val="bg1"/>
              </a:solidFill>
            </a:endParaRPr>
          </a:p>
        </p:txBody>
      </p:sp>
      <p:sp>
        <p:nvSpPr>
          <p:cNvPr id="100" name="文本框 99"/>
          <p:cNvSpPr txBox="1"/>
          <p:nvPr/>
        </p:nvSpPr>
        <p:spPr>
          <a:xfrm>
            <a:off x="1656715" y="6333490"/>
            <a:ext cx="8705215" cy="368300"/>
          </a:xfrm>
          <a:prstGeom prst="rect">
            <a:avLst/>
          </a:prstGeom>
          <a:noFill/>
          <a:ln w="9525">
            <a:noFill/>
          </a:ln>
        </p:spPr>
        <p:txBody>
          <a:bodyPr wrap="square">
            <a:spAutoFit/>
          </a:bodyPr>
          <a:p>
            <a:pPr indent="0"/>
            <a:r>
              <a:rPr lang="zh-CN" altLang="en-US" b="0">
                <a:solidFill>
                  <a:srgbClr val="DACD57"/>
                </a:solidFill>
                <a:latin typeface="宋体" panose="02010600030101010101" pitchFamily="2" charset="-122"/>
                <a:ea typeface="宋体" panose="02010600030101010101" pitchFamily="2" charset="-122"/>
                <a:cs typeface="宋体" panose="02010600030101010101" pitchFamily="2" charset="-122"/>
              </a:rPr>
              <a:t>注意：</a:t>
            </a:r>
            <a:r>
              <a:rPr lang="zh-CN" altLang="en-US" b="0">
                <a:solidFill>
                  <a:schemeClr val="bg1"/>
                </a:solidFill>
                <a:latin typeface="宋体" panose="02010600030101010101" pitchFamily="2" charset="-122"/>
                <a:ea typeface="宋体" panose="02010600030101010101" pitchFamily="2" charset="-122"/>
                <a:cs typeface="宋体" panose="02010600030101010101" pitchFamily="2" charset="-122"/>
              </a:rPr>
              <a:t>也有其他分类方法，但常用的是静态多个工厂方法模式</a:t>
            </a:r>
            <a:endParaRPr lang="zh-CN" altLang="en-US"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093" y="0"/>
            <a:ext cx="3182112" cy="6858000"/>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98450" y="516255"/>
            <a:ext cx="3057525" cy="4371975"/>
            <a:chOff x="1999" y="814"/>
            <a:chExt cx="4815" cy="6885"/>
          </a:xfrm>
        </p:grpSpPr>
        <p:grpSp>
          <p:nvGrpSpPr>
            <p:cNvPr id="9" name="组合 8"/>
            <p:cNvGrpSpPr/>
            <p:nvPr/>
          </p:nvGrpSpPr>
          <p:grpSpPr>
            <a:xfrm>
              <a:off x="3032" y="814"/>
              <a:ext cx="2768" cy="2532"/>
              <a:chOff x="5821363" y="3213100"/>
              <a:chExt cx="541338" cy="495300"/>
            </a:xfrm>
          </p:grpSpPr>
          <p:sp>
            <p:nvSpPr>
              <p:cNvPr id="5" name="Freeform 86"/>
              <p:cNvSpPr/>
              <p:nvPr/>
            </p:nvSpPr>
            <p:spPr bwMode="auto">
              <a:xfrm>
                <a:off x="6227763" y="3370263"/>
                <a:ext cx="134938" cy="269875"/>
              </a:xfrm>
              <a:custGeom>
                <a:avLst/>
                <a:gdLst>
                  <a:gd name="T0" fmla="*/ 44 w 48"/>
                  <a:gd name="T1" fmla="*/ 0 h 96"/>
                  <a:gd name="T2" fmla="*/ 24 w 48"/>
                  <a:gd name="T3" fmla="*/ 0 h 96"/>
                  <a:gd name="T4" fmla="*/ 21 w 48"/>
                  <a:gd name="T5" fmla="*/ 1 h 96"/>
                  <a:gd name="T6" fmla="*/ 10 w 48"/>
                  <a:gd name="T7" fmla="*/ 16 h 96"/>
                  <a:gd name="T8" fmla="*/ 0 w 48"/>
                  <a:gd name="T9" fmla="*/ 16 h 96"/>
                  <a:gd name="T10" fmla="*/ 0 w 48"/>
                  <a:gd name="T11" fmla="*/ 80 h 96"/>
                  <a:gd name="T12" fmla="*/ 10 w 48"/>
                  <a:gd name="T13" fmla="*/ 80 h 96"/>
                  <a:gd name="T14" fmla="*/ 21 w 48"/>
                  <a:gd name="T15" fmla="*/ 94 h 96"/>
                  <a:gd name="T16" fmla="*/ 24 w 48"/>
                  <a:gd name="T17" fmla="*/ 96 h 96"/>
                  <a:gd name="T18" fmla="*/ 44 w 48"/>
                  <a:gd name="T19" fmla="*/ 96 h 96"/>
                  <a:gd name="T20" fmla="*/ 48 w 48"/>
                  <a:gd name="T21" fmla="*/ 92 h 96"/>
                  <a:gd name="T22" fmla="*/ 48 w 48"/>
                  <a:gd name="T23" fmla="*/ 4 h 96"/>
                  <a:gd name="T24" fmla="*/ 44 w 48"/>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96">
                    <a:moveTo>
                      <a:pt x="44" y="0"/>
                    </a:moveTo>
                    <a:cubicBezTo>
                      <a:pt x="24" y="0"/>
                      <a:pt x="24" y="0"/>
                      <a:pt x="24" y="0"/>
                    </a:cubicBezTo>
                    <a:cubicBezTo>
                      <a:pt x="23" y="0"/>
                      <a:pt x="22" y="0"/>
                      <a:pt x="21" y="1"/>
                    </a:cubicBezTo>
                    <a:cubicBezTo>
                      <a:pt x="10" y="16"/>
                      <a:pt x="10" y="16"/>
                      <a:pt x="10" y="16"/>
                    </a:cubicBezTo>
                    <a:cubicBezTo>
                      <a:pt x="0" y="16"/>
                      <a:pt x="0" y="16"/>
                      <a:pt x="0" y="16"/>
                    </a:cubicBezTo>
                    <a:cubicBezTo>
                      <a:pt x="0" y="80"/>
                      <a:pt x="0" y="80"/>
                      <a:pt x="0" y="80"/>
                    </a:cubicBezTo>
                    <a:cubicBezTo>
                      <a:pt x="10" y="80"/>
                      <a:pt x="10" y="80"/>
                      <a:pt x="10" y="80"/>
                    </a:cubicBezTo>
                    <a:cubicBezTo>
                      <a:pt x="21" y="94"/>
                      <a:pt x="21" y="94"/>
                      <a:pt x="21" y="94"/>
                    </a:cubicBezTo>
                    <a:cubicBezTo>
                      <a:pt x="22" y="95"/>
                      <a:pt x="23" y="96"/>
                      <a:pt x="24" y="96"/>
                    </a:cubicBezTo>
                    <a:cubicBezTo>
                      <a:pt x="44" y="96"/>
                      <a:pt x="44" y="96"/>
                      <a:pt x="44" y="96"/>
                    </a:cubicBezTo>
                    <a:cubicBezTo>
                      <a:pt x="46" y="96"/>
                      <a:pt x="48" y="94"/>
                      <a:pt x="48" y="92"/>
                    </a:cubicBezTo>
                    <a:cubicBezTo>
                      <a:pt x="48" y="4"/>
                      <a:pt x="48" y="4"/>
                      <a:pt x="48" y="4"/>
                    </a:cubicBezTo>
                    <a:cubicBezTo>
                      <a:pt x="48" y="2"/>
                      <a:pt x="46"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87"/>
              <p:cNvSpPr>
                <a:spLocks noChangeArrowheads="1"/>
              </p:cNvSpPr>
              <p:nvPr/>
            </p:nvSpPr>
            <p:spPr bwMode="auto">
              <a:xfrm>
                <a:off x="5889626" y="3438525"/>
                <a:ext cx="22225" cy="222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88"/>
              <p:cNvSpPr>
                <a:spLocks noEditPoints="1"/>
              </p:cNvSpPr>
              <p:nvPr/>
            </p:nvSpPr>
            <p:spPr bwMode="auto">
              <a:xfrm>
                <a:off x="5821363" y="3213100"/>
                <a:ext cx="519113" cy="495300"/>
              </a:xfrm>
              <a:custGeom>
                <a:avLst/>
                <a:gdLst>
                  <a:gd name="T0" fmla="*/ 124 w 184"/>
                  <a:gd name="T1" fmla="*/ 48 h 176"/>
                  <a:gd name="T2" fmla="*/ 93 w 184"/>
                  <a:gd name="T3" fmla="*/ 48 h 176"/>
                  <a:gd name="T4" fmla="*/ 98 w 184"/>
                  <a:gd name="T5" fmla="*/ 29 h 176"/>
                  <a:gd name="T6" fmla="*/ 104 w 184"/>
                  <a:gd name="T7" fmla="*/ 24 h 176"/>
                  <a:gd name="T8" fmla="*/ 109 w 184"/>
                  <a:gd name="T9" fmla="*/ 24 h 176"/>
                  <a:gd name="T10" fmla="*/ 128 w 184"/>
                  <a:gd name="T11" fmla="*/ 40 h 176"/>
                  <a:gd name="T12" fmla="*/ 164 w 184"/>
                  <a:gd name="T13" fmla="*/ 40 h 176"/>
                  <a:gd name="T14" fmla="*/ 184 w 184"/>
                  <a:gd name="T15" fmla="*/ 20 h 176"/>
                  <a:gd name="T16" fmla="*/ 164 w 184"/>
                  <a:gd name="T17" fmla="*/ 0 h 176"/>
                  <a:gd name="T18" fmla="*/ 128 w 184"/>
                  <a:gd name="T19" fmla="*/ 0 h 176"/>
                  <a:gd name="T20" fmla="*/ 109 w 184"/>
                  <a:gd name="T21" fmla="*/ 16 h 176"/>
                  <a:gd name="T22" fmla="*/ 104 w 184"/>
                  <a:gd name="T23" fmla="*/ 16 h 176"/>
                  <a:gd name="T24" fmla="*/ 90 w 184"/>
                  <a:gd name="T25" fmla="*/ 27 h 176"/>
                  <a:gd name="T26" fmla="*/ 85 w 184"/>
                  <a:gd name="T27" fmla="*/ 48 h 176"/>
                  <a:gd name="T28" fmla="*/ 12 w 184"/>
                  <a:gd name="T29" fmla="*/ 48 h 176"/>
                  <a:gd name="T30" fmla="*/ 0 w 184"/>
                  <a:gd name="T31" fmla="*/ 60 h 176"/>
                  <a:gd name="T32" fmla="*/ 0 w 184"/>
                  <a:gd name="T33" fmla="*/ 148 h 176"/>
                  <a:gd name="T34" fmla="*/ 8 w 184"/>
                  <a:gd name="T35" fmla="*/ 159 h 176"/>
                  <a:gd name="T36" fmla="*/ 8 w 184"/>
                  <a:gd name="T37" fmla="*/ 164 h 176"/>
                  <a:gd name="T38" fmla="*/ 20 w 184"/>
                  <a:gd name="T39" fmla="*/ 176 h 176"/>
                  <a:gd name="T40" fmla="*/ 52 w 184"/>
                  <a:gd name="T41" fmla="*/ 176 h 176"/>
                  <a:gd name="T42" fmla="*/ 64 w 184"/>
                  <a:gd name="T43" fmla="*/ 164 h 176"/>
                  <a:gd name="T44" fmla="*/ 64 w 184"/>
                  <a:gd name="T45" fmla="*/ 160 h 176"/>
                  <a:gd name="T46" fmla="*/ 72 w 184"/>
                  <a:gd name="T47" fmla="*/ 160 h 176"/>
                  <a:gd name="T48" fmla="*/ 72 w 184"/>
                  <a:gd name="T49" fmla="*/ 164 h 176"/>
                  <a:gd name="T50" fmla="*/ 84 w 184"/>
                  <a:gd name="T51" fmla="*/ 176 h 176"/>
                  <a:gd name="T52" fmla="*/ 116 w 184"/>
                  <a:gd name="T53" fmla="*/ 176 h 176"/>
                  <a:gd name="T54" fmla="*/ 128 w 184"/>
                  <a:gd name="T55" fmla="*/ 164 h 176"/>
                  <a:gd name="T56" fmla="*/ 128 w 184"/>
                  <a:gd name="T57" fmla="*/ 159 h 176"/>
                  <a:gd name="T58" fmla="*/ 136 w 184"/>
                  <a:gd name="T59" fmla="*/ 148 h 176"/>
                  <a:gd name="T60" fmla="*/ 136 w 184"/>
                  <a:gd name="T61" fmla="*/ 60 h 176"/>
                  <a:gd name="T62" fmla="*/ 124 w 184"/>
                  <a:gd name="T63" fmla="*/ 48 h 176"/>
                  <a:gd name="T64" fmla="*/ 28 w 184"/>
                  <a:gd name="T65" fmla="*/ 96 h 176"/>
                  <a:gd name="T66" fmla="*/ 16 w 184"/>
                  <a:gd name="T67" fmla="*/ 84 h 176"/>
                  <a:gd name="T68" fmla="*/ 28 w 184"/>
                  <a:gd name="T69" fmla="*/ 72 h 176"/>
                  <a:gd name="T70" fmla="*/ 40 w 184"/>
                  <a:gd name="T71" fmla="*/ 84 h 176"/>
                  <a:gd name="T72" fmla="*/ 28 w 184"/>
                  <a:gd name="T73" fmla="*/ 96 h 176"/>
                  <a:gd name="T74" fmla="*/ 112 w 184"/>
                  <a:gd name="T75" fmla="*/ 132 h 176"/>
                  <a:gd name="T76" fmla="*/ 108 w 184"/>
                  <a:gd name="T77" fmla="*/ 136 h 176"/>
                  <a:gd name="T78" fmla="*/ 60 w 184"/>
                  <a:gd name="T79" fmla="*/ 136 h 176"/>
                  <a:gd name="T80" fmla="*/ 56 w 184"/>
                  <a:gd name="T81" fmla="*/ 132 h 176"/>
                  <a:gd name="T82" fmla="*/ 56 w 184"/>
                  <a:gd name="T83" fmla="*/ 76 h 176"/>
                  <a:gd name="T84" fmla="*/ 60 w 184"/>
                  <a:gd name="T85" fmla="*/ 72 h 176"/>
                  <a:gd name="T86" fmla="*/ 108 w 184"/>
                  <a:gd name="T87" fmla="*/ 72 h 176"/>
                  <a:gd name="T88" fmla="*/ 112 w 184"/>
                  <a:gd name="T89" fmla="*/ 76 h 176"/>
                  <a:gd name="T90" fmla="*/ 112 w 184"/>
                  <a:gd name="T91"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176">
                    <a:moveTo>
                      <a:pt x="124" y="48"/>
                    </a:moveTo>
                    <a:cubicBezTo>
                      <a:pt x="93" y="48"/>
                      <a:pt x="93" y="48"/>
                      <a:pt x="93" y="48"/>
                    </a:cubicBezTo>
                    <a:cubicBezTo>
                      <a:pt x="98" y="29"/>
                      <a:pt x="98" y="29"/>
                      <a:pt x="98" y="29"/>
                    </a:cubicBezTo>
                    <a:cubicBezTo>
                      <a:pt x="99" y="26"/>
                      <a:pt x="102" y="24"/>
                      <a:pt x="104" y="24"/>
                    </a:cubicBezTo>
                    <a:cubicBezTo>
                      <a:pt x="109" y="24"/>
                      <a:pt x="109" y="24"/>
                      <a:pt x="109" y="24"/>
                    </a:cubicBezTo>
                    <a:cubicBezTo>
                      <a:pt x="110" y="33"/>
                      <a:pt x="118" y="40"/>
                      <a:pt x="128" y="40"/>
                    </a:cubicBezTo>
                    <a:cubicBezTo>
                      <a:pt x="164" y="40"/>
                      <a:pt x="164" y="40"/>
                      <a:pt x="164" y="40"/>
                    </a:cubicBezTo>
                    <a:cubicBezTo>
                      <a:pt x="175" y="40"/>
                      <a:pt x="184" y="31"/>
                      <a:pt x="184" y="20"/>
                    </a:cubicBezTo>
                    <a:cubicBezTo>
                      <a:pt x="184" y="9"/>
                      <a:pt x="175" y="0"/>
                      <a:pt x="164" y="0"/>
                    </a:cubicBezTo>
                    <a:cubicBezTo>
                      <a:pt x="128" y="0"/>
                      <a:pt x="128" y="0"/>
                      <a:pt x="128" y="0"/>
                    </a:cubicBezTo>
                    <a:cubicBezTo>
                      <a:pt x="118" y="0"/>
                      <a:pt x="110" y="7"/>
                      <a:pt x="109" y="16"/>
                    </a:cubicBezTo>
                    <a:cubicBezTo>
                      <a:pt x="104" y="16"/>
                      <a:pt x="104" y="16"/>
                      <a:pt x="104" y="16"/>
                    </a:cubicBezTo>
                    <a:cubicBezTo>
                      <a:pt x="98" y="16"/>
                      <a:pt x="92" y="21"/>
                      <a:pt x="90" y="27"/>
                    </a:cubicBezTo>
                    <a:cubicBezTo>
                      <a:pt x="85" y="48"/>
                      <a:pt x="85" y="48"/>
                      <a:pt x="85" y="48"/>
                    </a:cubicBezTo>
                    <a:cubicBezTo>
                      <a:pt x="12" y="48"/>
                      <a:pt x="12" y="48"/>
                      <a:pt x="12" y="48"/>
                    </a:cubicBezTo>
                    <a:cubicBezTo>
                      <a:pt x="6" y="48"/>
                      <a:pt x="0" y="53"/>
                      <a:pt x="0" y="60"/>
                    </a:cubicBezTo>
                    <a:cubicBezTo>
                      <a:pt x="0" y="148"/>
                      <a:pt x="0" y="148"/>
                      <a:pt x="0" y="148"/>
                    </a:cubicBezTo>
                    <a:cubicBezTo>
                      <a:pt x="0" y="153"/>
                      <a:pt x="3" y="157"/>
                      <a:pt x="8" y="159"/>
                    </a:cubicBezTo>
                    <a:cubicBezTo>
                      <a:pt x="8" y="164"/>
                      <a:pt x="8" y="164"/>
                      <a:pt x="8" y="164"/>
                    </a:cubicBezTo>
                    <a:cubicBezTo>
                      <a:pt x="8" y="170"/>
                      <a:pt x="14" y="176"/>
                      <a:pt x="20" y="176"/>
                    </a:cubicBezTo>
                    <a:cubicBezTo>
                      <a:pt x="52" y="176"/>
                      <a:pt x="52" y="176"/>
                      <a:pt x="52" y="176"/>
                    </a:cubicBezTo>
                    <a:cubicBezTo>
                      <a:pt x="59" y="176"/>
                      <a:pt x="64" y="170"/>
                      <a:pt x="64" y="164"/>
                    </a:cubicBezTo>
                    <a:cubicBezTo>
                      <a:pt x="64" y="160"/>
                      <a:pt x="64" y="160"/>
                      <a:pt x="64" y="160"/>
                    </a:cubicBezTo>
                    <a:cubicBezTo>
                      <a:pt x="72" y="160"/>
                      <a:pt x="72" y="160"/>
                      <a:pt x="72" y="160"/>
                    </a:cubicBezTo>
                    <a:cubicBezTo>
                      <a:pt x="72" y="164"/>
                      <a:pt x="72" y="164"/>
                      <a:pt x="72" y="164"/>
                    </a:cubicBezTo>
                    <a:cubicBezTo>
                      <a:pt x="72" y="170"/>
                      <a:pt x="78" y="176"/>
                      <a:pt x="84" y="176"/>
                    </a:cubicBezTo>
                    <a:cubicBezTo>
                      <a:pt x="116" y="176"/>
                      <a:pt x="116" y="176"/>
                      <a:pt x="116" y="176"/>
                    </a:cubicBezTo>
                    <a:cubicBezTo>
                      <a:pt x="123" y="176"/>
                      <a:pt x="128" y="170"/>
                      <a:pt x="128" y="164"/>
                    </a:cubicBezTo>
                    <a:cubicBezTo>
                      <a:pt x="128" y="159"/>
                      <a:pt x="128" y="159"/>
                      <a:pt x="128" y="159"/>
                    </a:cubicBezTo>
                    <a:cubicBezTo>
                      <a:pt x="133" y="157"/>
                      <a:pt x="136" y="153"/>
                      <a:pt x="136" y="148"/>
                    </a:cubicBezTo>
                    <a:cubicBezTo>
                      <a:pt x="136" y="60"/>
                      <a:pt x="136" y="60"/>
                      <a:pt x="136" y="60"/>
                    </a:cubicBezTo>
                    <a:cubicBezTo>
                      <a:pt x="136" y="53"/>
                      <a:pt x="131" y="48"/>
                      <a:pt x="124" y="48"/>
                    </a:cubicBezTo>
                    <a:close/>
                    <a:moveTo>
                      <a:pt x="28" y="96"/>
                    </a:moveTo>
                    <a:cubicBezTo>
                      <a:pt x="22" y="96"/>
                      <a:pt x="16" y="90"/>
                      <a:pt x="16" y="84"/>
                    </a:cubicBezTo>
                    <a:cubicBezTo>
                      <a:pt x="16" y="77"/>
                      <a:pt x="22" y="72"/>
                      <a:pt x="28" y="72"/>
                    </a:cubicBezTo>
                    <a:cubicBezTo>
                      <a:pt x="35" y="72"/>
                      <a:pt x="40" y="77"/>
                      <a:pt x="40" y="84"/>
                    </a:cubicBezTo>
                    <a:cubicBezTo>
                      <a:pt x="40" y="90"/>
                      <a:pt x="35" y="96"/>
                      <a:pt x="28" y="96"/>
                    </a:cubicBezTo>
                    <a:close/>
                    <a:moveTo>
                      <a:pt x="112" y="132"/>
                    </a:moveTo>
                    <a:cubicBezTo>
                      <a:pt x="112" y="134"/>
                      <a:pt x="110" y="136"/>
                      <a:pt x="108" y="136"/>
                    </a:cubicBezTo>
                    <a:cubicBezTo>
                      <a:pt x="60" y="136"/>
                      <a:pt x="60" y="136"/>
                      <a:pt x="60" y="136"/>
                    </a:cubicBezTo>
                    <a:cubicBezTo>
                      <a:pt x="58" y="136"/>
                      <a:pt x="56" y="134"/>
                      <a:pt x="56" y="132"/>
                    </a:cubicBezTo>
                    <a:cubicBezTo>
                      <a:pt x="56" y="76"/>
                      <a:pt x="56" y="76"/>
                      <a:pt x="56" y="76"/>
                    </a:cubicBezTo>
                    <a:cubicBezTo>
                      <a:pt x="56" y="74"/>
                      <a:pt x="58" y="72"/>
                      <a:pt x="60" y="72"/>
                    </a:cubicBezTo>
                    <a:cubicBezTo>
                      <a:pt x="108" y="72"/>
                      <a:pt x="108" y="72"/>
                      <a:pt x="108" y="72"/>
                    </a:cubicBezTo>
                    <a:cubicBezTo>
                      <a:pt x="110" y="72"/>
                      <a:pt x="112" y="74"/>
                      <a:pt x="112" y="76"/>
                    </a:cubicBezTo>
                    <a:lnTo>
                      <a:pt x="112" y="1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9"/>
              <p:cNvSpPr>
                <a:spLocks noChangeArrowheads="1"/>
              </p:cNvSpPr>
              <p:nvPr/>
            </p:nvSpPr>
            <p:spPr bwMode="auto">
              <a:xfrm>
                <a:off x="6002338" y="3438525"/>
                <a:ext cx="112713" cy="134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0" name="TextBox 1"/>
            <p:cNvSpPr txBox="1"/>
            <p:nvPr/>
          </p:nvSpPr>
          <p:spPr>
            <a:xfrm>
              <a:off x="2550" y="3782"/>
              <a:ext cx="3619" cy="628"/>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a:solidFill>
                    <a:schemeClr val="tx1">
                      <a:lumMod val="85000"/>
                      <a:lumOff val="15000"/>
                    </a:schemeClr>
                  </a:solidFill>
                  <a:latin typeface="Dotum" panose="020B0600000101010101" pitchFamily="34" charset="-127"/>
                  <a:ea typeface="宋体" panose="02010600030101010101" pitchFamily="2" charset="-122"/>
                </a:rPr>
                <a:t>  </a:t>
              </a:r>
              <a:r>
                <a:rPr lang="zh-CN" altLang="en-US">
                  <a:solidFill>
                    <a:schemeClr val="tx1">
                      <a:lumMod val="85000"/>
                      <a:lumOff val="15000"/>
                    </a:schemeClr>
                  </a:solidFill>
                  <a:latin typeface="Dotum" panose="020B0600000101010101" pitchFamily="34" charset="-127"/>
                  <a:ea typeface="宋体" panose="02010600030101010101" pitchFamily="2" charset="-122"/>
                </a:rPr>
                <a:t>抽象工厂模式</a:t>
              </a:r>
              <a:endParaRPr lang="zh-CN" altLang="en-US">
                <a:solidFill>
                  <a:schemeClr val="tx1">
                    <a:lumMod val="85000"/>
                    <a:lumOff val="15000"/>
                  </a:schemeClr>
                </a:solidFill>
                <a:latin typeface="Dotum" panose="020B0600000101010101" pitchFamily="34" charset="-127"/>
                <a:ea typeface="宋体" panose="02010600030101010101" pitchFamily="2" charset="-122"/>
              </a:endParaRPr>
            </a:p>
          </p:txBody>
        </p:sp>
        <p:sp>
          <p:nvSpPr>
            <p:cNvPr id="11" name="矩形 10"/>
            <p:cNvSpPr/>
            <p:nvPr/>
          </p:nvSpPr>
          <p:spPr>
            <a:xfrm>
              <a:off x="1999" y="4793"/>
              <a:ext cx="4815" cy="2906"/>
            </a:xfrm>
            <a:prstGeom prst="rect">
              <a:avLst/>
            </a:prstGeom>
          </p:spPr>
          <p:txBody>
            <a:bodyPr wrap="square">
              <a:spAutoFit/>
            </a:bodyPr>
            <a:lstStyle/>
            <a:p>
              <a:r>
                <a:rPr lang="en-US" altLang="zh-CN" sz="1600">
                  <a:solidFill>
                    <a:schemeClr val="tx1">
                      <a:lumMod val="85000"/>
                      <a:lumOff val="15000"/>
                    </a:schemeClr>
                  </a:solidFill>
                  <a:latin typeface="Dotum" panose="020B0600000101010101" pitchFamily="34" charset="-127"/>
                  <a:ea typeface="Dotum" panose="020B0600000101010101" pitchFamily="34" charset="-127"/>
                </a:rPr>
                <a:t>       抽象工厂模式（Abstract Factory Pattern）是围绕一个超级工厂创建其他工厂。该超级工厂又称为其他工厂的工厂。这种类型的设计模式属于创建型模式，它提供了一种创建对象的最佳方式</a:t>
              </a:r>
              <a:r>
                <a:rPr lang="en-US" altLang="zh-CN">
                  <a:solidFill>
                    <a:schemeClr val="tx1">
                      <a:lumMod val="85000"/>
                      <a:lumOff val="15000"/>
                    </a:schemeClr>
                  </a:solidFill>
                  <a:latin typeface="Dotum" panose="020B0600000101010101" pitchFamily="34" charset="-127"/>
                  <a:ea typeface="Dotum" panose="020B0600000101010101" pitchFamily="34" charset="-127"/>
                </a:rPr>
                <a:t>。</a:t>
              </a:r>
              <a:endParaRPr lang="en-US" altLang="zh-CN">
                <a:solidFill>
                  <a:schemeClr val="tx1">
                    <a:lumMod val="85000"/>
                    <a:lumOff val="15000"/>
                  </a:schemeClr>
                </a:solidFill>
                <a:latin typeface="Dotum" panose="020B0600000101010101" pitchFamily="34" charset="-127"/>
                <a:ea typeface="Dotum" panose="020B0600000101010101" pitchFamily="34" charset="-127"/>
              </a:endParaRPr>
            </a:p>
          </p:txBody>
        </p:sp>
      </p:grpSp>
      <p:grpSp>
        <p:nvGrpSpPr>
          <p:cNvPr id="2" name="组合 1"/>
          <p:cNvGrpSpPr/>
          <p:nvPr/>
        </p:nvGrpSpPr>
        <p:grpSpPr>
          <a:xfrm>
            <a:off x="3613150" y="1320165"/>
            <a:ext cx="8136255" cy="979805"/>
            <a:chOff x="8801" y="3855"/>
            <a:chExt cx="9584" cy="1543"/>
          </a:xfrm>
        </p:grpSpPr>
        <p:sp>
          <p:nvSpPr>
            <p:cNvPr id="12" name="矩形 11"/>
            <p:cNvSpPr/>
            <p:nvPr/>
          </p:nvSpPr>
          <p:spPr>
            <a:xfrm>
              <a:off x="8806" y="4431"/>
              <a:ext cx="9579" cy="967"/>
            </a:xfrm>
            <a:prstGeom prst="rect">
              <a:avLst/>
            </a:prstGeom>
          </p:spPr>
          <p:txBody>
            <a:bodyPr wrap="square">
              <a:spAutoFit/>
            </a:bodyPr>
            <a:lstStyle/>
            <a:p>
              <a:r>
                <a:rPr lang="en-US" altLang="zh-CN">
                  <a:solidFill>
                    <a:schemeClr val="bg1"/>
                  </a:solidFill>
                  <a:latin typeface="Dotum" panose="020B0600000101010101" pitchFamily="34" charset="-127"/>
                  <a:ea typeface="Dotum" panose="020B0600000101010101" pitchFamily="34" charset="-127"/>
                </a:rPr>
                <a:t> </a:t>
              </a:r>
              <a:r>
                <a:rPr lang="en-US" altLang="zh-CN" sz="1600">
                  <a:solidFill>
                    <a:schemeClr val="bg1"/>
                  </a:solidFill>
                  <a:latin typeface="Dotum" panose="020B0600000101010101" pitchFamily="34" charset="-127"/>
                  <a:ea typeface="Dotum" panose="020B0600000101010101" pitchFamily="34" charset="-127"/>
                </a:rPr>
                <a:t>当一个产品族中的多个对象被设计成一起工作时，它能保证客户端始终只使用同一个产品族中的对象。</a:t>
              </a:r>
              <a:endParaRPr lang="en-US" altLang="zh-CN" sz="1600">
                <a:solidFill>
                  <a:schemeClr val="bg1"/>
                </a:solidFill>
                <a:latin typeface="Dotum" panose="020B0600000101010101" pitchFamily="34" charset="-127"/>
                <a:ea typeface="Dotum" panose="020B0600000101010101" pitchFamily="34" charset="-127"/>
              </a:endParaRPr>
            </a:p>
          </p:txBody>
        </p:sp>
        <p:sp>
          <p:nvSpPr>
            <p:cNvPr id="13" name="TextBox 1"/>
            <p:cNvSpPr txBox="1"/>
            <p:nvPr/>
          </p:nvSpPr>
          <p:spPr>
            <a:xfrm>
              <a:off x="8801" y="3855"/>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优 点</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15" name="直接连接符 14"/>
            <p:cNvCxnSpPr/>
            <p:nvPr/>
          </p:nvCxnSpPr>
          <p:spPr>
            <a:xfrm>
              <a:off x="8892" y="3893"/>
              <a:ext cx="788" cy="10"/>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892" y="4406"/>
              <a:ext cx="788" cy="12"/>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22040" y="2602230"/>
            <a:ext cx="8131175" cy="965835"/>
            <a:chOff x="8801" y="6494"/>
            <a:chExt cx="9584" cy="1521"/>
          </a:xfrm>
        </p:grpSpPr>
        <p:sp>
          <p:nvSpPr>
            <p:cNvPr id="18" name="矩形 17"/>
            <p:cNvSpPr/>
            <p:nvPr/>
          </p:nvSpPr>
          <p:spPr>
            <a:xfrm>
              <a:off x="8806" y="7096"/>
              <a:ext cx="9579" cy="919"/>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产品族扩展非常困难，要增加一个系列的某一产品，既要在抽象的 Creator 里加代码，又要在具体的里面加代码。</a:t>
              </a:r>
              <a:endParaRPr lang="en-US" altLang="zh-CN" sz="1600">
                <a:solidFill>
                  <a:schemeClr val="bg1"/>
                </a:solidFill>
                <a:latin typeface="Dotum" panose="020B0600000101010101" pitchFamily="34" charset="-127"/>
                <a:ea typeface="Dotum" panose="020B0600000101010101" pitchFamily="34" charset="-127"/>
              </a:endParaRPr>
            </a:p>
          </p:txBody>
        </p:sp>
        <p:sp>
          <p:nvSpPr>
            <p:cNvPr id="19" name="TextBox 1"/>
            <p:cNvSpPr txBox="1"/>
            <p:nvPr/>
          </p:nvSpPr>
          <p:spPr>
            <a:xfrm>
              <a:off x="8801" y="6494"/>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缺 点</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20" name="直接连接符 19"/>
            <p:cNvCxnSpPr/>
            <p:nvPr/>
          </p:nvCxnSpPr>
          <p:spPr>
            <a:xfrm flipV="1">
              <a:off x="8892" y="6525"/>
              <a:ext cx="698" cy="8"/>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92" y="7046"/>
              <a:ext cx="686" cy="10"/>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613150" y="147955"/>
            <a:ext cx="8321040" cy="949325"/>
            <a:chOff x="8801" y="3855"/>
            <a:chExt cx="9584" cy="1495"/>
          </a:xfrm>
        </p:grpSpPr>
        <p:sp>
          <p:nvSpPr>
            <p:cNvPr id="14" name="矩形 13"/>
            <p:cNvSpPr/>
            <p:nvPr/>
          </p:nvSpPr>
          <p:spPr>
            <a:xfrm>
              <a:off x="8806" y="4431"/>
              <a:ext cx="9579" cy="919"/>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提供一个创建一系列相关或相互依赖对象的接口，而无需指定它们具体的类。</a:t>
              </a:r>
              <a:r>
                <a:rPr lang="zh-CN" altLang="en-US" sz="1600">
                  <a:solidFill>
                    <a:schemeClr val="bg1"/>
                  </a:solidFill>
                  <a:latin typeface="Dotum" panose="020B0600000101010101" pitchFamily="34" charset="-127"/>
                  <a:ea typeface="宋体" panose="02010600030101010101" pitchFamily="2" charset="-122"/>
                </a:rPr>
                <a:t>也</a:t>
              </a:r>
              <a:r>
                <a:rPr lang="en-US" altLang="zh-CN" sz="1600">
                  <a:solidFill>
                    <a:schemeClr val="bg1"/>
                  </a:solidFill>
                  <a:latin typeface="Dotum" panose="020B0600000101010101" pitchFamily="34" charset="-127"/>
                  <a:ea typeface="Dotum" panose="020B0600000101010101" pitchFamily="34" charset="-127"/>
                </a:rPr>
                <a:t>主要解决接口选择的问题。</a:t>
              </a:r>
              <a:endParaRPr lang="en-US" altLang="zh-CN" sz="1600">
                <a:solidFill>
                  <a:schemeClr val="bg1"/>
                </a:solidFill>
                <a:latin typeface="Dotum" panose="020B0600000101010101" pitchFamily="34" charset="-127"/>
                <a:ea typeface="Dotum" panose="020B0600000101010101" pitchFamily="34" charset="-127"/>
              </a:endParaRPr>
            </a:p>
          </p:txBody>
        </p:sp>
        <p:sp>
          <p:nvSpPr>
            <p:cNvPr id="16" name="TextBox 1"/>
            <p:cNvSpPr txBox="1"/>
            <p:nvPr/>
          </p:nvSpPr>
          <p:spPr>
            <a:xfrm>
              <a:off x="8801" y="3855"/>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zh-CN" altLang="en-US" sz="1800">
                  <a:solidFill>
                    <a:srgbClr val="DACD57"/>
                  </a:solidFill>
                  <a:latin typeface="Dotum" panose="020B0600000101010101" pitchFamily="34" charset="-127"/>
                  <a:ea typeface="宋体" panose="02010600030101010101" pitchFamily="2" charset="-122"/>
                </a:rPr>
                <a:t>意 图</a:t>
              </a:r>
              <a:endParaRPr lang="zh-CN" altLang="en-US" sz="1800">
                <a:solidFill>
                  <a:srgbClr val="DACD57"/>
                </a:solidFill>
                <a:latin typeface="Dotum" panose="020B0600000101010101" pitchFamily="34" charset="-127"/>
                <a:ea typeface="宋体" panose="02010600030101010101" pitchFamily="2" charset="-122"/>
              </a:endParaRPr>
            </a:p>
          </p:txBody>
        </p:sp>
        <p:cxnSp>
          <p:nvCxnSpPr>
            <p:cNvPr id="22" name="直接连接符 21"/>
            <p:cNvCxnSpPr/>
            <p:nvPr/>
          </p:nvCxnSpPr>
          <p:spPr>
            <a:xfrm flipV="1">
              <a:off x="8892" y="3884"/>
              <a:ext cx="859" cy="9"/>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892" y="4382"/>
              <a:ext cx="859" cy="24"/>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617595" y="3945255"/>
            <a:ext cx="8058785" cy="719455"/>
            <a:chOff x="8801" y="6494"/>
            <a:chExt cx="9584" cy="1133"/>
          </a:xfrm>
        </p:grpSpPr>
        <p:sp>
          <p:nvSpPr>
            <p:cNvPr id="28" name="矩形 27"/>
            <p:cNvSpPr/>
            <p:nvPr/>
          </p:nvSpPr>
          <p:spPr>
            <a:xfrm>
              <a:off x="8806" y="7096"/>
              <a:ext cx="9579" cy="531"/>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  1、QQ 换皮肤，一整套一起换。 2、生成不同操作系统的程序。</a:t>
              </a:r>
              <a:endParaRPr lang="en-US" altLang="zh-CN" sz="1600">
                <a:solidFill>
                  <a:schemeClr val="bg1"/>
                </a:solidFill>
                <a:latin typeface="Dotum" panose="020B0600000101010101" pitchFamily="34" charset="-127"/>
                <a:ea typeface="Dotum" panose="020B0600000101010101" pitchFamily="34" charset="-127"/>
              </a:endParaRPr>
            </a:p>
          </p:txBody>
        </p:sp>
        <p:sp>
          <p:nvSpPr>
            <p:cNvPr id="29" name="TextBox 1"/>
            <p:cNvSpPr txBox="1"/>
            <p:nvPr/>
          </p:nvSpPr>
          <p:spPr>
            <a:xfrm>
              <a:off x="8801" y="6494"/>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使用场景</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30" name="直接连接符 29"/>
            <p:cNvCxnSpPr/>
            <p:nvPr/>
          </p:nvCxnSpPr>
          <p:spPr>
            <a:xfrm>
              <a:off x="8892" y="6533"/>
              <a:ext cx="1204" cy="19"/>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92" y="7046"/>
              <a:ext cx="1216" cy="5"/>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608705" y="5062855"/>
            <a:ext cx="8058785" cy="719455"/>
            <a:chOff x="8801" y="6494"/>
            <a:chExt cx="9584" cy="1133"/>
          </a:xfrm>
        </p:grpSpPr>
        <p:sp>
          <p:nvSpPr>
            <p:cNvPr id="35" name="矩形 34"/>
            <p:cNvSpPr/>
            <p:nvPr/>
          </p:nvSpPr>
          <p:spPr>
            <a:xfrm>
              <a:off x="8806" y="7096"/>
              <a:ext cx="9579" cy="531"/>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 产品族难扩展，产品等级易扩展。</a:t>
              </a:r>
              <a:endParaRPr lang="en-US" altLang="zh-CN" sz="1600">
                <a:solidFill>
                  <a:schemeClr val="bg1"/>
                </a:solidFill>
                <a:latin typeface="Dotum" panose="020B0600000101010101" pitchFamily="34" charset="-127"/>
                <a:ea typeface="Dotum" panose="020B0600000101010101" pitchFamily="34" charset="-127"/>
              </a:endParaRPr>
            </a:p>
          </p:txBody>
        </p:sp>
        <p:sp>
          <p:nvSpPr>
            <p:cNvPr id="36" name="TextBox 1"/>
            <p:cNvSpPr txBox="1"/>
            <p:nvPr/>
          </p:nvSpPr>
          <p:spPr>
            <a:xfrm>
              <a:off x="8801" y="6494"/>
              <a:ext cx="3619" cy="58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sym typeface="+mn-ea"/>
                </a:rPr>
                <a:t>注意事项</a:t>
              </a:r>
              <a:endParaRPr lang="en-US" altLang="zh-CN" sz="1800">
                <a:solidFill>
                  <a:srgbClr val="DACD57"/>
                </a:solidFill>
                <a:latin typeface="Dotum" panose="020B0600000101010101" pitchFamily="34" charset="-127"/>
                <a:ea typeface="Dotum" panose="020B0600000101010101" pitchFamily="34" charset="-127"/>
                <a:sym typeface="+mn-ea"/>
              </a:endParaRPr>
            </a:p>
          </p:txBody>
        </p:sp>
        <p:cxnSp>
          <p:nvCxnSpPr>
            <p:cNvPr id="37" name="直接连接符 36"/>
            <p:cNvCxnSpPr/>
            <p:nvPr/>
          </p:nvCxnSpPr>
          <p:spPr>
            <a:xfrm>
              <a:off x="8892" y="6533"/>
              <a:ext cx="1216" cy="6"/>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892" y="7046"/>
              <a:ext cx="1264" cy="7"/>
            </a:xfrm>
            <a:prstGeom prst="line">
              <a:avLst/>
            </a:prstGeom>
            <a:ln>
              <a:solidFill>
                <a:srgbClr val="DACD57"/>
              </a:solidFill>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11353800" y="6333490"/>
            <a:ext cx="500380" cy="368300"/>
          </a:xfrm>
          <a:prstGeom prst="rect">
            <a:avLst/>
          </a:prstGeom>
          <a:noFill/>
        </p:spPr>
        <p:txBody>
          <a:bodyPr wrap="square" rtlCol="0">
            <a:spAutoFit/>
          </a:bodyPr>
          <a:p>
            <a:r>
              <a:rPr lang="zh-CN" altLang="en-US">
                <a:solidFill>
                  <a:srgbClr val="DACD57"/>
                </a:solidFill>
              </a:rPr>
              <a:t>例</a:t>
            </a:r>
            <a:endParaRPr lang="zh-CN" altLang="en-US">
              <a:solidFill>
                <a:srgbClr val="DACD57"/>
              </a:solidFill>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9" name="矩形 2"/>
          <p:cNvSpPr/>
          <p:nvPr/>
        </p:nvSpPr>
        <p:spPr>
          <a:xfrm>
            <a:off x="4813526" y="104774"/>
            <a:ext cx="2564948" cy="214312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5"/>
          <p:cNvSpPr txBox="1"/>
          <p:nvPr/>
        </p:nvSpPr>
        <p:spPr>
          <a:xfrm>
            <a:off x="5565479" y="539048"/>
            <a:ext cx="1061042" cy="1198880"/>
          </a:xfrm>
          <a:prstGeom prst="rect">
            <a:avLst/>
          </a:prstGeom>
          <a:noFill/>
        </p:spPr>
        <p:txBody>
          <a:bodyPr wrap="square" rtlCol="0">
            <a:spAutoFit/>
          </a:bodyPr>
          <a:lstStyle/>
          <a:p>
            <a:pPr algn="ctr"/>
            <a:r>
              <a:rPr lang="en-US" altLang="zh-CN" sz="7200" dirty="0">
                <a:solidFill>
                  <a:schemeClr val="bg1"/>
                </a:solidFill>
                <a:latin typeface="Impact" panose="020B0806030902050204" pitchFamily="34" charset="0"/>
              </a:rPr>
              <a:t>4</a:t>
            </a:r>
            <a:endParaRPr lang="en-US" altLang="zh-CN" sz="7200" dirty="0">
              <a:solidFill>
                <a:schemeClr val="bg1"/>
              </a:solidFill>
              <a:latin typeface="Impact" panose="020B0806030902050204" pitchFamily="34" charset="0"/>
            </a:endParaRPr>
          </a:p>
        </p:txBody>
      </p:sp>
      <p:sp>
        <p:nvSpPr>
          <p:cNvPr id="14" name="标题 13"/>
          <p:cNvSpPr>
            <a:spLocks noGrp="1"/>
          </p:cNvSpPr>
          <p:nvPr>
            <p:ph type="title"/>
          </p:nvPr>
        </p:nvSpPr>
        <p:spPr>
          <a:xfrm>
            <a:off x="2740313" y="3996005"/>
            <a:ext cx="6710400" cy="583200"/>
          </a:xfrm>
        </p:spPr>
        <p:txBody>
          <a:bodyPr/>
          <a:lstStyle/>
          <a:p>
            <a:r>
              <a:rPr lang="en-US" altLang="zh-CN" sz="3200">
                <a:solidFill>
                  <a:schemeClr val="tx1">
                    <a:lumMod val="85000"/>
                    <a:lumOff val="15000"/>
                  </a:schemeClr>
                </a:solidFill>
                <a:sym typeface="+mn-ea"/>
              </a:rPr>
              <a:t>J2EE</a:t>
            </a:r>
            <a:r>
              <a:rPr lang="zh-CN" altLang="en-US" sz="3200">
                <a:solidFill>
                  <a:schemeClr val="tx1">
                    <a:lumMod val="85000"/>
                    <a:lumOff val="15000"/>
                  </a:schemeClr>
                </a:solidFill>
                <a:sym typeface="+mn-ea"/>
              </a:rPr>
              <a:t>设计模式</a:t>
            </a:r>
            <a:endParaRPr lang="zh-CN" altLang="en-US" sz="3200" dirty="0"/>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329430" y="5446395"/>
            <a:ext cx="5030470" cy="475615"/>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5267960" y="1516380"/>
            <a:ext cx="4192905" cy="488950"/>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6029325" y="4879975"/>
            <a:ext cx="3749675" cy="513080"/>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6325235" y="4312285"/>
            <a:ext cx="3979545" cy="499745"/>
          </a:xfrm>
          <a:prstGeom prst="roundRect">
            <a:avLst>
              <a:gd name="adj" fmla="val 50000"/>
            </a:avLst>
          </a:prstGeom>
          <a:gradFill>
            <a:gsLst>
              <a:gs pos="38000">
                <a:srgbClr val="DACD57">
                  <a:alpha val="81000"/>
                </a:srgbClr>
              </a:gs>
              <a:gs pos="52000">
                <a:srgbClr val="DACD57"/>
              </a:gs>
              <a:gs pos="63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6711950" y="3719830"/>
            <a:ext cx="3762375" cy="537845"/>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6932930" y="3131820"/>
            <a:ext cx="3575685" cy="530860"/>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6711950" y="2585085"/>
            <a:ext cx="3592830" cy="522605"/>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003290" y="2030730"/>
            <a:ext cx="3878580" cy="522605"/>
          </a:xfrm>
          <a:prstGeom prst="roundRect">
            <a:avLst>
              <a:gd name="adj" fmla="val 50000"/>
            </a:avLst>
          </a:prstGeom>
          <a:gradFill>
            <a:gsLst>
              <a:gs pos="18802">
                <a:srgbClr val="DACD57">
                  <a:alpha val="81000"/>
                </a:srgbClr>
              </a:gs>
              <a:gs pos="34000">
                <a:srgbClr val="DACD57"/>
              </a:gs>
              <a:gs pos="48000">
                <a:srgbClr val="DACD57"/>
              </a:gs>
              <a:gs pos="0">
                <a:srgbClr val="DACD57">
                  <a:alpha val="74000"/>
                </a:srgbClr>
              </a:gs>
              <a:gs pos="100000">
                <a:srgbClr val="DACD5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rot="18783260">
            <a:off x="2999740" y="1501140"/>
            <a:ext cx="4658995" cy="4527550"/>
            <a:chOff x="4157345" y="1490345"/>
            <a:chExt cx="3877310" cy="3883343"/>
          </a:xfrm>
        </p:grpSpPr>
        <p:sp>
          <p:nvSpPr>
            <p:cNvPr id="6" name="椭圆 5"/>
            <p:cNvSpPr/>
            <p:nvPr/>
          </p:nvSpPr>
          <p:spPr>
            <a:xfrm>
              <a:off x="4157345" y="1490345"/>
              <a:ext cx="3877310" cy="387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357392" y="1896473"/>
              <a:ext cx="3477215" cy="347721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27982" y="2431620"/>
              <a:ext cx="2936036" cy="2936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918755" y="3013166"/>
              <a:ext cx="2354490" cy="235449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06138" y="3587930"/>
              <a:ext cx="1779725" cy="177972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54333" y="4084320"/>
              <a:ext cx="1283335" cy="128333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693818" y="4563291"/>
              <a:ext cx="804364" cy="80436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7748905" y="2107565"/>
            <a:ext cx="2132965" cy="368300"/>
          </a:xfrm>
          <a:prstGeom prst="rect">
            <a:avLst/>
          </a:prstGeom>
        </p:spPr>
        <p:txBody>
          <a:bodyPr wrap="square">
            <a:spAutoFit/>
          </a:bodyPr>
          <a:lstStyle/>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业务代表模式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27" name="矩形 26"/>
          <p:cNvSpPr/>
          <p:nvPr/>
        </p:nvSpPr>
        <p:spPr>
          <a:xfrm>
            <a:off x="8044815" y="2667635"/>
            <a:ext cx="1734820" cy="368300"/>
          </a:xfrm>
          <a:prstGeom prst="rect">
            <a:avLst/>
          </a:prstGeom>
        </p:spPr>
        <p:txBody>
          <a:bodyPr wrap="square">
            <a:spAutoFit/>
          </a:bodyPr>
          <a:lstStyle/>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组合实体模式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28" name="矩形 27"/>
          <p:cNvSpPr/>
          <p:nvPr/>
        </p:nvSpPr>
        <p:spPr>
          <a:xfrm>
            <a:off x="8166735" y="3213100"/>
            <a:ext cx="2306955" cy="368300"/>
          </a:xfrm>
          <a:prstGeom prst="rect">
            <a:avLst/>
          </a:prstGeom>
        </p:spPr>
        <p:txBody>
          <a:bodyPr wrap="square">
            <a:spAutoFit/>
          </a:bodyPr>
          <a:lstStyle/>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数据访问对象模式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29" name="矩形 28"/>
          <p:cNvSpPr/>
          <p:nvPr/>
        </p:nvSpPr>
        <p:spPr>
          <a:xfrm>
            <a:off x="8182610" y="3804285"/>
            <a:ext cx="2326005" cy="368300"/>
          </a:xfrm>
          <a:prstGeom prst="rect">
            <a:avLst/>
          </a:prstGeom>
        </p:spPr>
        <p:txBody>
          <a:bodyPr wrap="square">
            <a:spAutoFit/>
          </a:bodyPr>
          <a:lstStyle/>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前端控制器模式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30" name="矩形 29"/>
          <p:cNvSpPr/>
          <p:nvPr/>
        </p:nvSpPr>
        <p:spPr>
          <a:xfrm>
            <a:off x="8044815" y="4377690"/>
            <a:ext cx="2030095" cy="368300"/>
          </a:xfrm>
          <a:prstGeom prst="rect">
            <a:avLst/>
          </a:prstGeom>
        </p:spPr>
        <p:txBody>
          <a:bodyPr wrap="square">
            <a:spAutoFit/>
          </a:bodyPr>
          <a:lstStyle/>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拦截过滤器模式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31" name="矩形 30"/>
          <p:cNvSpPr/>
          <p:nvPr/>
        </p:nvSpPr>
        <p:spPr>
          <a:xfrm>
            <a:off x="158115" y="1529715"/>
            <a:ext cx="3515995" cy="583565"/>
          </a:xfrm>
          <a:prstGeom prst="rect">
            <a:avLst/>
          </a:prstGeom>
        </p:spPr>
        <p:txBody>
          <a:bodyPr wrap="square">
            <a:spAutoFit/>
          </a:bodyPr>
          <a:lstStyle/>
          <a:p>
            <a:r>
              <a:rPr lang="en-US" altLang="zh-CN" sz="3200">
                <a:solidFill>
                  <a:srgbClr val="DACD57"/>
                </a:solidFill>
                <a:sym typeface="+mn-ea"/>
              </a:rPr>
              <a:t>J2EE</a:t>
            </a:r>
            <a:r>
              <a:rPr lang="zh-CN" altLang="en-US" sz="3200">
                <a:solidFill>
                  <a:srgbClr val="DACD57"/>
                </a:solidFill>
                <a:sym typeface="+mn-ea"/>
              </a:rPr>
              <a:t>设计模式</a:t>
            </a:r>
            <a:endParaRPr lang="zh-CN" altLang="en-US" sz="3200">
              <a:solidFill>
                <a:srgbClr val="DACD57"/>
              </a:solidFill>
              <a:latin typeface="Impact" panose="020B0806030902050204" pitchFamily="34" charset="0"/>
              <a:ea typeface="Tahoma" panose="020B0604030504040204" pitchFamily="34" charset="0"/>
              <a:cs typeface="Lao UI" panose="020B0502040204020203" pitchFamily="34" charset="0"/>
              <a:sym typeface="+mn-ea"/>
            </a:endParaRPr>
          </a:p>
        </p:txBody>
      </p:sp>
      <p:sp>
        <p:nvSpPr>
          <p:cNvPr id="32" name="矩形 31"/>
          <p:cNvSpPr/>
          <p:nvPr/>
        </p:nvSpPr>
        <p:spPr>
          <a:xfrm>
            <a:off x="56341" y="2397866"/>
            <a:ext cx="3008285" cy="1476375"/>
          </a:xfrm>
          <a:prstGeom prst="rect">
            <a:avLst/>
          </a:prstGeom>
        </p:spPr>
        <p:txBody>
          <a:bodyPr wrap="square">
            <a:spAutoFit/>
          </a:bodyPr>
          <a:lstStyle/>
          <a:p>
            <a:r>
              <a:rPr lang="en-US" altLang="zh-CN">
                <a:solidFill>
                  <a:schemeClr val="bg1"/>
                </a:solidFill>
                <a:latin typeface="Dotum" panose="020B0600000101010101" pitchFamily="34" charset="-127"/>
                <a:ea typeface="Dotum" panose="020B0600000101010101" pitchFamily="34" charset="-127"/>
                <a:cs typeface="Lao UI" panose="020B0502040204020203" pitchFamily="34" charset="0"/>
              </a:rPr>
              <a:t>如何在J2EE应用的上下文中实现许多模式。有助于考虑问题的优雅模式以及实际工作的企业开发人员的智慧结晶</a:t>
            </a:r>
            <a:r>
              <a:rPr lang="zh-CN" altLang="en-US">
                <a:solidFill>
                  <a:schemeClr val="bg1"/>
                </a:solidFill>
                <a:latin typeface="Dotum" panose="020B0600000101010101" pitchFamily="34" charset="-127"/>
                <a:ea typeface="宋体" panose="02010600030101010101" pitchFamily="2" charset="-122"/>
                <a:cs typeface="Lao UI" panose="020B0502040204020203" pitchFamily="34" charset="0"/>
              </a:rPr>
              <a:t>。特别关注表示层</a:t>
            </a:r>
            <a:endParaRPr lang="zh-CN" altLang="en-US">
              <a:solidFill>
                <a:schemeClr val="bg1"/>
              </a:solidFill>
              <a:latin typeface="Dotum" panose="020B0600000101010101" pitchFamily="34" charset="-127"/>
              <a:ea typeface="宋体" panose="02010600030101010101" pitchFamily="2" charset="-122"/>
              <a:cs typeface="Lao UI" panose="020B0502040204020203" pitchFamily="34" charset="0"/>
            </a:endParaRPr>
          </a:p>
        </p:txBody>
      </p:sp>
      <p:sp>
        <p:nvSpPr>
          <p:cNvPr id="4" name="矩形 3"/>
          <p:cNvSpPr/>
          <p:nvPr/>
        </p:nvSpPr>
        <p:spPr>
          <a:xfrm>
            <a:off x="7504430" y="1637030"/>
            <a:ext cx="1855470" cy="368300"/>
          </a:xfrm>
          <a:prstGeom prst="rect">
            <a:avLst/>
          </a:prstGeom>
        </p:spPr>
        <p:txBody>
          <a:bodyPr wrap="square">
            <a:spAutoFit/>
          </a:bodyPr>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MVC 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5" name="矩形 4"/>
          <p:cNvSpPr/>
          <p:nvPr/>
        </p:nvSpPr>
        <p:spPr>
          <a:xfrm>
            <a:off x="7708265" y="4952365"/>
            <a:ext cx="2091690" cy="368300"/>
          </a:xfrm>
          <a:prstGeom prst="rect">
            <a:avLst/>
          </a:prstGeom>
        </p:spPr>
        <p:txBody>
          <a:bodyPr wrap="square">
            <a:spAutoFit/>
          </a:bodyPr>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服务定位器模式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
        <p:nvSpPr>
          <p:cNvPr id="19" name="矩形 18"/>
          <p:cNvSpPr/>
          <p:nvPr/>
        </p:nvSpPr>
        <p:spPr>
          <a:xfrm>
            <a:off x="7308215" y="5500370"/>
            <a:ext cx="2152650" cy="368300"/>
          </a:xfrm>
          <a:prstGeom prst="rect">
            <a:avLst/>
          </a:prstGeom>
        </p:spPr>
        <p:txBody>
          <a:bodyPr wrap="square">
            <a:spAutoFit/>
          </a:bodyPr>
          <a:p>
            <a:r>
              <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rPr>
              <a:t>传输对象模式</a:t>
            </a:r>
            <a:endParaRPr lang="en-US" altLang="zh-CN" smtClean="0">
              <a:solidFill>
                <a:schemeClr val="tx1">
                  <a:lumMod val="85000"/>
                  <a:lumOff val="15000"/>
                </a:schemeClr>
              </a:solidFill>
              <a:latin typeface="Lao UI" panose="020B0502040204020203" pitchFamily="34" charset="0"/>
              <a:ea typeface="Tahoma" panose="020B0604030504040204" pitchFamily="34" charset="0"/>
              <a:cs typeface="Lao UI" panose="020B0502040204020203"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6389408" y="0"/>
            <a:ext cx="5802593" cy="6858000"/>
          </a:xfrm>
          <a:custGeom>
            <a:avLst/>
            <a:gdLst>
              <a:gd name="connsiteX0" fmla="*/ 1652451 w 5802593"/>
              <a:gd name="connsiteY0" fmla="*/ 0 h 6858000"/>
              <a:gd name="connsiteX1" fmla="*/ 5802593 w 5802593"/>
              <a:gd name="connsiteY1" fmla="*/ 0 h 6858000"/>
              <a:gd name="connsiteX2" fmla="*/ 5802593 w 5802593"/>
              <a:gd name="connsiteY2" fmla="*/ 6858000 h 6858000"/>
              <a:gd name="connsiteX3" fmla="*/ 0 w 58025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02593" h="6858000">
                <a:moveTo>
                  <a:pt x="1652451" y="0"/>
                </a:moveTo>
                <a:lnTo>
                  <a:pt x="5802593" y="0"/>
                </a:lnTo>
                <a:lnTo>
                  <a:pt x="5802593" y="6858000"/>
                </a:lnTo>
                <a:lnTo>
                  <a:pt x="0" y="6858000"/>
                </a:lnTo>
                <a:close/>
              </a:path>
            </a:pathLst>
          </a:custGeom>
        </p:spPr>
      </p:pic>
      <p:sp>
        <p:nvSpPr>
          <p:cNvPr id="16" name="矩形 15"/>
          <p:cNvSpPr/>
          <p:nvPr/>
        </p:nvSpPr>
        <p:spPr>
          <a:xfrm>
            <a:off x="749127" y="1003568"/>
            <a:ext cx="4607733" cy="583565"/>
          </a:xfrm>
          <a:prstGeom prst="rect">
            <a:avLst/>
          </a:prstGeom>
        </p:spPr>
        <p:txBody>
          <a:bodyPr wrap="square">
            <a:spAutoFit/>
          </a:bodyPr>
          <a:lstStyle/>
          <a:p>
            <a:r>
              <a:rPr lang="zh-CN" altLang="en-US" sz="3200">
                <a:solidFill>
                  <a:srgbClr val="DACD57"/>
                </a:solidFill>
                <a:latin typeface="Impact" panose="020B0806030902050204" pitchFamily="34" charset="0"/>
                <a:ea typeface="Tahoma" panose="020B0604030504040204" pitchFamily="34" charset="0"/>
                <a:cs typeface="Lao UI" panose="020B0502040204020203" pitchFamily="34" charset="0"/>
              </a:rPr>
              <a:t>不要被设计模式禁锢</a:t>
            </a:r>
            <a:endParaRPr lang="zh-CN" altLang="en-US" sz="3200">
              <a:solidFill>
                <a:srgbClr val="DACD57"/>
              </a:solidFill>
              <a:latin typeface="Impact" panose="020B0806030902050204" pitchFamily="34" charset="0"/>
              <a:ea typeface="Tahoma" panose="020B0604030504040204" pitchFamily="34" charset="0"/>
              <a:cs typeface="Lao UI" panose="020B0502040204020203" pitchFamily="34" charset="0"/>
            </a:endParaRPr>
          </a:p>
        </p:txBody>
      </p:sp>
      <p:sp>
        <p:nvSpPr>
          <p:cNvPr id="17" name="矩形 16"/>
          <p:cNvSpPr/>
          <p:nvPr/>
        </p:nvSpPr>
        <p:spPr>
          <a:xfrm>
            <a:off x="432435" y="1724025"/>
            <a:ext cx="6023610" cy="4799965"/>
          </a:xfrm>
          <a:prstGeom prst="rect">
            <a:avLst/>
          </a:prstGeom>
        </p:spPr>
        <p:txBody>
          <a:bodyPr wrap="square">
            <a:spAutoFit/>
          </a:bodyPr>
          <a:lstStyle/>
          <a:p>
            <a:r>
              <a:rPr lang="en-US" altLang="zh-CN">
                <a:solidFill>
                  <a:schemeClr val="bg1"/>
                </a:solidFill>
                <a:latin typeface="Dotum" panose="020B0600000101010101" pitchFamily="34" charset="-127"/>
                <a:ea typeface="Dotum" panose="020B0600000101010101" pitchFamily="34" charset="-127"/>
                <a:cs typeface="Lao UI" panose="020B0502040204020203" pitchFamily="34" charset="0"/>
              </a:rPr>
              <a:t>      设计模式本来是工程中普遍的优雅的实现方式的一个集合，目的是为了让后人少走弯路，从本质上讲这只是一种建议。而从业者们（或者学院老师）都爱将设计模式奉为瑰宝，任何时候都尝试用设计模式去鞭策自己的实现，「这是不是某个模式？是，牛逼。不是，能不能套用某个模式？」，所以这就限制思维。在自由和禁锢面前，我想牛逼的人都愿意选择自由吧。而 Java 则是一门典型「设计模式过度」的语言</a:t>
            </a:r>
            <a:r>
              <a:rPr lang="zh-CN" altLang="en-US">
                <a:solidFill>
                  <a:schemeClr val="bg1"/>
                </a:solidFill>
                <a:latin typeface="Dotum" panose="020B0600000101010101" pitchFamily="34" charset="-127"/>
                <a:ea typeface="宋体" panose="02010600030101010101" pitchFamily="2" charset="-122"/>
                <a:cs typeface="Lao UI" panose="020B0502040204020203" pitchFamily="34" charset="0"/>
              </a:rPr>
              <a:t>（也有人说</a:t>
            </a:r>
            <a:r>
              <a:rPr lang="en-US" altLang="zh-CN">
                <a:solidFill>
                  <a:schemeClr val="bg1"/>
                </a:solidFill>
                <a:latin typeface="Dotum" panose="020B0600000101010101" pitchFamily="34" charset="-127"/>
                <a:ea typeface="Dotum" panose="020B0600000101010101" pitchFamily="34" charset="-127"/>
                <a:cs typeface="Lao UI" panose="020B0502040204020203" pitchFamily="34" charset="0"/>
                <a:sym typeface="+mn-ea"/>
              </a:rPr>
              <a:t>Java不是设计过度，而是表现力不足，才需要这么多模式。</a:t>
            </a:r>
            <a:r>
              <a:rPr lang="zh-CN" altLang="en-US">
                <a:solidFill>
                  <a:schemeClr val="bg1"/>
                </a:solidFill>
                <a:latin typeface="Dotum" panose="020B0600000101010101" pitchFamily="34" charset="-127"/>
                <a:ea typeface="宋体" panose="02010600030101010101" pitchFamily="2" charset="-122"/>
                <a:cs typeface="Lao UI" panose="020B0502040204020203" pitchFamily="34" charset="0"/>
              </a:rPr>
              <a:t>）</a:t>
            </a:r>
            <a:r>
              <a:rPr lang="en-US" altLang="zh-CN">
                <a:solidFill>
                  <a:schemeClr val="bg1"/>
                </a:solidFill>
                <a:latin typeface="Dotum" panose="020B0600000101010101" pitchFamily="34" charset="-127"/>
                <a:ea typeface="Dotum" panose="020B0600000101010101" pitchFamily="34" charset="-127"/>
                <a:cs typeface="Lao UI" panose="020B0502040204020203" pitchFamily="34" charset="0"/>
              </a:rPr>
              <a:t>，设计模式随处可见。这与 Java 这门语言本身有关，就像这门语言天生就是为设计模式准备的。作为一门工厂语言，Java 的设计者在设计这门语言的时候，就尝试用各种设计模式将这门语言牢牢「规范化」。简单，让这门语言门槛降低；采用设计模式规范化，让使用者可以耍的花样就少，于是犯错的机会就少。这也就是 Java 为企业所青睐的原因，也是 Java 能够支撑起这么多大型项目的原因。至于设计模式本身，用，但不滥用。</a:t>
            </a:r>
            <a:r>
              <a:rPr lang="zh-CN" altLang="en-US">
                <a:solidFill>
                  <a:schemeClr val="bg1"/>
                </a:solidFill>
                <a:latin typeface="Dotum" panose="020B0600000101010101" pitchFamily="34" charset="-127"/>
                <a:ea typeface="宋体" panose="02010600030101010101" pitchFamily="2" charset="-122"/>
                <a:cs typeface="Lao UI" panose="020B0502040204020203" pitchFamily="34" charset="0"/>
              </a:rPr>
              <a:t>不要让模式禁锢我们的思想</a:t>
            </a:r>
            <a:endParaRPr lang="zh-CN" altLang="en-US">
              <a:solidFill>
                <a:schemeClr val="bg1"/>
              </a:solidFill>
              <a:latin typeface="Dotum" panose="020B0600000101010101" pitchFamily="34" charset="-127"/>
              <a:ea typeface="宋体" panose="02010600030101010101" pitchFamily="2" charset="-122"/>
              <a:cs typeface="Lao UI" panose="020B0502040204020203" pitchFamily="34" charset="0"/>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dirty="0"/>
              <a:t>THANK</a:t>
            </a:r>
            <a:r>
              <a:rPr lang="zh-CN" altLang="en-US" dirty="0"/>
              <a:t> </a:t>
            </a:r>
            <a:r>
              <a:rPr lang="en-US" altLang="zh-CN" dirty="0"/>
              <a:t>YOU</a:t>
            </a:r>
            <a:endParaRPr lang="zh-CN" altLang="en-US" dirty="0"/>
          </a:p>
        </p:txBody>
      </p:sp>
      <p:sp>
        <p:nvSpPr>
          <p:cNvPr id="11" name="内容占位符 10"/>
          <p:cNvSpPr txBox="1">
            <a:spLocks noGrp="1"/>
          </p:cNvSpPr>
          <p:nvPr>
            <p:ph sz="quarter" idx="13"/>
          </p:nvPr>
        </p:nvSpPr>
        <p:spPr>
          <a:xfrm>
            <a:off x="4311939" y="4178175"/>
            <a:ext cx="3568123" cy="339725"/>
          </a:xfrm>
          <a:prstGeom prst="rect">
            <a:avLst/>
          </a:prstGeom>
          <a:noFill/>
        </p:spPr>
        <p:txBody>
          <a:bodyPr wrap="square" rtlCol="0">
            <a:spAutoFit/>
          </a:bodyPr>
          <a:lstStyle/>
          <a:p>
            <a:pPr algn="ctr"/>
            <a:r>
              <a:rPr lang="en-US" altLang="zh-CN" dirty="0" smtClean="0">
                <a:solidFill>
                  <a:schemeClr val="tx1">
                    <a:lumMod val="85000"/>
                    <a:lumOff val="15000"/>
                  </a:schemeClr>
                </a:solidFill>
                <a:latin typeface="Dotum" panose="020B0600000101010101" pitchFamily="34" charset="-127"/>
                <a:ea typeface="Dotum" panose="020B0600000101010101" pitchFamily="34" charset="-127"/>
              </a:rPr>
              <a:t>2017/10/6        JXY</a:t>
            </a:r>
            <a:endParaRPr lang="zh-CN" altLang="en-US" dirty="0">
              <a:solidFill>
                <a:schemeClr val="tx1">
                  <a:lumMod val="85000"/>
                  <a:lumOff val="15000"/>
                </a:schemeClr>
              </a:solidFill>
              <a:latin typeface="Dotum" panose="020B0600000101010101" pitchFamily="34" charset="-127"/>
              <a:ea typeface="Dotum" panose="020B0600000101010101" pitchFamily="34" charset="-127"/>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378325" y="3906520"/>
            <a:ext cx="3642360" cy="46164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8" name="矩形 17"/>
          <p:cNvSpPr/>
          <p:nvPr/>
        </p:nvSpPr>
        <p:spPr>
          <a:xfrm>
            <a:off x="4399915" y="4699635"/>
            <a:ext cx="3621405" cy="46164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19" name="矩形 18"/>
          <p:cNvSpPr/>
          <p:nvPr/>
        </p:nvSpPr>
        <p:spPr>
          <a:xfrm>
            <a:off x="4399280" y="5558155"/>
            <a:ext cx="3622040" cy="46164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714240" y="795655"/>
            <a:ext cx="2762250" cy="1525270"/>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84110"/>
              <a:gd name="connsiteX1-25" fmla="*/ 2762250 w 2762250"/>
              <a:gd name="connsiteY1-26" fmla="*/ 0 h 2884110"/>
              <a:gd name="connsiteX2-27" fmla="*/ 2762250 w 2762250"/>
              <a:gd name="connsiteY2-28" fmla="*/ 2466975 h 2884110"/>
              <a:gd name="connsiteX3-29" fmla="*/ 1371600 w 2762250"/>
              <a:gd name="connsiteY3-30" fmla="*/ 2884110 h 2884110"/>
              <a:gd name="connsiteX4-31" fmla="*/ 0 w 2762250"/>
              <a:gd name="connsiteY4-32" fmla="*/ 2466975 h 2884110"/>
              <a:gd name="connsiteX5-33" fmla="*/ 0 w 2762250"/>
              <a:gd name="connsiteY5-34" fmla="*/ 0 h 28841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84110">
                <a:moveTo>
                  <a:pt x="0" y="0"/>
                </a:moveTo>
                <a:lnTo>
                  <a:pt x="2762250" y="0"/>
                </a:lnTo>
                <a:lnTo>
                  <a:pt x="2762250" y="2466975"/>
                </a:lnTo>
                <a:lnTo>
                  <a:pt x="1371600" y="2884110"/>
                </a:lnTo>
                <a:lnTo>
                  <a:pt x="0" y="2466975"/>
                </a:lnTo>
                <a:lnTo>
                  <a:pt x="0" y="0"/>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562125" y="968376"/>
            <a:ext cx="3069020" cy="914400"/>
          </a:xfrm>
          <a:prstGeom prst="rect">
            <a:avLst/>
          </a:prstGeom>
          <a:noFill/>
        </p:spPr>
        <p:txBody>
          <a:bodyPr wrap="square" rtlCol="0" anchor="ctr">
            <a:spAutoFit/>
          </a:bodyPr>
          <a:lstStyle/>
          <a:p>
            <a:pPr algn="ctr"/>
            <a:r>
              <a:rPr lang="zh-CN" altLang="en-US" sz="5400" dirty="0" smtClean="0">
                <a:solidFill>
                  <a:schemeClr val="tx1">
                    <a:lumMod val="85000"/>
                    <a:lumOff val="15000"/>
                  </a:schemeClr>
                </a:solidFill>
                <a:latin typeface="方正幼线简体" panose="03000509000000000000" pitchFamily="65" charset="-122"/>
                <a:ea typeface="方正幼线简体" panose="03000509000000000000" pitchFamily="65" charset="-122"/>
              </a:rPr>
              <a:t>目录</a:t>
            </a:r>
            <a:endParaRPr lang="zh-CN" altLang="en-US" sz="4400" dirty="0">
              <a:solidFill>
                <a:schemeClr val="tx1">
                  <a:lumMod val="85000"/>
                  <a:lumOff val="15000"/>
                </a:schemeClr>
              </a:solidFill>
              <a:latin typeface="方正幼线简体" panose="03000509000000000000" pitchFamily="65" charset="-122"/>
              <a:ea typeface="方正幼线简体" panose="03000509000000000000" pitchFamily="65" charset="-122"/>
            </a:endParaRPr>
          </a:p>
        </p:txBody>
      </p:sp>
      <p:sp>
        <p:nvSpPr>
          <p:cNvPr id="4" name="矩形 2"/>
          <p:cNvSpPr/>
          <p:nvPr/>
        </p:nvSpPr>
        <p:spPr>
          <a:xfrm>
            <a:off x="4813526" y="104774"/>
            <a:ext cx="2564948" cy="214312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矩形 12"/>
          <p:cNvSpPr/>
          <p:nvPr/>
        </p:nvSpPr>
        <p:spPr>
          <a:xfrm>
            <a:off x="4254183" y="3880376"/>
            <a:ext cx="5043487" cy="457200"/>
          </a:xfrm>
          <a:prstGeom prst="rect">
            <a:avLst/>
          </a:prstGeom>
        </p:spPr>
        <p:txBody>
          <a:bodyPr wrap="square">
            <a:spAutoFit/>
          </a:bodyPr>
          <a:lstStyle/>
          <a:p>
            <a:pPr algn="l"/>
            <a:r>
              <a:rPr lang="en-US" altLang="zh-CN" sz="2400">
                <a:solidFill>
                  <a:schemeClr val="tx1">
                    <a:lumMod val="85000"/>
                    <a:lumOff val="15000"/>
                  </a:schemeClr>
                </a:solidFill>
              </a:rPr>
              <a:t>  </a:t>
            </a:r>
            <a:r>
              <a:rPr lang="zh-CN" altLang="en-US" sz="2400">
                <a:solidFill>
                  <a:schemeClr val="tx1">
                    <a:lumMod val="85000"/>
                    <a:lumOff val="15000"/>
                  </a:schemeClr>
                </a:solidFill>
              </a:rPr>
              <a:t>六大设计原则</a:t>
            </a:r>
            <a:endParaRPr lang="zh-CN" altLang="en-US" sz="2400">
              <a:solidFill>
                <a:schemeClr val="tx1">
                  <a:lumMod val="85000"/>
                  <a:lumOff val="15000"/>
                </a:schemeClr>
              </a:solidFill>
            </a:endParaRPr>
          </a:p>
        </p:txBody>
      </p:sp>
      <p:sp>
        <p:nvSpPr>
          <p:cNvPr id="14" name="矩形 13"/>
          <p:cNvSpPr/>
          <p:nvPr/>
        </p:nvSpPr>
        <p:spPr>
          <a:xfrm>
            <a:off x="4378008" y="4726458"/>
            <a:ext cx="5043487" cy="457200"/>
          </a:xfrm>
          <a:prstGeom prst="rect">
            <a:avLst/>
          </a:prstGeom>
        </p:spPr>
        <p:txBody>
          <a:bodyPr wrap="square">
            <a:spAutoFit/>
          </a:bodyPr>
          <a:lstStyle/>
          <a:p>
            <a:pPr algn="l"/>
            <a:r>
              <a:rPr lang="en-US" altLang="zh-CN" sz="2400">
                <a:solidFill>
                  <a:schemeClr val="tx1">
                    <a:lumMod val="85000"/>
                    <a:lumOff val="15000"/>
                  </a:schemeClr>
                </a:solidFill>
              </a:rPr>
              <a:t> </a:t>
            </a:r>
            <a:r>
              <a:rPr lang="zh-CN" altLang="en-US" sz="2400">
                <a:solidFill>
                  <a:schemeClr val="tx1">
                    <a:lumMod val="85000"/>
                    <a:lumOff val="15000"/>
                  </a:schemeClr>
                </a:solidFill>
              </a:rPr>
              <a:t>三大类型设计模式</a:t>
            </a:r>
            <a:endParaRPr lang="zh-CN" altLang="en-US" sz="2400">
              <a:solidFill>
                <a:schemeClr val="tx1">
                  <a:lumMod val="85000"/>
                  <a:lumOff val="15000"/>
                </a:schemeClr>
              </a:solidFill>
            </a:endParaRPr>
          </a:p>
        </p:txBody>
      </p:sp>
      <p:sp>
        <p:nvSpPr>
          <p:cNvPr id="15" name="矩形 14"/>
          <p:cNvSpPr/>
          <p:nvPr/>
        </p:nvSpPr>
        <p:spPr>
          <a:xfrm>
            <a:off x="4399598" y="5558135"/>
            <a:ext cx="5043487" cy="457200"/>
          </a:xfrm>
          <a:prstGeom prst="rect">
            <a:avLst/>
          </a:prstGeom>
        </p:spPr>
        <p:txBody>
          <a:bodyPr wrap="square">
            <a:spAutoFit/>
          </a:bodyPr>
          <a:lstStyle/>
          <a:p>
            <a:pPr algn="l"/>
            <a:r>
              <a:rPr lang="en-US" altLang="zh-CN" sz="2400">
                <a:solidFill>
                  <a:schemeClr val="tx1">
                    <a:lumMod val="85000"/>
                    <a:lumOff val="15000"/>
                  </a:schemeClr>
                </a:solidFill>
              </a:rPr>
              <a:t> J2EE</a:t>
            </a:r>
            <a:r>
              <a:rPr lang="zh-CN" altLang="en-US" sz="2400">
                <a:solidFill>
                  <a:schemeClr val="tx1">
                    <a:lumMod val="85000"/>
                    <a:lumOff val="15000"/>
                  </a:schemeClr>
                </a:solidFill>
              </a:rPr>
              <a:t>设计模式</a:t>
            </a:r>
            <a:endParaRPr lang="zh-CN" altLang="en-US" sz="2400">
              <a:solidFill>
                <a:schemeClr val="tx1">
                  <a:lumMod val="85000"/>
                  <a:lumOff val="15000"/>
                </a:schemeClr>
              </a:solidFill>
            </a:endParaRPr>
          </a:p>
        </p:txBody>
      </p:sp>
      <p:sp>
        <p:nvSpPr>
          <p:cNvPr id="20" name="文本框 19"/>
          <p:cNvSpPr txBox="1"/>
          <p:nvPr/>
        </p:nvSpPr>
        <p:spPr>
          <a:xfrm>
            <a:off x="3807619" y="3035360"/>
            <a:ext cx="571500" cy="583565"/>
          </a:xfrm>
          <a:prstGeom prst="rect">
            <a:avLst/>
          </a:prstGeom>
          <a:noFill/>
        </p:spPr>
        <p:txBody>
          <a:bodyPr wrap="square" rtlCol="0">
            <a:spAutoFit/>
          </a:bodyPr>
          <a:lstStyle/>
          <a:p>
            <a:r>
              <a:rPr lang="en-US" altLang="zh-CN" sz="3200" dirty="0" smtClean="0">
                <a:solidFill>
                  <a:schemeClr val="bg1"/>
                </a:solidFill>
                <a:latin typeface="Impact" panose="020B0806030902050204" pitchFamily="34" charset="0"/>
              </a:rPr>
              <a:t> 1</a:t>
            </a:r>
            <a:endParaRPr lang="zh-CN" altLang="en-US" sz="3200" dirty="0">
              <a:solidFill>
                <a:schemeClr val="bg1"/>
              </a:solidFill>
              <a:latin typeface="Impact" panose="020B0806030902050204" pitchFamily="34" charset="0"/>
            </a:endParaRPr>
          </a:p>
        </p:txBody>
      </p:sp>
      <p:sp>
        <p:nvSpPr>
          <p:cNvPr id="21" name="文本框 20"/>
          <p:cNvSpPr txBox="1"/>
          <p:nvPr/>
        </p:nvSpPr>
        <p:spPr>
          <a:xfrm>
            <a:off x="3807619" y="3816761"/>
            <a:ext cx="661988" cy="583565"/>
          </a:xfrm>
          <a:prstGeom prst="rect">
            <a:avLst/>
          </a:prstGeom>
          <a:noFill/>
        </p:spPr>
        <p:txBody>
          <a:bodyPr wrap="square" rtlCol="0">
            <a:spAutoFit/>
          </a:bodyPr>
          <a:lstStyle/>
          <a:p>
            <a:r>
              <a:rPr lang="en-US" altLang="zh-CN" sz="3200" dirty="0" smtClean="0">
                <a:solidFill>
                  <a:schemeClr val="bg1"/>
                </a:solidFill>
                <a:latin typeface="Impact" panose="020B0806030902050204" pitchFamily="34" charset="0"/>
              </a:rPr>
              <a:t> 2</a:t>
            </a:r>
            <a:endParaRPr lang="zh-CN" altLang="en-US" sz="3200" dirty="0">
              <a:solidFill>
                <a:schemeClr val="bg1"/>
              </a:solidFill>
              <a:latin typeface="Impact" panose="020B0806030902050204" pitchFamily="34" charset="0"/>
            </a:endParaRPr>
          </a:p>
        </p:txBody>
      </p:sp>
      <p:sp>
        <p:nvSpPr>
          <p:cNvPr id="22" name="文本框 21"/>
          <p:cNvSpPr txBox="1"/>
          <p:nvPr/>
        </p:nvSpPr>
        <p:spPr>
          <a:xfrm>
            <a:off x="3785394" y="4663149"/>
            <a:ext cx="616744" cy="583565"/>
          </a:xfrm>
          <a:prstGeom prst="rect">
            <a:avLst/>
          </a:prstGeom>
          <a:noFill/>
        </p:spPr>
        <p:txBody>
          <a:bodyPr wrap="square" rtlCol="0">
            <a:spAutoFit/>
          </a:bodyPr>
          <a:lstStyle/>
          <a:p>
            <a:r>
              <a:rPr lang="en-US" altLang="zh-CN" sz="3200" smtClean="0">
                <a:solidFill>
                  <a:schemeClr val="bg1"/>
                </a:solidFill>
                <a:latin typeface="Impact" panose="020B0806030902050204" pitchFamily="34" charset="0"/>
              </a:rPr>
              <a:t> 3</a:t>
            </a:r>
            <a:endParaRPr lang="zh-CN" altLang="en-US" sz="3200">
              <a:solidFill>
                <a:schemeClr val="bg1"/>
              </a:solidFill>
              <a:latin typeface="Impact" panose="020B0806030902050204" pitchFamily="34" charset="0"/>
            </a:endParaRPr>
          </a:p>
        </p:txBody>
      </p:sp>
      <p:sp>
        <p:nvSpPr>
          <p:cNvPr id="23" name="文本框 22"/>
          <p:cNvSpPr txBox="1"/>
          <p:nvPr/>
        </p:nvSpPr>
        <p:spPr>
          <a:xfrm>
            <a:off x="3783489" y="5499160"/>
            <a:ext cx="661988" cy="583565"/>
          </a:xfrm>
          <a:prstGeom prst="rect">
            <a:avLst/>
          </a:prstGeom>
          <a:noFill/>
        </p:spPr>
        <p:txBody>
          <a:bodyPr wrap="square" rtlCol="0">
            <a:spAutoFit/>
          </a:bodyPr>
          <a:lstStyle/>
          <a:p>
            <a:r>
              <a:rPr lang="en-US" altLang="zh-CN" sz="3200" smtClean="0">
                <a:solidFill>
                  <a:schemeClr val="bg1"/>
                </a:solidFill>
                <a:latin typeface="Impact" panose="020B0806030902050204" pitchFamily="34" charset="0"/>
              </a:rPr>
              <a:t> 4</a:t>
            </a:r>
            <a:endParaRPr lang="zh-CN" altLang="en-US" sz="3200">
              <a:solidFill>
                <a:schemeClr val="bg1"/>
              </a:solidFill>
              <a:latin typeface="Impact" panose="020B0806030902050204" pitchFamily="34" charset="0"/>
            </a:endParaRPr>
          </a:p>
        </p:txBody>
      </p:sp>
      <p:sp>
        <p:nvSpPr>
          <p:cNvPr id="24" name="椭圆 23"/>
          <p:cNvSpPr/>
          <p:nvPr/>
        </p:nvSpPr>
        <p:spPr>
          <a:xfrm>
            <a:off x="3836194" y="3078548"/>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6194" y="3879889"/>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836194" y="4673698"/>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857149" y="5531417"/>
            <a:ext cx="514350" cy="514350"/>
          </a:xfrm>
          <a:prstGeom prst="ellipse">
            <a:avLst/>
          </a:prstGeom>
          <a:noFill/>
          <a:ln w="1587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378325" y="3105150"/>
            <a:ext cx="3642360" cy="461645"/>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r>
              <a:rPr lang="en-US" altLang="zh-CN" sz="2400">
                <a:solidFill>
                  <a:schemeClr val="tx1">
                    <a:lumMod val="85000"/>
                    <a:lumOff val="15000"/>
                  </a:schemeClr>
                </a:solidFill>
                <a:sym typeface="+mn-ea"/>
              </a:rPr>
              <a:t> </a:t>
            </a:r>
            <a:r>
              <a:rPr lang="zh-CN" altLang="en-US" sz="2400">
                <a:solidFill>
                  <a:schemeClr val="tx1">
                    <a:lumMod val="85000"/>
                    <a:lumOff val="15000"/>
                  </a:schemeClr>
                </a:solidFill>
                <a:sym typeface="+mn-ea"/>
              </a:rPr>
              <a:t>设计模式简介</a:t>
            </a:r>
            <a:endParaRPr lang="en-US" altLang="zh-CN" sz="2400">
              <a:solidFill>
                <a:schemeClr val="tx1">
                  <a:lumMod val="85000"/>
                  <a:lumOff val="15000"/>
                </a:schemeClr>
              </a:solidFill>
              <a:sym typeface="+mn-ea"/>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9" name="矩形 2"/>
          <p:cNvSpPr/>
          <p:nvPr/>
        </p:nvSpPr>
        <p:spPr>
          <a:xfrm>
            <a:off x="4813526" y="104774"/>
            <a:ext cx="2564948" cy="214312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5"/>
          <p:cNvSpPr txBox="1"/>
          <p:nvPr/>
        </p:nvSpPr>
        <p:spPr>
          <a:xfrm>
            <a:off x="5565479" y="577148"/>
            <a:ext cx="1061042" cy="1198245"/>
          </a:xfrm>
          <a:prstGeom prst="rect">
            <a:avLst/>
          </a:prstGeom>
          <a:noFill/>
        </p:spPr>
        <p:txBody>
          <a:bodyPr wrap="square" rtlCol="0">
            <a:spAutoFit/>
          </a:bodyPr>
          <a:lstStyle/>
          <a:p>
            <a:pPr algn="ctr"/>
            <a:r>
              <a:rPr lang="en-US" altLang="zh-CN" sz="7200" dirty="0" smtClean="0">
                <a:solidFill>
                  <a:schemeClr val="bg1"/>
                </a:solidFill>
                <a:latin typeface="Impact" panose="020B0806030902050204" pitchFamily="34" charset="0"/>
              </a:rPr>
              <a:t>1</a:t>
            </a:r>
            <a:endParaRPr lang="zh-CN" altLang="en-US" sz="7200" dirty="0">
              <a:solidFill>
                <a:schemeClr val="bg1"/>
              </a:solidFill>
              <a:latin typeface="Impact" panose="020B0806030902050204" pitchFamily="34" charset="0"/>
            </a:endParaRPr>
          </a:p>
        </p:txBody>
      </p:sp>
      <p:sp>
        <p:nvSpPr>
          <p:cNvPr id="14" name="标题 13"/>
          <p:cNvSpPr>
            <a:spLocks noGrp="1"/>
          </p:cNvSpPr>
          <p:nvPr>
            <p:ph type="title"/>
          </p:nvPr>
        </p:nvSpPr>
        <p:spPr>
          <a:xfrm>
            <a:off x="2784763" y="4006800"/>
            <a:ext cx="6710400" cy="583200"/>
          </a:xfrm>
        </p:spPr>
        <p:txBody>
          <a:bodyPr/>
          <a:lstStyle/>
          <a:p>
            <a:r>
              <a:rPr lang="zh-CN" altLang="en-US" sz="3200" dirty="0"/>
              <a:t>设计模式简介</a:t>
            </a:r>
            <a:endParaRPr lang="zh-CN" altLang="en-US" sz="3200" dirty="0"/>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6096000" cy="6858000"/>
          </a:xfrm>
          <a:prstGeom prst="homePlat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7142" y="996404"/>
            <a:ext cx="4607733" cy="579120"/>
          </a:xfrm>
          <a:prstGeom prst="rect">
            <a:avLst/>
          </a:prstGeom>
        </p:spPr>
        <p:txBody>
          <a:bodyPr wrap="square">
            <a:spAutoFit/>
          </a:bodyPr>
          <a:lstStyle/>
          <a:p>
            <a:r>
              <a:rPr lang="zh-CN" sz="3200" b="1">
                <a:solidFill>
                  <a:schemeClr val="tx1">
                    <a:lumMod val="85000"/>
                    <a:lumOff val="15000"/>
                  </a:schemeClr>
                </a:solidFill>
                <a:latin typeface="Impact" panose="020B0806030902050204" pitchFamily="34" charset="0"/>
                <a:ea typeface="宋体" panose="02010600030101010101" pitchFamily="2" charset="-122"/>
                <a:cs typeface="Lao UI" panose="020B0502040204020203" pitchFamily="34" charset="0"/>
              </a:rPr>
              <a:t>设计模式的起源</a:t>
            </a:r>
            <a:endParaRPr lang="zh-CN" sz="3200" b="1">
              <a:solidFill>
                <a:schemeClr val="tx1">
                  <a:lumMod val="85000"/>
                  <a:lumOff val="15000"/>
                </a:schemeClr>
              </a:solidFill>
              <a:latin typeface="Impact" panose="020B0806030902050204" pitchFamily="34" charset="0"/>
              <a:ea typeface="宋体" panose="02010600030101010101" pitchFamily="2" charset="-122"/>
              <a:cs typeface="Lao UI" panose="020B0502040204020203" pitchFamily="34" charset="0"/>
            </a:endParaRPr>
          </a:p>
        </p:txBody>
      </p:sp>
      <p:sp>
        <p:nvSpPr>
          <p:cNvPr id="6" name="矩形 5"/>
          <p:cNvSpPr/>
          <p:nvPr/>
        </p:nvSpPr>
        <p:spPr>
          <a:xfrm>
            <a:off x="172085" y="1873885"/>
            <a:ext cx="5509895" cy="3931920"/>
          </a:xfrm>
          <a:prstGeom prst="rect">
            <a:avLst/>
          </a:prstGeom>
        </p:spPr>
        <p:txBody>
          <a:bodyPr wrap="square">
            <a:spAutoFit/>
          </a:bodyPr>
          <a:lstStyle/>
          <a:p>
            <a:r>
              <a:rPr lang="en-US" altLang="zh-CN">
                <a:solidFill>
                  <a:schemeClr val="tx1">
                    <a:lumMod val="85000"/>
                    <a:lumOff val="15000"/>
                  </a:schemeClr>
                </a:solidFill>
                <a:latin typeface="Dotum" panose="020B0600000101010101" pitchFamily="34" charset="-127"/>
                <a:ea typeface="Dotum" panose="020B0600000101010101" pitchFamily="34" charset="-127"/>
                <a:cs typeface="Lao UI" panose="020B0502040204020203" pitchFamily="34" charset="0"/>
              </a:rPr>
              <a:t>      </a:t>
            </a:r>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最早提出“设计模式”概念的是建筑设计</a:t>
            </a:r>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大师亚力山大Alexander。在1970年他的《建筑</a:t>
            </a:r>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的永恒之道》里描述了投计模式的发现：模式是一</a:t>
            </a:r>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条由三个部分组成的通用规则：它表示了一个特定环境、一类问题和一个解决方案之间的关系。每一个模式描述了一个不断重复发生的问题，以及该问题解决方案的核心设计。</a:t>
            </a:r>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     2000</a:t>
            </a:r>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年GOF</a:t>
            </a:r>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a:t>
            </a:r>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四人帮</a:t>
            </a:r>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a:t>
            </a:r>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发布</a:t>
            </a:r>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《设计模式：可复用面向对象软件的基础》</a:t>
            </a:r>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一书，该书首次提到了软</a:t>
            </a:r>
            <a:endPar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件开发中设计模式的概念。</a:t>
            </a:r>
            <a:endPar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     他们所提出的设计模式主要是基于以下的</a:t>
            </a:r>
            <a:endPar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面向对象设计原则：</a:t>
            </a:r>
            <a:endPar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    对接口编程而不是对实现编程；</a:t>
            </a:r>
            <a:endPar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    优先使用对象组合而不是继承。</a:t>
            </a:r>
            <a:endParaRPr lang="zh-CN" altLang="en-US">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p:txBody>
      </p:sp>
      <p:cxnSp>
        <p:nvCxnSpPr>
          <p:cNvPr id="8" name="直接箭头连接符 7"/>
          <p:cNvCxnSpPr/>
          <p:nvPr/>
        </p:nvCxnSpPr>
        <p:spPr>
          <a:xfrm>
            <a:off x="5981700" y="3429000"/>
            <a:ext cx="6210300" cy="0"/>
          </a:xfrm>
          <a:prstGeom prst="straightConnector1">
            <a:avLst/>
          </a:prstGeom>
          <a:ln w="25400">
            <a:solidFill>
              <a:srgbClr val="DACD57"/>
            </a:solidFill>
            <a:tailEnd type="stealt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7085330" y="3357562"/>
            <a:ext cx="142875" cy="142875"/>
          </a:xfrm>
          <a:prstGeom prst="ellipse">
            <a:avLst/>
          </a:prstGeom>
          <a:solidFill>
            <a:srgbClr val="342E28"/>
          </a:solidFill>
          <a:ln w="19050">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758045" y="3358197"/>
            <a:ext cx="142875" cy="142875"/>
          </a:xfrm>
          <a:prstGeom prst="ellipse">
            <a:avLst/>
          </a:prstGeom>
          <a:solidFill>
            <a:srgbClr val="342E28"/>
          </a:solidFill>
          <a:ln w="19050">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20475" y="3357562"/>
            <a:ext cx="142875" cy="142875"/>
          </a:xfrm>
          <a:prstGeom prst="ellipse">
            <a:avLst/>
          </a:prstGeom>
          <a:solidFill>
            <a:srgbClr val="342E28"/>
          </a:solidFill>
          <a:ln w="19050">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883496" y="2759800"/>
            <a:ext cx="1073958" cy="552450"/>
          </a:xfrm>
          <a:prstGeom prst="rect">
            <a:avLst/>
          </a:prstGeom>
        </p:spPr>
        <p:txBody>
          <a:bodyPr wrap="square">
            <a:spAutoFit/>
          </a:bodyPr>
          <a:lstStyle/>
          <a:p>
            <a:pPr algn="ctr"/>
            <a:r>
              <a:rPr lang="en-US" altLang="zh-CN" sz="3000" dirty="0" smtClean="0">
                <a:solidFill>
                  <a:schemeClr val="bg1"/>
                </a:solidFill>
                <a:latin typeface="Impact" panose="020B0806030902050204" pitchFamily="34" charset="0"/>
                <a:ea typeface="Tahoma" panose="020B0604030504040204" pitchFamily="34" charset="0"/>
                <a:cs typeface="Lao UI" panose="020B0502040204020203" pitchFamily="34" charset="0"/>
              </a:rPr>
              <a:t>2017</a:t>
            </a:r>
            <a:endParaRPr lang="zh-CN" altLang="en-US" sz="3000" dirty="0">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
        <p:nvSpPr>
          <p:cNvPr id="17" name="矩形 16"/>
          <p:cNvSpPr/>
          <p:nvPr/>
        </p:nvSpPr>
        <p:spPr>
          <a:xfrm>
            <a:off x="9292503" y="3596640"/>
            <a:ext cx="1073958" cy="552450"/>
          </a:xfrm>
          <a:prstGeom prst="rect">
            <a:avLst/>
          </a:prstGeom>
        </p:spPr>
        <p:txBody>
          <a:bodyPr wrap="square">
            <a:spAutoFit/>
          </a:bodyPr>
          <a:lstStyle/>
          <a:p>
            <a:pPr algn="ctr"/>
            <a:r>
              <a:rPr lang="en-US" altLang="zh-CN" sz="3000" dirty="0" smtClean="0">
                <a:solidFill>
                  <a:schemeClr val="bg1"/>
                </a:solidFill>
                <a:latin typeface="Impact" panose="020B0806030902050204" pitchFamily="34" charset="0"/>
                <a:ea typeface="Tahoma" panose="020B0604030504040204" pitchFamily="34" charset="0"/>
                <a:cs typeface="Lao UI" panose="020B0502040204020203" pitchFamily="34" charset="0"/>
              </a:rPr>
              <a:t>2000</a:t>
            </a:r>
            <a:endParaRPr lang="zh-CN" altLang="en-US" sz="3000" dirty="0">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
        <p:nvSpPr>
          <p:cNvPr id="19" name="矩形 18"/>
          <p:cNvSpPr/>
          <p:nvPr/>
        </p:nvSpPr>
        <p:spPr>
          <a:xfrm>
            <a:off x="6619788" y="2740750"/>
            <a:ext cx="1073958" cy="552450"/>
          </a:xfrm>
          <a:prstGeom prst="rect">
            <a:avLst/>
          </a:prstGeom>
        </p:spPr>
        <p:txBody>
          <a:bodyPr wrap="square">
            <a:spAutoFit/>
          </a:bodyPr>
          <a:lstStyle/>
          <a:p>
            <a:pPr algn="ctr"/>
            <a:r>
              <a:rPr lang="en-US" sz="3000" dirty="0" smtClean="0">
                <a:solidFill>
                  <a:schemeClr val="bg1"/>
                </a:solidFill>
                <a:latin typeface="Impact" panose="020B0806030902050204" pitchFamily="34" charset="0"/>
                <a:ea typeface="Tahoma" panose="020B0604030504040204" pitchFamily="34" charset="0"/>
                <a:cs typeface="Lao UI" panose="020B0502040204020203" pitchFamily="34" charset="0"/>
              </a:rPr>
              <a:t>1970</a:t>
            </a:r>
            <a:endParaRPr lang="en-US" sz="3000" dirty="0">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30811" y="-8255"/>
            <a:ext cx="7369791" cy="6858000"/>
          </a:xfrm>
          <a:custGeom>
            <a:avLst/>
            <a:gdLst>
              <a:gd name="connsiteX0" fmla="*/ 0 w 2729552"/>
              <a:gd name="connsiteY0" fmla="*/ 0 h 3753135"/>
              <a:gd name="connsiteX1" fmla="*/ 1791268 w 2729552"/>
              <a:gd name="connsiteY1" fmla="*/ 0 h 3753135"/>
              <a:gd name="connsiteX2" fmla="*/ 2729552 w 2729552"/>
              <a:gd name="connsiteY2" fmla="*/ 3753135 h 3753135"/>
              <a:gd name="connsiteX3" fmla="*/ 0 w 2729552"/>
              <a:gd name="connsiteY3" fmla="*/ 3753135 h 3753135"/>
            </a:gdLst>
            <a:ahLst/>
            <a:cxnLst>
              <a:cxn ang="0">
                <a:pos x="connsiteX0" y="connsiteY0"/>
              </a:cxn>
              <a:cxn ang="0">
                <a:pos x="connsiteX1" y="connsiteY1"/>
              </a:cxn>
              <a:cxn ang="0">
                <a:pos x="connsiteX2" y="connsiteY2"/>
              </a:cxn>
              <a:cxn ang="0">
                <a:pos x="connsiteX3" y="connsiteY3"/>
              </a:cxn>
            </a:cxnLst>
            <a:rect l="l" t="t" r="r" b="b"/>
            <a:pathLst>
              <a:path w="2729552" h="3753135">
                <a:moveTo>
                  <a:pt x="0" y="0"/>
                </a:moveTo>
                <a:lnTo>
                  <a:pt x="1791268" y="0"/>
                </a:lnTo>
                <a:lnTo>
                  <a:pt x="2729552" y="3753135"/>
                </a:lnTo>
                <a:lnTo>
                  <a:pt x="0" y="3753135"/>
                </a:lnTo>
                <a:close/>
              </a:path>
            </a:pathLst>
          </a:cu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7824470" y="1818640"/>
            <a:ext cx="727710" cy="736600"/>
            <a:chOff x="12322" y="2864"/>
            <a:chExt cx="1146" cy="1160"/>
          </a:xfrm>
        </p:grpSpPr>
        <p:sp>
          <p:nvSpPr>
            <p:cNvPr id="6" name="直角三角形 5"/>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411942" y="2861578"/>
            <a:ext cx="4607733" cy="579120"/>
          </a:xfrm>
          <a:prstGeom prst="rect">
            <a:avLst/>
          </a:prstGeom>
        </p:spPr>
        <p:txBody>
          <a:bodyPr wrap="square">
            <a:spAutoFit/>
          </a:bodyPr>
          <a:lstStyle/>
          <a:p>
            <a:r>
              <a:rPr lang="zh-CN" altLang="en-US" sz="3200" b="1">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设计模式概念</a:t>
            </a:r>
            <a:endParaRPr lang="zh-CN" altLang="en-US" sz="3200" b="1">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p:txBody>
      </p:sp>
      <p:sp>
        <p:nvSpPr>
          <p:cNvPr id="14" name="矩形 13"/>
          <p:cNvSpPr/>
          <p:nvPr/>
        </p:nvSpPr>
        <p:spPr>
          <a:xfrm>
            <a:off x="411941" y="3582849"/>
            <a:ext cx="5503083" cy="2011680"/>
          </a:xfrm>
          <a:prstGeom prst="rect">
            <a:avLst/>
          </a:prstGeom>
        </p:spPr>
        <p:txBody>
          <a:bodyPr wrap="square">
            <a:spAutoFit/>
          </a:bodyPr>
          <a:lstStyle/>
          <a:p>
            <a:r>
              <a:rPr lang="en-US" altLang="zh-CN">
                <a:solidFill>
                  <a:schemeClr val="tx1">
                    <a:lumMod val="85000"/>
                    <a:lumOff val="15000"/>
                  </a:schemeClr>
                </a:solidFill>
                <a:latin typeface="Dotum" panose="020B0600000101010101" pitchFamily="34" charset="-127"/>
                <a:ea typeface="Dotum" panose="020B0600000101010101" pitchFamily="34" charset="-127"/>
                <a:cs typeface="Lao UI" panose="020B0502040204020203" pitchFamily="34" charset="0"/>
              </a:rPr>
              <a:t>     </a:t>
            </a:r>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设计模式（Design Pattern）是一套被反复使用、多数人知晓的、经过分类的、代码设计经验的总结。</a:t>
            </a:r>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a:p>
            <a:r>
              <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rPr>
              <a:t>     使用设计模式的目的：为了代码可重用性、让代码更容易被他人理解、保证代码可靠性。 设计模式使代码编写真正工程化；设计模式是软件工程的基石脉络，如同大厦的结构一样。</a:t>
            </a:r>
            <a:endParaRPr lang="en-US" altLang="zh-CN">
              <a:solidFill>
                <a:schemeClr val="tx1">
                  <a:lumMod val="85000"/>
                  <a:lumOff val="15000"/>
                </a:schemeClr>
              </a:solidFill>
              <a:latin typeface="华文中宋" panose="02010600040101010101" charset="-122"/>
              <a:ea typeface="华文中宋" panose="02010600040101010101" charset="-122"/>
              <a:cs typeface="Lao UI" panose="020B0502040204020203" pitchFamily="34" charset="0"/>
            </a:endParaRPr>
          </a:p>
        </p:txBody>
      </p:sp>
      <p:sp>
        <p:nvSpPr>
          <p:cNvPr id="22" name="直角三角形 21"/>
          <p:cNvSpPr/>
          <p:nvPr/>
        </p:nvSpPr>
        <p:spPr>
          <a:xfrm rot="5400000">
            <a:off x="12652331" y="5769482"/>
            <a:ext cx="718735" cy="727881"/>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4" name="组合 23"/>
          <p:cNvGrpSpPr/>
          <p:nvPr/>
        </p:nvGrpSpPr>
        <p:grpSpPr>
          <a:xfrm>
            <a:off x="7824470" y="2564130"/>
            <a:ext cx="727710" cy="736600"/>
            <a:chOff x="12322" y="2864"/>
            <a:chExt cx="1146" cy="1160"/>
          </a:xfrm>
        </p:grpSpPr>
        <p:sp>
          <p:nvSpPr>
            <p:cNvPr id="25" name="直角三角形 24"/>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直角三角形 25"/>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7" name="组合 26"/>
          <p:cNvGrpSpPr/>
          <p:nvPr/>
        </p:nvGrpSpPr>
        <p:grpSpPr>
          <a:xfrm>
            <a:off x="7824470" y="3318510"/>
            <a:ext cx="727710" cy="736600"/>
            <a:chOff x="12322" y="2864"/>
            <a:chExt cx="1146" cy="1160"/>
          </a:xfrm>
        </p:grpSpPr>
        <p:sp>
          <p:nvSpPr>
            <p:cNvPr id="28" name="直角三角形 27"/>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直角三角形 28"/>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1" name="直角三角形 30"/>
          <p:cNvSpPr/>
          <p:nvPr/>
        </p:nvSpPr>
        <p:spPr>
          <a:xfrm rot="16200000">
            <a:off x="8556625" y="1831975"/>
            <a:ext cx="718820" cy="727710"/>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直角三角形 31"/>
          <p:cNvSpPr/>
          <p:nvPr/>
        </p:nvSpPr>
        <p:spPr>
          <a:xfrm rot="5400000">
            <a:off x="8556625" y="1814195"/>
            <a:ext cx="718820" cy="727710"/>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4" name="组合 33"/>
          <p:cNvGrpSpPr/>
          <p:nvPr/>
        </p:nvGrpSpPr>
        <p:grpSpPr>
          <a:xfrm>
            <a:off x="7824470" y="4072890"/>
            <a:ext cx="727710" cy="736600"/>
            <a:chOff x="12322" y="2864"/>
            <a:chExt cx="1146" cy="1160"/>
          </a:xfrm>
        </p:grpSpPr>
        <p:sp>
          <p:nvSpPr>
            <p:cNvPr id="35" name="直角三角形 34"/>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直角三角形 35"/>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1" name="组合 40"/>
          <p:cNvGrpSpPr/>
          <p:nvPr/>
        </p:nvGrpSpPr>
        <p:grpSpPr>
          <a:xfrm>
            <a:off x="9279890" y="2555240"/>
            <a:ext cx="727710" cy="736600"/>
            <a:chOff x="12322" y="2864"/>
            <a:chExt cx="1146" cy="1160"/>
          </a:xfrm>
        </p:grpSpPr>
        <p:sp>
          <p:nvSpPr>
            <p:cNvPr id="42" name="直角三角形 41"/>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直角三角形 42"/>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4" name="组合 43"/>
          <p:cNvGrpSpPr/>
          <p:nvPr/>
        </p:nvGrpSpPr>
        <p:grpSpPr>
          <a:xfrm>
            <a:off x="8552180" y="4072890"/>
            <a:ext cx="727710" cy="736600"/>
            <a:chOff x="12322" y="2864"/>
            <a:chExt cx="1146" cy="1160"/>
          </a:xfrm>
        </p:grpSpPr>
        <p:sp>
          <p:nvSpPr>
            <p:cNvPr id="45" name="直角三角形 44"/>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直角三角形 45"/>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直角三角形 46"/>
          <p:cNvSpPr/>
          <p:nvPr/>
        </p:nvSpPr>
        <p:spPr>
          <a:xfrm rot="5400000">
            <a:off x="9302115" y="4068445"/>
            <a:ext cx="718820" cy="727710"/>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直角三角形 47"/>
          <p:cNvSpPr/>
          <p:nvPr/>
        </p:nvSpPr>
        <p:spPr>
          <a:xfrm>
            <a:off x="9297670" y="1809750"/>
            <a:ext cx="718820" cy="727710"/>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9" name="组合 48"/>
          <p:cNvGrpSpPr/>
          <p:nvPr/>
        </p:nvGrpSpPr>
        <p:grpSpPr>
          <a:xfrm>
            <a:off x="9288780" y="3318510"/>
            <a:ext cx="727710" cy="736600"/>
            <a:chOff x="12322" y="2864"/>
            <a:chExt cx="1146" cy="1160"/>
          </a:xfrm>
        </p:grpSpPr>
        <p:sp>
          <p:nvSpPr>
            <p:cNvPr id="50" name="直角三角形 49"/>
            <p:cNvSpPr/>
            <p:nvPr/>
          </p:nvSpPr>
          <p:spPr>
            <a:xfrm rot="16200000">
              <a:off x="12329" y="2885"/>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直角三角形 50"/>
            <p:cNvSpPr/>
            <p:nvPr/>
          </p:nvSpPr>
          <p:spPr>
            <a:xfrm rot="5400000">
              <a:off x="12329" y="2857"/>
              <a:ext cx="1132" cy="1146"/>
            </a:xfrm>
            <a:prstGeom prst="rtTriangl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9" name="矩形 2"/>
          <p:cNvSpPr/>
          <p:nvPr/>
        </p:nvSpPr>
        <p:spPr>
          <a:xfrm>
            <a:off x="4813526" y="104774"/>
            <a:ext cx="2564948" cy="214312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5"/>
          <p:cNvSpPr txBox="1"/>
          <p:nvPr/>
        </p:nvSpPr>
        <p:spPr>
          <a:xfrm>
            <a:off x="5402580" y="539115"/>
            <a:ext cx="1224280" cy="1198245"/>
          </a:xfrm>
          <a:prstGeom prst="rect">
            <a:avLst/>
          </a:prstGeom>
          <a:noFill/>
        </p:spPr>
        <p:txBody>
          <a:bodyPr wrap="square" rtlCol="0">
            <a:spAutoFit/>
          </a:bodyPr>
          <a:lstStyle/>
          <a:p>
            <a:pPr algn="ctr"/>
            <a:r>
              <a:rPr lang="en-US" altLang="zh-CN" sz="7200" dirty="0" smtClean="0">
                <a:solidFill>
                  <a:schemeClr val="bg1"/>
                </a:solidFill>
                <a:latin typeface="Impact" panose="020B0806030902050204" pitchFamily="34" charset="0"/>
              </a:rPr>
              <a:t>2</a:t>
            </a:r>
            <a:endParaRPr lang="zh-CN" altLang="en-US" sz="7200" dirty="0">
              <a:solidFill>
                <a:schemeClr val="bg1"/>
              </a:solidFill>
              <a:latin typeface="Impact" panose="020B0806030902050204" pitchFamily="34" charset="0"/>
            </a:endParaRPr>
          </a:p>
        </p:txBody>
      </p:sp>
      <p:sp>
        <p:nvSpPr>
          <p:cNvPr id="14" name="标题 13"/>
          <p:cNvSpPr>
            <a:spLocks noGrp="1"/>
          </p:cNvSpPr>
          <p:nvPr>
            <p:ph type="title"/>
          </p:nvPr>
        </p:nvSpPr>
        <p:spPr>
          <a:xfrm>
            <a:off x="2784763" y="4006800"/>
            <a:ext cx="6710400" cy="583200"/>
          </a:xfrm>
        </p:spPr>
        <p:txBody>
          <a:bodyPr/>
          <a:lstStyle/>
          <a:p>
            <a:r>
              <a:rPr lang="zh-CN" altLang="en-US" sz="3200" dirty="0"/>
              <a:t>六大设计原则</a:t>
            </a:r>
            <a:endParaRPr lang="zh-CN" altLang="en-US" sz="3200" dirty="0"/>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7"/>
          <p:cNvSpPr>
            <a:spLocks noEditPoints="1"/>
          </p:cNvSpPr>
          <p:nvPr/>
        </p:nvSpPr>
        <p:spPr bwMode="auto">
          <a:xfrm>
            <a:off x="218282" y="327819"/>
            <a:ext cx="475337" cy="319881"/>
          </a:xfrm>
          <a:custGeom>
            <a:avLst/>
            <a:gdLst>
              <a:gd name="T0" fmla="*/ 45 w 159"/>
              <a:gd name="T1" fmla="*/ 10 h 107"/>
              <a:gd name="T2" fmla="*/ 71 w 159"/>
              <a:gd name="T3" fmla="*/ 10 h 107"/>
              <a:gd name="T4" fmla="*/ 71 w 159"/>
              <a:gd name="T5" fmla="*/ 100 h 107"/>
              <a:gd name="T6" fmla="*/ 81 w 159"/>
              <a:gd name="T7" fmla="*/ 100 h 107"/>
              <a:gd name="T8" fmla="*/ 81 w 159"/>
              <a:gd name="T9" fmla="*/ 29 h 107"/>
              <a:gd name="T10" fmla="*/ 109 w 159"/>
              <a:gd name="T11" fmla="*/ 29 h 107"/>
              <a:gd name="T12" fmla="*/ 109 w 159"/>
              <a:gd name="T13" fmla="*/ 100 h 107"/>
              <a:gd name="T14" fmla="*/ 121 w 159"/>
              <a:gd name="T15" fmla="*/ 100 h 107"/>
              <a:gd name="T16" fmla="*/ 121 w 159"/>
              <a:gd name="T17" fmla="*/ 0 h 107"/>
              <a:gd name="T18" fmla="*/ 147 w 159"/>
              <a:gd name="T19" fmla="*/ 0 h 107"/>
              <a:gd name="T20" fmla="*/ 147 w 159"/>
              <a:gd name="T21" fmla="*/ 100 h 107"/>
              <a:gd name="T22" fmla="*/ 159 w 159"/>
              <a:gd name="T23" fmla="*/ 100 h 107"/>
              <a:gd name="T24" fmla="*/ 159 w 159"/>
              <a:gd name="T25" fmla="*/ 107 h 107"/>
              <a:gd name="T26" fmla="*/ 0 w 159"/>
              <a:gd name="T27" fmla="*/ 107 h 107"/>
              <a:gd name="T28" fmla="*/ 0 w 159"/>
              <a:gd name="T29" fmla="*/ 100 h 107"/>
              <a:gd name="T30" fmla="*/ 10 w 159"/>
              <a:gd name="T31" fmla="*/ 100 h 107"/>
              <a:gd name="T32" fmla="*/ 10 w 159"/>
              <a:gd name="T33" fmla="*/ 36 h 107"/>
              <a:gd name="T34" fmla="*/ 36 w 159"/>
              <a:gd name="T35" fmla="*/ 36 h 107"/>
              <a:gd name="T36" fmla="*/ 36 w 159"/>
              <a:gd name="T37" fmla="*/ 100 h 107"/>
              <a:gd name="T38" fmla="*/ 45 w 159"/>
              <a:gd name="T39" fmla="*/ 100 h 107"/>
              <a:gd name="T40" fmla="*/ 45 w 159"/>
              <a:gd name="T41" fmla="*/ 10 h 107"/>
              <a:gd name="T42" fmla="*/ 45 w 159"/>
              <a:gd name="T43" fmla="*/ 10 h 107"/>
              <a:gd name="T44" fmla="*/ 55 w 159"/>
              <a:gd name="T45" fmla="*/ 100 h 107"/>
              <a:gd name="T46" fmla="*/ 55 w 159"/>
              <a:gd name="T47" fmla="*/ 21 h 107"/>
              <a:gd name="T48" fmla="*/ 50 w 159"/>
              <a:gd name="T49" fmla="*/ 21 h 107"/>
              <a:gd name="T50" fmla="*/ 50 w 159"/>
              <a:gd name="T51" fmla="*/ 100 h 107"/>
              <a:gd name="T52" fmla="*/ 55 w 159"/>
              <a:gd name="T53" fmla="*/ 100 h 107"/>
              <a:gd name="T54" fmla="*/ 55 w 159"/>
              <a:gd name="T55" fmla="*/ 100 h 107"/>
              <a:gd name="T56" fmla="*/ 17 w 159"/>
              <a:gd name="T57" fmla="*/ 100 h 107"/>
              <a:gd name="T58" fmla="*/ 22 w 159"/>
              <a:gd name="T59" fmla="*/ 100 h 107"/>
              <a:gd name="T60" fmla="*/ 22 w 159"/>
              <a:gd name="T61" fmla="*/ 47 h 107"/>
              <a:gd name="T62" fmla="*/ 17 w 159"/>
              <a:gd name="T63" fmla="*/ 47 h 107"/>
              <a:gd name="T64" fmla="*/ 17 w 159"/>
              <a:gd name="T65" fmla="*/ 100 h 107"/>
              <a:gd name="T66" fmla="*/ 17 w 159"/>
              <a:gd name="T67" fmla="*/ 100 h 107"/>
              <a:gd name="T68" fmla="*/ 88 w 159"/>
              <a:gd name="T69" fmla="*/ 100 h 107"/>
              <a:gd name="T70" fmla="*/ 93 w 159"/>
              <a:gd name="T71" fmla="*/ 100 h 107"/>
              <a:gd name="T72" fmla="*/ 93 w 159"/>
              <a:gd name="T73" fmla="*/ 43 h 107"/>
              <a:gd name="T74" fmla="*/ 88 w 159"/>
              <a:gd name="T75" fmla="*/ 43 h 107"/>
              <a:gd name="T76" fmla="*/ 88 w 159"/>
              <a:gd name="T77" fmla="*/ 100 h 107"/>
              <a:gd name="T78" fmla="*/ 88 w 159"/>
              <a:gd name="T79" fmla="*/ 100 h 107"/>
              <a:gd name="T80" fmla="*/ 126 w 159"/>
              <a:gd name="T81" fmla="*/ 100 h 107"/>
              <a:gd name="T82" fmla="*/ 130 w 159"/>
              <a:gd name="T83" fmla="*/ 100 h 107"/>
              <a:gd name="T84" fmla="*/ 130 w 159"/>
              <a:gd name="T85" fmla="*/ 14 h 107"/>
              <a:gd name="T86" fmla="*/ 126 w 159"/>
              <a:gd name="T87" fmla="*/ 14 h 107"/>
              <a:gd name="T88" fmla="*/ 126 w 159"/>
              <a:gd name="T89"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 h="107">
                <a:moveTo>
                  <a:pt x="45" y="10"/>
                </a:moveTo>
                <a:lnTo>
                  <a:pt x="71" y="10"/>
                </a:lnTo>
                <a:lnTo>
                  <a:pt x="71" y="100"/>
                </a:lnTo>
                <a:lnTo>
                  <a:pt x="81" y="100"/>
                </a:lnTo>
                <a:lnTo>
                  <a:pt x="81" y="29"/>
                </a:lnTo>
                <a:lnTo>
                  <a:pt x="109" y="29"/>
                </a:lnTo>
                <a:lnTo>
                  <a:pt x="109" y="100"/>
                </a:lnTo>
                <a:lnTo>
                  <a:pt x="121" y="100"/>
                </a:lnTo>
                <a:lnTo>
                  <a:pt x="121" y="0"/>
                </a:lnTo>
                <a:lnTo>
                  <a:pt x="147" y="0"/>
                </a:lnTo>
                <a:lnTo>
                  <a:pt x="147" y="100"/>
                </a:lnTo>
                <a:lnTo>
                  <a:pt x="159" y="100"/>
                </a:lnTo>
                <a:lnTo>
                  <a:pt x="159" y="107"/>
                </a:lnTo>
                <a:lnTo>
                  <a:pt x="0" y="107"/>
                </a:lnTo>
                <a:lnTo>
                  <a:pt x="0" y="100"/>
                </a:lnTo>
                <a:lnTo>
                  <a:pt x="10" y="100"/>
                </a:lnTo>
                <a:lnTo>
                  <a:pt x="10" y="36"/>
                </a:lnTo>
                <a:lnTo>
                  <a:pt x="36" y="36"/>
                </a:lnTo>
                <a:lnTo>
                  <a:pt x="36" y="100"/>
                </a:lnTo>
                <a:lnTo>
                  <a:pt x="45" y="100"/>
                </a:lnTo>
                <a:lnTo>
                  <a:pt x="45" y="10"/>
                </a:lnTo>
                <a:lnTo>
                  <a:pt x="45" y="10"/>
                </a:lnTo>
                <a:close/>
                <a:moveTo>
                  <a:pt x="55" y="100"/>
                </a:moveTo>
                <a:lnTo>
                  <a:pt x="55" y="21"/>
                </a:lnTo>
                <a:lnTo>
                  <a:pt x="50" y="21"/>
                </a:lnTo>
                <a:lnTo>
                  <a:pt x="50" y="100"/>
                </a:lnTo>
                <a:lnTo>
                  <a:pt x="55" y="100"/>
                </a:lnTo>
                <a:lnTo>
                  <a:pt x="55" y="100"/>
                </a:lnTo>
                <a:close/>
                <a:moveTo>
                  <a:pt x="17" y="100"/>
                </a:moveTo>
                <a:lnTo>
                  <a:pt x="22" y="100"/>
                </a:lnTo>
                <a:lnTo>
                  <a:pt x="22" y="47"/>
                </a:lnTo>
                <a:lnTo>
                  <a:pt x="17" y="47"/>
                </a:lnTo>
                <a:lnTo>
                  <a:pt x="17" y="100"/>
                </a:lnTo>
                <a:lnTo>
                  <a:pt x="17" y="100"/>
                </a:lnTo>
                <a:close/>
                <a:moveTo>
                  <a:pt x="88" y="100"/>
                </a:moveTo>
                <a:lnTo>
                  <a:pt x="93" y="100"/>
                </a:lnTo>
                <a:lnTo>
                  <a:pt x="93" y="43"/>
                </a:lnTo>
                <a:lnTo>
                  <a:pt x="88" y="43"/>
                </a:lnTo>
                <a:lnTo>
                  <a:pt x="88" y="100"/>
                </a:lnTo>
                <a:lnTo>
                  <a:pt x="88" y="100"/>
                </a:lnTo>
                <a:close/>
                <a:moveTo>
                  <a:pt x="126" y="100"/>
                </a:moveTo>
                <a:lnTo>
                  <a:pt x="130" y="100"/>
                </a:lnTo>
                <a:lnTo>
                  <a:pt x="130" y="14"/>
                </a:lnTo>
                <a:lnTo>
                  <a:pt x="126" y="14"/>
                </a:lnTo>
                <a:lnTo>
                  <a:pt x="126" y="100"/>
                </a:lnTo>
                <a:close/>
              </a:path>
            </a:pathLst>
          </a:custGeom>
          <a:solidFill>
            <a:srgbClr val="DACD57"/>
          </a:solidFill>
          <a:ln>
            <a:noFill/>
          </a:ln>
        </p:spPr>
        <p:txBody>
          <a:bodyPr vert="horz" wrap="square" lIns="91440" tIns="45720" rIns="91440" bIns="45720" numCol="1" anchor="t" anchorCtr="0" compatLnSpc="1"/>
          <a:lstStyle/>
          <a:p>
            <a:endParaRPr lang="zh-CN" altLang="en-US"/>
          </a:p>
        </p:txBody>
      </p:sp>
      <p:sp>
        <p:nvSpPr>
          <p:cNvPr id="5" name="矩形 4"/>
          <p:cNvSpPr/>
          <p:nvPr/>
        </p:nvSpPr>
        <p:spPr>
          <a:xfrm>
            <a:off x="819085" y="245199"/>
            <a:ext cx="5488016" cy="548640"/>
          </a:xfrm>
          <a:prstGeom prst="rect">
            <a:avLst/>
          </a:prstGeom>
        </p:spPr>
        <p:txBody>
          <a:bodyPr wrap="square">
            <a:spAutoFit/>
          </a:bodyPr>
          <a:lstStyle/>
          <a:p>
            <a:r>
              <a:rPr lang="zh-CN" altLang="en-US" sz="3000">
                <a:solidFill>
                  <a:srgbClr val="DACD57"/>
                </a:solidFill>
                <a:latin typeface="Impact" panose="020B0806030902050204" pitchFamily="34" charset="0"/>
                <a:ea typeface="Tahoma" panose="020B0604030504040204" pitchFamily="34" charset="0"/>
                <a:cs typeface="Lao UI" panose="020B0502040204020203" pitchFamily="34" charset="0"/>
              </a:rPr>
              <a:t>六大设计原则</a:t>
            </a:r>
            <a:endParaRPr lang="zh-CN" altLang="en-US" sz="3000">
              <a:solidFill>
                <a:srgbClr val="DACD57"/>
              </a:solidFill>
              <a:latin typeface="Impact" panose="020B0806030902050204" pitchFamily="34" charset="0"/>
              <a:ea typeface="Tahoma" panose="020B0604030504040204" pitchFamily="34" charset="0"/>
              <a:cs typeface="Lao UI" panose="020B0502040204020203" pitchFamily="34" charset="0"/>
            </a:endParaRPr>
          </a:p>
        </p:txBody>
      </p:sp>
      <p:sp>
        <p:nvSpPr>
          <p:cNvPr id="6" name="椭圆 5"/>
          <p:cNvSpPr>
            <a:spLocks noChangeAspect="1"/>
          </p:cNvSpPr>
          <p:nvPr/>
        </p:nvSpPr>
        <p:spPr>
          <a:xfrm>
            <a:off x="2107050" y="2578485"/>
            <a:ext cx="1260000" cy="1260000"/>
          </a:xfrm>
          <a:prstGeom prst="ellipse">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106930" y="4203065"/>
            <a:ext cx="1506220" cy="352425"/>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en-US" altLang="zh-CN" sz="1600" b="0" smtClean="0">
                <a:solidFill>
                  <a:srgbClr val="DACD57"/>
                </a:solidFill>
              </a:rPr>
              <a:t>接口隔离原则</a:t>
            </a:r>
            <a:endParaRPr lang="en-US" altLang="zh-CN" sz="1600" b="0" smtClean="0">
              <a:solidFill>
                <a:srgbClr val="DACD57"/>
              </a:solidFill>
            </a:endParaRPr>
          </a:p>
        </p:txBody>
      </p:sp>
      <p:sp>
        <p:nvSpPr>
          <p:cNvPr id="21" name="文本框 20"/>
          <p:cNvSpPr txBox="1"/>
          <p:nvPr/>
        </p:nvSpPr>
        <p:spPr>
          <a:xfrm>
            <a:off x="1668780" y="1765935"/>
            <a:ext cx="2136140" cy="352425"/>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zh-CN" altLang="en-US" sz="1600" b="0">
                <a:solidFill>
                  <a:srgbClr val="DACD57"/>
                </a:solidFill>
                <a:latin typeface="Lao UI" panose="020B0502040204020203" pitchFamily="34" charset="0"/>
                <a:cs typeface="Lao UI" panose="020B0502040204020203" pitchFamily="34" charset="0"/>
              </a:rPr>
              <a:t>开闭原则</a:t>
            </a:r>
            <a:endParaRPr lang="zh-CN" altLang="en-US" sz="1600" b="0">
              <a:solidFill>
                <a:srgbClr val="DACD57"/>
              </a:solidFill>
              <a:latin typeface="Lao UI" panose="020B0502040204020203" pitchFamily="34" charset="0"/>
              <a:cs typeface="Lao UI" panose="020B0502040204020203" pitchFamily="34" charset="0"/>
            </a:endParaRPr>
          </a:p>
        </p:txBody>
      </p:sp>
      <p:sp>
        <p:nvSpPr>
          <p:cNvPr id="23" name="文本框 22"/>
          <p:cNvSpPr txBox="1"/>
          <p:nvPr/>
        </p:nvSpPr>
        <p:spPr>
          <a:xfrm>
            <a:off x="437515" y="3519805"/>
            <a:ext cx="1616075" cy="352425"/>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en-US" altLang="zh-CN" sz="1600" b="0" smtClean="0">
                <a:solidFill>
                  <a:srgbClr val="DACD57"/>
                </a:solidFill>
                <a:latin typeface="Lao UI" panose="020B0502040204020203" pitchFamily="34" charset="0"/>
                <a:cs typeface="Lao UI" panose="020B0502040204020203" pitchFamily="34" charset="0"/>
              </a:rPr>
              <a:t>合成复用原则</a:t>
            </a:r>
            <a:endParaRPr lang="en-US" altLang="zh-CN" sz="1600" b="0" smtClean="0">
              <a:solidFill>
                <a:srgbClr val="DACD57"/>
              </a:solidFill>
              <a:latin typeface="Lao UI" panose="020B0502040204020203" pitchFamily="34" charset="0"/>
              <a:cs typeface="Lao UI" panose="020B0502040204020203" pitchFamily="34" charset="0"/>
            </a:endParaRPr>
          </a:p>
        </p:txBody>
      </p:sp>
      <p:sp>
        <p:nvSpPr>
          <p:cNvPr id="25" name="文本框 24"/>
          <p:cNvSpPr txBox="1"/>
          <p:nvPr/>
        </p:nvSpPr>
        <p:spPr>
          <a:xfrm>
            <a:off x="3576955" y="2407920"/>
            <a:ext cx="1580515" cy="352425"/>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zh-CN" altLang="en-US" sz="1600" b="0">
                <a:solidFill>
                  <a:srgbClr val="DACD57"/>
                </a:solidFill>
                <a:latin typeface="Lao UI" panose="020B0502040204020203" pitchFamily="34" charset="0"/>
                <a:cs typeface="Lao UI" panose="020B0502040204020203" pitchFamily="34" charset="0"/>
              </a:rPr>
              <a:t>里氏代换原则</a:t>
            </a:r>
            <a:endParaRPr lang="zh-CN" altLang="en-US" sz="1600" b="0">
              <a:solidFill>
                <a:srgbClr val="DACD57"/>
              </a:solidFill>
              <a:latin typeface="Lao UI" panose="020B0502040204020203" pitchFamily="34" charset="0"/>
              <a:cs typeface="Lao UI" panose="020B0502040204020203" pitchFamily="34" charset="0"/>
            </a:endParaRPr>
          </a:p>
        </p:txBody>
      </p:sp>
      <p:sp>
        <p:nvSpPr>
          <p:cNvPr id="26" name="文本框 25"/>
          <p:cNvSpPr txBox="1"/>
          <p:nvPr/>
        </p:nvSpPr>
        <p:spPr>
          <a:xfrm>
            <a:off x="3740150" y="3348990"/>
            <a:ext cx="1539240" cy="352425"/>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en-US" altLang="zh-CN" sz="1600" b="0" smtClean="0">
                <a:solidFill>
                  <a:srgbClr val="DACD57"/>
                </a:solidFill>
                <a:latin typeface="Lao UI" panose="020B0502040204020203" pitchFamily="34" charset="0"/>
                <a:cs typeface="Lao UI" panose="020B0502040204020203" pitchFamily="34" charset="0"/>
              </a:rPr>
              <a:t>依赖倒转原则</a:t>
            </a:r>
            <a:endParaRPr lang="en-US" altLang="zh-CN" sz="1600" b="0" smtClean="0">
              <a:solidFill>
                <a:srgbClr val="DACD57"/>
              </a:solidFill>
              <a:latin typeface="Lao UI" panose="020B0502040204020203" pitchFamily="34" charset="0"/>
              <a:cs typeface="Lao UI" panose="020B0502040204020203" pitchFamily="34" charset="0"/>
            </a:endParaRPr>
          </a:p>
        </p:txBody>
      </p:sp>
      <p:sp>
        <p:nvSpPr>
          <p:cNvPr id="27" name="文本框 26"/>
          <p:cNvSpPr txBox="1"/>
          <p:nvPr/>
        </p:nvSpPr>
        <p:spPr>
          <a:xfrm>
            <a:off x="369570" y="2563495"/>
            <a:ext cx="1751965" cy="352425"/>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en-US" altLang="zh-CN" sz="1600" b="0" smtClean="0">
                <a:solidFill>
                  <a:srgbClr val="DACD57"/>
                </a:solidFill>
                <a:latin typeface="Lao UI" panose="020B0502040204020203" pitchFamily="34" charset="0"/>
                <a:cs typeface="Lao UI" panose="020B0502040204020203" pitchFamily="34" charset="0"/>
              </a:rPr>
              <a:t>最少</a:t>
            </a:r>
            <a:r>
              <a:rPr lang="zh-CN" altLang="en-US" sz="1600" b="0" smtClean="0">
                <a:solidFill>
                  <a:srgbClr val="DACD57"/>
                </a:solidFill>
                <a:latin typeface="Lao UI" panose="020B0502040204020203" pitchFamily="34" charset="0"/>
                <a:cs typeface="Lao UI" panose="020B0502040204020203" pitchFamily="34" charset="0"/>
              </a:rPr>
              <a:t>知道</a:t>
            </a:r>
            <a:r>
              <a:rPr lang="en-US" altLang="zh-CN" sz="1600" b="0" smtClean="0">
                <a:solidFill>
                  <a:srgbClr val="DACD57"/>
                </a:solidFill>
                <a:latin typeface="Lao UI" panose="020B0502040204020203" pitchFamily="34" charset="0"/>
                <a:cs typeface="Lao UI" panose="020B0502040204020203" pitchFamily="34" charset="0"/>
              </a:rPr>
              <a:t>原则</a:t>
            </a:r>
            <a:endParaRPr lang="en-US" altLang="zh-CN" sz="1600" b="0" smtClean="0">
              <a:solidFill>
                <a:srgbClr val="DACD57"/>
              </a:solidFill>
              <a:latin typeface="Lao UI" panose="020B0502040204020203" pitchFamily="34" charset="0"/>
              <a:cs typeface="Lao UI" panose="020B0502040204020203" pitchFamily="34" charset="0"/>
            </a:endParaRPr>
          </a:p>
        </p:txBody>
      </p:sp>
      <p:sp>
        <p:nvSpPr>
          <p:cNvPr id="31" name="文本框 30"/>
          <p:cNvSpPr txBox="1"/>
          <p:nvPr/>
        </p:nvSpPr>
        <p:spPr>
          <a:xfrm>
            <a:off x="2053822" y="2997473"/>
            <a:ext cx="1442704" cy="417830"/>
          </a:xfrm>
          <a:prstGeom prst="rect">
            <a:avLst/>
          </a:prstGeom>
          <a:noFill/>
        </p:spPr>
        <p:txBody>
          <a:bodyPr wrap="square" rtlCol="0">
            <a:spAutoFit/>
          </a:bodyPr>
          <a:lstStyle>
            <a:defPPr>
              <a:defRPr lang="zh-CN"/>
            </a:defPPr>
            <a:lvl1pPr algn="ctr">
              <a:defRPr sz="2400" b="1">
                <a:solidFill>
                  <a:schemeClr val="bg1"/>
                </a:solidFill>
                <a:latin typeface="微软雅黑" panose="020B0503020204020204" charset="-122"/>
                <a:ea typeface="微软雅黑" panose="020B0503020204020204" charset="-122"/>
              </a:defRPr>
            </a:lvl1pPr>
          </a:lstStyle>
          <a:p>
            <a:r>
              <a:rPr lang="zh-CN" sz="2000" b="0" smtClean="0">
                <a:latin typeface="Lao UI" panose="020B0502040204020203" pitchFamily="34" charset="0"/>
                <a:cs typeface="Lao UI" panose="020B0502040204020203" pitchFamily="34" charset="0"/>
              </a:rPr>
              <a:t>原则</a:t>
            </a:r>
            <a:endParaRPr lang="zh-CN" sz="2000" b="0">
              <a:latin typeface="Lao UI" panose="020B0502040204020203" pitchFamily="34" charset="0"/>
              <a:cs typeface="Lao UI" panose="020B0502040204020203" pitchFamily="34" charset="0"/>
            </a:endParaRPr>
          </a:p>
        </p:txBody>
      </p:sp>
      <p:cxnSp>
        <p:nvCxnSpPr>
          <p:cNvPr id="32" name="直接连接符 31"/>
          <p:cNvCxnSpPr/>
          <p:nvPr/>
        </p:nvCxnSpPr>
        <p:spPr>
          <a:xfrm flipH="1">
            <a:off x="5431155" y="600710"/>
            <a:ext cx="43815" cy="59848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367870" y="2408219"/>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83110" y="3519505"/>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375490" y="5458831"/>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868035" y="2710180"/>
            <a:ext cx="5547360" cy="579120"/>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这个原则是开闭原则的基础</a:t>
            </a:r>
            <a:r>
              <a:rPr lang="zh-CN" altLang="en-US" sz="1600">
                <a:solidFill>
                  <a:schemeClr val="bg1"/>
                </a:solidFill>
                <a:latin typeface="Dotum" panose="020B0600000101010101" pitchFamily="34" charset="-127"/>
                <a:ea typeface="宋体" panose="02010600030101010101" pitchFamily="2" charset="-122"/>
              </a:rPr>
              <a:t>。面向</a:t>
            </a:r>
            <a:r>
              <a:rPr lang="en-US" altLang="zh-CN" sz="1600">
                <a:solidFill>
                  <a:schemeClr val="bg1"/>
                </a:solidFill>
                <a:latin typeface="Dotum" panose="020B0600000101010101" pitchFamily="34" charset="-127"/>
                <a:ea typeface="Dotum" panose="020B0600000101010101" pitchFamily="34" charset="-127"/>
              </a:rPr>
              <a:t>接口编程，依赖于抽象而不依赖于具体。 </a:t>
            </a:r>
            <a:endParaRPr lang="zh-CN" altLang="en-US" sz="1600">
              <a:solidFill>
                <a:schemeClr val="bg1"/>
              </a:solidFill>
              <a:latin typeface="Dotum" panose="020B0600000101010101" pitchFamily="34" charset="-127"/>
              <a:ea typeface="Dotum" panose="020B0600000101010101" pitchFamily="34" charset="-127"/>
            </a:endParaRPr>
          </a:p>
        </p:txBody>
      </p:sp>
      <p:sp>
        <p:nvSpPr>
          <p:cNvPr id="37" name="TextBox 1"/>
          <p:cNvSpPr txBox="1"/>
          <p:nvPr/>
        </p:nvSpPr>
        <p:spPr>
          <a:xfrm>
            <a:off x="5868107" y="1505583"/>
            <a:ext cx="2298333" cy="36576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rPr>
              <a:t>里氏代换原则</a:t>
            </a:r>
            <a:endParaRPr lang="en-US" altLang="zh-CN" sz="1800">
              <a:solidFill>
                <a:srgbClr val="DACD57"/>
              </a:solidFill>
              <a:latin typeface="Dotum" panose="020B0600000101010101" pitchFamily="34" charset="-127"/>
              <a:ea typeface="Dotum" panose="020B0600000101010101" pitchFamily="34" charset="-127"/>
            </a:endParaRPr>
          </a:p>
        </p:txBody>
      </p:sp>
      <p:sp>
        <p:nvSpPr>
          <p:cNvPr id="38" name="矩形 37"/>
          <p:cNvSpPr/>
          <p:nvPr/>
        </p:nvSpPr>
        <p:spPr>
          <a:xfrm>
            <a:off x="5865094" y="3838764"/>
            <a:ext cx="5673648" cy="579120"/>
          </a:xfrm>
          <a:prstGeom prst="rect">
            <a:avLst/>
          </a:prstGeom>
        </p:spPr>
        <p:txBody>
          <a:bodyPr wrap="square">
            <a:spAutoFit/>
          </a:bodyPr>
          <a:lstStyle/>
          <a:p>
            <a:r>
              <a:rPr lang="zh-CN" altLang="en-US" sz="1600">
                <a:solidFill>
                  <a:schemeClr val="bg1"/>
                </a:solidFill>
                <a:latin typeface="Dotum" panose="020B0600000101010101" pitchFamily="34" charset="-127"/>
                <a:ea typeface="Dotum" panose="020B0600000101010101" pitchFamily="34" charset="-127"/>
              </a:rPr>
              <a:t>一个类对另一个类的依赖应该建立在最小的接口上。它强调降低依赖，降低耦合。</a:t>
            </a:r>
            <a:endParaRPr lang="zh-CN" altLang="en-US" sz="1600">
              <a:solidFill>
                <a:schemeClr val="bg1"/>
              </a:solidFill>
              <a:latin typeface="Dotum" panose="020B0600000101010101" pitchFamily="34" charset="-127"/>
              <a:ea typeface="Dotum" panose="020B0600000101010101" pitchFamily="34" charset="-127"/>
            </a:endParaRPr>
          </a:p>
        </p:txBody>
      </p:sp>
      <p:sp>
        <p:nvSpPr>
          <p:cNvPr id="39" name="TextBox 1"/>
          <p:cNvSpPr txBox="1"/>
          <p:nvPr/>
        </p:nvSpPr>
        <p:spPr>
          <a:xfrm>
            <a:off x="5864860" y="3415030"/>
            <a:ext cx="2298065" cy="36576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rPr>
              <a:t>接口隔离原则</a:t>
            </a:r>
            <a:endParaRPr lang="en-US" altLang="zh-CN" sz="1800">
              <a:solidFill>
                <a:srgbClr val="DACD57"/>
              </a:solidFill>
              <a:latin typeface="Dotum" panose="020B0600000101010101" pitchFamily="34" charset="-127"/>
              <a:ea typeface="Dotum" panose="020B0600000101010101" pitchFamily="34" charset="-127"/>
            </a:endParaRPr>
          </a:p>
        </p:txBody>
      </p:sp>
      <p:sp>
        <p:nvSpPr>
          <p:cNvPr id="40" name="矩形 39"/>
          <p:cNvSpPr/>
          <p:nvPr/>
        </p:nvSpPr>
        <p:spPr>
          <a:xfrm>
            <a:off x="5868269" y="5719516"/>
            <a:ext cx="5673648" cy="579120"/>
          </a:xfrm>
          <a:prstGeom prst="rect">
            <a:avLst/>
          </a:prstGeom>
        </p:spPr>
        <p:txBody>
          <a:bodyPr wrap="square">
            <a:spAutoFit/>
          </a:bodyPr>
          <a:lstStyle/>
          <a:p>
            <a:r>
              <a:rPr lang="en-US" altLang="zh-CN" sz="1600">
                <a:solidFill>
                  <a:schemeClr val="bg1"/>
                </a:solidFill>
                <a:latin typeface="Dotum" panose="020B0600000101010101" pitchFamily="34" charset="-127"/>
                <a:ea typeface="Dotum" panose="020B0600000101010101" pitchFamily="34" charset="-127"/>
              </a:rPr>
              <a:t>一个实体应当尽量少地与其他实体之间发生相互作用，使得系统功能模块相对独立。</a:t>
            </a:r>
            <a:endParaRPr lang="en-US" altLang="zh-CN" sz="1600">
              <a:solidFill>
                <a:schemeClr val="bg1"/>
              </a:solidFill>
              <a:latin typeface="Dotum" panose="020B0600000101010101" pitchFamily="34" charset="-127"/>
              <a:ea typeface="Dotum" panose="020B0600000101010101" pitchFamily="34" charset="-127"/>
            </a:endParaRPr>
          </a:p>
        </p:txBody>
      </p:sp>
      <p:sp>
        <p:nvSpPr>
          <p:cNvPr id="41" name="TextBox 1"/>
          <p:cNvSpPr txBox="1"/>
          <p:nvPr/>
        </p:nvSpPr>
        <p:spPr>
          <a:xfrm>
            <a:off x="5868035" y="5353685"/>
            <a:ext cx="2300605" cy="36576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rPr>
              <a:t>最少知道原则</a:t>
            </a:r>
            <a:endParaRPr lang="en-US" altLang="zh-CN" sz="1800">
              <a:solidFill>
                <a:srgbClr val="DACD57"/>
              </a:solidFill>
              <a:latin typeface="Dotum" panose="020B0600000101010101" pitchFamily="34" charset="-127"/>
              <a:ea typeface="Dotum" panose="020B0600000101010101" pitchFamily="34" charset="-127"/>
            </a:endParaRPr>
          </a:p>
        </p:txBody>
      </p:sp>
      <p:sp>
        <p:nvSpPr>
          <p:cNvPr id="3" name="椭圆 2"/>
          <p:cNvSpPr/>
          <p:nvPr/>
        </p:nvSpPr>
        <p:spPr>
          <a:xfrm>
            <a:off x="5382475" y="794049"/>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矩形 42"/>
          <p:cNvSpPr/>
          <p:nvPr/>
        </p:nvSpPr>
        <p:spPr>
          <a:xfrm>
            <a:off x="5865094" y="1054017"/>
            <a:ext cx="5673648" cy="335280"/>
          </a:xfrm>
          <a:prstGeom prst="rect">
            <a:avLst/>
          </a:prstGeom>
        </p:spPr>
        <p:txBody>
          <a:bodyPr wrap="square">
            <a:spAutoFit/>
          </a:bodyPr>
          <a:p>
            <a:r>
              <a:rPr lang="en-US" altLang="zh-CN" sz="1600">
                <a:solidFill>
                  <a:schemeClr val="bg1"/>
                </a:solidFill>
                <a:latin typeface="Dotum" panose="020B0600000101010101" pitchFamily="34" charset="-127"/>
                <a:ea typeface="Dotum" panose="020B0600000101010101" pitchFamily="34" charset="-127"/>
              </a:rPr>
              <a:t>对扩展开放，对修改关闭</a:t>
            </a:r>
            <a:r>
              <a:rPr lang="zh-CN" altLang="en-US" sz="1600">
                <a:solidFill>
                  <a:schemeClr val="bg1"/>
                </a:solidFill>
                <a:latin typeface="Dotum" panose="020B0600000101010101" pitchFamily="34" charset="-127"/>
                <a:ea typeface="宋体" panose="02010600030101010101" pitchFamily="2" charset="-122"/>
              </a:rPr>
              <a:t>。</a:t>
            </a:r>
            <a:endParaRPr lang="zh-CN" altLang="en-US" sz="1600">
              <a:solidFill>
                <a:schemeClr val="bg1"/>
              </a:solidFill>
              <a:latin typeface="Dotum" panose="020B0600000101010101" pitchFamily="34" charset="-127"/>
              <a:ea typeface="宋体" panose="02010600030101010101" pitchFamily="2" charset="-122"/>
            </a:endParaRPr>
          </a:p>
        </p:txBody>
      </p:sp>
      <p:sp>
        <p:nvSpPr>
          <p:cNvPr id="44" name="TextBox 1"/>
          <p:cNvSpPr txBox="1"/>
          <p:nvPr/>
        </p:nvSpPr>
        <p:spPr>
          <a:xfrm>
            <a:off x="5864932" y="688338"/>
            <a:ext cx="2298333" cy="36576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zh-CN" altLang="en-US" sz="1800">
                <a:solidFill>
                  <a:srgbClr val="DACD57"/>
                </a:solidFill>
                <a:latin typeface="Dotum" panose="020B0600000101010101" pitchFamily="34" charset="-127"/>
                <a:ea typeface="宋体" panose="02010600030101010101" pitchFamily="2" charset="-122"/>
              </a:rPr>
              <a:t>开闭原则</a:t>
            </a:r>
            <a:endParaRPr lang="zh-CN" altLang="en-US" sz="1800">
              <a:solidFill>
                <a:srgbClr val="DACD57"/>
              </a:solidFill>
              <a:latin typeface="Dotum" panose="020B0600000101010101" pitchFamily="34" charset="-127"/>
              <a:ea typeface="宋体" panose="02010600030101010101" pitchFamily="2" charset="-122"/>
            </a:endParaRPr>
          </a:p>
        </p:txBody>
      </p:sp>
      <p:sp>
        <p:nvSpPr>
          <p:cNvPr id="45" name="TextBox 1"/>
          <p:cNvSpPr txBox="1"/>
          <p:nvPr/>
        </p:nvSpPr>
        <p:spPr>
          <a:xfrm>
            <a:off x="5864860" y="2302510"/>
            <a:ext cx="2244090" cy="36576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rPr>
              <a:t>依赖倒转原则</a:t>
            </a:r>
            <a:endParaRPr lang="en-US" altLang="zh-CN" sz="1800">
              <a:solidFill>
                <a:srgbClr val="DACD57"/>
              </a:solidFill>
              <a:latin typeface="Dotum" panose="020B0600000101010101" pitchFamily="34" charset="-127"/>
              <a:ea typeface="Dotum" panose="020B0600000101010101" pitchFamily="34" charset="-127"/>
            </a:endParaRPr>
          </a:p>
        </p:txBody>
      </p:sp>
      <p:sp>
        <p:nvSpPr>
          <p:cNvPr id="46" name="椭圆 45"/>
          <p:cNvSpPr/>
          <p:nvPr/>
        </p:nvSpPr>
        <p:spPr>
          <a:xfrm>
            <a:off x="5383110" y="1610659"/>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5868269" y="1871262"/>
            <a:ext cx="5673648" cy="335280"/>
          </a:xfrm>
          <a:prstGeom prst="rect">
            <a:avLst/>
          </a:prstGeom>
        </p:spPr>
        <p:txBody>
          <a:bodyPr wrap="square">
            <a:spAutoFit/>
          </a:bodyPr>
          <a:p>
            <a:r>
              <a:rPr lang="zh-CN" altLang="en-US" sz="1600">
                <a:solidFill>
                  <a:schemeClr val="bg1"/>
                </a:solidFill>
                <a:latin typeface="Dotum" panose="020B0600000101010101" pitchFamily="34" charset="-127"/>
                <a:ea typeface="宋体" panose="02010600030101010101" pitchFamily="2" charset="-122"/>
              </a:rPr>
              <a:t>继承必须确保超类所拥有的性质在子类中仍然成立。</a:t>
            </a:r>
            <a:r>
              <a:rPr lang="en-US" altLang="zh-CN" sz="1600">
                <a:solidFill>
                  <a:schemeClr val="bg1"/>
                </a:solidFill>
                <a:latin typeface="Dotum" panose="020B0600000101010101" pitchFamily="34" charset="-127"/>
                <a:ea typeface="Dotum" panose="020B0600000101010101" pitchFamily="34" charset="-127"/>
              </a:rPr>
              <a:t> </a:t>
            </a:r>
            <a:endParaRPr lang="zh-CN" altLang="en-US" sz="1600">
              <a:solidFill>
                <a:schemeClr val="bg1"/>
              </a:solidFill>
              <a:latin typeface="Dotum" panose="020B0600000101010101" pitchFamily="34" charset="-127"/>
              <a:ea typeface="Dotum" panose="020B0600000101010101" pitchFamily="34" charset="-127"/>
            </a:endParaRPr>
          </a:p>
        </p:txBody>
      </p:sp>
      <p:sp>
        <p:nvSpPr>
          <p:cNvPr id="49" name="椭圆 48"/>
          <p:cNvSpPr/>
          <p:nvPr/>
        </p:nvSpPr>
        <p:spPr>
          <a:xfrm>
            <a:off x="5367870" y="4660001"/>
            <a:ext cx="155275" cy="155275"/>
          </a:xfrm>
          <a:prstGeom prst="ellipse">
            <a:avLst/>
          </a:prstGeom>
          <a:solidFill>
            <a:schemeClr val="bg1"/>
          </a:solidFill>
          <a:ln w="22225">
            <a:solidFill>
              <a:srgbClr val="DACD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TextBox 1"/>
          <p:cNvSpPr txBox="1"/>
          <p:nvPr/>
        </p:nvSpPr>
        <p:spPr>
          <a:xfrm>
            <a:off x="5868035" y="4555490"/>
            <a:ext cx="2298065" cy="365760"/>
          </a:xfrm>
          <a:prstGeom prst="rect">
            <a:avLst/>
          </a:prstGeom>
          <a:noFill/>
          <a:ln>
            <a:noFill/>
          </a:ln>
        </p:spPr>
        <p:txBody>
          <a:bodyPr wrap="square" rtlCol="0">
            <a:spAutoFit/>
          </a:bodyPr>
          <a:lstStyle>
            <a:defPPr>
              <a:defRPr lang="zh-CN"/>
            </a:defPPr>
            <a:lvl1pPr>
              <a:defRPr sz="2000" b="1">
                <a:solidFill>
                  <a:schemeClr val="bg1"/>
                </a:solidFill>
                <a:latin typeface="方正兰亭超细黑简体" panose="02000000000000000000" pitchFamily="2" charset="-122"/>
                <a:ea typeface="方正兰亭超细黑简体" panose="02000000000000000000" pitchFamily="2" charset="-122"/>
                <a:cs typeface="Verdana" panose="020B0604030504040204" pitchFamily="34" charset="0"/>
              </a:defRPr>
            </a:lvl1pPr>
          </a:lstStyle>
          <a:p>
            <a:r>
              <a:rPr lang="en-US" altLang="zh-CN" sz="1800">
                <a:solidFill>
                  <a:srgbClr val="DACD57"/>
                </a:solidFill>
                <a:latin typeface="Dotum" panose="020B0600000101010101" pitchFamily="34" charset="-127"/>
                <a:ea typeface="Dotum" panose="020B0600000101010101" pitchFamily="34" charset="-127"/>
              </a:rPr>
              <a:t>合成复用原则</a:t>
            </a:r>
            <a:endParaRPr lang="en-US" altLang="zh-CN" sz="1800">
              <a:solidFill>
                <a:srgbClr val="DACD57"/>
              </a:solidFill>
              <a:latin typeface="Dotum" panose="020B0600000101010101" pitchFamily="34" charset="-127"/>
              <a:ea typeface="Dotum" panose="020B0600000101010101" pitchFamily="34" charset="-127"/>
            </a:endParaRPr>
          </a:p>
        </p:txBody>
      </p:sp>
      <p:sp>
        <p:nvSpPr>
          <p:cNvPr id="51" name="矩形 50"/>
          <p:cNvSpPr/>
          <p:nvPr/>
        </p:nvSpPr>
        <p:spPr>
          <a:xfrm>
            <a:off x="5868269" y="4904176"/>
            <a:ext cx="5673648" cy="335280"/>
          </a:xfrm>
          <a:prstGeom prst="rect">
            <a:avLst/>
          </a:prstGeom>
        </p:spPr>
        <p:txBody>
          <a:bodyPr wrap="square">
            <a:spAutoFit/>
          </a:bodyPr>
          <a:p>
            <a:r>
              <a:rPr lang="en-US" altLang="zh-CN" sz="1600">
                <a:solidFill>
                  <a:schemeClr val="bg1"/>
                </a:solidFill>
                <a:latin typeface="Dotum" panose="020B0600000101010101" pitchFamily="34" charset="-127"/>
                <a:ea typeface="Dotum" panose="020B0600000101010101" pitchFamily="34" charset="-127"/>
              </a:rPr>
              <a:t>尽量使用合成/聚合的方式，而不是使用继承。</a:t>
            </a:r>
            <a:endParaRPr lang="en-US" altLang="zh-CN" sz="1600">
              <a:solidFill>
                <a:schemeClr val="bg1"/>
              </a:solidFill>
              <a:latin typeface="Dotum" panose="020B0600000101010101" pitchFamily="34" charset="-127"/>
              <a:ea typeface="Dotum" panose="020B0600000101010101" pitchFamily="34" charset="-127"/>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9" name="矩形 2"/>
          <p:cNvSpPr/>
          <p:nvPr/>
        </p:nvSpPr>
        <p:spPr>
          <a:xfrm>
            <a:off x="4813526" y="104774"/>
            <a:ext cx="2564948" cy="2143125"/>
          </a:xfrm>
          <a:custGeom>
            <a:avLst/>
            <a:gdLst>
              <a:gd name="connsiteX0" fmla="*/ 0 w 2762250"/>
              <a:gd name="connsiteY0" fmla="*/ 0 h 2466975"/>
              <a:gd name="connsiteX1" fmla="*/ 2762250 w 2762250"/>
              <a:gd name="connsiteY1" fmla="*/ 0 h 2466975"/>
              <a:gd name="connsiteX2" fmla="*/ 2762250 w 2762250"/>
              <a:gd name="connsiteY2" fmla="*/ 2466975 h 2466975"/>
              <a:gd name="connsiteX3" fmla="*/ 0 w 2762250"/>
              <a:gd name="connsiteY3" fmla="*/ 2466975 h 2466975"/>
              <a:gd name="connsiteX4" fmla="*/ 0 w 2762250"/>
              <a:gd name="connsiteY4" fmla="*/ 0 h 2466975"/>
              <a:gd name="connsiteX0-1" fmla="*/ 0 w 2762250"/>
              <a:gd name="connsiteY0-2" fmla="*/ 0 h 2476500"/>
              <a:gd name="connsiteX1-3" fmla="*/ 2762250 w 2762250"/>
              <a:gd name="connsiteY1-4" fmla="*/ 0 h 2476500"/>
              <a:gd name="connsiteX2-5" fmla="*/ 2762250 w 2762250"/>
              <a:gd name="connsiteY2-6" fmla="*/ 2466975 h 2476500"/>
              <a:gd name="connsiteX3-7" fmla="*/ 1428750 w 2762250"/>
              <a:gd name="connsiteY3-8" fmla="*/ 2476500 h 2476500"/>
              <a:gd name="connsiteX4-9" fmla="*/ 0 w 2762250"/>
              <a:gd name="connsiteY4-10" fmla="*/ 2466975 h 2476500"/>
              <a:gd name="connsiteX5" fmla="*/ 0 w 2762250"/>
              <a:gd name="connsiteY5" fmla="*/ 0 h 2476500"/>
              <a:gd name="connsiteX0-11" fmla="*/ 0 w 2762250"/>
              <a:gd name="connsiteY0-12" fmla="*/ 0 h 2895600"/>
              <a:gd name="connsiteX1-13" fmla="*/ 2762250 w 2762250"/>
              <a:gd name="connsiteY1-14" fmla="*/ 0 h 2895600"/>
              <a:gd name="connsiteX2-15" fmla="*/ 2762250 w 2762250"/>
              <a:gd name="connsiteY2-16" fmla="*/ 2466975 h 2895600"/>
              <a:gd name="connsiteX3-17" fmla="*/ 1428750 w 2762250"/>
              <a:gd name="connsiteY3-18" fmla="*/ 2895600 h 2895600"/>
              <a:gd name="connsiteX4-19" fmla="*/ 0 w 2762250"/>
              <a:gd name="connsiteY4-20" fmla="*/ 2466975 h 2895600"/>
              <a:gd name="connsiteX5-21" fmla="*/ 0 w 2762250"/>
              <a:gd name="connsiteY5-22" fmla="*/ 0 h 2895600"/>
              <a:gd name="connsiteX0-23" fmla="*/ 0 w 2762250"/>
              <a:gd name="connsiteY0-24" fmla="*/ 0 h 2895600"/>
              <a:gd name="connsiteX1-25" fmla="*/ 2762250 w 2762250"/>
              <a:gd name="connsiteY1-26" fmla="*/ 0 h 2895600"/>
              <a:gd name="connsiteX2-27" fmla="*/ 2762250 w 2762250"/>
              <a:gd name="connsiteY2-28" fmla="*/ 2466975 h 2895600"/>
              <a:gd name="connsiteX3-29" fmla="*/ 1356946 w 2762250"/>
              <a:gd name="connsiteY3-30" fmla="*/ 2895600 h 2895600"/>
              <a:gd name="connsiteX4-31" fmla="*/ 0 w 2762250"/>
              <a:gd name="connsiteY4-32" fmla="*/ 2466975 h 2895600"/>
              <a:gd name="connsiteX5-33" fmla="*/ 0 w 2762250"/>
              <a:gd name="connsiteY5-34" fmla="*/ 0 h 2895600"/>
              <a:gd name="connsiteX0-35" fmla="*/ 0 w 2762250"/>
              <a:gd name="connsiteY0-36" fmla="*/ 0 h 2895600"/>
              <a:gd name="connsiteX1-37" fmla="*/ 2762250 w 2762250"/>
              <a:gd name="connsiteY1-38" fmla="*/ 0 h 2895600"/>
              <a:gd name="connsiteX2-39" fmla="*/ 2762250 w 2762250"/>
              <a:gd name="connsiteY2-40" fmla="*/ 2466975 h 2895600"/>
              <a:gd name="connsiteX3-41" fmla="*/ 1397977 w 2762250"/>
              <a:gd name="connsiteY3-42" fmla="*/ 2895600 h 2895600"/>
              <a:gd name="connsiteX4-43" fmla="*/ 0 w 2762250"/>
              <a:gd name="connsiteY4-44" fmla="*/ 2466975 h 2895600"/>
              <a:gd name="connsiteX5-45" fmla="*/ 0 w 2762250"/>
              <a:gd name="connsiteY5-46" fmla="*/ 0 h 2895600"/>
              <a:gd name="connsiteX0-47" fmla="*/ 0 w 2762250"/>
              <a:gd name="connsiteY0-48" fmla="*/ 0 h 2895600"/>
              <a:gd name="connsiteX1-49" fmla="*/ 2762250 w 2762250"/>
              <a:gd name="connsiteY1-50" fmla="*/ 0 h 2895600"/>
              <a:gd name="connsiteX2-51" fmla="*/ 2762250 w 2762250"/>
              <a:gd name="connsiteY2-52" fmla="*/ 2466975 h 2895600"/>
              <a:gd name="connsiteX3-53" fmla="*/ 1377461 w 2762250"/>
              <a:gd name="connsiteY3-54" fmla="*/ 2895600 h 2895600"/>
              <a:gd name="connsiteX4-55" fmla="*/ 0 w 2762250"/>
              <a:gd name="connsiteY4-56" fmla="*/ 2466975 h 2895600"/>
              <a:gd name="connsiteX5-57" fmla="*/ 0 w 2762250"/>
              <a:gd name="connsiteY5-58"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762250" h="2895600">
                <a:moveTo>
                  <a:pt x="0" y="0"/>
                </a:moveTo>
                <a:lnTo>
                  <a:pt x="2762250" y="0"/>
                </a:lnTo>
                <a:lnTo>
                  <a:pt x="2762250" y="2466975"/>
                </a:lnTo>
                <a:lnTo>
                  <a:pt x="1377461" y="2895600"/>
                </a:lnTo>
                <a:lnTo>
                  <a:pt x="0" y="2466975"/>
                </a:lnTo>
                <a:lnTo>
                  <a:pt x="0" y="0"/>
                </a:lnTo>
                <a:close/>
              </a:path>
            </a:pathLst>
          </a:custGeom>
          <a:noFill/>
          <a:ln w="15875">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5"/>
          <p:cNvSpPr txBox="1"/>
          <p:nvPr/>
        </p:nvSpPr>
        <p:spPr>
          <a:xfrm>
            <a:off x="5565479" y="539048"/>
            <a:ext cx="1061042" cy="1198245"/>
          </a:xfrm>
          <a:prstGeom prst="rect">
            <a:avLst/>
          </a:prstGeom>
          <a:noFill/>
        </p:spPr>
        <p:txBody>
          <a:bodyPr wrap="square" rtlCol="0">
            <a:spAutoFit/>
          </a:bodyPr>
          <a:lstStyle/>
          <a:p>
            <a:pPr algn="ctr"/>
            <a:r>
              <a:rPr lang="en-US" altLang="zh-CN" sz="7200" dirty="0" smtClean="0">
                <a:solidFill>
                  <a:schemeClr val="bg1"/>
                </a:solidFill>
                <a:latin typeface="Impact" panose="020B0806030902050204" pitchFamily="34" charset="0"/>
              </a:rPr>
              <a:t>3</a:t>
            </a:r>
            <a:endParaRPr lang="zh-CN" altLang="en-US" sz="7200" dirty="0">
              <a:solidFill>
                <a:schemeClr val="bg1"/>
              </a:solidFill>
              <a:latin typeface="Impact" panose="020B0806030902050204" pitchFamily="34" charset="0"/>
            </a:endParaRPr>
          </a:p>
        </p:txBody>
      </p:sp>
      <p:sp>
        <p:nvSpPr>
          <p:cNvPr id="14" name="标题 13"/>
          <p:cNvSpPr>
            <a:spLocks noGrp="1"/>
          </p:cNvSpPr>
          <p:nvPr>
            <p:ph type="title"/>
          </p:nvPr>
        </p:nvSpPr>
        <p:spPr>
          <a:xfrm>
            <a:off x="2740313" y="3996005"/>
            <a:ext cx="6710400" cy="583200"/>
          </a:xfrm>
        </p:spPr>
        <p:txBody>
          <a:bodyPr/>
          <a:lstStyle/>
          <a:p>
            <a:r>
              <a:rPr lang="zh-CN" altLang="en-US" sz="3200" dirty="0"/>
              <a:t>三大类型设计模式</a:t>
            </a:r>
            <a:endParaRPr lang="zh-CN" altLang="en-US" sz="3200" dirty="0"/>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82575" y="1439545"/>
            <a:ext cx="2975610" cy="1045845"/>
            <a:chOff x="445" y="2267"/>
            <a:chExt cx="4686" cy="1647"/>
          </a:xfrm>
        </p:grpSpPr>
        <p:sp>
          <p:nvSpPr>
            <p:cNvPr id="4" name="矩形 3"/>
            <p:cNvSpPr/>
            <p:nvPr/>
          </p:nvSpPr>
          <p:spPr>
            <a:xfrm>
              <a:off x="445" y="2267"/>
              <a:ext cx="4365" cy="1647"/>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4" y="2655"/>
              <a:ext cx="3927" cy="870"/>
            </a:xfrm>
            <a:prstGeom prst="rect">
              <a:avLst/>
            </a:prstGeom>
          </p:spPr>
          <p:txBody>
            <a:bodyPr wrap="square">
              <a:spAutoFit/>
            </a:bodyPr>
            <a:lstStyle/>
            <a:p>
              <a:r>
                <a:rPr lang="en-US" altLang="zh-CN" sz="3000" b="1">
                  <a:solidFill>
                    <a:schemeClr val="bg1"/>
                  </a:solidFill>
                  <a:latin typeface="Impact" panose="020B0806030902050204" pitchFamily="34" charset="0"/>
                  <a:ea typeface="Tahoma" panose="020B0604030504040204" pitchFamily="34" charset="0"/>
                  <a:cs typeface="Lao UI" panose="020B0502040204020203" pitchFamily="34" charset="0"/>
                </a:rPr>
                <a:t>  创建型模式</a:t>
              </a:r>
              <a:r>
                <a:rPr lang="en-US" altLang="zh-CN" sz="3000">
                  <a:solidFill>
                    <a:schemeClr val="bg1"/>
                  </a:solidFill>
                  <a:latin typeface="Impact" panose="020B0806030902050204" pitchFamily="34" charset="0"/>
                  <a:ea typeface="Tahoma" panose="020B0604030504040204" pitchFamily="34" charset="0"/>
                  <a:cs typeface="Lao UI" panose="020B0502040204020203" pitchFamily="34" charset="0"/>
                </a:rPr>
                <a:t> </a:t>
              </a:r>
              <a:endParaRPr lang="zh-CN" altLang="en-US" sz="3000">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
          <p:nvSpPr>
            <p:cNvPr id="31" name="矩形 30"/>
            <p:cNvSpPr/>
            <p:nvPr/>
          </p:nvSpPr>
          <p:spPr>
            <a:xfrm>
              <a:off x="4947" y="2267"/>
              <a:ext cx="184" cy="1647"/>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282575" y="3277235"/>
            <a:ext cx="2975610" cy="1045845"/>
            <a:chOff x="582" y="5161"/>
            <a:chExt cx="4686" cy="1647"/>
          </a:xfrm>
        </p:grpSpPr>
        <p:sp>
          <p:nvSpPr>
            <p:cNvPr id="2" name="矩形 1"/>
            <p:cNvSpPr/>
            <p:nvPr/>
          </p:nvSpPr>
          <p:spPr>
            <a:xfrm>
              <a:off x="582" y="5161"/>
              <a:ext cx="4365" cy="1647"/>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801" y="5549"/>
              <a:ext cx="3927" cy="870"/>
            </a:xfrm>
            <a:prstGeom prst="rect">
              <a:avLst/>
            </a:prstGeom>
          </p:spPr>
          <p:txBody>
            <a:bodyPr wrap="square">
              <a:spAutoFit/>
            </a:bodyPr>
            <a:p>
              <a:r>
                <a:rPr lang="en-US" altLang="zh-CN" sz="3000">
                  <a:solidFill>
                    <a:schemeClr val="bg1"/>
                  </a:solidFill>
                  <a:latin typeface="Impact" panose="020B0806030902050204" pitchFamily="34" charset="0"/>
                  <a:ea typeface="Tahoma" panose="020B0604030504040204" pitchFamily="34" charset="0"/>
                  <a:cs typeface="Lao UI" panose="020B0502040204020203" pitchFamily="34" charset="0"/>
                </a:rPr>
                <a:t>  </a:t>
              </a:r>
              <a:r>
                <a:rPr lang="en-US" altLang="zh-CN" sz="3000" b="1">
                  <a:solidFill>
                    <a:schemeClr val="bg1"/>
                  </a:solidFill>
                  <a:latin typeface="Impact" panose="020B0806030902050204" pitchFamily="34" charset="0"/>
                  <a:ea typeface="Tahoma" panose="020B0604030504040204" pitchFamily="34" charset="0"/>
                  <a:cs typeface="Lao UI" panose="020B0502040204020203" pitchFamily="34" charset="0"/>
                </a:rPr>
                <a:t>结构型模式</a:t>
              </a:r>
              <a:r>
                <a:rPr lang="en-US" altLang="zh-CN" sz="3000">
                  <a:solidFill>
                    <a:schemeClr val="bg1"/>
                  </a:solidFill>
                  <a:latin typeface="Impact" panose="020B0806030902050204" pitchFamily="34" charset="0"/>
                  <a:ea typeface="Tahoma" panose="020B0604030504040204" pitchFamily="34" charset="0"/>
                  <a:cs typeface="Lao UI" panose="020B0502040204020203" pitchFamily="34" charset="0"/>
                </a:rPr>
                <a:t> </a:t>
              </a:r>
              <a:endParaRPr lang="zh-CN" altLang="en-US" sz="3000">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
          <p:nvSpPr>
            <p:cNvPr id="24" name="矩形 23"/>
            <p:cNvSpPr/>
            <p:nvPr/>
          </p:nvSpPr>
          <p:spPr>
            <a:xfrm>
              <a:off x="5084" y="5161"/>
              <a:ext cx="184" cy="1647"/>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a:off x="282575" y="5058410"/>
            <a:ext cx="2975610" cy="1045845"/>
            <a:chOff x="582" y="5161"/>
            <a:chExt cx="4686" cy="1647"/>
          </a:xfrm>
        </p:grpSpPr>
        <p:sp>
          <p:nvSpPr>
            <p:cNvPr id="35" name="矩形 34"/>
            <p:cNvSpPr/>
            <p:nvPr/>
          </p:nvSpPr>
          <p:spPr>
            <a:xfrm>
              <a:off x="582" y="5161"/>
              <a:ext cx="4365" cy="1647"/>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801" y="5549"/>
              <a:ext cx="3927" cy="870"/>
            </a:xfrm>
            <a:prstGeom prst="rect">
              <a:avLst/>
            </a:prstGeom>
          </p:spPr>
          <p:txBody>
            <a:bodyPr wrap="square">
              <a:spAutoFit/>
            </a:bodyPr>
            <a:p>
              <a:r>
                <a:rPr lang="en-US" altLang="zh-CN" sz="3000">
                  <a:solidFill>
                    <a:schemeClr val="bg1"/>
                  </a:solidFill>
                  <a:latin typeface="Impact" panose="020B0806030902050204" pitchFamily="34" charset="0"/>
                  <a:ea typeface="Tahoma" panose="020B0604030504040204" pitchFamily="34" charset="0"/>
                  <a:cs typeface="Lao UI" panose="020B0502040204020203" pitchFamily="34" charset="0"/>
                </a:rPr>
                <a:t>  </a:t>
              </a:r>
              <a:r>
                <a:rPr lang="en-US" altLang="zh-CN" sz="3000" b="1">
                  <a:solidFill>
                    <a:schemeClr val="bg1"/>
                  </a:solidFill>
                  <a:latin typeface="Impact" panose="020B0806030902050204" pitchFamily="34" charset="0"/>
                  <a:ea typeface="Tahoma" panose="020B0604030504040204" pitchFamily="34" charset="0"/>
                  <a:cs typeface="Lao UI" panose="020B0502040204020203" pitchFamily="34" charset="0"/>
                </a:rPr>
                <a:t>行为型模式</a:t>
              </a:r>
              <a:endParaRPr lang="en-US" altLang="zh-CN" sz="3000" b="1">
                <a:solidFill>
                  <a:schemeClr val="bg1"/>
                </a:solidFill>
                <a:latin typeface="Impact" panose="020B0806030902050204" pitchFamily="34" charset="0"/>
                <a:ea typeface="Tahoma" panose="020B0604030504040204" pitchFamily="34" charset="0"/>
                <a:cs typeface="Lao UI" panose="020B0502040204020203" pitchFamily="34" charset="0"/>
              </a:endParaRPr>
            </a:p>
          </p:txBody>
        </p:sp>
        <p:sp>
          <p:nvSpPr>
            <p:cNvPr id="37" name="矩形 36"/>
            <p:cNvSpPr/>
            <p:nvPr/>
          </p:nvSpPr>
          <p:spPr>
            <a:xfrm>
              <a:off x="5084" y="5161"/>
              <a:ext cx="184" cy="1647"/>
            </a:xfrm>
            <a:prstGeom prst="rect">
              <a:avLst/>
            </a:prstGeom>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8" name="标题 13"/>
          <p:cNvSpPr>
            <a:spLocks noGrp="1"/>
          </p:cNvSpPr>
          <p:nvPr/>
        </p:nvSpPr>
        <p:spPr>
          <a:xfrm>
            <a:off x="3141633" y="126315"/>
            <a:ext cx="6710400" cy="583200"/>
          </a:xfrm>
          <a:prstGeom prst="rect">
            <a:avLst/>
          </a:prstGeom>
          <a:solidFill>
            <a:srgbClr val="DACD57"/>
          </a:solidFill>
        </p:spPr>
        <p:txBody>
          <a:bodyPr vert="horz" lIns="91440" tIns="45720" rIns="91440" bIns="45720" rtlCol="0" anchor="b">
            <a:noAutofit/>
          </a:bodyPr>
          <a:lst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zh-CN" altLang="en-US" sz="3200" dirty="0"/>
              <a:t>设计模式类型</a:t>
            </a:r>
            <a:endParaRPr lang="zh-CN" altLang="en-US" sz="3200" dirty="0"/>
          </a:p>
        </p:txBody>
      </p:sp>
      <p:sp>
        <p:nvSpPr>
          <p:cNvPr id="41" name="文本框 40"/>
          <p:cNvSpPr txBox="1"/>
          <p:nvPr/>
        </p:nvSpPr>
        <p:spPr>
          <a:xfrm>
            <a:off x="3810000" y="3343275"/>
            <a:ext cx="6617970" cy="914400"/>
          </a:xfrm>
          <a:prstGeom prst="rect">
            <a:avLst/>
          </a:prstGeom>
          <a:noFill/>
        </p:spPr>
        <p:txBody>
          <a:bodyPr wrap="square" rtlCol="0" anchor="t">
            <a:spAutoFit/>
          </a:bodyPr>
          <a:p>
            <a:r>
              <a:rPr lang="zh-CN" altLang="en-US">
                <a:solidFill>
                  <a:schemeClr val="bg1"/>
                </a:solidFill>
              </a:rPr>
              <a:t>这些设计模式关注类和对象的组合。继承的概念被用来组合接口和定义组合对象获得新功能的方式。会影响到后续程序的维护性、代码的健壮性、耦合性等。</a:t>
            </a:r>
            <a:endParaRPr lang="zh-CN" altLang="en-US">
              <a:solidFill>
                <a:schemeClr val="bg1"/>
              </a:solidFill>
            </a:endParaRPr>
          </a:p>
        </p:txBody>
      </p:sp>
      <p:sp>
        <p:nvSpPr>
          <p:cNvPr id="42" name="文本框 41"/>
          <p:cNvSpPr txBox="1"/>
          <p:nvPr/>
        </p:nvSpPr>
        <p:spPr>
          <a:xfrm>
            <a:off x="3810000" y="1505585"/>
            <a:ext cx="6617970" cy="914400"/>
          </a:xfrm>
          <a:prstGeom prst="rect">
            <a:avLst/>
          </a:prstGeom>
          <a:noFill/>
        </p:spPr>
        <p:txBody>
          <a:bodyPr wrap="square" rtlCol="0" anchor="t">
            <a:spAutoFit/>
          </a:bodyPr>
          <a:p>
            <a:r>
              <a:rPr lang="zh-CN" altLang="en-US">
                <a:solidFill>
                  <a:schemeClr val="bg1"/>
                </a:solidFill>
              </a:rPr>
              <a:t>这些设计模式提供了一种在创建对象的同时隐藏创建逻辑的方式，而不是使用 new 运算符直接实例化对象。这使得程序在判断针对某个给定实例需要创建哪些对象时更加灵活。</a:t>
            </a:r>
            <a:endParaRPr lang="zh-CN" altLang="en-US">
              <a:solidFill>
                <a:schemeClr val="bg1"/>
              </a:solidFill>
            </a:endParaRPr>
          </a:p>
        </p:txBody>
      </p:sp>
      <p:sp>
        <p:nvSpPr>
          <p:cNvPr id="43" name="文本框 42"/>
          <p:cNvSpPr txBox="1"/>
          <p:nvPr/>
        </p:nvSpPr>
        <p:spPr>
          <a:xfrm>
            <a:off x="3810000" y="5260975"/>
            <a:ext cx="6617970" cy="914400"/>
          </a:xfrm>
          <a:prstGeom prst="rect">
            <a:avLst/>
          </a:prstGeom>
          <a:noFill/>
        </p:spPr>
        <p:txBody>
          <a:bodyPr wrap="square" rtlCol="0" anchor="t">
            <a:spAutoFit/>
          </a:bodyPr>
          <a:p>
            <a:r>
              <a:rPr lang="zh-CN" altLang="en-US">
                <a:solidFill>
                  <a:schemeClr val="bg1"/>
                </a:solidFill>
              </a:rPr>
              <a:t>这些设计模式特别关注对象之间的通信。设计算法和对象间的职责分配</a:t>
            </a:r>
            <a:r>
              <a:rPr lang="en-US" altLang="zh-CN">
                <a:solidFill>
                  <a:schemeClr val="bg1"/>
                </a:solidFill>
              </a:rPr>
              <a:t>,</a:t>
            </a:r>
            <a:r>
              <a:rPr lang="zh-CN" altLang="en-US">
                <a:solidFill>
                  <a:schemeClr val="bg1"/>
                </a:solidFill>
              </a:rPr>
              <a:t>刻划了运行时难以跟踪的复杂的控制流，它们将你的注意力从控制流转移到对象间的关系上来。</a:t>
            </a:r>
            <a:endParaRPr lang="zh-CN" altLang="en-US">
              <a:solidFill>
                <a:schemeClr val="bg1"/>
              </a:solidFill>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1350"/>
</p:tagLst>
</file>

<file path=ppt/tags/tag10.xml><?xml version="1.0" encoding="utf-8"?>
<p:tagLst xmlns:p="http://schemas.openxmlformats.org/presentationml/2006/main">
  <p:tag name="KSO_WM_TEMPLATE_CATEGORY" val="basetag"/>
  <p:tag name="KSO_WM_TEMPLATE_INDEX" val="20161350"/>
  <p:tag name="KSO_WM_TAG_VERSION" val="1.0"/>
  <p:tag name="KSO_WM_SLIDE_ID" val="basetag20161350_7"/>
  <p:tag name="KSO_WM_SLIDE_INDEX" val="7"/>
  <p:tag name="KSO_WM_SLIDE_ITEM_CNT" val="0"/>
  <p:tag name="KSO_WM_SLIDE_TYPE" val="text"/>
  <p:tag name="KSO_WM_BEAUTIFY_FLAG" val="#wm#"/>
</p:tagLst>
</file>

<file path=ppt/tags/tag11.xml><?xml version="1.0" encoding="utf-8"?>
<p:tagLst xmlns:p="http://schemas.openxmlformats.org/presentationml/2006/main">
  <p:tag name="KSO_WM_TEMPLATE_CATEGORY" val="basetag"/>
  <p:tag name="KSO_WM_TEMPLATE_INDEX" val="20161350"/>
  <p:tag name="KSO_WM_TAG_VERSION" val="1.0"/>
  <p:tag name="KSO_WM_SLIDE_ID" val="basetag20161350_3"/>
  <p:tag name="KSO_WM_SLIDE_INDEX" val="3"/>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1350"/>
  <p:tag name="KSO_WM_TAG_VERSION" val="1.0"/>
  <p:tag name="KSO_WM_SLIDE_ID" val="basetag20161350_12"/>
  <p:tag name="KSO_WM_SLIDE_INDEX" val="12"/>
  <p:tag name="KSO_WM_SLIDE_ITEM_CNT" val="0"/>
  <p:tag name="KSO_WM_SLIDE_TYPE" val="text"/>
  <p:tag name="KSO_WM_BEAUTIFY_FLAG" val="#wm#"/>
</p:tagLst>
</file>

<file path=ppt/tags/tag13.xml><?xml version="1.0" encoding="utf-8"?>
<p:tagLst xmlns:p="http://schemas.openxmlformats.org/presentationml/2006/main">
  <p:tag name="KSO_WM_TEMPLATE_CATEGORY" val="basetag"/>
  <p:tag name="KSO_WM_TEMPLATE_INDEX" val="20161350"/>
  <p:tag name="KSO_WM_TAG_VERSION" val="1.0"/>
  <p:tag name="KSO_WM_SLIDE_ID" val="basetag20161350_3"/>
  <p:tag name="KSO_WM_SLIDE_INDEX" val="3"/>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1350"/>
  <p:tag name="KSO_WM_TAG_VERSION" val="1.0"/>
  <p:tag name="KSO_WM_SLIDE_ID" val="basetag20161350_6"/>
  <p:tag name="KSO_WM_SLIDE_INDEX" val="6"/>
  <p:tag name="KSO_WM_SLIDE_ITEM_CNT" val="0"/>
  <p:tag name="KSO_WM_SLIDE_TYPE" val="text"/>
  <p:tag name="KSO_WM_BEAUTIFY_FLAG" val="#wm#"/>
</p:tagLst>
</file>

<file path=ppt/tags/tag15.xml><?xml version="1.0" encoding="utf-8"?>
<p:tagLst xmlns:p="http://schemas.openxmlformats.org/presentationml/2006/main">
  <p:tag name="KSO_WM_TEMPLATE_CATEGORY" val="basetag"/>
  <p:tag name="KSO_WM_TEMPLATE_INDEX" val="20161350"/>
  <p:tag name="KSO_WM_TAG_VERSION" val="1.0"/>
  <p:tag name="KSO_WM_SLIDE_ID" val="basetag20161350_21"/>
  <p:tag name="KSO_WM_SLIDE_INDEX" val="21"/>
  <p:tag name="KSO_WM_SLIDE_ITEM_CNT" val="0"/>
  <p:tag name="KSO_WM_SLIDE_TYPE" val="endPage"/>
  <p:tag name="KSO_WM_BEAUTIFY_FLAG" val="#wm#"/>
</p:tagLst>
</file>

<file path=ppt/tags/tag16.xml><?xml version="1.0" encoding="utf-8"?>
<p:tagLst xmlns:p="http://schemas.openxmlformats.org/presentationml/2006/main">
  <p:tag name="KSO_WM_TEMPLATE_CATEGORY" val="basetag"/>
  <p:tag name="KSO_WM_TEMPLATE_INDEX" val="20161350"/>
  <p:tag name="KSO_WM_TAG_VERSION" val="1.0"/>
  <p:tag name="KSO_WM_SLIDE_ID" val="basetag20161350_13"/>
  <p:tag name="KSO_WM_SLIDE_INDEX" val="13"/>
  <p:tag name="KSO_WM_SLIDE_ITEM_CNT" val="0"/>
  <p:tag name="KSO_WM_SLIDE_TYPE" val="text"/>
  <p:tag name="KSO_WM_BEAUTIFY_FLAG" val="#wm#"/>
</p:tagLst>
</file>

<file path=ppt/tags/tag17.xml><?xml version="1.0" encoding="utf-8"?>
<p:tagLst xmlns:p="http://schemas.openxmlformats.org/presentationml/2006/main">
  <p:tag name="KSO_WM_TEMPLATE_CATEGORY" val="basetag"/>
  <p:tag name="KSO_WM_TEMPLATE_INDEX" val="20161350"/>
  <p:tag name="KSO_WM_TAG_VERSION" val="1.0"/>
  <p:tag name="KSO_WM_SLIDE_ID" val="basetag20161350_13"/>
  <p:tag name="KSO_WM_SLIDE_INDEX" val="13"/>
  <p:tag name="KSO_WM_SLIDE_ITEM_CNT" val="0"/>
  <p:tag name="KSO_WM_SLIDE_TYPE" val="text"/>
  <p:tag name="KSO_WM_BEAUTIFY_FLAG" val="#wm#"/>
</p:tagLst>
</file>

<file path=ppt/tags/tag18.xml><?xml version="1.0" encoding="utf-8"?>
<p:tagLst xmlns:p="http://schemas.openxmlformats.org/presentationml/2006/main">
  <p:tag name="KSO_WM_TEMPLATE_CATEGORY" val="basetag"/>
  <p:tag name="KSO_WM_TEMPLATE_INDEX" val="20161350"/>
  <p:tag name="KSO_WM_TAG_VERSION" val="1.0"/>
  <p:tag name="KSO_WM_SLIDE_ID" val="basetag20161350_13"/>
  <p:tag name="KSO_WM_SLIDE_INDEX" val="13"/>
  <p:tag name="KSO_WM_SLIDE_ITEM_CNT" val="0"/>
  <p:tag name="KSO_WM_SLIDE_TYPE" val="text"/>
  <p:tag name="KSO_WM_BEAUTIFY_FLAG" val="#wm#"/>
</p:tagLst>
</file>

<file path=ppt/tags/tag19.xml><?xml version="1.0" encoding="utf-8"?>
<p:tagLst xmlns:p="http://schemas.openxmlformats.org/presentationml/2006/main">
  <p:tag name="KSO_WM_TEMPLATE_CATEGORY" val="basetag"/>
  <p:tag name="KSO_WM_TEMPLATE_INDEX" val="20161350"/>
  <p:tag name="KSO_WM_TAG_VERSION" val="1.0"/>
  <p:tag name="KSO_WM_SLIDE_ID" val="basetag20161350_3"/>
  <p:tag name="KSO_WM_SLIDE_INDEX" val="3"/>
  <p:tag name="KSO_WM_SLIDE_ITEM_CNT" val="0"/>
  <p:tag name="KSO_WM_SLIDE_TYPE" val="sectionTitl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50"/>
</p:tagLst>
</file>

<file path=ppt/tags/tag20.xml><?xml version="1.0" encoding="utf-8"?>
<p:tagLst xmlns:p="http://schemas.openxmlformats.org/presentationml/2006/main">
  <p:tag name="KSO_WM_TEMPLATE_CATEGORY" val="basetag"/>
  <p:tag name="KSO_WM_TEMPLATE_INDEX" val="20161350"/>
  <p:tag name="KSO_WM_TAG_VERSION" val="1.0"/>
  <p:tag name="KSO_WM_SLIDE_ID" val="basetag20161350_14"/>
  <p:tag name="KSO_WM_SLIDE_INDEX" val="14"/>
  <p:tag name="KSO_WM_SLIDE_ITEM_CNT" val="0"/>
  <p:tag name="KSO_WM_SLIDE_TYPE" val="text"/>
  <p:tag name="KSO_WM_BEAUTIFY_FLAG" val="#wm#"/>
</p:tagLst>
</file>

<file path=ppt/tags/tag21.xml><?xml version="1.0" encoding="utf-8"?>
<p:tagLst xmlns:p="http://schemas.openxmlformats.org/presentationml/2006/main">
  <p:tag name="KSO_WM_TEMPLATE_CATEGORY" val="basetag"/>
  <p:tag name="KSO_WM_TEMPLATE_INDEX" val="20161350"/>
  <p:tag name="KSO_WM_TAG_VERSION" val="1.0"/>
  <p:tag name="KSO_WM_SLIDE_ID" val="basetag20161350_20"/>
  <p:tag name="KSO_WM_SLIDE_INDEX" val="20"/>
  <p:tag name="KSO_WM_SLIDE_ITEM_CNT" val="0"/>
  <p:tag name="KSO_WM_SLIDE_TYPE" val="text"/>
  <p:tag name="KSO_WM_BEAUTIFY_FLAG" val="#wm#"/>
</p:tagLst>
</file>

<file path=ppt/tags/tag22.xml><?xml version="1.0" encoding="utf-8"?>
<p:tagLst xmlns:p="http://schemas.openxmlformats.org/presentationml/2006/main">
  <p:tag name="KSO_WM_TEMPLATE_CATEGORY" val="basetag"/>
  <p:tag name="KSO_WM_TEMPLATE_INDEX" val="20161350"/>
  <p:tag name="KSO_WM_TAG_VERSION" val="1.0"/>
  <p:tag name="KSO_WM_SLIDE_ID" val="basetag20161350_21"/>
  <p:tag name="KSO_WM_SLIDE_INDEX" val="21"/>
  <p:tag name="KSO_WM_SLIDE_ITEM_CNT" val="0"/>
  <p:tag name="KSO_WM_SLIDE_TYPE" val="endPage"/>
  <p:tag name="KSO_WM_BEAUTIFY_FLAG" val="#wm#"/>
</p:tagLst>
</file>

<file path=ppt/tags/tag3.xml><?xml version="1.0" encoding="utf-8"?>
<p:tagLst xmlns:p="http://schemas.openxmlformats.org/presentationml/2006/main">
  <p:tag name="KSO_WM_TEMPLATE_CATEGORY" val="basetag"/>
  <p:tag name="KSO_WM_TEMPLATE_INDEX" val="20161350"/>
  <p:tag name="KSO_WM_TAG_VERSION" val="1.0"/>
  <p:tag name="KSO_WM_TEMPLATE_THUMBS_INDEX" val="1、2、3、4、6、8、10、12、16、18、21"/>
  <p:tag name="KSO_WM_BEAUTIFY_FLAG" val="#wm#"/>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60"/>
  <p:tag name="KSO_WM_UNIT_TYPE" val="a"/>
  <p:tag name="KSO_WM_UNIT_INDEX" val="1"/>
  <p:tag name="KSO_WM_UNIT_ID" val="custom160460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60"/>
  <p:tag name="KSO_WM_UNIT_TYPE" val="b"/>
  <p:tag name="KSO_WM_UNIT_INDEX" val="1"/>
  <p:tag name="KSO_WM_UNIT_ID" val="custom160460_1*b*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THUMBS_INDEX" val="1、9、12、15、19、20、24、27、28、"/>
  <p:tag name="KSO_WM_TEMPLATE_CATEGORY" val="basetag"/>
  <p:tag name="KSO_WM_TEMPLATE_INDEX" val="20161350"/>
  <p:tag name="KSO_WM_TAG_VERSION" val="1.0"/>
  <p:tag name="KSO_WM_SLIDE_ID" val="custom160460_1"/>
  <p:tag name="KSO_WM_SLIDE_INDEX" val="1"/>
  <p:tag name="KSO_WM_SLIDE_ITEM_CNT" val="2"/>
  <p:tag name="KSO_WM_SLIDE_LAYOUT" val="a_b"/>
  <p:tag name="KSO_WM_SLIDE_LAYOUT_CNT" val="1_1"/>
  <p:tag name="KSO_WM_SLIDE_TYPE" val="title"/>
  <p:tag name="KSO_WM_BEAUTIFY_FLAG" val="#wm#"/>
  <p:tag name="KSO_WM_DIAGRAM_GROUP_CODE" val="-1"/>
</p:tagLst>
</file>

<file path=ppt/tags/tag7.xml><?xml version="1.0" encoding="utf-8"?>
<p:tagLst xmlns:p="http://schemas.openxmlformats.org/presentationml/2006/main">
  <p:tag name="KSO_WM_TEMPLATE_CATEGORY" val="basetag"/>
  <p:tag name="KSO_WM_TEMPLATE_INDEX" val="20161350"/>
  <p:tag name="KSO_WM_TAG_VERSION" val="1.0"/>
  <p:tag name="KSO_WM_SLIDE_ID" val="basetag20161350_2"/>
  <p:tag name="KSO_WM_SLIDE_INDEX" val="2"/>
  <p:tag name="KSO_WM_SLIDE_ITEM_CNT" val="0"/>
  <p:tag name="KSO_WM_SLIDE_TYPE" val="contents"/>
  <p:tag name="KSO_WM_BEAUTIFY_FLAG" val="#wm#"/>
</p:tagLst>
</file>

<file path=ppt/tags/tag8.xml><?xml version="1.0" encoding="utf-8"?>
<p:tagLst xmlns:p="http://schemas.openxmlformats.org/presentationml/2006/main">
  <p:tag name="KSO_WM_TEMPLATE_CATEGORY" val="basetag"/>
  <p:tag name="KSO_WM_TEMPLATE_INDEX" val="20161350"/>
  <p:tag name="KSO_WM_TAG_VERSION" val="1.0"/>
  <p:tag name="KSO_WM_SLIDE_ID" val="basetag20161350_3"/>
  <p:tag name="KSO_WM_SLIDE_INDEX" val="3"/>
  <p:tag name="KSO_WM_SLIDE_ITEM_CNT" val="0"/>
  <p:tag name="KSO_WM_SLIDE_TYPE" val="sectionTitle"/>
  <p:tag name="KSO_WM_BEAUTIFY_FLAG" val="#wm#"/>
</p:tagLst>
</file>

<file path=ppt/tags/tag9.xml><?xml version="1.0" encoding="utf-8"?>
<p:tagLst xmlns:p="http://schemas.openxmlformats.org/presentationml/2006/main">
  <p:tag name="KSO_WM_TEMPLATE_CATEGORY" val="basetag"/>
  <p:tag name="KSO_WM_TEMPLATE_INDEX" val="20161350"/>
  <p:tag name="KSO_WM_TAG_VERSION" val="1.0"/>
  <p:tag name="KSO_WM_SLIDE_ID" val="basetag20161350_5"/>
  <p:tag name="KSO_WM_SLIDE_INDEX" val="5"/>
  <p:tag name="KSO_WM_SLIDE_ITEM_CNT" val="0"/>
  <p:tag name="KSO_WM_SLIDE_TYPE" val="text"/>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3023</Words>
  <Application>WPS 演示</Application>
  <PresentationFormat>宽屏</PresentationFormat>
  <Paragraphs>250</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DFKai-SB</vt:lpstr>
      <vt:lpstr>方正幼线简体</vt:lpstr>
      <vt:lpstr>Impact</vt:lpstr>
      <vt:lpstr>Lao UI</vt:lpstr>
      <vt:lpstr>Dotum</vt:lpstr>
      <vt:lpstr>华文中宋</vt:lpstr>
      <vt:lpstr>Tahoma</vt:lpstr>
      <vt:lpstr>微软雅黑</vt:lpstr>
      <vt:lpstr>方正兰亭超细黑简体</vt:lpstr>
      <vt:lpstr>Verdana</vt:lpstr>
      <vt:lpstr>黑体</vt:lpstr>
      <vt:lpstr>Arial Unicode MS</vt:lpstr>
      <vt:lpstr>Calibri</vt:lpstr>
      <vt:lpstr>1_Office 主题</vt:lpstr>
      <vt:lpstr>设计模式</vt:lpstr>
      <vt:lpstr>PowerPoint 演示文稿</vt:lpstr>
      <vt:lpstr>设计模式简介</vt:lpstr>
      <vt:lpstr>PowerPoint 演示文稿</vt:lpstr>
      <vt:lpstr>PowerPoint 演示文稿</vt:lpstr>
      <vt:lpstr>六大设计原则</vt:lpstr>
      <vt:lpstr>PowerPoint 演示文稿</vt:lpstr>
      <vt:lpstr>三大类型设计模式</vt:lpstr>
      <vt:lpstr>PowerPoint 演示文稿</vt:lpstr>
      <vt:lpstr>PowerPoint 演示文稿</vt:lpstr>
      <vt:lpstr>PowerPoint 演示文稿</vt:lpstr>
      <vt:lpstr>PowerPoint 演示文稿</vt:lpstr>
      <vt:lpstr>PowerPoint 演示文稿</vt:lpstr>
      <vt:lpstr>三大类型设计模式</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17</cp:revision>
  <dcterms:created xsi:type="dcterms:W3CDTF">2017-09-20T08:00:00Z</dcterms:created>
  <dcterms:modified xsi:type="dcterms:W3CDTF">2017-10-06T14:05:39Z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