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6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7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8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9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0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06" r:id="rId3"/>
    <p:sldMasterId id="2147483733" r:id="rId4"/>
    <p:sldMasterId id="2147483765" r:id="rId5"/>
    <p:sldMasterId id="2147483778" r:id="rId6"/>
    <p:sldMasterId id="2147483804" r:id="rId7"/>
    <p:sldMasterId id="2147483836" r:id="rId8"/>
    <p:sldMasterId id="2147483849" r:id="rId9"/>
    <p:sldMasterId id="2147483875" r:id="rId10"/>
    <p:sldMasterId id="2147483888" r:id="rId11"/>
  </p:sldMasterIdLst>
  <p:notesMasterIdLst>
    <p:notesMasterId r:id="rId61"/>
  </p:notesMasterIdLst>
  <p:sldIdLst>
    <p:sldId id="362" r:id="rId12"/>
    <p:sldId id="363" r:id="rId13"/>
    <p:sldId id="364" r:id="rId14"/>
    <p:sldId id="365" r:id="rId15"/>
    <p:sldId id="338" r:id="rId16"/>
    <p:sldId id="257" r:id="rId17"/>
    <p:sldId id="258" r:id="rId18"/>
    <p:sldId id="259" r:id="rId19"/>
    <p:sldId id="260" r:id="rId20"/>
    <p:sldId id="367" r:id="rId21"/>
    <p:sldId id="368" r:id="rId22"/>
    <p:sldId id="369" r:id="rId23"/>
    <p:sldId id="256" r:id="rId24"/>
    <p:sldId id="339" r:id="rId25"/>
    <p:sldId id="340" r:id="rId26"/>
    <p:sldId id="341" r:id="rId27"/>
    <p:sldId id="342" r:id="rId28"/>
    <p:sldId id="336" r:id="rId29"/>
    <p:sldId id="343" r:id="rId30"/>
    <p:sldId id="337" r:id="rId31"/>
    <p:sldId id="344" r:id="rId32"/>
    <p:sldId id="346" r:id="rId33"/>
    <p:sldId id="347" r:id="rId34"/>
    <p:sldId id="348" r:id="rId35"/>
    <p:sldId id="376" r:id="rId36"/>
    <p:sldId id="377" r:id="rId37"/>
    <p:sldId id="378" r:id="rId38"/>
    <p:sldId id="379" r:id="rId39"/>
    <p:sldId id="380" r:id="rId40"/>
    <p:sldId id="381" r:id="rId41"/>
    <p:sldId id="350" r:id="rId42"/>
    <p:sldId id="351" r:id="rId43"/>
    <p:sldId id="352" r:id="rId44"/>
    <p:sldId id="354" r:id="rId45"/>
    <p:sldId id="355" r:id="rId46"/>
    <p:sldId id="356" r:id="rId47"/>
    <p:sldId id="358" r:id="rId48"/>
    <p:sldId id="359" r:id="rId49"/>
    <p:sldId id="360" r:id="rId50"/>
    <p:sldId id="383" r:id="rId51"/>
    <p:sldId id="384" r:id="rId52"/>
    <p:sldId id="385" r:id="rId53"/>
    <p:sldId id="386" r:id="rId54"/>
    <p:sldId id="387" r:id="rId55"/>
    <p:sldId id="371" r:id="rId56"/>
    <p:sldId id="372" r:id="rId57"/>
    <p:sldId id="373" r:id="rId58"/>
    <p:sldId id="374" r:id="rId59"/>
    <p:sldId id="37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9896A-7F69-455E-8C72-4A01EA5E80B7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BE34293-5AAC-4863-80DA-F2DBB00D19B4}">
      <dgm:prSet phldrT="[文本]"/>
      <dgm:spPr/>
      <dgm:t>
        <a:bodyPr/>
        <a:lstStyle/>
        <a:p>
          <a:r>
            <a:rPr lang="en-US" altLang="zh-CN" dirty="0"/>
            <a:t>11.5</a:t>
          </a:r>
          <a:r>
            <a:rPr lang="zh-CN" altLang="en-US" dirty="0"/>
            <a:t>：二期工作讨论及细化</a:t>
          </a:r>
        </a:p>
      </dgm:t>
    </dgm:pt>
    <dgm:pt modelId="{06328828-5555-4ACB-A28F-68E5F84CE4DB}" type="parTrans" cxnId="{15937C6D-750F-48A9-9F1C-6B41EC0F449D}">
      <dgm:prSet/>
      <dgm:spPr/>
      <dgm:t>
        <a:bodyPr/>
        <a:lstStyle/>
        <a:p>
          <a:endParaRPr lang="zh-CN" altLang="en-US"/>
        </a:p>
      </dgm:t>
    </dgm:pt>
    <dgm:pt modelId="{31F617DA-548F-4325-8AF4-2283500CE0B1}" type="sibTrans" cxnId="{15937C6D-750F-48A9-9F1C-6B41EC0F449D}">
      <dgm:prSet/>
      <dgm:spPr/>
      <dgm:t>
        <a:bodyPr/>
        <a:lstStyle/>
        <a:p>
          <a:endParaRPr lang="zh-CN" altLang="en-US"/>
        </a:p>
      </dgm:t>
    </dgm:pt>
    <dgm:pt modelId="{F256C0EC-B332-4B2C-B8E8-0384C8DA22B9}">
      <dgm:prSet phldrT="[文本]"/>
      <dgm:spPr/>
      <dgm:t>
        <a:bodyPr/>
        <a:lstStyle/>
        <a:p>
          <a:r>
            <a:rPr lang="en-US" altLang="zh-CN" dirty="0"/>
            <a:t>11.23</a:t>
          </a:r>
          <a:r>
            <a:rPr lang="zh-CN" altLang="en-US" dirty="0"/>
            <a:t>：除</a:t>
          </a:r>
          <a:r>
            <a:rPr lang="en-US" altLang="zh-CN" dirty="0"/>
            <a:t>worker</a:t>
          </a:r>
          <a:r>
            <a:rPr lang="zh-CN" altLang="en-US" dirty="0"/>
            <a:t>外开始初步联调</a:t>
          </a:r>
        </a:p>
      </dgm:t>
    </dgm:pt>
    <dgm:pt modelId="{463440FD-5E82-4061-B552-3833CB23A04E}" type="parTrans" cxnId="{69455EAA-BD8C-4D55-B092-08C62FA48B19}">
      <dgm:prSet/>
      <dgm:spPr/>
      <dgm:t>
        <a:bodyPr/>
        <a:lstStyle/>
        <a:p>
          <a:endParaRPr lang="zh-CN" altLang="en-US"/>
        </a:p>
      </dgm:t>
    </dgm:pt>
    <dgm:pt modelId="{08E027D1-0811-4805-8F6F-BBFA7BD5CBC8}" type="sibTrans" cxnId="{69455EAA-BD8C-4D55-B092-08C62FA48B19}">
      <dgm:prSet/>
      <dgm:spPr/>
      <dgm:t>
        <a:bodyPr/>
        <a:lstStyle/>
        <a:p>
          <a:endParaRPr lang="zh-CN" altLang="en-US"/>
        </a:p>
      </dgm:t>
    </dgm:pt>
    <dgm:pt modelId="{0530C806-719E-4F2D-9D56-C6703F2B33B6}">
      <dgm:prSet phldrT="[文本]"/>
      <dgm:spPr/>
      <dgm:t>
        <a:bodyPr/>
        <a:lstStyle/>
        <a:p>
          <a:r>
            <a:rPr lang="en-US" altLang="zh-CN" dirty="0"/>
            <a:t>12.3</a:t>
          </a:r>
          <a:r>
            <a:rPr lang="zh-CN" altLang="en-US" dirty="0"/>
            <a:t>：</a:t>
          </a:r>
          <a:r>
            <a:rPr lang="en-US" altLang="zh-CN" dirty="0"/>
            <a:t>worker</a:t>
          </a:r>
          <a:r>
            <a:rPr lang="zh-CN" altLang="en-US" dirty="0"/>
            <a:t>开始二期开发</a:t>
          </a:r>
        </a:p>
      </dgm:t>
    </dgm:pt>
    <dgm:pt modelId="{6A141ADA-3D0C-4F03-8194-DFCD46F2D2A1}" type="parTrans" cxnId="{1B32FACA-AF55-452C-8C6A-0E97397EEEE2}">
      <dgm:prSet/>
      <dgm:spPr/>
      <dgm:t>
        <a:bodyPr/>
        <a:lstStyle/>
        <a:p>
          <a:endParaRPr lang="zh-CN" altLang="en-US"/>
        </a:p>
      </dgm:t>
    </dgm:pt>
    <dgm:pt modelId="{21B6B6C7-E0F7-4F16-8B18-CB0C53EBFB9C}" type="sibTrans" cxnId="{1B32FACA-AF55-452C-8C6A-0E97397EEEE2}">
      <dgm:prSet/>
      <dgm:spPr/>
      <dgm:t>
        <a:bodyPr/>
        <a:lstStyle/>
        <a:p>
          <a:endParaRPr lang="zh-CN" altLang="en-US"/>
        </a:p>
      </dgm:t>
    </dgm:pt>
    <dgm:pt modelId="{8C8760F8-17A4-4985-A385-0D7E964A7BE0}">
      <dgm:prSet phldrT="[文本]"/>
      <dgm:spPr/>
      <dgm:t>
        <a:bodyPr/>
        <a:lstStyle/>
        <a:p>
          <a:r>
            <a:rPr lang="en-US" altLang="zh-CN" dirty="0"/>
            <a:t>12.25</a:t>
          </a:r>
          <a:r>
            <a:rPr lang="zh-CN" altLang="en-US" dirty="0"/>
            <a:t>：性能测试及稳定性测试</a:t>
          </a:r>
        </a:p>
      </dgm:t>
    </dgm:pt>
    <dgm:pt modelId="{3F64873C-9739-42D8-95D9-76DCED25F982}" type="parTrans" cxnId="{B4CDFF67-8363-4A8F-80F8-BA2BBCFB2C10}">
      <dgm:prSet/>
      <dgm:spPr/>
      <dgm:t>
        <a:bodyPr/>
        <a:lstStyle/>
        <a:p>
          <a:endParaRPr lang="zh-CN" altLang="en-US"/>
        </a:p>
      </dgm:t>
    </dgm:pt>
    <dgm:pt modelId="{77DF6DA4-F186-4BBF-9F64-F9BDDAABF2D4}" type="sibTrans" cxnId="{B4CDFF67-8363-4A8F-80F8-BA2BBCFB2C10}">
      <dgm:prSet/>
      <dgm:spPr/>
      <dgm:t>
        <a:bodyPr/>
        <a:lstStyle/>
        <a:p>
          <a:endParaRPr lang="zh-CN" altLang="en-US"/>
        </a:p>
      </dgm:t>
    </dgm:pt>
    <dgm:pt modelId="{28A213DC-485F-46A5-AD01-EFF0436FE132}">
      <dgm:prSet phldrT="[文本]"/>
      <dgm:spPr/>
      <dgm:t>
        <a:bodyPr/>
        <a:lstStyle/>
        <a:p>
          <a:r>
            <a:rPr lang="en-US" altLang="zh-CN" dirty="0"/>
            <a:t>1.9</a:t>
          </a:r>
          <a:r>
            <a:rPr lang="zh-CN" altLang="en-US" dirty="0"/>
            <a:t>：发版</a:t>
          </a:r>
        </a:p>
      </dgm:t>
    </dgm:pt>
    <dgm:pt modelId="{C007DC28-72B6-4FB9-9BE6-C9E1C42291CB}" type="parTrans" cxnId="{70945137-59C0-4D25-A27A-8C95F8A250BC}">
      <dgm:prSet/>
      <dgm:spPr/>
      <dgm:t>
        <a:bodyPr/>
        <a:lstStyle/>
        <a:p>
          <a:endParaRPr lang="zh-CN" altLang="en-US"/>
        </a:p>
      </dgm:t>
    </dgm:pt>
    <dgm:pt modelId="{E2E11104-D193-4A6C-A62B-8927D8B2C14D}" type="sibTrans" cxnId="{70945137-59C0-4D25-A27A-8C95F8A250BC}">
      <dgm:prSet/>
      <dgm:spPr/>
      <dgm:t>
        <a:bodyPr/>
        <a:lstStyle/>
        <a:p>
          <a:endParaRPr lang="zh-CN" altLang="en-US"/>
        </a:p>
      </dgm:t>
    </dgm:pt>
    <dgm:pt modelId="{43C90922-E3DD-4896-87D0-1FB5D98C69FD}" type="pres">
      <dgm:prSet presAssocID="{67F9896A-7F69-455E-8C72-4A01EA5E80B7}" presName="outerComposite" presStyleCnt="0">
        <dgm:presLayoutVars>
          <dgm:chMax val="5"/>
          <dgm:dir/>
          <dgm:resizeHandles val="exact"/>
        </dgm:presLayoutVars>
      </dgm:prSet>
      <dgm:spPr/>
    </dgm:pt>
    <dgm:pt modelId="{7232A4BF-EAB1-441A-94CC-85DE20F3371F}" type="pres">
      <dgm:prSet presAssocID="{67F9896A-7F69-455E-8C72-4A01EA5E80B7}" presName="dummyMaxCanvas" presStyleCnt="0">
        <dgm:presLayoutVars/>
      </dgm:prSet>
      <dgm:spPr/>
    </dgm:pt>
    <dgm:pt modelId="{8AC06F7F-AAE9-4FB0-AEAD-EB0D240ABD70}" type="pres">
      <dgm:prSet presAssocID="{67F9896A-7F69-455E-8C72-4A01EA5E80B7}" presName="FiveNodes_1" presStyleLbl="node1" presStyleIdx="0" presStyleCnt="5">
        <dgm:presLayoutVars>
          <dgm:bulletEnabled val="1"/>
        </dgm:presLayoutVars>
      </dgm:prSet>
      <dgm:spPr/>
    </dgm:pt>
    <dgm:pt modelId="{18CC9A5F-E783-4B2A-9478-BA05EA619462}" type="pres">
      <dgm:prSet presAssocID="{67F9896A-7F69-455E-8C72-4A01EA5E80B7}" presName="FiveNodes_2" presStyleLbl="node1" presStyleIdx="1" presStyleCnt="5">
        <dgm:presLayoutVars>
          <dgm:bulletEnabled val="1"/>
        </dgm:presLayoutVars>
      </dgm:prSet>
      <dgm:spPr/>
    </dgm:pt>
    <dgm:pt modelId="{1CC0EF88-B358-4926-B8C1-68B4B784B31D}" type="pres">
      <dgm:prSet presAssocID="{67F9896A-7F69-455E-8C72-4A01EA5E80B7}" presName="FiveNodes_3" presStyleLbl="node1" presStyleIdx="2" presStyleCnt="5">
        <dgm:presLayoutVars>
          <dgm:bulletEnabled val="1"/>
        </dgm:presLayoutVars>
      </dgm:prSet>
      <dgm:spPr/>
    </dgm:pt>
    <dgm:pt modelId="{2D55AB07-BEE1-4862-ADE3-512AADCC91C6}" type="pres">
      <dgm:prSet presAssocID="{67F9896A-7F69-455E-8C72-4A01EA5E80B7}" presName="FiveNodes_4" presStyleLbl="node1" presStyleIdx="3" presStyleCnt="5">
        <dgm:presLayoutVars>
          <dgm:bulletEnabled val="1"/>
        </dgm:presLayoutVars>
      </dgm:prSet>
      <dgm:spPr/>
    </dgm:pt>
    <dgm:pt modelId="{D9883724-911B-46CF-8129-ED0C8284CC36}" type="pres">
      <dgm:prSet presAssocID="{67F9896A-7F69-455E-8C72-4A01EA5E80B7}" presName="FiveNodes_5" presStyleLbl="node1" presStyleIdx="4" presStyleCnt="5">
        <dgm:presLayoutVars>
          <dgm:bulletEnabled val="1"/>
        </dgm:presLayoutVars>
      </dgm:prSet>
      <dgm:spPr/>
    </dgm:pt>
    <dgm:pt modelId="{15ADF7C0-E026-4450-91AD-EF8701733BFD}" type="pres">
      <dgm:prSet presAssocID="{67F9896A-7F69-455E-8C72-4A01EA5E80B7}" presName="FiveConn_1-2" presStyleLbl="fgAccFollowNode1" presStyleIdx="0" presStyleCnt="4">
        <dgm:presLayoutVars>
          <dgm:bulletEnabled val="1"/>
        </dgm:presLayoutVars>
      </dgm:prSet>
      <dgm:spPr/>
    </dgm:pt>
    <dgm:pt modelId="{3DC6749B-E758-478C-B7E1-D42409151065}" type="pres">
      <dgm:prSet presAssocID="{67F9896A-7F69-455E-8C72-4A01EA5E80B7}" presName="FiveConn_2-3" presStyleLbl="fgAccFollowNode1" presStyleIdx="1" presStyleCnt="4">
        <dgm:presLayoutVars>
          <dgm:bulletEnabled val="1"/>
        </dgm:presLayoutVars>
      </dgm:prSet>
      <dgm:spPr/>
    </dgm:pt>
    <dgm:pt modelId="{DA5C80BF-10AA-4867-BADA-EC08CA58EAA8}" type="pres">
      <dgm:prSet presAssocID="{67F9896A-7F69-455E-8C72-4A01EA5E80B7}" presName="FiveConn_3-4" presStyleLbl="fgAccFollowNode1" presStyleIdx="2" presStyleCnt="4">
        <dgm:presLayoutVars>
          <dgm:bulletEnabled val="1"/>
        </dgm:presLayoutVars>
      </dgm:prSet>
      <dgm:spPr/>
    </dgm:pt>
    <dgm:pt modelId="{24F34381-F103-493F-A6C7-021DED527768}" type="pres">
      <dgm:prSet presAssocID="{67F9896A-7F69-455E-8C72-4A01EA5E80B7}" presName="FiveConn_4-5" presStyleLbl="fgAccFollowNode1" presStyleIdx="3" presStyleCnt="4">
        <dgm:presLayoutVars>
          <dgm:bulletEnabled val="1"/>
        </dgm:presLayoutVars>
      </dgm:prSet>
      <dgm:spPr/>
    </dgm:pt>
    <dgm:pt modelId="{D86405AA-30A3-436A-AD77-15164C03AE7B}" type="pres">
      <dgm:prSet presAssocID="{67F9896A-7F69-455E-8C72-4A01EA5E80B7}" presName="FiveNodes_1_text" presStyleLbl="node1" presStyleIdx="4" presStyleCnt="5">
        <dgm:presLayoutVars>
          <dgm:bulletEnabled val="1"/>
        </dgm:presLayoutVars>
      </dgm:prSet>
      <dgm:spPr/>
    </dgm:pt>
    <dgm:pt modelId="{FC8A672C-480F-4CBE-BDBC-DE7BD921D27B}" type="pres">
      <dgm:prSet presAssocID="{67F9896A-7F69-455E-8C72-4A01EA5E80B7}" presName="FiveNodes_2_text" presStyleLbl="node1" presStyleIdx="4" presStyleCnt="5">
        <dgm:presLayoutVars>
          <dgm:bulletEnabled val="1"/>
        </dgm:presLayoutVars>
      </dgm:prSet>
      <dgm:spPr/>
    </dgm:pt>
    <dgm:pt modelId="{D38B1BCB-A3A9-487D-9FC5-9040A5A38AE9}" type="pres">
      <dgm:prSet presAssocID="{67F9896A-7F69-455E-8C72-4A01EA5E80B7}" presName="FiveNodes_3_text" presStyleLbl="node1" presStyleIdx="4" presStyleCnt="5">
        <dgm:presLayoutVars>
          <dgm:bulletEnabled val="1"/>
        </dgm:presLayoutVars>
      </dgm:prSet>
      <dgm:spPr/>
    </dgm:pt>
    <dgm:pt modelId="{A25BF59B-7AD9-49F1-B79A-A88ACBF24FBD}" type="pres">
      <dgm:prSet presAssocID="{67F9896A-7F69-455E-8C72-4A01EA5E80B7}" presName="FiveNodes_4_text" presStyleLbl="node1" presStyleIdx="4" presStyleCnt="5">
        <dgm:presLayoutVars>
          <dgm:bulletEnabled val="1"/>
        </dgm:presLayoutVars>
      </dgm:prSet>
      <dgm:spPr/>
    </dgm:pt>
    <dgm:pt modelId="{3195CCF0-582A-4957-A498-D1027A78AB5D}" type="pres">
      <dgm:prSet presAssocID="{67F9896A-7F69-455E-8C72-4A01EA5E80B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6678507-5879-4AD0-ABE7-ADF04A6DCF7D}" type="presOf" srcId="{0530C806-719E-4F2D-9D56-C6703F2B33B6}" destId="{1CC0EF88-B358-4926-B8C1-68B4B784B31D}" srcOrd="0" destOrd="0" presId="urn:microsoft.com/office/officeart/2005/8/layout/vProcess5"/>
    <dgm:cxn modelId="{9551441C-42B2-4794-8AAB-20752651FA55}" type="presOf" srcId="{F256C0EC-B332-4B2C-B8E8-0384C8DA22B9}" destId="{FC8A672C-480F-4CBE-BDBC-DE7BD921D27B}" srcOrd="1" destOrd="0" presId="urn:microsoft.com/office/officeart/2005/8/layout/vProcess5"/>
    <dgm:cxn modelId="{70945137-59C0-4D25-A27A-8C95F8A250BC}" srcId="{67F9896A-7F69-455E-8C72-4A01EA5E80B7}" destId="{28A213DC-485F-46A5-AD01-EFF0436FE132}" srcOrd="4" destOrd="0" parTransId="{C007DC28-72B6-4FB9-9BE6-C9E1C42291CB}" sibTransId="{E2E11104-D193-4A6C-A62B-8927D8B2C14D}"/>
    <dgm:cxn modelId="{57E53B3C-543D-4DED-9EB7-A3DD8AE4723B}" type="presOf" srcId="{28A213DC-485F-46A5-AD01-EFF0436FE132}" destId="{3195CCF0-582A-4957-A498-D1027A78AB5D}" srcOrd="1" destOrd="0" presId="urn:microsoft.com/office/officeart/2005/8/layout/vProcess5"/>
    <dgm:cxn modelId="{30323941-FD39-4DA9-9F32-B6CA99BA9463}" type="presOf" srcId="{8C8760F8-17A4-4985-A385-0D7E964A7BE0}" destId="{A25BF59B-7AD9-49F1-B79A-A88ACBF24FBD}" srcOrd="1" destOrd="0" presId="urn:microsoft.com/office/officeart/2005/8/layout/vProcess5"/>
    <dgm:cxn modelId="{B4CDFF67-8363-4A8F-80F8-BA2BBCFB2C10}" srcId="{67F9896A-7F69-455E-8C72-4A01EA5E80B7}" destId="{8C8760F8-17A4-4985-A385-0D7E964A7BE0}" srcOrd="3" destOrd="0" parTransId="{3F64873C-9739-42D8-95D9-76DCED25F982}" sibTransId="{77DF6DA4-F186-4BBF-9F64-F9BDDAABF2D4}"/>
    <dgm:cxn modelId="{04840348-A063-42B0-8CB4-C439EDA000BF}" type="presOf" srcId="{FBE34293-5AAC-4863-80DA-F2DBB00D19B4}" destId="{D86405AA-30A3-436A-AD77-15164C03AE7B}" srcOrd="1" destOrd="0" presId="urn:microsoft.com/office/officeart/2005/8/layout/vProcess5"/>
    <dgm:cxn modelId="{15937C6D-750F-48A9-9F1C-6B41EC0F449D}" srcId="{67F9896A-7F69-455E-8C72-4A01EA5E80B7}" destId="{FBE34293-5AAC-4863-80DA-F2DBB00D19B4}" srcOrd="0" destOrd="0" parTransId="{06328828-5555-4ACB-A28F-68E5F84CE4DB}" sibTransId="{31F617DA-548F-4325-8AF4-2283500CE0B1}"/>
    <dgm:cxn modelId="{BC52E970-AC9D-4838-9877-397B659933A8}" type="presOf" srcId="{21B6B6C7-E0F7-4F16-8B18-CB0C53EBFB9C}" destId="{DA5C80BF-10AA-4867-BADA-EC08CA58EAA8}" srcOrd="0" destOrd="0" presId="urn:microsoft.com/office/officeart/2005/8/layout/vProcess5"/>
    <dgm:cxn modelId="{9AE10353-5B08-49AE-8EEB-AE0158D8B0A7}" type="presOf" srcId="{28A213DC-485F-46A5-AD01-EFF0436FE132}" destId="{D9883724-911B-46CF-8129-ED0C8284CC36}" srcOrd="0" destOrd="0" presId="urn:microsoft.com/office/officeart/2005/8/layout/vProcess5"/>
    <dgm:cxn modelId="{64EC1675-7E95-4547-B537-79450A66150F}" type="presOf" srcId="{F256C0EC-B332-4B2C-B8E8-0384C8DA22B9}" destId="{18CC9A5F-E783-4B2A-9478-BA05EA619462}" srcOrd="0" destOrd="0" presId="urn:microsoft.com/office/officeart/2005/8/layout/vProcess5"/>
    <dgm:cxn modelId="{F4C7A176-2F5E-4734-8BB0-FD3DCDD438E0}" type="presOf" srcId="{77DF6DA4-F186-4BBF-9F64-F9BDDAABF2D4}" destId="{24F34381-F103-493F-A6C7-021DED527768}" srcOrd="0" destOrd="0" presId="urn:microsoft.com/office/officeart/2005/8/layout/vProcess5"/>
    <dgm:cxn modelId="{43EFD17E-06FE-46DB-BA43-2F87E2BA7051}" type="presOf" srcId="{31F617DA-548F-4325-8AF4-2283500CE0B1}" destId="{15ADF7C0-E026-4450-91AD-EF8701733BFD}" srcOrd="0" destOrd="0" presId="urn:microsoft.com/office/officeart/2005/8/layout/vProcess5"/>
    <dgm:cxn modelId="{0A2D4D80-9326-4172-A45F-BC2A7EC74738}" type="presOf" srcId="{FBE34293-5AAC-4863-80DA-F2DBB00D19B4}" destId="{8AC06F7F-AAE9-4FB0-AEAD-EB0D240ABD70}" srcOrd="0" destOrd="0" presId="urn:microsoft.com/office/officeart/2005/8/layout/vProcess5"/>
    <dgm:cxn modelId="{F041168C-F8B7-402E-8157-8C06372E794F}" type="presOf" srcId="{8C8760F8-17A4-4985-A385-0D7E964A7BE0}" destId="{2D55AB07-BEE1-4862-ADE3-512AADCC91C6}" srcOrd="0" destOrd="0" presId="urn:microsoft.com/office/officeart/2005/8/layout/vProcess5"/>
    <dgm:cxn modelId="{69455EAA-BD8C-4D55-B092-08C62FA48B19}" srcId="{67F9896A-7F69-455E-8C72-4A01EA5E80B7}" destId="{F256C0EC-B332-4B2C-B8E8-0384C8DA22B9}" srcOrd="1" destOrd="0" parTransId="{463440FD-5E82-4061-B552-3833CB23A04E}" sibTransId="{08E027D1-0811-4805-8F6F-BBFA7BD5CBC8}"/>
    <dgm:cxn modelId="{384279BC-65DD-482A-B853-4977B1E75CBC}" type="presOf" srcId="{67F9896A-7F69-455E-8C72-4A01EA5E80B7}" destId="{43C90922-E3DD-4896-87D0-1FB5D98C69FD}" srcOrd="0" destOrd="0" presId="urn:microsoft.com/office/officeart/2005/8/layout/vProcess5"/>
    <dgm:cxn modelId="{1B32FACA-AF55-452C-8C6A-0E97397EEEE2}" srcId="{67F9896A-7F69-455E-8C72-4A01EA5E80B7}" destId="{0530C806-719E-4F2D-9D56-C6703F2B33B6}" srcOrd="2" destOrd="0" parTransId="{6A141ADA-3D0C-4F03-8194-DFCD46F2D2A1}" sibTransId="{21B6B6C7-E0F7-4F16-8B18-CB0C53EBFB9C}"/>
    <dgm:cxn modelId="{BA441DE9-E0E7-43C7-8BF1-F58EE4905DB2}" type="presOf" srcId="{0530C806-719E-4F2D-9D56-C6703F2B33B6}" destId="{D38B1BCB-A3A9-487D-9FC5-9040A5A38AE9}" srcOrd="1" destOrd="0" presId="urn:microsoft.com/office/officeart/2005/8/layout/vProcess5"/>
    <dgm:cxn modelId="{B43399EF-EEEA-4590-B90D-394518E90545}" type="presOf" srcId="{08E027D1-0811-4805-8F6F-BBFA7BD5CBC8}" destId="{3DC6749B-E758-478C-B7E1-D42409151065}" srcOrd="0" destOrd="0" presId="urn:microsoft.com/office/officeart/2005/8/layout/vProcess5"/>
    <dgm:cxn modelId="{ED018DA6-7EC6-4A07-BE43-FB531B35F253}" type="presParOf" srcId="{43C90922-E3DD-4896-87D0-1FB5D98C69FD}" destId="{7232A4BF-EAB1-441A-94CC-85DE20F3371F}" srcOrd="0" destOrd="0" presId="urn:microsoft.com/office/officeart/2005/8/layout/vProcess5"/>
    <dgm:cxn modelId="{A5457D4A-5ADE-4DE0-85F7-EA755EE7B02B}" type="presParOf" srcId="{43C90922-E3DD-4896-87D0-1FB5D98C69FD}" destId="{8AC06F7F-AAE9-4FB0-AEAD-EB0D240ABD70}" srcOrd="1" destOrd="0" presId="urn:microsoft.com/office/officeart/2005/8/layout/vProcess5"/>
    <dgm:cxn modelId="{0F2A7AC6-F915-4D0A-8ED3-5D6985C15720}" type="presParOf" srcId="{43C90922-E3DD-4896-87D0-1FB5D98C69FD}" destId="{18CC9A5F-E783-4B2A-9478-BA05EA619462}" srcOrd="2" destOrd="0" presId="urn:microsoft.com/office/officeart/2005/8/layout/vProcess5"/>
    <dgm:cxn modelId="{55886F77-C988-4C95-AEDE-71BD388443B0}" type="presParOf" srcId="{43C90922-E3DD-4896-87D0-1FB5D98C69FD}" destId="{1CC0EF88-B358-4926-B8C1-68B4B784B31D}" srcOrd="3" destOrd="0" presId="urn:microsoft.com/office/officeart/2005/8/layout/vProcess5"/>
    <dgm:cxn modelId="{DE9F0BA9-0B02-4CCE-AB3C-13C85C72F4F7}" type="presParOf" srcId="{43C90922-E3DD-4896-87D0-1FB5D98C69FD}" destId="{2D55AB07-BEE1-4862-ADE3-512AADCC91C6}" srcOrd="4" destOrd="0" presId="urn:microsoft.com/office/officeart/2005/8/layout/vProcess5"/>
    <dgm:cxn modelId="{0901C3F0-0454-4111-B4C4-A7C5FA8940CD}" type="presParOf" srcId="{43C90922-E3DD-4896-87D0-1FB5D98C69FD}" destId="{D9883724-911B-46CF-8129-ED0C8284CC36}" srcOrd="5" destOrd="0" presId="urn:microsoft.com/office/officeart/2005/8/layout/vProcess5"/>
    <dgm:cxn modelId="{F807AD0D-824A-4E6D-BE40-AA9022CDE35B}" type="presParOf" srcId="{43C90922-E3DD-4896-87D0-1FB5D98C69FD}" destId="{15ADF7C0-E026-4450-91AD-EF8701733BFD}" srcOrd="6" destOrd="0" presId="urn:microsoft.com/office/officeart/2005/8/layout/vProcess5"/>
    <dgm:cxn modelId="{04C64E6B-49E3-4F95-B9C9-2B313E632A49}" type="presParOf" srcId="{43C90922-E3DD-4896-87D0-1FB5D98C69FD}" destId="{3DC6749B-E758-478C-B7E1-D42409151065}" srcOrd="7" destOrd="0" presId="urn:microsoft.com/office/officeart/2005/8/layout/vProcess5"/>
    <dgm:cxn modelId="{E0FD5F19-86E8-4E48-A683-395C709F974F}" type="presParOf" srcId="{43C90922-E3DD-4896-87D0-1FB5D98C69FD}" destId="{DA5C80BF-10AA-4867-BADA-EC08CA58EAA8}" srcOrd="8" destOrd="0" presId="urn:microsoft.com/office/officeart/2005/8/layout/vProcess5"/>
    <dgm:cxn modelId="{D3E5DA9A-F63C-46D3-84B0-66438B1D6D0B}" type="presParOf" srcId="{43C90922-E3DD-4896-87D0-1FB5D98C69FD}" destId="{24F34381-F103-493F-A6C7-021DED527768}" srcOrd="9" destOrd="0" presId="urn:microsoft.com/office/officeart/2005/8/layout/vProcess5"/>
    <dgm:cxn modelId="{6CEC1854-0746-43BB-A5CC-F70C18358FA8}" type="presParOf" srcId="{43C90922-E3DD-4896-87D0-1FB5D98C69FD}" destId="{D86405AA-30A3-436A-AD77-15164C03AE7B}" srcOrd="10" destOrd="0" presId="urn:microsoft.com/office/officeart/2005/8/layout/vProcess5"/>
    <dgm:cxn modelId="{2217D3BC-40A7-4EC3-AD28-9008C839DFFE}" type="presParOf" srcId="{43C90922-E3DD-4896-87D0-1FB5D98C69FD}" destId="{FC8A672C-480F-4CBE-BDBC-DE7BD921D27B}" srcOrd="11" destOrd="0" presId="urn:microsoft.com/office/officeart/2005/8/layout/vProcess5"/>
    <dgm:cxn modelId="{13AA5101-177E-4211-A2A7-A732D8A44F2F}" type="presParOf" srcId="{43C90922-E3DD-4896-87D0-1FB5D98C69FD}" destId="{D38B1BCB-A3A9-487D-9FC5-9040A5A38AE9}" srcOrd="12" destOrd="0" presId="urn:microsoft.com/office/officeart/2005/8/layout/vProcess5"/>
    <dgm:cxn modelId="{73771372-B123-4011-8C50-E41C4EF19FE4}" type="presParOf" srcId="{43C90922-E3DD-4896-87D0-1FB5D98C69FD}" destId="{A25BF59B-7AD9-49F1-B79A-A88ACBF24FBD}" srcOrd="13" destOrd="0" presId="urn:microsoft.com/office/officeart/2005/8/layout/vProcess5"/>
    <dgm:cxn modelId="{9D2E952A-FE33-4B23-878B-993B7484C35B}" type="presParOf" srcId="{43C90922-E3DD-4896-87D0-1FB5D98C69FD}" destId="{3195CCF0-582A-4957-A498-D1027A78AB5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06F7F-AAE9-4FB0-AEAD-EB0D240ABD70}">
      <dsp:nvSpPr>
        <dsp:cNvPr id="0" name=""/>
        <dsp:cNvSpPr/>
      </dsp:nvSpPr>
      <dsp:spPr>
        <a:xfrm>
          <a:off x="0" y="0"/>
          <a:ext cx="5979749" cy="8287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11.5</a:t>
          </a:r>
          <a:r>
            <a:rPr lang="zh-CN" altLang="en-US" sz="2500" kern="1200" dirty="0"/>
            <a:t>：二期工作讨论及细化</a:t>
          </a:r>
        </a:p>
      </dsp:txBody>
      <dsp:txXfrm>
        <a:off x="24272" y="24272"/>
        <a:ext cx="4988555" cy="780159"/>
      </dsp:txXfrm>
    </dsp:sp>
    <dsp:sp modelId="{18CC9A5F-E783-4B2A-9478-BA05EA619462}">
      <dsp:nvSpPr>
        <dsp:cNvPr id="0" name=""/>
        <dsp:cNvSpPr/>
      </dsp:nvSpPr>
      <dsp:spPr>
        <a:xfrm>
          <a:off x="446539" y="943801"/>
          <a:ext cx="5979749" cy="8287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11.23</a:t>
          </a:r>
          <a:r>
            <a:rPr lang="zh-CN" altLang="en-US" sz="2500" kern="1200" dirty="0"/>
            <a:t>：除</a:t>
          </a:r>
          <a:r>
            <a:rPr lang="en-US" altLang="zh-CN" sz="2500" kern="1200" dirty="0"/>
            <a:t>worker</a:t>
          </a:r>
          <a:r>
            <a:rPr lang="zh-CN" altLang="en-US" sz="2500" kern="1200" dirty="0"/>
            <a:t>外开始初步联调</a:t>
          </a:r>
        </a:p>
      </dsp:txBody>
      <dsp:txXfrm>
        <a:off x="470811" y="968073"/>
        <a:ext cx="4946008" cy="780159"/>
      </dsp:txXfrm>
    </dsp:sp>
    <dsp:sp modelId="{1CC0EF88-B358-4926-B8C1-68B4B784B31D}">
      <dsp:nvSpPr>
        <dsp:cNvPr id="0" name=""/>
        <dsp:cNvSpPr/>
      </dsp:nvSpPr>
      <dsp:spPr>
        <a:xfrm>
          <a:off x="893079" y="1887602"/>
          <a:ext cx="5979749" cy="8287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12.3</a:t>
          </a:r>
          <a:r>
            <a:rPr lang="zh-CN" altLang="en-US" sz="2500" kern="1200" dirty="0"/>
            <a:t>：</a:t>
          </a:r>
          <a:r>
            <a:rPr lang="en-US" altLang="zh-CN" sz="2500" kern="1200" dirty="0"/>
            <a:t>worker</a:t>
          </a:r>
          <a:r>
            <a:rPr lang="zh-CN" altLang="en-US" sz="2500" kern="1200" dirty="0"/>
            <a:t>开始二期开发</a:t>
          </a:r>
        </a:p>
      </dsp:txBody>
      <dsp:txXfrm>
        <a:off x="917351" y="1911874"/>
        <a:ext cx="4946008" cy="780159"/>
      </dsp:txXfrm>
    </dsp:sp>
    <dsp:sp modelId="{2D55AB07-BEE1-4862-ADE3-512AADCC91C6}">
      <dsp:nvSpPr>
        <dsp:cNvPr id="0" name=""/>
        <dsp:cNvSpPr/>
      </dsp:nvSpPr>
      <dsp:spPr>
        <a:xfrm>
          <a:off x="1339619" y="2831404"/>
          <a:ext cx="5979749" cy="8287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12.25</a:t>
          </a:r>
          <a:r>
            <a:rPr lang="zh-CN" altLang="en-US" sz="2500" kern="1200" dirty="0"/>
            <a:t>：性能测试及稳定性测试</a:t>
          </a:r>
        </a:p>
      </dsp:txBody>
      <dsp:txXfrm>
        <a:off x="1363891" y="2855676"/>
        <a:ext cx="4946008" cy="780159"/>
      </dsp:txXfrm>
    </dsp:sp>
    <dsp:sp modelId="{D9883724-911B-46CF-8129-ED0C8284CC36}">
      <dsp:nvSpPr>
        <dsp:cNvPr id="0" name=""/>
        <dsp:cNvSpPr/>
      </dsp:nvSpPr>
      <dsp:spPr>
        <a:xfrm>
          <a:off x="1786159" y="3775205"/>
          <a:ext cx="5979749" cy="8287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1.9</a:t>
          </a:r>
          <a:r>
            <a:rPr lang="zh-CN" altLang="en-US" sz="2500" kern="1200" dirty="0"/>
            <a:t>：发版</a:t>
          </a:r>
        </a:p>
      </dsp:txBody>
      <dsp:txXfrm>
        <a:off x="1810431" y="3799477"/>
        <a:ext cx="4946008" cy="780159"/>
      </dsp:txXfrm>
    </dsp:sp>
    <dsp:sp modelId="{15ADF7C0-E026-4450-91AD-EF8701733BFD}">
      <dsp:nvSpPr>
        <dsp:cNvPr id="0" name=""/>
        <dsp:cNvSpPr/>
      </dsp:nvSpPr>
      <dsp:spPr>
        <a:xfrm>
          <a:off x="5441092" y="605414"/>
          <a:ext cx="538657" cy="53865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5562290" y="605414"/>
        <a:ext cx="296261" cy="405339"/>
      </dsp:txXfrm>
    </dsp:sp>
    <dsp:sp modelId="{3DC6749B-E758-478C-B7E1-D42409151065}">
      <dsp:nvSpPr>
        <dsp:cNvPr id="0" name=""/>
        <dsp:cNvSpPr/>
      </dsp:nvSpPr>
      <dsp:spPr>
        <a:xfrm>
          <a:off x="5887632" y="1549215"/>
          <a:ext cx="538657" cy="53865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008830" y="1549215"/>
        <a:ext cx="296261" cy="405339"/>
      </dsp:txXfrm>
    </dsp:sp>
    <dsp:sp modelId="{DA5C80BF-10AA-4867-BADA-EC08CA58EAA8}">
      <dsp:nvSpPr>
        <dsp:cNvPr id="0" name=""/>
        <dsp:cNvSpPr/>
      </dsp:nvSpPr>
      <dsp:spPr>
        <a:xfrm>
          <a:off x="6334172" y="2479204"/>
          <a:ext cx="538657" cy="53865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455370" y="2479204"/>
        <a:ext cx="296261" cy="405339"/>
      </dsp:txXfrm>
    </dsp:sp>
    <dsp:sp modelId="{24F34381-F103-493F-A6C7-021DED527768}">
      <dsp:nvSpPr>
        <dsp:cNvPr id="0" name=""/>
        <dsp:cNvSpPr/>
      </dsp:nvSpPr>
      <dsp:spPr>
        <a:xfrm>
          <a:off x="6780711" y="3432214"/>
          <a:ext cx="538657" cy="53865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901909" y="3432214"/>
        <a:ext cx="296261" cy="40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C833-A589-447C-8091-2A1D539B62A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BEA6B-1853-4CF7-BF5F-22D3A85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0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73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0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0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0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09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689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Shape 127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Shape 128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129" name="Shape 129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30" name="Shape 130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148352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998334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44373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9433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6102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2012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787691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6409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26371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88284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941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7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Shape 140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Shape 141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Shape 142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43" name="Shape 14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61813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图片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图片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6700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1595643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hasCustomPrompt="1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446202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507966"/>
            <a:ext cx="9655127" cy="5348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Shape 46" descr="文本占位符 7"/>
          <p:cNvSpPr>
            <a:spLocks noGrp="1"/>
          </p:cNvSpPr>
          <p:nvPr>
            <p:ph type="body" sz="half" idx="13"/>
          </p:nvPr>
        </p:nvSpPr>
        <p:spPr>
          <a:xfrm>
            <a:off x="1268388" y="2303185"/>
            <a:ext cx="9655176" cy="3145116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734856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Shape 56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57" name="Shape 57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58" name="Shape 58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06991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 hasCustomPrompt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69" name="Shape 69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70" name="Shape 70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90564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 hasCustomPrompt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Shape 80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81" name="Shape 81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82" name="Shape 82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83" name="Shape 8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84" name="Shape 84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185506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" name="Shape 95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27420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 hasCustomPrompt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Shape 105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Shape 106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107" name="Shape 107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285337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 hasCustomPrompt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Shape 11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" name="Shape 11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0896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Shape 152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3" name="Shape 153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hape 154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" name="Shape 155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6" name="Shape 156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7" name="Shape 157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574960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 hasCustomPrompt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Shape 127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Shape 128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129" name="Shape 129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30" name="Shape 130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42880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 hasCustomPrompt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Shape 140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Shape 141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Shape 142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43" name="Shape 14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55349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 hasCustomPrompt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Shape 152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3" name="Shape 153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hape 154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" name="Shape 155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6" name="Shape 156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7" name="Shape 157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187950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7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 hasCustomPrompt="1"/>
          </p:nvPr>
        </p:nvSpPr>
        <p:spPr>
          <a:xfrm>
            <a:off x="510836" y="1072274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521523" y="1781427"/>
            <a:ext cx="2594848" cy="25762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" name="Shape 169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3379703" y="1781048"/>
            <a:ext cx="2594849" cy="25765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Shape 170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6237884" y="1792886"/>
            <a:ext cx="2594849" cy="2576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" name="Shape 171" descr="图片占位符 11"/>
          <p:cNvSpPr>
            <a:spLocks noGrp="1"/>
          </p:cNvSpPr>
          <p:nvPr>
            <p:ph type="pic" sz="quarter" idx="16"/>
          </p:nvPr>
        </p:nvSpPr>
        <p:spPr>
          <a:xfrm>
            <a:off x="9096066" y="1781365"/>
            <a:ext cx="2605534" cy="25768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Shape 172" descr="文本占位符 13"/>
          <p:cNvSpPr>
            <a:spLocks noGrp="1"/>
          </p:cNvSpPr>
          <p:nvPr>
            <p:ph type="body" sz="quarter" idx="17"/>
          </p:nvPr>
        </p:nvSpPr>
        <p:spPr>
          <a:xfrm>
            <a:off x="519447" y="4589752"/>
            <a:ext cx="2596922" cy="165575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3" name="Shape 173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3365643" y="4603895"/>
            <a:ext cx="2608263" cy="1641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4" name="Shape 174" descr="文本占位符 19"/>
          <p:cNvSpPr>
            <a:spLocks noGrp="1"/>
          </p:cNvSpPr>
          <p:nvPr>
            <p:ph type="body" sz="quarter" idx="19"/>
          </p:nvPr>
        </p:nvSpPr>
        <p:spPr>
          <a:xfrm>
            <a:off x="6237431" y="4604183"/>
            <a:ext cx="2595564" cy="1641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5" name="Shape 175" descr="文本占位符 21"/>
          <p:cNvSpPr>
            <a:spLocks noGrp="1"/>
          </p:cNvSpPr>
          <p:nvPr>
            <p:ph type="body" sz="quarter" idx="20"/>
          </p:nvPr>
        </p:nvSpPr>
        <p:spPr>
          <a:xfrm>
            <a:off x="9096518" y="4589895"/>
            <a:ext cx="2605081" cy="1655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066862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390565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908204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 hasCustomPrompt="1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 hasCustomPrompt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40024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hasCustomPrompt="1"/>
          </p:nvPr>
        </p:nvSpPr>
        <p:spPr>
          <a:xfrm>
            <a:off x="838369" y="660400"/>
            <a:ext cx="1180622" cy="676994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 hasCustomPrompt="1"/>
          </p:nvPr>
        </p:nvSpPr>
        <p:spPr>
          <a:xfrm>
            <a:off x="2089638" y="1739900"/>
            <a:ext cx="6608882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E72427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E72427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E72427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" name="Shape 216" descr="文本占位符 10"/>
          <p:cNvSpPr>
            <a:spLocks noGrp="1"/>
          </p:cNvSpPr>
          <p:nvPr>
            <p:ph type="body" sz="quarter" idx="13"/>
          </p:nvPr>
        </p:nvSpPr>
        <p:spPr>
          <a:xfrm>
            <a:off x="838370" y="1739900"/>
            <a:ext cx="1180621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7" name="Shape 217" descr="文本占位符 12"/>
          <p:cNvSpPr>
            <a:spLocks noGrp="1"/>
          </p:cNvSpPr>
          <p:nvPr>
            <p:ph type="body" sz="quarter" idx="14"/>
          </p:nvPr>
        </p:nvSpPr>
        <p:spPr>
          <a:xfrm>
            <a:off x="838200" y="2470515"/>
            <a:ext cx="1181100" cy="4841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8" name="Shape 218" descr="文本占位符 14"/>
          <p:cNvSpPr>
            <a:spLocks noGrp="1"/>
          </p:cNvSpPr>
          <p:nvPr>
            <p:ph type="body" sz="quarter" idx="15"/>
          </p:nvPr>
        </p:nvSpPr>
        <p:spPr>
          <a:xfrm>
            <a:off x="2089637" y="2470514"/>
            <a:ext cx="6610351" cy="48288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9" name="Shape 219" descr="文本占位符 16"/>
          <p:cNvSpPr>
            <a:spLocks noGrp="1"/>
          </p:cNvSpPr>
          <p:nvPr>
            <p:ph type="body" sz="quarter" idx="16"/>
          </p:nvPr>
        </p:nvSpPr>
        <p:spPr>
          <a:xfrm>
            <a:off x="838200" y="3081699"/>
            <a:ext cx="1180791" cy="48272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20" name="Shape 220" descr="文本占位符 18"/>
          <p:cNvSpPr>
            <a:spLocks noGrp="1"/>
          </p:cNvSpPr>
          <p:nvPr>
            <p:ph type="body" sz="quarter" idx="17"/>
          </p:nvPr>
        </p:nvSpPr>
        <p:spPr>
          <a:xfrm>
            <a:off x="2089637" y="3079503"/>
            <a:ext cx="6609533" cy="48491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003480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 hasCustomPrompt="1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867651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9" name="Shape 249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50" name="Shape 250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51" name="Shape 251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3733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21477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 hasCustomPrompt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1" name="Shape 261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62" name="Shape 262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63" name="Shape 263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95640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 hasCustomPrompt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Shape 273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74" name="Shape 274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75" name="Shape 275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76" name="Shape 27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77" name="Shape 277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129280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 hasCustomPrompt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7" name="Shape 28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8" name="Shape 28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621371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 hasCustomPrompt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8" name="Shape 298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9" name="Shape 299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300" name="Shape 300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89991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 hasCustomPrompt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Shape 310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1" name="Shape 311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36492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 hasCustomPrompt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0" name="Shape 320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Shape 321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322" name="Shape 322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23" name="Shape 323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033930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 hasCustomPrompt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3" name="Shape 333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Shape 334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5" name="Shape 335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36" name="Shape 33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74675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 hasCustomPrompt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5" name="Shape 345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Shape 346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Shape 347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8" name="Shape 348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49" name="Shape 349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50" name="Shape 350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549707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121065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09717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9552106"/>
      </p:ext>
    </p:extLst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结束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 hasCustomPrompt="1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390" name="Shape 390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9707824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6755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7113272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2821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71140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377127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1976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7767347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41565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51093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10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187020"/>
      </p:ext>
    </p:extLst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32050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34917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81885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81200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565468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83748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93042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3226421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1976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1268673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71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565998"/>
      </p:ext>
    </p:extLst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3955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26591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82200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57597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32562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10350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2302522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21318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19971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250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838369" y="660400"/>
            <a:ext cx="1180622" cy="676994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xfrm>
            <a:off x="2089638" y="1739900"/>
            <a:ext cx="6608882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E72427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E72427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E72427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6" name="Shape 216" descr="文本占位符 10"/>
          <p:cNvSpPr>
            <a:spLocks noGrp="1"/>
          </p:cNvSpPr>
          <p:nvPr>
            <p:ph type="body" sz="quarter" idx="13"/>
          </p:nvPr>
        </p:nvSpPr>
        <p:spPr>
          <a:xfrm>
            <a:off x="838370" y="1739900"/>
            <a:ext cx="1180621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7" name="Shape 217" descr="文本占位符 12"/>
          <p:cNvSpPr>
            <a:spLocks noGrp="1"/>
          </p:cNvSpPr>
          <p:nvPr>
            <p:ph type="body" sz="quarter" idx="14"/>
          </p:nvPr>
        </p:nvSpPr>
        <p:spPr>
          <a:xfrm>
            <a:off x="838200" y="2470515"/>
            <a:ext cx="1181100" cy="4841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8" name="Shape 218" descr="文本占位符 14"/>
          <p:cNvSpPr>
            <a:spLocks noGrp="1"/>
          </p:cNvSpPr>
          <p:nvPr>
            <p:ph type="body" sz="quarter" idx="15"/>
          </p:nvPr>
        </p:nvSpPr>
        <p:spPr>
          <a:xfrm>
            <a:off x="2089637" y="2470514"/>
            <a:ext cx="6610351" cy="48288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9" name="Shape 219" descr="文本占位符 16"/>
          <p:cNvSpPr>
            <a:spLocks noGrp="1"/>
          </p:cNvSpPr>
          <p:nvPr>
            <p:ph type="body" sz="quarter" idx="16"/>
          </p:nvPr>
        </p:nvSpPr>
        <p:spPr>
          <a:xfrm>
            <a:off x="838200" y="3081699"/>
            <a:ext cx="1180791" cy="48272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20" name="Shape 220" descr="文本占位符 18"/>
          <p:cNvSpPr>
            <a:spLocks noGrp="1"/>
          </p:cNvSpPr>
          <p:nvPr>
            <p:ph type="body" sz="quarter" idx="17"/>
          </p:nvPr>
        </p:nvSpPr>
        <p:spPr>
          <a:xfrm>
            <a:off x="2089637" y="3079503"/>
            <a:ext cx="6609533" cy="48491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00751"/>
      </p:ext>
    </p:extLst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2012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633068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96830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6350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19513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70809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82659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11446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4691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9762891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4309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967195"/>
      </p:ext>
    </p:extLst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2461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99308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2012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2687399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57616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44082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91999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80563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11722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图片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图片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28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9" name="Shape 249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50" name="Shape 250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51" name="Shape 251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57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51062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1" name="Shape 261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62" name="Shape 262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63" name="Shape 263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24621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Shape 273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74" name="Shape 274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75" name="Shape 275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76" name="Shape 27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77" name="Shape 277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82925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7" name="Shape 28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8" name="Shape 28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57823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8" name="Shape 298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9" name="Shape 299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300" name="Shape 300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56555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Shape 310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1" name="Shape 311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98659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0" name="Shape 320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Shape 321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322" name="Shape 322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23" name="Shape 323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358782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3" name="Shape 333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Shape 334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5" name="Shape 335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36" name="Shape 33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83233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5" name="Shape 345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Shape 346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Shape 347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8" name="Shape 348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49" name="Shape 349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50" name="Shape 350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24768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23822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0422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1268437" y="1507966"/>
            <a:ext cx="9655127" cy="5348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Shape 46" descr="文本占位符 7"/>
          <p:cNvSpPr>
            <a:spLocks noGrp="1"/>
          </p:cNvSpPr>
          <p:nvPr>
            <p:ph type="body" sz="half" idx="13"/>
          </p:nvPr>
        </p:nvSpPr>
        <p:spPr>
          <a:xfrm>
            <a:off x="1268388" y="2303185"/>
            <a:ext cx="9655176" cy="3145116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34458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结束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390" name="Shape 390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57720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127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7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510836" y="1072274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521523" y="1781427"/>
            <a:ext cx="2594848" cy="25762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" name="Shape 169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3379703" y="1781048"/>
            <a:ext cx="2594849" cy="25765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Shape 170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6237884" y="1792886"/>
            <a:ext cx="2594849" cy="2576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" name="Shape 171" descr="图片占位符 11"/>
          <p:cNvSpPr>
            <a:spLocks noGrp="1"/>
          </p:cNvSpPr>
          <p:nvPr>
            <p:ph type="pic" sz="quarter" idx="16"/>
          </p:nvPr>
        </p:nvSpPr>
        <p:spPr>
          <a:xfrm>
            <a:off x="9096066" y="1781365"/>
            <a:ext cx="2605534" cy="25768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Shape 172" descr="文本占位符 13"/>
          <p:cNvSpPr>
            <a:spLocks noGrp="1"/>
          </p:cNvSpPr>
          <p:nvPr>
            <p:ph type="body" sz="quarter" idx="17"/>
          </p:nvPr>
        </p:nvSpPr>
        <p:spPr>
          <a:xfrm>
            <a:off x="519447" y="4589752"/>
            <a:ext cx="2596922" cy="165575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3" name="Shape 173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3365643" y="4603895"/>
            <a:ext cx="2608263" cy="1641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4" name="Shape 174" descr="文本占位符 19"/>
          <p:cNvSpPr>
            <a:spLocks noGrp="1"/>
          </p:cNvSpPr>
          <p:nvPr>
            <p:ph type="body" sz="quarter" idx="19"/>
          </p:nvPr>
        </p:nvSpPr>
        <p:spPr>
          <a:xfrm>
            <a:off x="6237431" y="4604183"/>
            <a:ext cx="2595564" cy="1641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5" name="Shape 175" descr="文本占位符 21"/>
          <p:cNvSpPr>
            <a:spLocks noGrp="1"/>
          </p:cNvSpPr>
          <p:nvPr>
            <p:ph type="body" sz="quarter" idx="20"/>
          </p:nvPr>
        </p:nvSpPr>
        <p:spPr>
          <a:xfrm>
            <a:off x="9096518" y="4589895"/>
            <a:ext cx="2605081" cy="1655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12121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45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11012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3166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878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577073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1976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126917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0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Shape 56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57" name="Shape 57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58" name="Shape 58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660245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665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67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1337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3862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2513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933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3830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0508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3972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317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69" name="Shape 69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70" name="Shape 70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2995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1976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757002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955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9023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1909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898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7279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026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73947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hasCustomPrompt="1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2963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507966"/>
            <a:ext cx="9655127" cy="5348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Shape 46" descr="文本占位符 7"/>
          <p:cNvSpPr>
            <a:spLocks noGrp="1"/>
          </p:cNvSpPr>
          <p:nvPr>
            <p:ph type="body" sz="half" idx="13"/>
          </p:nvPr>
        </p:nvSpPr>
        <p:spPr>
          <a:xfrm>
            <a:off x="1268388" y="2303185"/>
            <a:ext cx="9655176" cy="3145116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235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Shape 80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81" name="Shape 81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82" name="Shape 82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83" name="Shape 8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84" name="Shape 84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55370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Shape 56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57" name="Shape 57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58" name="Shape 58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55416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 hasCustomPrompt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69" name="Shape 69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70" name="Shape 70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97623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 hasCustomPrompt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Shape 80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81" name="Shape 81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82" name="Shape 82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83" name="Shape 8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84" name="Shape 84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43117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" name="Shape 95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62211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 hasCustomPrompt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Shape 105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Shape 106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107" name="Shape 107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17835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 hasCustomPrompt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Shape 11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" name="Shape 11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606644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 hasCustomPrompt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Shape 127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Shape 128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129" name="Shape 129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30" name="Shape 130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64781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 hasCustomPrompt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Shape 140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Shape 141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Shape 142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43" name="Shape 143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02733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 hasCustomPrompt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Shape 152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3" name="Shape 153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hape 154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" name="Shape 155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6" name="Shape 156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7" name="Shape 157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06453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7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 hasCustomPrompt="1"/>
          </p:nvPr>
        </p:nvSpPr>
        <p:spPr>
          <a:xfrm>
            <a:off x="510836" y="1072274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521523" y="1781427"/>
            <a:ext cx="2594848" cy="25762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" name="Shape 169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3379703" y="1781048"/>
            <a:ext cx="2594849" cy="25765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Shape 170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6237884" y="1792886"/>
            <a:ext cx="2594849" cy="2576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" name="Shape 171" descr="图片占位符 11"/>
          <p:cNvSpPr>
            <a:spLocks noGrp="1"/>
          </p:cNvSpPr>
          <p:nvPr>
            <p:ph type="pic" sz="quarter" idx="16"/>
          </p:nvPr>
        </p:nvSpPr>
        <p:spPr>
          <a:xfrm>
            <a:off x="9096066" y="1781365"/>
            <a:ext cx="2605534" cy="25768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Shape 172" descr="文本占位符 13"/>
          <p:cNvSpPr>
            <a:spLocks noGrp="1"/>
          </p:cNvSpPr>
          <p:nvPr>
            <p:ph type="body" sz="quarter" idx="17"/>
          </p:nvPr>
        </p:nvSpPr>
        <p:spPr>
          <a:xfrm>
            <a:off x="519447" y="4589752"/>
            <a:ext cx="2596922" cy="165575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3" name="Shape 173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3365643" y="4603895"/>
            <a:ext cx="2608263" cy="1641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4" name="Shape 174" descr="文本占位符 19"/>
          <p:cNvSpPr>
            <a:spLocks noGrp="1"/>
          </p:cNvSpPr>
          <p:nvPr>
            <p:ph type="body" sz="quarter" idx="19"/>
          </p:nvPr>
        </p:nvSpPr>
        <p:spPr>
          <a:xfrm>
            <a:off x="6237431" y="4604183"/>
            <a:ext cx="2595564" cy="1641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175" name="Shape 175" descr="文本占位符 21"/>
          <p:cNvSpPr>
            <a:spLocks noGrp="1"/>
          </p:cNvSpPr>
          <p:nvPr>
            <p:ph type="body" sz="quarter" idx="20"/>
          </p:nvPr>
        </p:nvSpPr>
        <p:spPr>
          <a:xfrm>
            <a:off x="9096518" y="4589895"/>
            <a:ext cx="2605081" cy="165561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434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" name="Shape 95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24275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619217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782815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封面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 hasCustomPrompt="1"/>
          </p:nvPr>
        </p:nvSpPr>
        <p:spPr>
          <a:xfrm>
            <a:off x="482991" y="762000"/>
            <a:ext cx="8520332" cy="22775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 hasCustomPrompt="1"/>
          </p:nvPr>
        </p:nvSpPr>
        <p:spPr>
          <a:xfrm>
            <a:off x="482991" y="3636921"/>
            <a:ext cx="8520332" cy="14176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6294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hasCustomPrompt="1"/>
          </p:nvPr>
        </p:nvSpPr>
        <p:spPr>
          <a:xfrm>
            <a:off x="838369" y="660400"/>
            <a:ext cx="1180622" cy="676994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 hasCustomPrompt="1"/>
          </p:nvPr>
        </p:nvSpPr>
        <p:spPr>
          <a:xfrm>
            <a:off x="2089638" y="1739900"/>
            <a:ext cx="6608882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E72427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E72427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E72427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" name="Shape 216" descr="文本占位符 10"/>
          <p:cNvSpPr>
            <a:spLocks noGrp="1"/>
          </p:cNvSpPr>
          <p:nvPr>
            <p:ph type="body" sz="quarter" idx="13"/>
          </p:nvPr>
        </p:nvSpPr>
        <p:spPr>
          <a:xfrm>
            <a:off x="838370" y="1739900"/>
            <a:ext cx="1180621" cy="58127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7" name="Shape 217" descr="文本占位符 12"/>
          <p:cNvSpPr>
            <a:spLocks noGrp="1"/>
          </p:cNvSpPr>
          <p:nvPr>
            <p:ph type="body" sz="quarter" idx="14"/>
          </p:nvPr>
        </p:nvSpPr>
        <p:spPr>
          <a:xfrm>
            <a:off x="838200" y="2470515"/>
            <a:ext cx="1181100" cy="4841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8" name="Shape 218" descr="文本占位符 14"/>
          <p:cNvSpPr>
            <a:spLocks noGrp="1"/>
          </p:cNvSpPr>
          <p:nvPr>
            <p:ph type="body" sz="quarter" idx="15"/>
          </p:nvPr>
        </p:nvSpPr>
        <p:spPr>
          <a:xfrm>
            <a:off x="2089637" y="2470514"/>
            <a:ext cx="6610351" cy="48288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19" name="Shape 219" descr="文本占位符 16"/>
          <p:cNvSpPr>
            <a:spLocks noGrp="1"/>
          </p:cNvSpPr>
          <p:nvPr>
            <p:ph type="body" sz="quarter" idx="16"/>
          </p:nvPr>
        </p:nvSpPr>
        <p:spPr>
          <a:xfrm>
            <a:off x="838200" y="3081699"/>
            <a:ext cx="1180791" cy="48272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  <p:sp>
        <p:nvSpPr>
          <p:cNvPr id="220" name="Shape 220" descr="文本占位符 18"/>
          <p:cNvSpPr>
            <a:spLocks noGrp="1"/>
          </p:cNvSpPr>
          <p:nvPr>
            <p:ph type="body" sz="quarter" idx="17"/>
          </p:nvPr>
        </p:nvSpPr>
        <p:spPr>
          <a:xfrm>
            <a:off x="2089637" y="3079503"/>
            <a:ext cx="6609533" cy="48491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lvl1pPr>
          </a:lstStyle>
          <a:p>
            <a:pPr marL="0" indent="0">
              <a:lnSpc>
                <a:spcPct val="90000"/>
              </a:lnSpc>
              <a:buSzTx/>
              <a:buFontTx/>
              <a:buNone/>
              <a:defRPr>
                <a:solidFill>
                  <a:srgbClr val="E7242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07599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 hasCustomPrompt="1"/>
          </p:nvPr>
        </p:nvSpPr>
        <p:spPr>
          <a:xfrm>
            <a:off x="838200" y="1193801"/>
            <a:ext cx="8520332" cy="17654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3134584"/>
            <a:ext cx="8520332" cy="21613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3600">
                <a:solidFill>
                  <a:srgbClr val="E7242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57364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 hasCustomPrompt="1"/>
          </p:nvPr>
        </p:nvSpPr>
        <p:spPr>
          <a:xfrm>
            <a:off x="1268437" y="1224673"/>
            <a:ext cx="9655127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9" name="Shape 249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1268413" y="3792079"/>
            <a:ext cx="9655176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50" name="Shape 250" descr="文本占位符 11"/>
          <p:cNvSpPr>
            <a:spLocks noGrp="1"/>
          </p:cNvSpPr>
          <p:nvPr>
            <p:ph type="body" sz="quarter" idx="14"/>
          </p:nvPr>
        </p:nvSpPr>
        <p:spPr>
          <a:xfrm>
            <a:off x="1268413" y="4524291"/>
            <a:ext cx="9655176" cy="130818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51" name="Shape 251" descr="文本占位符 16"/>
          <p:cNvSpPr>
            <a:spLocks noGrp="1"/>
          </p:cNvSpPr>
          <p:nvPr>
            <p:ph type="body" sz="quarter" idx="15"/>
          </p:nvPr>
        </p:nvSpPr>
        <p:spPr>
          <a:xfrm>
            <a:off x="1260809" y="1934031"/>
            <a:ext cx="9655176" cy="130818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647340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 hasCustomPrompt="1"/>
          </p:nvPr>
        </p:nvSpPr>
        <p:spPr>
          <a:xfrm>
            <a:off x="6304156" y="1351675"/>
            <a:ext cx="493644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1" name="Shape 261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28806" y="1370941"/>
            <a:ext cx="493644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62" name="Shape 262" descr="文本占位符 8"/>
          <p:cNvSpPr>
            <a:spLocks noGrp="1"/>
          </p:cNvSpPr>
          <p:nvPr>
            <p:ph type="body" sz="half" idx="14"/>
          </p:nvPr>
        </p:nvSpPr>
        <p:spPr>
          <a:xfrm>
            <a:off x="928688" y="2169819"/>
            <a:ext cx="4937126" cy="3748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63" name="Shape 263" descr="文本占位符 11"/>
          <p:cNvSpPr>
            <a:spLocks noGrp="1"/>
          </p:cNvSpPr>
          <p:nvPr>
            <p:ph type="body" sz="half" idx="15"/>
          </p:nvPr>
        </p:nvSpPr>
        <p:spPr>
          <a:xfrm>
            <a:off x="6303964" y="2170113"/>
            <a:ext cx="4937126" cy="374808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117274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文字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 hasCustomPrompt="1"/>
          </p:nvPr>
        </p:nvSpPr>
        <p:spPr>
          <a:xfrm>
            <a:off x="4511295" y="1361308"/>
            <a:ext cx="3109795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Shape 273" descr="文本占位符 7"/>
          <p:cNvSpPr>
            <a:spLocks noGrp="1"/>
          </p:cNvSpPr>
          <p:nvPr>
            <p:ph type="body" sz="quarter" idx="13"/>
          </p:nvPr>
        </p:nvSpPr>
        <p:spPr>
          <a:xfrm>
            <a:off x="994121" y="1370941"/>
            <a:ext cx="3109795" cy="5971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74" name="Shape 274" descr="文本占位符 8"/>
          <p:cNvSpPr>
            <a:spLocks noGrp="1"/>
          </p:cNvSpPr>
          <p:nvPr>
            <p:ph type="body" sz="quarter" idx="14"/>
          </p:nvPr>
        </p:nvSpPr>
        <p:spPr>
          <a:xfrm>
            <a:off x="8028469" y="1371291"/>
            <a:ext cx="3109795" cy="60642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275" name="Shape 275" descr="文本占位符 9"/>
          <p:cNvSpPr>
            <a:spLocks noGrp="1"/>
          </p:cNvSpPr>
          <p:nvPr>
            <p:ph type="body" sz="quarter" idx="15"/>
          </p:nvPr>
        </p:nvSpPr>
        <p:spPr>
          <a:xfrm>
            <a:off x="994122" y="2138363"/>
            <a:ext cx="3109794" cy="384333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76" name="Shape 27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4511675" y="2138362"/>
            <a:ext cx="3109914" cy="3843339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277" name="Shape 277" descr="文本占位符 16"/>
          <p:cNvSpPr>
            <a:spLocks noGrp="1"/>
          </p:cNvSpPr>
          <p:nvPr>
            <p:ph type="body" sz="quarter" idx="17"/>
          </p:nvPr>
        </p:nvSpPr>
        <p:spPr>
          <a:xfrm>
            <a:off x="8027988" y="2138363"/>
            <a:ext cx="3109913" cy="38431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663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 hasCustomPrompt="1"/>
          </p:nvPr>
        </p:nvSpPr>
        <p:spPr>
          <a:xfrm>
            <a:off x="7011728" y="1782750"/>
            <a:ext cx="4342074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7" name="Shape 28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1782751"/>
            <a:ext cx="5680165" cy="370488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8" name="Shape 28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7011727" y="2493299"/>
            <a:ext cx="4341813" cy="299433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122702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 hasCustomPrompt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8" name="Shape 298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9" name="Shape 299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300" name="Shape 300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962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281360" y="140678"/>
            <a:ext cx="524423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663179" y="1290456"/>
            <a:ext cx="4442222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Shape 105" descr="图片占位符 8"/>
          <p:cNvSpPr>
            <a:spLocks noGrp="1"/>
          </p:cNvSpPr>
          <p:nvPr>
            <p:ph type="pic" idx="13"/>
          </p:nvPr>
        </p:nvSpPr>
        <p:spPr>
          <a:xfrm>
            <a:off x="7093131" y="0"/>
            <a:ext cx="509887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Shape 106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663575" y="1973036"/>
            <a:ext cx="4441826" cy="50234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/>
            </a:lvl1pPr>
          </a:lstStyle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107" name="Shape 107" descr="文本占位符 7"/>
          <p:cNvSpPr>
            <a:spLocks noGrp="1"/>
          </p:cNvSpPr>
          <p:nvPr>
            <p:ph type="body" sz="half" idx="15"/>
          </p:nvPr>
        </p:nvSpPr>
        <p:spPr>
          <a:xfrm>
            <a:off x="677644" y="2768322"/>
            <a:ext cx="5749926" cy="3196382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10243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 hasCustomPrompt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Shape 310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1" name="Shape 311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986773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 hasCustomPrompt="1"/>
          </p:nvPr>
        </p:nvSpPr>
        <p:spPr>
          <a:xfrm>
            <a:off x="493360" y="3868552"/>
            <a:ext cx="5345738" cy="616409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0" name="Shape 320" descr="图片占位符 8"/>
          <p:cNvSpPr>
            <a:spLocks noGrp="1"/>
          </p:cNvSpPr>
          <p:nvPr>
            <p:ph type="pic" idx="13"/>
          </p:nvPr>
        </p:nvSpPr>
        <p:spPr>
          <a:xfrm>
            <a:off x="1" y="-1"/>
            <a:ext cx="12192001" cy="35008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Shape 321" descr="文本占位符 7"/>
          <p:cNvSpPr>
            <a:spLocks noGrp="1"/>
          </p:cNvSpPr>
          <p:nvPr>
            <p:ph type="body" sz="quarter" idx="14"/>
          </p:nvPr>
        </p:nvSpPr>
        <p:spPr>
          <a:xfrm>
            <a:off x="6201830" y="3868552"/>
            <a:ext cx="5345738" cy="60570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4800"/>
            </a:lvl1pPr>
          </a:lstStyle>
          <a:p>
            <a:pPr marL="0" indent="0">
              <a:buSzTx/>
              <a:buFontTx/>
              <a:buNone/>
              <a:defRPr sz="4800"/>
            </a:pPr>
            <a:endParaRPr/>
          </a:p>
        </p:txBody>
      </p:sp>
      <p:sp>
        <p:nvSpPr>
          <p:cNvPr id="322" name="Shape 322" descr="文本占位符 2"/>
          <p:cNvSpPr>
            <a:spLocks noGrp="1"/>
          </p:cNvSpPr>
          <p:nvPr>
            <p:ph type="body" sz="quarter" idx="15"/>
          </p:nvPr>
        </p:nvSpPr>
        <p:spPr>
          <a:xfrm>
            <a:off x="493985" y="4598126"/>
            <a:ext cx="5345113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23" name="Shape 323" descr="文本占位符 10"/>
          <p:cNvSpPr>
            <a:spLocks noGrp="1"/>
          </p:cNvSpPr>
          <p:nvPr>
            <p:ph type="body" sz="quarter" idx="16"/>
          </p:nvPr>
        </p:nvSpPr>
        <p:spPr>
          <a:xfrm>
            <a:off x="6201828" y="4598126"/>
            <a:ext cx="5345738" cy="1599475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659960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 hasCustomPrompt="1"/>
          </p:nvPr>
        </p:nvSpPr>
        <p:spPr>
          <a:xfrm>
            <a:off x="894472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3" name="Shape 333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75778"/>
            <a:ext cx="4922521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Shape 334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6200639" y="1875398"/>
            <a:ext cx="4924426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5" name="Shape 335" descr="文本占位符 7"/>
          <p:cNvSpPr>
            <a:spLocks noGrp="1"/>
          </p:cNvSpPr>
          <p:nvPr>
            <p:ph type="body" sz="quarter" idx="15"/>
          </p:nvPr>
        </p:nvSpPr>
        <p:spPr>
          <a:xfrm>
            <a:off x="904657" y="4945218"/>
            <a:ext cx="4908317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36" name="Shape 336" descr="文本占位符 13"/>
          <p:cNvSpPr>
            <a:spLocks noGrp="1"/>
          </p:cNvSpPr>
          <p:nvPr>
            <p:ph type="body" sz="quarter" idx="16"/>
          </p:nvPr>
        </p:nvSpPr>
        <p:spPr>
          <a:xfrm>
            <a:off x="6196824" y="4945217"/>
            <a:ext cx="4924426" cy="1214283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360633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页 6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 hasCustomPrompt="1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 hasCustomPrompt="1"/>
          </p:nvPr>
        </p:nvSpPr>
        <p:spPr>
          <a:xfrm>
            <a:off x="883920" y="1074452"/>
            <a:ext cx="7772401" cy="52937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5" name="Shape 345" descr="图片占位符 8"/>
          <p:cNvSpPr>
            <a:spLocks noGrp="1"/>
          </p:cNvSpPr>
          <p:nvPr>
            <p:ph type="pic" sz="quarter" idx="13"/>
          </p:nvPr>
        </p:nvSpPr>
        <p:spPr>
          <a:xfrm>
            <a:off x="890452" y="1840610"/>
            <a:ext cx="3148148" cy="28380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Shape 346" descr="图片占位符 6"/>
          <p:cNvSpPr>
            <a:spLocks noGrp="1"/>
          </p:cNvSpPr>
          <p:nvPr>
            <p:ph type="pic" sz="quarter" idx="14"/>
          </p:nvPr>
        </p:nvSpPr>
        <p:spPr>
          <a:xfrm>
            <a:off x="4521926" y="1840230"/>
            <a:ext cx="3148149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Shape 347" descr="图片占位符 7"/>
          <p:cNvSpPr>
            <a:spLocks noGrp="1"/>
          </p:cNvSpPr>
          <p:nvPr>
            <p:ph type="pic" sz="quarter" idx="15"/>
          </p:nvPr>
        </p:nvSpPr>
        <p:spPr>
          <a:xfrm>
            <a:off x="8153400" y="1840548"/>
            <a:ext cx="3148148" cy="2838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8" name="Shape 348" descr="文本占位符 11"/>
          <p:cNvSpPr>
            <a:spLocks noGrp="1"/>
          </p:cNvSpPr>
          <p:nvPr>
            <p:ph type="body" sz="quarter" idx="16"/>
          </p:nvPr>
        </p:nvSpPr>
        <p:spPr>
          <a:xfrm>
            <a:off x="890588" y="4898074"/>
            <a:ext cx="3148013" cy="135032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49" name="Shape 349" descr="文本占位符 15"/>
          <p:cNvSpPr>
            <a:spLocks noGrp="1"/>
          </p:cNvSpPr>
          <p:nvPr>
            <p:ph type="body" sz="quarter" idx="17"/>
          </p:nvPr>
        </p:nvSpPr>
        <p:spPr>
          <a:xfrm>
            <a:off x="4521200" y="4897438"/>
            <a:ext cx="3149600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50" name="Shape 350" descr="文本占位符 17"/>
          <p:cNvSpPr>
            <a:spLocks noGrp="1"/>
          </p:cNvSpPr>
          <p:nvPr>
            <p:ph type="body" sz="quarter" idx="18"/>
          </p:nvPr>
        </p:nvSpPr>
        <p:spPr>
          <a:xfrm>
            <a:off x="8153400" y="4897438"/>
            <a:ext cx="3148148" cy="1351001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517808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858383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页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16035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结束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 hasCustomPrompt="1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390" name="Shape 390"/>
          <p:cNvSpPr>
            <a:spLocks noGrp="1"/>
          </p:cNvSpPr>
          <p:nvPr>
            <p:ph type="sldNum" sz="quarter" idx="2"/>
          </p:nvPr>
        </p:nvSpPr>
        <p:spPr>
          <a:xfrm>
            <a:off x="11051476" y="6400414"/>
            <a:ext cx="302325" cy="276999"/>
          </a:xfrm>
          <a:prstGeom prst="rect">
            <a:avLst/>
          </a:prstGeom>
        </p:spPr>
        <p:txBody>
          <a:bodyPr/>
          <a:lstStyle>
            <a:lvl1pPr defTabSz="412750"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168945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040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196452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4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页 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0" cy="5276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E72427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864326" y="1101633"/>
            <a:ext cx="10489476" cy="50504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Shape 117" descr="图片占位符 8"/>
          <p:cNvSpPr>
            <a:spLocks noGrp="1"/>
          </p:cNvSpPr>
          <p:nvPr>
            <p:ph type="pic" sz="half" idx="13"/>
          </p:nvPr>
        </p:nvSpPr>
        <p:spPr>
          <a:xfrm>
            <a:off x="864327" y="3148150"/>
            <a:ext cx="10463348" cy="30436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" name="Shape 118" descr="文本占位符 6"/>
          <p:cNvSpPr>
            <a:spLocks noGrp="1"/>
          </p:cNvSpPr>
          <p:nvPr>
            <p:ph type="body" sz="quarter" idx="14"/>
          </p:nvPr>
        </p:nvSpPr>
        <p:spPr>
          <a:xfrm>
            <a:off x="864325" y="1710734"/>
            <a:ext cx="10489476" cy="1146767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E72427"/>
              </a:buCl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33027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11751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8498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83120" y="2222640"/>
            <a:ext cx="8520120" cy="37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31984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1528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704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3641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1823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9771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20120" cy="81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8223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26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5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30.xml"/><Relationship Id="rId29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24" Type="http://schemas.openxmlformats.org/officeDocument/2006/relationships/slideLayout" Target="../slideLayouts/slideLayout13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23" Type="http://schemas.openxmlformats.org/officeDocument/2006/relationships/slideLayout" Target="../slideLayouts/slideLayout133.xml"/><Relationship Id="rId28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9.xml"/><Relationship Id="rId31" Type="http://schemas.openxmlformats.org/officeDocument/2006/relationships/theme" Target="../theme/theme7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Relationship Id="rId22" Type="http://schemas.openxmlformats.org/officeDocument/2006/relationships/slideLayout" Target="../slideLayouts/slideLayout132.xml"/><Relationship Id="rId27" Type="http://schemas.openxmlformats.org/officeDocument/2006/relationships/slideLayout" Target="../slideLayouts/slideLayout137.xml"/><Relationship Id="rId30" Type="http://schemas.openxmlformats.org/officeDocument/2006/relationships/slideLayout" Target="../slideLayouts/slideLayout1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057888" y="6400414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200"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60676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732" r:id="rId3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28600" marR="0" indent="-228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11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00150" marR="0" indent="-28575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8171" marR="0" indent="-326571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55371" marR="0" indent="-326571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3120" y="762120"/>
            <a:ext cx="8520120" cy="2277360"/>
          </a:xfrm>
          <a:prstGeom prst="rect">
            <a:avLst/>
          </a:prstGeom>
        </p:spPr>
        <p:txBody>
          <a:bodyPr lIns="45720" tIns="45000" rIns="45720" bIns="45000" anchor="b"/>
          <a:lstStyle/>
          <a:p>
            <a:pPr>
              <a:lnSpc>
                <a:spcPct val="100000"/>
              </a:lnSpc>
            </a:pPr>
            <a:r>
              <a:rPr lang="zh-CN" sz="4000">
                <a:solidFill>
                  <a:srgbClr val="FFFFFF"/>
                </a:solidFill>
                <a:latin typeface="微软雅黑"/>
                <a:ea typeface="微软雅黑"/>
              </a:rPr>
              <a:t>Click to edit the title text format标题文本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83120" y="3637080"/>
            <a:ext cx="8520120" cy="141732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Seventh Outline Level正文级别 1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2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3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4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057760" y="6400440"/>
            <a:ext cx="29556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DAFA54A7-5245-4B1A-8C04-4E8FC9A739A4}" type="slidenum">
              <a:rPr lang="en-US" sz="1200">
                <a:solidFill>
                  <a:srgbClr val="FFFFFF"/>
                </a:solidFill>
                <a:latin typeface="微软雅黑"/>
                <a:ea typeface="微软雅黑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3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81520" y="140760"/>
            <a:ext cx="8328960" cy="5274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zh-CN" sz="2400" b="1">
                <a:solidFill>
                  <a:srgbClr val="E72427"/>
                </a:solidFill>
                <a:latin typeface="微软雅黑"/>
                <a:ea typeface="微软雅黑"/>
              </a:rPr>
              <a:t>Click to edit the title text format标题文本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ldNum"/>
          </p:nvPr>
        </p:nvSpPr>
        <p:spPr>
          <a:xfrm>
            <a:off x="11057760" y="6400440"/>
            <a:ext cx="29556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r">
              <a:lnSpc>
                <a:spcPct val="100000"/>
              </a:lnSpc>
            </a:pPr>
            <a:fld id="{4CF0F3EF-FD07-4D24-B5E5-F277192B1686}" type="slidenum">
              <a:rPr lang="en-US" sz="1200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0840" y="1072440"/>
            <a:ext cx="7772040" cy="5288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Seventh Outline Level正文级别 1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2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3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4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21640" y="1781280"/>
            <a:ext cx="2594520" cy="257580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Seventh Outline Level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379680" y="1780920"/>
            <a:ext cx="2594520" cy="257616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Seventh Outline Level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6237720" y="1792800"/>
            <a:ext cx="2594520" cy="257580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Seventh Outline Level</a:t>
            </a:r>
            <a:endParaRPr/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9096120" y="1781280"/>
            <a:ext cx="2605320" cy="257652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Seventh Outline Level</a:t>
            </a:r>
            <a:endParaRPr/>
          </a:p>
        </p:txBody>
      </p:sp>
      <p:sp>
        <p:nvSpPr>
          <p:cNvPr id="44" name="PlaceHolder 8"/>
          <p:cNvSpPr>
            <a:spLocks noGrp="1"/>
          </p:cNvSpPr>
          <p:nvPr>
            <p:ph type="body"/>
          </p:nvPr>
        </p:nvSpPr>
        <p:spPr>
          <a:xfrm>
            <a:off x="519480" y="4589640"/>
            <a:ext cx="2596680" cy="165528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Seventh Outline Level</a:t>
            </a:r>
            <a:endParaRPr/>
          </a:p>
        </p:txBody>
      </p:sp>
      <p:sp>
        <p:nvSpPr>
          <p:cNvPr id="45" name="PlaceHolder 9"/>
          <p:cNvSpPr>
            <a:spLocks noGrp="1"/>
          </p:cNvSpPr>
          <p:nvPr>
            <p:ph type="body"/>
          </p:nvPr>
        </p:nvSpPr>
        <p:spPr>
          <a:xfrm>
            <a:off x="3365640" y="4604040"/>
            <a:ext cx="2607840" cy="164124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Seventh Outline Level</a:t>
            </a:r>
            <a:endParaRPr/>
          </a:p>
        </p:txBody>
      </p:sp>
      <p:sp>
        <p:nvSpPr>
          <p:cNvPr id="46" name="PlaceHolder 10"/>
          <p:cNvSpPr>
            <a:spLocks noGrp="1"/>
          </p:cNvSpPr>
          <p:nvPr>
            <p:ph type="body"/>
          </p:nvPr>
        </p:nvSpPr>
        <p:spPr>
          <a:xfrm>
            <a:off x="6237360" y="4604040"/>
            <a:ext cx="2595240" cy="164088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Seventh Outline Level</a:t>
            </a:r>
            <a:endParaRPr/>
          </a:p>
        </p:txBody>
      </p:sp>
      <p:sp>
        <p:nvSpPr>
          <p:cNvPr id="47" name="PlaceHolder 11"/>
          <p:cNvSpPr>
            <a:spLocks noGrp="1"/>
          </p:cNvSpPr>
          <p:nvPr>
            <p:ph type="body"/>
          </p:nvPr>
        </p:nvSpPr>
        <p:spPr>
          <a:xfrm>
            <a:off x="9096480" y="4590000"/>
            <a:ext cx="2604600" cy="165528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63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8385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312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057888" y="6400414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200" b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940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711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00150" marR="0" indent="-28575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55190" marR="0" indent="-32639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3120" y="762120"/>
            <a:ext cx="8520120" cy="2277360"/>
          </a:xfrm>
          <a:prstGeom prst="rect">
            <a:avLst/>
          </a:prstGeom>
        </p:spPr>
        <p:txBody>
          <a:bodyPr lIns="45720" tIns="45000" rIns="45720" bIns="45000" anchor="b"/>
          <a:lstStyle/>
          <a:p>
            <a:pPr>
              <a:lnSpc>
                <a:spcPct val="100000"/>
              </a:lnSpc>
            </a:pPr>
            <a:r>
              <a:rPr lang="zh-CN" sz="4000">
                <a:solidFill>
                  <a:srgbClr val="FFFFFF"/>
                </a:solidFill>
                <a:latin typeface="微软雅黑"/>
                <a:ea typeface="微软雅黑"/>
              </a:rPr>
              <a:t>单击鼠标编辑标题文字格式标题文本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83120" y="3637080"/>
            <a:ext cx="8520120" cy="141732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第六大纲级别</a:t>
            </a:r>
            <a:endParaRPr/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第七大纲级别正文级别 1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2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3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4</a:t>
            </a:r>
            <a:endParaRPr/>
          </a:p>
          <a:p>
            <a:r>
              <a:rPr lang="zh-CN" sz="2000">
                <a:solidFill>
                  <a:srgbClr val="FFFFFF"/>
                </a:solidFill>
                <a:latin typeface="微软雅黑"/>
                <a:ea typeface="微软雅黑"/>
              </a:rPr>
              <a:t>正文级别 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057760" y="6400440"/>
            <a:ext cx="29556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98ED1FD5-B8E6-46A5-9DE0-93C340133406}" type="slidenum">
              <a:rPr lang="en-US" sz="1200">
                <a:solidFill>
                  <a:srgbClr val="FFFFFF"/>
                </a:solidFill>
                <a:latin typeface="微软雅黑"/>
                <a:ea typeface="微软雅黑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7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81520" y="140760"/>
            <a:ext cx="8328960" cy="5274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zh-CN" sz="2400" b="1">
                <a:solidFill>
                  <a:srgbClr val="E72427"/>
                </a:solidFill>
                <a:latin typeface="微软雅黑"/>
                <a:ea typeface="微软雅黑"/>
              </a:rPr>
              <a:t>单击鼠标编辑标题文字格式标题文本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ldNum"/>
          </p:nvPr>
        </p:nvSpPr>
        <p:spPr>
          <a:xfrm>
            <a:off x="11057760" y="6400440"/>
            <a:ext cx="29556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r">
              <a:lnSpc>
                <a:spcPct val="100000"/>
              </a:lnSpc>
            </a:pPr>
            <a:fld id="{91C2178F-D570-44A3-83D8-2AA289F2CF94}" type="slidenum">
              <a:rPr lang="en-US" sz="1200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0840" y="1072440"/>
            <a:ext cx="7772040" cy="5288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第六大纲级别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第七大纲级别正文级别 1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2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3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4</a:t>
            </a:r>
            <a:endParaRPr/>
          </a:p>
          <a:p>
            <a:r>
              <a:rPr lang="zh-CN" sz="2400">
                <a:solidFill>
                  <a:srgbClr val="0D0D0D"/>
                </a:solidFill>
                <a:latin typeface="微软雅黑"/>
                <a:ea typeface="微软雅黑"/>
              </a:rPr>
              <a:t>正文级别 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21640" y="1781280"/>
            <a:ext cx="2594520" cy="257580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单击鼠标编辑大纲文字格式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第二个大纲级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第三大纲级别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第四大纲级别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第五大纲级别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第六大纲级别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第七大纲级别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379680" y="1780920"/>
            <a:ext cx="2594520" cy="257616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单击鼠标编辑大纲文字格式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第二个大纲级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第三大纲级别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第四大纲级别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第五大纲级别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第六大纲级别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第七大纲级别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6237720" y="1792800"/>
            <a:ext cx="2594520" cy="257580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单击鼠标编辑大纲文字格式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第二个大纲级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第三大纲级别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第四大纲级别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第五大纲级别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第六大纲级别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第七大纲级别</a:t>
            </a:r>
            <a:endParaRPr/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9096120" y="1781280"/>
            <a:ext cx="2605320" cy="2576520"/>
          </a:xfrm>
          <a:prstGeom prst="rect">
            <a:avLst/>
          </a:prstGeom>
        </p:spPr>
        <p:txBody>
          <a:bodyPr tIns="45000" bIns="45000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单击鼠标编辑大纲文字格式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第二个大纲级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第三大纲级别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第四大纲级别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第五大纲级别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第六大纲级别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zh-CN">
                <a:solidFill>
                  <a:srgbClr val="000000"/>
                </a:solidFill>
                <a:latin typeface="Helvetica Neue"/>
                <a:ea typeface="Helvetica Neue"/>
              </a:rPr>
              <a:t>第七大纲级别</a:t>
            </a:r>
            <a:endParaRPr/>
          </a:p>
        </p:txBody>
      </p:sp>
      <p:sp>
        <p:nvSpPr>
          <p:cNvPr id="44" name="PlaceHolder 8"/>
          <p:cNvSpPr>
            <a:spLocks noGrp="1"/>
          </p:cNvSpPr>
          <p:nvPr>
            <p:ph type="body"/>
          </p:nvPr>
        </p:nvSpPr>
        <p:spPr>
          <a:xfrm>
            <a:off x="519480" y="4589640"/>
            <a:ext cx="2596680" cy="165528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第七大纲级别</a:t>
            </a:r>
            <a:endParaRPr/>
          </a:p>
        </p:txBody>
      </p:sp>
      <p:sp>
        <p:nvSpPr>
          <p:cNvPr id="45" name="PlaceHolder 9"/>
          <p:cNvSpPr>
            <a:spLocks noGrp="1"/>
          </p:cNvSpPr>
          <p:nvPr>
            <p:ph type="body"/>
          </p:nvPr>
        </p:nvSpPr>
        <p:spPr>
          <a:xfrm>
            <a:off x="3365640" y="4604040"/>
            <a:ext cx="2607840" cy="164124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第七大纲级别</a:t>
            </a:r>
            <a:endParaRPr/>
          </a:p>
        </p:txBody>
      </p:sp>
      <p:sp>
        <p:nvSpPr>
          <p:cNvPr id="46" name="PlaceHolder 10"/>
          <p:cNvSpPr>
            <a:spLocks noGrp="1"/>
          </p:cNvSpPr>
          <p:nvPr>
            <p:ph type="body"/>
          </p:nvPr>
        </p:nvSpPr>
        <p:spPr>
          <a:xfrm>
            <a:off x="6237360" y="4604040"/>
            <a:ext cx="2595240" cy="164088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第七大纲级别</a:t>
            </a:r>
            <a:endParaRPr/>
          </a:p>
        </p:txBody>
      </p:sp>
      <p:sp>
        <p:nvSpPr>
          <p:cNvPr id="47" name="PlaceHolder 11"/>
          <p:cNvSpPr>
            <a:spLocks noGrp="1"/>
          </p:cNvSpPr>
          <p:nvPr>
            <p:ph type="body"/>
          </p:nvPr>
        </p:nvSpPr>
        <p:spPr>
          <a:xfrm>
            <a:off x="9096480" y="4590000"/>
            <a:ext cx="2604600" cy="165528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第七大纲级别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43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057888" y="6400414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200"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6225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7" r:id="rId22"/>
    <p:sldLayoutId id="2147483828" r:id="rId23"/>
    <p:sldLayoutId id="2147483829" r:id="rId24"/>
    <p:sldLayoutId id="2147483830" r:id="rId25"/>
    <p:sldLayoutId id="2147483831" r:id="rId26"/>
    <p:sldLayoutId id="2147483832" r:id="rId27"/>
    <p:sldLayoutId id="2147483833" r:id="rId28"/>
    <p:sldLayoutId id="2147483834" r:id="rId29"/>
    <p:sldLayoutId id="2147483835" r:id="rId3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28600" marR="0" indent="-228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11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00150" marR="0" indent="-28575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7990" marR="0" indent="-32639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55190" marR="0" indent="-32639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000" b="0" i="0" u="none" strike="noStrike" cap="none" spc="0" baseline="0">
          <a:ln>
            <a:noFill/>
          </a:ln>
          <a:solidFill>
            <a:srgbClr val="0D0D0D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04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83120" y="2222640"/>
            <a:ext cx="8519760" cy="816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27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nfluence.sensetime.com/pages/viewpage.action?pageId=41703878" TargetMode="Externa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5440" y="1440000"/>
            <a:ext cx="8519760" cy="2277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SenseMedia私有云二期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——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个人工作总结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FA1B6-E1D7-4E91-B76F-DE42796473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3960" y="3584520"/>
            <a:ext cx="6171120" cy="394920"/>
          </a:xfrm>
          <a:prstGeom prst="rect">
            <a:avLst/>
          </a:prstGeom>
          <a:noFill/>
          <a:ln w="12600">
            <a:noFill/>
          </a:ln>
        </p:spPr>
        <p:txBody>
          <a:bodyPr lIns="23040" tIns="45000" rIns="2304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January 2019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4480" y="4245480"/>
            <a:ext cx="2066400" cy="3963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姓名：钟志文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25440" y="1440000"/>
            <a:ext cx="8520120" cy="2277360"/>
          </a:xfrm>
          <a:prstGeom prst="rect">
            <a:avLst/>
          </a:prstGeom>
        </p:spPr>
        <p:txBody>
          <a:bodyPr lIns="45720" tIns="45000" rIns="4572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SenseMedia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私有云二期
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——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个人工作总结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
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171880" y="6400440"/>
            <a:ext cx="18180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1E38F-C72E-4348-A73A-1FFE80EC11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53960" y="3584520"/>
            <a:ext cx="6171480" cy="395280"/>
          </a:xfrm>
          <a:prstGeom prst="rect">
            <a:avLst/>
          </a:prstGeom>
          <a:noFill/>
          <a:ln w="12600">
            <a:noFill/>
          </a:ln>
        </p:spPr>
        <p:txBody>
          <a:bodyPr lIns="23040" tIns="45000" rIns="2304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January 2019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14480" y="4245480"/>
            <a:ext cx="2066760" cy="396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姓名：郭治姣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81520" y="140760"/>
            <a:ext cx="8328960" cy="5274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主要负责内容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82880" y="1280160"/>
            <a:ext cx="5479200" cy="466344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基于kafka的接口形式的适配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获取任务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监听控制信息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抽帧解码任务状态上报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视频信息上报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触发worker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解码断点恢复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</a:rPr>
              <a:t>抽帧解码进度上报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</a:rPr>
              <a:t>从断点处解码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</a:rPr>
              <a:t>本地恢复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</a:rPr>
              <a:t>分布式场景异地恢复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006240" y="1290240"/>
            <a:ext cx="5479200" cy="191772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改善性开发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文件结束与其他异常场景的区分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无效代码的清理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916560" y="6126480"/>
            <a:ext cx="7495920" cy="3466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http://confluence.sensetime.com/display/SENSEMASTER/topic+schema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971680" y="3802680"/>
            <a:ext cx="5479200" cy="191808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效果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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/>
                <a:ea typeface="Helvetica Neue"/>
              </a:rPr>
              <a:t>稳定的跑完1K+的任务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81520" y="140760"/>
            <a:ext cx="8328960" cy="5274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需要进步的地方和未来展望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1171880" y="6400440"/>
            <a:ext cx="18180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85A94-0BD4-452B-95D6-8074328E6E9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81520" y="1271520"/>
            <a:ext cx="9258120" cy="279000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对于自己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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对产品的理解待加深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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不能太急躁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对于产品的一些想法和建议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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分布式视频内容理解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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实时渲染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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数据建设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5440" y="1440000"/>
            <a:ext cx="8519760" cy="2277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SenseMedia私有云二期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——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个人工作总结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B7F83-F17D-46E7-A654-4DA6C02431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3960" y="3584520"/>
            <a:ext cx="6171120" cy="394920"/>
          </a:xfrm>
          <a:prstGeom prst="rect">
            <a:avLst/>
          </a:prstGeom>
          <a:noFill/>
          <a:ln w="12600">
            <a:noFill/>
          </a:ln>
        </p:spPr>
        <p:txBody>
          <a:bodyPr lIns="23040" tIns="45000" rIns="2304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January 2019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114480" y="4245480"/>
            <a:ext cx="2066400" cy="3963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姓名：栗鹏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1520" y="140760"/>
            <a:ext cx="8328600" cy="5270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工作内容</a:t>
            </a:r>
          </a:p>
        </p:txBody>
      </p:sp>
      <p:sp>
        <p:nvSpPr>
          <p:cNvPr id="113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7349-9C26-4FB2-A2F4-B02B542AAC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81520" y="1271520"/>
            <a:ext cx="9257760" cy="1509120"/>
          </a:xfrm>
          <a:prstGeom prst="rect">
            <a:avLst/>
          </a:prstGeom>
          <a:noFill/>
          <a:ln w="12600">
            <a:noFill/>
          </a:ln>
        </p:spPr>
      </p:sp>
      <p:pic>
        <p:nvPicPr>
          <p:cNvPr id="115" name="Picture 114"/>
          <p:cNvPicPr/>
          <p:nvPr/>
        </p:nvPicPr>
        <p:blipFill>
          <a:blip r:embed="rId3"/>
          <a:stretch>
            <a:fillRect/>
          </a:stretch>
        </p:blipFill>
        <p:spPr>
          <a:xfrm>
            <a:off x="348615" y="1045210"/>
            <a:ext cx="11343640" cy="5469255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80745" y="2645410"/>
            <a:ext cx="1923415" cy="410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阿里云交付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5475" y="2644775"/>
            <a:ext cx="1923415" cy="411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视频私有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云</a:t>
            </a:r>
            <a:r>
              <a:rPr kumimoji="0" lang="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交付</a:t>
            </a:r>
          </a:p>
        </p:txBody>
      </p:sp>
      <p:sp>
        <p:nvSpPr>
          <p:cNvPr id="4" name="Rectangle 3"/>
          <p:cNvSpPr/>
          <p:nvPr/>
        </p:nvSpPr>
        <p:spPr>
          <a:xfrm>
            <a:off x="880745" y="3563620"/>
            <a:ext cx="4208145" cy="37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算法服务层（Worker）整体重构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745" y="4479290"/>
            <a:ext cx="4229100" cy="1663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1. 规范代码风格、代码管理、code review等开发流程，抽象worker内部pipeline重构代码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2.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职责划分，每人负责3-5个sdk的对接</a:t>
            </a:r>
            <a:endParaRPr kumimoji="0" lang="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3. 规范性能测试流程，明确QPS指标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4. 规范精度测试流程，明确精度指标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5. 引入测试流程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44675" y="3140710"/>
            <a:ext cx="3175" cy="422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844675" y="3194050"/>
            <a:ext cx="15538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10月-12月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245610" y="3194050"/>
            <a:ext cx="843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12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月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95930" y="4004945"/>
            <a:ext cx="381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25595" y="3140710"/>
            <a:ext cx="3175" cy="422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81520" y="140760"/>
            <a:ext cx="8328600" cy="5270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项目回顾</a:t>
            </a:r>
          </a:p>
        </p:txBody>
      </p:sp>
      <p:sp>
        <p:nvSpPr>
          <p:cNvPr id="122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DF3983-3775-4251-9CEC-5F3172D20CE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70445" y="3290820"/>
            <a:ext cx="9257760" cy="150912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" altLang="en-US" sz="2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Calibri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1057910"/>
            <a:ext cx="9288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hlinkClick r:id="rId2"/>
              </a:rPr>
              <a:t>confluence: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hlinkClick r:id="rId2"/>
              </a:rPr>
              <a:t>阿里云项目Review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552575"/>
            <a:ext cx="763778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680720" y="4152900"/>
            <a:ext cx="764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960" y="4149090"/>
            <a:ext cx="365760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合理预估开发周期，开发（+内测）：测试 = 1：1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4075" y="4152900"/>
            <a:ext cx="1685925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时间碎片化非常严重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735" y="4152900"/>
            <a:ext cx="1685925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Murphy's Law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960" y="4799965"/>
            <a:ext cx="2680335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流式架构中状态管理的问题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960" y="5441315"/>
            <a:ext cx="2680335" cy="1092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视频私有云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很多用户测试，但是最终接入客户的数量没有提升，原因有哪些？有没有哪些方面是工程能够改善的，在明年我们可以做的更好？工程</a:t>
            </a: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需要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得到</a:t>
            </a: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更多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的反馈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47135" y="5441315"/>
            <a:ext cx="2680335" cy="1092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工程对客户问题的响应速度，</a:t>
            </a: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sym typeface="+mn-ea"/>
              </a:rPr>
              <a:t>是否有明确的要求？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81520" y="140760"/>
            <a:ext cx="8328600" cy="5270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未来展望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EBC684-CF9F-4003-AAEA-A7BA38BD3B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635" y="1791335"/>
            <a:ext cx="2791460" cy="512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保持高质量按时交付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635" y="2696210"/>
            <a:ext cx="6495415" cy="501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Worker平台化、轻量化，可以在UI进行打包、版本管理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635" y="3615690"/>
            <a:ext cx="3047365" cy="51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项目整体自动化程度更高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635" y="4542790"/>
            <a:ext cx="7409815" cy="51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希望我们能在API服务的基础上，扩展做一些应用，让标签产生增益效果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SenseMedia</a:t>
            </a:r>
            <a:r>
              <a:rPr lang="zh-CN" altLang="en-US" dirty="0"/>
              <a:t>私有云二期</a:t>
            </a:r>
            <a:br>
              <a:rPr lang="en-US" dirty="0"/>
            </a:br>
            <a:r>
              <a:rPr lang="en-US" altLang="zh-CN" sz="2000" dirty="0"/>
              <a:t>—— </a:t>
            </a:r>
            <a:r>
              <a:rPr lang="zh-CN" altLang="en-US" sz="2800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1" name="Shape 401" descr="副标题 2"/>
          <p:cNvSpPr/>
          <p:nvPr/>
        </p:nvSpPr>
        <p:spPr>
          <a:xfrm>
            <a:off x="454025" y="3584631"/>
            <a:ext cx="6171704" cy="4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January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 201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9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EE7D12-7E58-46FD-94FA-63A25E7539A7}"/>
              </a:ext>
            </a:extLst>
          </p:cNvPr>
          <p:cNvSpPr txBox="1"/>
          <p:nvPr/>
        </p:nvSpPr>
        <p:spPr>
          <a:xfrm>
            <a:off x="114390" y="4245429"/>
            <a:ext cx="206710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Calibri"/>
              </a:rPr>
              <a:t>田纪彭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281264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二期时间线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aphicFrame>
        <p:nvGraphicFramePr>
          <p:cNvPr id="21" name="图示 20">
            <a:extLst>
              <a:ext uri="{FF2B5EF4-FFF2-40B4-BE49-F238E27FC236}">
                <a16:creationId xmlns:a16="http://schemas.microsoft.com/office/drawing/2014/main" id="{8FD7DF6A-6DE8-44B7-A1CF-3C6061DF3F93}"/>
              </a:ext>
            </a:extLst>
          </p:cNvPr>
          <p:cNvGraphicFramePr/>
          <p:nvPr>
            <p:extLst/>
          </p:nvPr>
        </p:nvGraphicFramePr>
        <p:xfrm>
          <a:off x="1592099" y="1398057"/>
          <a:ext cx="7765909" cy="460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8347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主要负责内容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2816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修改融合服务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重构文件服务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搭建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rancher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ceph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等环境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编写单机、集群打包及安装脚本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测试系统性能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3240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1520" y="140760"/>
            <a:ext cx="8328600" cy="5270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主要负责内容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33203F-D1F1-45C8-902A-F8C8497A278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81520" y="1271520"/>
            <a:ext cx="9257760" cy="425232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项目中负责和完成的内容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</a:rPr>
              <a:t>  　１、视频标签(场景、事件、物体检测) worker基于集成新版sdk开发和基本功能测试验证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</a:rPr>
              <a:t>　　２、人脸属性worker集成新版sdk开发和基本功能测试验证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</a:rPr>
              <a:t>　　３、服饰检测worker集成到私有云二期新架构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</a:rPr>
              <a:t>　　４、私有云二期worker新架构代码review和部分问题修改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存在的问题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2816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对时间估计乐观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服务自测不足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缺乏监控手段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性能测试缺乏测试基准及详细的测试条件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缺乏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稳定性测试（长时间运行任务）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7221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需要进步的地方和未来展望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39241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增强风险意识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服务需加强自测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改善系统的状态更新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增加系统及服务监控管理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当集群机器规格不同，部署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worker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麻烦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建立测试集，有性能要求的服务给出具体的性能报告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系统性能测试自动化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51195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5440" y="1440000"/>
            <a:ext cx="8519760" cy="227700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SenseMedia私有云二期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——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个人工作总结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9F3C4-F87B-4FCF-AB26-F314688813C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3960" y="3584520"/>
            <a:ext cx="6171120" cy="394920"/>
          </a:xfrm>
          <a:prstGeom prst="rect">
            <a:avLst/>
          </a:prstGeom>
          <a:noFill/>
          <a:ln w="12600">
            <a:noFill/>
          </a:ln>
        </p:spPr>
        <p:txBody>
          <a:bodyPr lIns="23040" tIns="45000" rIns="2304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January 2019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114480" y="4245480"/>
            <a:ext cx="2066400" cy="3963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姓名：马胜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1520" y="140760"/>
            <a:ext cx="8328600" cy="5270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主要负责内容</a:t>
            </a:r>
          </a:p>
        </p:txBody>
      </p:sp>
      <p:sp>
        <p:nvSpPr>
          <p:cNvPr id="113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23A90-E574-422A-9010-1B55B1A1EE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16535" y="989965"/>
            <a:ext cx="10152380" cy="5337175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视频解析API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二期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开发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　 验证上传参数及视频(本地文件、url、视频流)信息, 通过后生成任务消息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　 统一监听其他模块处理过程中的状态信息并保存、并提供各模块处理进度接口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　 接口增加worker处理帧间隔、涉政和明星功能指定具体人物子库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　 增加数据清理,清理已完成任务占用的ceph资源、消息资源等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　 优化可配置参数,如日志文件大小,保留天数,级别,是否清理资源,接口调用并发数限制等均可灵活配置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  人脸入库二期设计与开发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　　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  <a:sym typeface="+mn-ea"/>
              </a:rPr>
              <a:t>分库方案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  <a:sym typeface="+mn-ea"/>
              </a:rPr>
              <a:t>讨论,设计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  <a:sym typeface="+mn-ea"/>
              </a:rPr>
              <a:t>数据库表结构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  <a:sym typeface="+mn-ea"/>
              </a:rPr>
              <a:t>,并确定与worker调用逻辑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Calibri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  <a:sym typeface="+mn-ea"/>
              </a:rPr>
              <a:t>　　　 入库V2版本接口详细定义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  <a:sym typeface="+mn-ea"/>
              </a:rPr>
              <a:t>          初始化库接口编写、代码review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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　Demo API开发支持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          结构化数据展示部分接口定义和开发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　　　 后端服务部署支持(接口服务(３个)、es、kibana、nginx)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81520" y="140760"/>
            <a:ext cx="8328600" cy="5270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需要进步的地方和未来展望</a:t>
            </a:r>
          </a:p>
        </p:txBody>
      </p:sp>
      <p:sp>
        <p:nvSpPr>
          <p:cNvPr id="119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CD8BF-7FB1-410B-9C3B-74233BCA3A3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81305" y="1271270"/>
            <a:ext cx="9257665" cy="4614545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Helvetica Neue"/>
              </a:rPr>
              <a:t>  自己和项目上需要进步的地方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Helvetica Neue"/>
              </a:rPr>
              <a:t>　　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Helvetica Neue"/>
              </a:rPr>
              <a:t>功能自测试覆盖的不全面, 部分依赖于其他人员(测试人员、其他模块开发人员)发现问题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Helvetica Neue"/>
              </a:rPr>
              <a:t>　　　有时多个项目同时进行，某些功能开发时间可能会变动，需要预留一些buffer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Helvetica Neue"/>
              </a:rPr>
              <a:t>         随着开发深入，会碰到初期没想清楚的一些地方，可能一个小功能变动也会导致大量改动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Calibri"/>
              </a:rPr>
              <a:t>  对于产品的一些想法和建议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Calibri"/>
              </a:rPr>
              <a:t>　　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Calibri"/>
              </a:rPr>
              <a:t>目前以接口为主，若后期发布正式UI界面，希望先出详细交互流程和界面原型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SenseMedia</a:t>
            </a:r>
            <a:r>
              <a:rPr lang="zh-CN" altLang="en-US" dirty="0"/>
              <a:t>私有云二期</a:t>
            </a:r>
            <a:br>
              <a:rPr lang="en-US" dirty="0"/>
            </a:br>
            <a:r>
              <a:rPr lang="en-US" altLang="zh-CN" sz="2000" dirty="0"/>
              <a:t>—— </a:t>
            </a:r>
            <a:r>
              <a:rPr lang="zh-CN" altLang="en-US" sz="2800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1" name="Shape 401" descr="副标题 2"/>
          <p:cNvSpPr/>
          <p:nvPr/>
        </p:nvSpPr>
        <p:spPr>
          <a:xfrm>
            <a:off x="454025" y="3584631"/>
            <a:ext cx="6171704" cy="4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January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 201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9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EE7D12-7E58-46FD-94FA-63A25E7539A7}"/>
              </a:ext>
            </a:extLst>
          </p:cNvPr>
          <p:cNvSpPr txBox="1"/>
          <p:nvPr/>
        </p:nvSpPr>
        <p:spPr>
          <a:xfrm>
            <a:off x="114390" y="4245429"/>
            <a:ext cx="206710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Calibri"/>
              </a:rPr>
              <a:t>姓名：刘琳</a:t>
            </a:r>
          </a:p>
        </p:txBody>
      </p:sp>
    </p:spTree>
    <p:extLst>
      <p:ext uri="{BB962C8B-B14F-4D97-AF65-F5344CB8AC3E}">
        <p14:creationId xmlns:p14="http://schemas.microsoft.com/office/powerpoint/2010/main" val="252234261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主要负责内容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1708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私有云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demo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原型绘制和评审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私有云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demo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开发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私有云测试、打包与发布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7923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私有云</a:t>
            </a:r>
            <a:r>
              <a:rPr lang="en-US" altLang="zh-CN" sz="280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demo</a:t>
            </a:r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原型绘制和评审</a:t>
            </a:r>
            <a:endParaRPr sz="28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5D38C5-8549-4E42-918F-25CE85FB044E}"/>
              </a:ext>
            </a:extLst>
          </p:cNvPr>
          <p:cNvSpPr txBox="1"/>
          <p:nvPr/>
        </p:nvSpPr>
        <p:spPr>
          <a:xfrm>
            <a:off x="3836322" y="2727164"/>
            <a:ext cx="925830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https://free.modao.cc/workspace/apps?</a:t>
            </a:r>
          </a:p>
        </p:txBody>
      </p:sp>
    </p:spTree>
    <p:extLst>
      <p:ext uri="{BB962C8B-B14F-4D97-AF65-F5344CB8AC3E}">
        <p14:creationId xmlns:p14="http://schemas.microsoft.com/office/powerpoint/2010/main" val="5648774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私有云</a:t>
            </a:r>
            <a:r>
              <a:rPr lang="en-US" altLang="zh-CN" sz="280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demo</a:t>
            </a:r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Calibri"/>
                <a:cs typeface="Calibri"/>
                <a:sym typeface="Calibri"/>
              </a:rPr>
              <a:t>开发</a:t>
            </a:r>
            <a:endParaRPr sz="28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1BDCC1-A41A-4B43-81C4-2ECF324C920D}"/>
              </a:ext>
            </a:extLst>
          </p:cNvPr>
          <p:cNvSpPr/>
          <p:nvPr/>
        </p:nvSpPr>
        <p:spPr>
          <a:xfrm>
            <a:off x="3996707" y="324433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</a:rPr>
              <a:t>http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</a:rPr>
              <a:t>://172.20.20.230:31000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450707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存在的问题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原型需求与最后的开发完成的版本差别较大（客户是谁？）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原型细节不够（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版本完成的标准是什么？细节处考虑不全面的地方如何取舍？）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前后端接口变化的沟通问题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错误消息的统一分类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测试文档，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修改记录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对后端缺乏必要的认识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6352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1520" y="140760"/>
            <a:ext cx="8328600" cy="5270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需要进步的地方和未来展望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1171880" y="6400440"/>
            <a:ext cx="181440" cy="2761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9D2651-BBC2-4183-B342-3C96B0A579D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81520" y="1271520"/>
            <a:ext cx="9257760" cy="420156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420E"/>
                </a:solidFill>
                <a:effectLst/>
                <a:uLnTx/>
                <a:uFillTx/>
                <a:latin typeface="Calibri"/>
                <a:ea typeface="Helvetica Neue"/>
              </a:rPr>
              <a:t>自己和项目上需要进步的地方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１、问题：对产品功能应用场景、实现变更怎么及时不失真地在各个环节传递（产品经理、销售、研究、工程）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　实例：视频标签功能，一期（研究提供３个模型、工程实现３个独立worker）----&gt;阿里云交付(研究改为提供１个模型、工程实现１个worker)----&gt;二期延续（研究改为提供１个模型、工程按实现１个worker交付测试）----&gt;项目开发基本完成阶段例会讨论（要求工程实现３个worker，重新打包制作和测试）----&gt;销售不清楚到底是３个还是１个----&gt;重新讨论将要改为７个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 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　　对策和建议：（１）研发也需要从端到端的场景来理解产品的价值和使用场景（这个功能用户怎么用的，我们的商务销售策略）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　（２）实现变更时的及时沟通，澄清为什么要变，有变更提jira给相关同事来落实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需要进步的地方和未来展望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2816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多沟通，确认需求文档；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加强对后台实现的理解；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测试文档的完善，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修改记录。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用户埋点，后台监控等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9431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SenseMedia</a:t>
            </a:r>
            <a:r>
              <a:rPr lang="zh-CN" altLang="en-US" dirty="0"/>
              <a:t>私有云二期</a:t>
            </a:r>
            <a:br>
              <a:rPr lang="en-US" dirty="0"/>
            </a:br>
            <a:r>
              <a:rPr lang="en-US" altLang="zh-CN" sz="2000" dirty="0"/>
              <a:t>—— </a:t>
            </a:r>
            <a:r>
              <a:rPr lang="zh-CN" altLang="en-US" sz="2800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1" name="Shape 401" descr="副标题 2"/>
          <p:cNvSpPr/>
          <p:nvPr/>
        </p:nvSpPr>
        <p:spPr>
          <a:xfrm>
            <a:off x="454025" y="3584631"/>
            <a:ext cx="6171704" cy="499624"/>
          </a:xfrm>
          <a:prstGeom prst="rect">
            <a:avLst/>
          </a:prstGeom>
          <a:ln w="12700">
            <a:miter lim="400000"/>
          </a:ln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January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201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90" y="4253684"/>
            <a:ext cx="2067106" cy="397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/>
              </a:rPr>
              <a:t>姓名：潘逸雯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主要负责内容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360" y="1091248"/>
            <a:ext cx="9258300" cy="5585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项目中负责和完成的内容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FaceToStore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人脸入库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api</a:t>
            </a: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      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VideoRender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视频渲染服务</a:t>
            </a: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charset="0"/>
              <a:cs typeface="Calibri"/>
              <a:sym typeface="Calibri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charset="0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DemoApi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展示功能的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DemoApi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8680" y="2234565"/>
            <a:ext cx="10137775" cy="101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添加线程池， 多线程入库。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宋体" charset="0"/>
              <a:cs typeface="Calibri"/>
              <a:sym typeface="Calibri"/>
            </a:endParaRPr>
          </a:p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全面修改一期框架，维护线程安全。一期框架，修改和入库会全局锁住，只允许单机操作。</a:t>
            </a:r>
          </a:p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维护子库版本，避免重复加载库，更换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gson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线程安全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json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框架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8680" y="3893185"/>
            <a:ext cx="10137775" cy="101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解析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json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，渲染视频，为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demo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展示提供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es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数据。直观展示，验证结果正确性。</a:t>
            </a:r>
          </a:p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在内存中 完成抽帧，渲染， 合成视频。 提升效率。</a:t>
            </a:r>
          </a:p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提供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kafka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接口， 任务完成后自动渲染 和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http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接口手动渲染。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8680" y="5515610"/>
            <a:ext cx="10137775" cy="101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提供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demo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对入库，展示视频处理结果，提供支持。</a:t>
            </a:r>
          </a:p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依赖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es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提供对内容分词检索。</a:t>
            </a:r>
          </a:p>
          <a:p>
            <a:pPr marL="342900" marR="0" lvl="0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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时间的结果融合，对每个模块的每个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tag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0"/>
                <a:cs typeface="Calibri"/>
                <a:sym typeface="Calibri"/>
              </a:rPr>
              <a:t>结果连续出现的时间段融合，给前端展示。</a:t>
            </a:r>
          </a:p>
        </p:txBody>
      </p:sp>
    </p:spTree>
  </p:cSld>
  <p:clrMapOvr>
    <a:masterClrMapping/>
  </p:clrMapOvr>
  <p:transition spd="med"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需要进步的地方和未来展望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360" y="951548"/>
            <a:ext cx="9258300" cy="5585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自己和项目上需要进步的地方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没有有效的利用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git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docker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的版本控制和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tag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功能。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issue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没有较好的记录。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全局观念和眼界需要加强。在开发的过程中需要尽量考虑以后的修改和升级需要的点。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对于产品的一些想法和建议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希望后续能有个调度算法，当前面比较多大视频等待的时候，后续发送的小视频必须得等前面全都完成，才能进行。希望能设计个类似操作系统的进程调度算法。优先级与处理时长和等待时间相关</a:t>
            </a: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25440" y="1440000"/>
            <a:ext cx="8520120" cy="2277360"/>
          </a:xfrm>
          <a:prstGeom prst="rect">
            <a:avLst/>
          </a:prstGeom>
        </p:spPr>
        <p:txBody>
          <a:bodyPr lIns="45720" tIns="45000" rIns="45720" bIns="4500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SenseMedia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私有云二期
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——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个人工作总结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
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171880" y="6400440"/>
            <a:ext cx="18180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C4E9DF-FAC4-42B8-97B8-BED0B625B4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53960" y="3584520"/>
            <a:ext cx="6171480" cy="395280"/>
          </a:xfrm>
          <a:prstGeom prst="rect">
            <a:avLst/>
          </a:prstGeom>
          <a:noFill/>
          <a:ln w="12600">
            <a:noFill/>
          </a:ln>
        </p:spPr>
        <p:txBody>
          <a:bodyPr lIns="23040" tIns="45000" rIns="2304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January 2019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14480" y="4245480"/>
            <a:ext cx="2066760" cy="396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姓名：陈悠悠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81520" y="140760"/>
            <a:ext cx="8328960" cy="5274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主要负责内容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1171880" y="6400440"/>
            <a:ext cx="18180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3C2E18-F393-404A-A7C6-2DA0EE0CAFD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81520" y="1271520"/>
            <a:ext cx="9258120" cy="150876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人脸属性相关worker的开发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 整体worker的更新，测试，bug修复和打包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Calibri"/>
              </a:rPr>
              <a:t> 记录并向研究同事反馈SDK的bug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81520" y="140760"/>
            <a:ext cx="8328960" cy="5274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需要进步的地方和未来展望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1171880" y="6400440"/>
            <a:ext cx="181800" cy="2764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509EE5-D10E-4EDD-8583-666F82BD53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81520" y="1271520"/>
            <a:ext cx="9258120" cy="425268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合理使用git branch，多使用git issue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单元测试用例不足，导致联调进度缓慢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没有review code，代码质量缺乏保证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第三方库的版本需要规范和统一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 worker需要配套测试用例，保证发布时质量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</a:rPr>
              <a:t>  worker动态的与GPU绑定，支持worker的动态资源调度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</a:rPr>
              <a:t> 将抽帧模块与worker绑定起来，减少存储带来的消耗 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SenseMedia</a:t>
            </a:r>
            <a:r>
              <a:rPr lang="zh-CN" altLang="en-US" dirty="0"/>
              <a:t>私有云二期</a:t>
            </a:r>
            <a:br>
              <a:rPr lang="en-US" dirty="0"/>
            </a:br>
            <a:r>
              <a:rPr lang="en-US" altLang="zh-CN" sz="2000" dirty="0"/>
              <a:t>—— </a:t>
            </a:r>
            <a:r>
              <a:rPr lang="zh-CN" altLang="en-US" sz="2800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1" name="Shape 401" descr="副标题 2"/>
          <p:cNvSpPr/>
          <p:nvPr/>
        </p:nvSpPr>
        <p:spPr>
          <a:xfrm>
            <a:off x="454025" y="3584631"/>
            <a:ext cx="6171704" cy="499624"/>
          </a:xfrm>
          <a:prstGeom prst="rect">
            <a:avLst/>
          </a:prstGeom>
          <a:ln w="12700">
            <a:miter lim="400000"/>
          </a:ln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January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 201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9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90" y="4245429"/>
            <a:ext cx="2067106" cy="397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Calibri"/>
              </a:rPr>
              <a:t>姓名：</a:t>
            </a:r>
            <a:r>
              <a:rPr kumimoji="0" lang="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Calibri"/>
              </a:rPr>
              <a:t>焦亚雄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主要负责内容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360" y="1271588"/>
            <a:ext cx="9258300" cy="1892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视频解析接口</a:t>
            </a: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功能自动化测试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A7A7A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kumimoji="0" lang="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353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提交bug46个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535353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35353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编写测试用例89个，上CI自动化用例66个</a:t>
            </a: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35353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搭建一条CI任务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需要进步的地方和未来展望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360" y="1271588"/>
            <a:ext cx="9258300" cy="2815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</a:t>
            </a: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硬件资源规划不足，导致边界值测试无法执行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API 文档变更需要Review,并邮件知会相关人员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测试用例需要线上管理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建议后续新增功能时考虑下弹性伸缩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81520" y="71280"/>
            <a:ext cx="8328600" cy="66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E72427"/>
                </a:solidFill>
                <a:effectLst/>
                <a:uLnTx/>
                <a:uFillTx/>
                <a:latin typeface="微软雅黑"/>
                <a:ea typeface="微软雅黑"/>
              </a:rPr>
              <a:t>需要进步的地方和未来展望（续）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10840" y="1072440"/>
            <a:ext cx="7771680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31120" y="1293480"/>
            <a:ext cx="9257760" cy="420156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Calibri"/>
                <a:ea typeface="Helvetica Neue"/>
              </a:rPr>
              <a:t>自己和项目上需要进步的地方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２、问题：控制变更和变更的及时传递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案例１：集成测试时某个功能不ＯＫ----&gt;定位原因（worker和融合模块约定的topic名称没有修改）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案例２：使用新镜像，内部测试环境一台服务器上license 校验不通过，另一台测试服务器是ＯＫ的----&gt;定位原因（二期相比一期，镜像里的可执行文件放置路径有变，但打包使用的配置文件有的没有更改过来）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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　对策和建议：有变更时，除了口头和微信通知相关同事，还要提jira单给相关同事跟踪闭环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Helvetica Neue"/>
              </a:rPr>
              <a:t>　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见习</a:t>
            </a:r>
            <a:r>
              <a:rPr lang="en-US" altLang="zh-CN" dirty="0"/>
              <a:t>PM</a:t>
            </a:r>
            <a:r>
              <a:rPr lang="zh-CN" altLang="en-US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1" name="Shape 401" descr="副标题 2"/>
          <p:cNvSpPr/>
          <p:nvPr/>
        </p:nvSpPr>
        <p:spPr>
          <a:xfrm>
            <a:off x="454025" y="3584631"/>
            <a:ext cx="6171704" cy="4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January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 201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9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EE7D12-7E58-46FD-94FA-63A25E7539A7}"/>
              </a:ext>
            </a:extLst>
          </p:cNvPr>
          <p:cNvSpPr txBox="1"/>
          <p:nvPr/>
        </p:nvSpPr>
        <p:spPr>
          <a:xfrm>
            <a:off x="114390" y="4245429"/>
            <a:ext cx="206710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Calibri"/>
              </a:rPr>
              <a:t>姓名：李溪桐</a:t>
            </a:r>
          </a:p>
        </p:txBody>
      </p:sp>
    </p:spTree>
    <p:extLst>
      <p:ext uri="{BB962C8B-B14F-4D97-AF65-F5344CB8AC3E}">
        <p14:creationId xmlns:p14="http://schemas.microsoft.com/office/powerpoint/2010/main" val="22591233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主要负责内容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2262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私有云二期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demo UI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测试和编写操作手册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私有云二期产品规格书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组织私有云二期日常例会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3719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主要负责内容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5724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阿里云的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query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</a:rPr>
              <a:t>expansion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cs typeface="Calibri"/>
              </a:rPr>
              <a:t>和文档输出整理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收集和整理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增加暴恐识别台标旗帜的种类并给标注员解释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公有云的日常运营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j-ea"/>
                <a:sym typeface="Calibri"/>
              </a:rPr>
              <a:t>开通测试或正式账号，联系商务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/>
              <a:ea typeface="+mj-ea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公有云新增接口测试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senseKitchen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项目跟踪和整理文档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j-ea"/>
              </a:rPr>
              <a:t>开发进度：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j-ea"/>
              </a:rPr>
              <a:t>项目问题的修改，项目部署升级，项目镜像的部署（部署到盒子）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j-ea"/>
              </a:rPr>
              <a:t>供应链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j-ea"/>
              </a:rPr>
              <a:t>进度：确认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j-ea"/>
              </a:rPr>
              <a:t>盒子的采购进展，以及盒子镜像部署情况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/>
                <a:ea typeface="+mj-ea"/>
              </a:rPr>
              <a:t>文档的准备：产品规格书，说明文档，接口文档，白皮书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Confluence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结构梳理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83829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9CA6A-D10B-42E1-AF3E-3C64DD84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" y="0"/>
            <a:ext cx="7025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975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需要进步的地方和未来展望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869189" y="1466924"/>
            <a:ext cx="9258300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>
            <a:defPPr>
              <a:defRPr lang="zh-CN"/>
            </a:defPPr>
            <a:lvl1pPr marL="228600" marR="0" lvl="0" indent="-228600" defTabSz="41275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</a:defRPr>
            </a:lvl1pPr>
          </a:lstStyle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版本管理的问题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输出文档的结构化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个人需要进步的地方：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了解更多开发测试的相关知识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做好项目管理的事务，包括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issue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的规范问题和进度管理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42343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见习</a:t>
            </a:r>
            <a:r>
              <a:rPr lang="en-US" altLang="zh-CN" dirty="0"/>
              <a:t>PM</a:t>
            </a:r>
            <a:r>
              <a:rPr lang="zh-CN" altLang="en-US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1" name="Shape 401" descr="副标题 2"/>
          <p:cNvSpPr/>
          <p:nvPr/>
        </p:nvSpPr>
        <p:spPr>
          <a:xfrm>
            <a:off x="325438" y="3584631"/>
            <a:ext cx="6171704" cy="4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January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 201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9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EE7D12-7E58-46FD-94FA-63A25E7539A7}"/>
              </a:ext>
            </a:extLst>
          </p:cNvPr>
          <p:cNvSpPr txBox="1"/>
          <p:nvPr/>
        </p:nvSpPr>
        <p:spPr>
          <a:xfrm>
            <a:off x="114390" y="4245429"/>
            <a:ext cx="206710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Calibri"/>
              </a:rPr>
              <a:t>姓名：于施淼</a:t>
            </a:r>
          </a:p>
        </p:txBody>
      </p:sp>
    </p:spTree>
    <p:extLst>
      <p:ext uri="{BB962C8B-B14F-4D97-AF65-F5344CB8AC3E}">
        <p14:creationId xmlns:p14="http://schemas.microsoft.com/office/powerpoint/2010/main" val="360186911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dirty="0" err="1"/>
              <a:t>SenseMedia</a:t>
            </a:r>
            <a:r>
              <a:rPr lang="zh-CN" altLang="en-US" sz="4000" dirty="0"/>
              <a:t>主要负责工作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私有云二期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JIRA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项目管理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复核私有云白皮书英文翻译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组织日常例会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Confluence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结构梳理、创建工程人员周报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私有云二期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demo UI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输出私有云二期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demo UI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测试文档、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操作手册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输出私有云二期产品规格书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组织总结分享会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87458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阿里云项目相关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271588"/>
            <a:ext cx="9258300" cy="2262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收集整理明星、涉政类、通用标签类的测试数据集，输出测试报告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收集整理暴恐类台标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品牌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分类整理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76082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 descr="SenseMaster 产品"/>
          <p:cNvSpPr>
            <a:spLocks noGrp="1"/>
          </p:cNvSpPr>
          <p:nvPr>
            <p:ph type="title"/>
          </p:nvPr>
        </p:nvSpPr>
        <p:spPr>
          <a:xfrm>
            <a:off x="281360" y="140678"/>
            <a:ext cx="8329241" cy="5276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/>
              <a:t>需要进步的地方和未来展望</a:t>
            </a:r>
            <a:endParaRPr sz="4000" dirty="0"/>
          </a:p>
        </p:txBody>
      </p:sp>
      <p:sp>
        <p:nvSpPr>
          <p:cNvPr id="640" name="Shape 640" descr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C9BA9-D8CE-074D-B442-E66DB9E52525}"/>
              </a:ext>
            </a:extLst>
          </p:cNvPr>
          <p:cNvSpPr txBox="1"/>
          <p:nvPr/>
        </p:nvSpPr>
        <p:spPr>
          <a:xfrm>
            <a:off x="281360" y="1143759"/>
            <a:ext cx="9258300" cy="5309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" tIns="22860" rIns="22860" bIns="22860" numCol="1" spcCol="38100" rtlCol="0" anchor="t">
            <a:spAutoFit/>
          </a:bodyPr>
          <a:lstStyle/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需要进步的地方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更加主动，想到就做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文档编辑更加细心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继续了解和学习实际的工程技术知识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增强项目管理技能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提升产品思维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想法与展望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项目流程跟进更加规范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产品原型图设计考虑的更加全面细致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defTabSz="41275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产品与技术思维并存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36851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 descr="标题 2"/>
          <p:cNvSpPr>
            <a:spLocks noGrp="1"/>
          </p:cNvSpPr>
          <p:nvPr>
            <p:ph type="title"/>
          </p:nvPr>
        </p:nvSpPr>
        <p:spPr>
          <a:xfrm>
            <a:off x="482991" y="2222696"/>
            <a:ext cx="8520332" cy="81689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谢谢！</a:t>
            </a:r>
          </a:p>
        </p:txBody>
      </p:sp>
      <p:sp>
        <p:nvSpPr>
          <p:cNvPr id="953" name="Shape 953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081934" y="6400414"/>
            <a:ext cx="271867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Shape 401" descr="副标题 2">
            <a:extLst>
              <a:ext uri="{FF2B5EF4-FFF2-40B4-BE49-F238E27FC236}">
                <a16:creationId xmlns:a16="http://schemas.microsoft.com/office/drawing/2014/main" id="{5D141ECE-6320-F546-8BE6-ADCFCDE99135}"/>
              </a:ext>
            </a:extLst>
          </p:cNvPr>
          <p:cNvSpPr/>
          <p:nvPr/>
        </p:nvSpPr>
        <p:spPr>
          <a:xfrm>
            <a:off x="378488" y="6085487"/>
            <a:ext cx="6171704" cy="4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视频大数据产品团队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 descr="标题 2"/>
          <p:cNvSpPr>
            <a:spLocks noGrp="1"/>
          </p:cNvSpPr>
          <p:nvPr>
            <p:ph type="ctrTitle"/>
          </p:nvPr>
        </p:nvSpPr>
        <p:spPr>
          <a:xfrm>
            <a:off x="325438" y="1439830"/>
            <a:ext cx="8520332" cy="2277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SenseMedia</a:t>
            </a:r>
            <a:r>
              <a:rPr lang="zh-CN" altLang="en-US" dirty="0"/>
              <a:t>私有云二期</a:t>
            </a:r>
            <a:br>
              <a:rPr lang="en-US" dirty="0"/>
            </a:br>
            <a:r>
              <a:rPr lang="en-US" altLang="zh-CN" sz="2000" dirty="0"/>
              <a:t>—— </a:t>
            </a:r>
            <a:r>
              <a:rPr lang="zh-CN" altLang="en-US" sz="2800" dirty="0"/>
              <a:t>个人工作总结</a:t>
            </a:r>
            <a:br>
              <a:rPr dirty="0"/>
            </a:br>
            <a:endParaRPr dirty="0"/>
          </a:p>
        </p:txBody>
      </p:sp>
      <p:sp>
        <p:nvSpPr>
          <p:cNvPr id="400" name="Shape 400" descr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171702" y="6400414"/>
            <a:ext cx="182099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/>
              <a:pPr hangingPunct="0"/>
              <a:t>5</a:t>
            </a:fld>
            <a:endParaRPr kern="0"/>
          </a:p>
        </p:txBody>
      </p:sp>
      <p:sp>
        <p:nvSpPr>
          <p:cNvPr id="401" name="Shape 401" descr="副标题 2"/>
          <p:cNvSpPr/>
          <p:nvPr/>
        </p:nvSpPr>
        <p:spPr>
          <a:xfrm>
            <a:off x="454025" y="3584631"/>
            <a:ext cx="6171704" cy="4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defTabSz="457200" hangingPunct="0">
              <a:spcBef>
                <a:spcPts val="500"/>
              </a:spcBef>
            </a:pPr>
            <a:r>
              <a:rPr lang="en-US" altLang="zh-CN" sz="2000" kern="0" dirty="0"/>
              <a:t>January</a:t>
            </a:r>
            <a:r>
              <a:rPr lang="en-US" sz="2000" kern="0" dirty="0"/>
              <a:t> 201</a:t>
            </a:r>
            <a:r>
              <a:rPr lang="en-US" altLang="zh-CN" sz="2000" kern="0" dirty="0"/>
              <a:t>9</a:t>
            </a:r>
            <a:endParaRPr sz="2000" kern="0" dirty="0"/>
          </a:p>
        </p:txBody>
      </p:sp>
      <p:sp>
        <p:nvSpPr>
          <p:cNvPr id="5" name="Shape 401" descr="副标题 2">
            <a:extLst>
              <a:ext uri="{FF2B5EF4-FFF2-40B4-BE49-F238E27FC236}">
                <a16:creationId xmlns:a16="http://schemas.microsoft.com/office/drawing/2014/main" id="{F63B6800-29F0-4659-B150-12330FBB707A}"/>
              </a:ext>
            </a:extLst>
          </p:cNvPr>
          <p:cNvSpPr/>
          <p:nvPr/>
        </p:nvSpPr>
        <p:spPr>
          <a:xfrm>
            <a:off x="454025" y="4290484"/>
            <a:ext cx="6171704" cy="4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>
            <a:spAutoFit/>
          </a:bodyPr>
          <a:lstStyle>
            <a:lvl1pPr algn="l" defTabSz="914400">
              <a:lnSpc>
                <a:spcPct val="150000"/>
              </a:lnSpc>
              <a:spcBef>
                <a:spcPts val="1000"/>
              </a:spcBef>
              <a:defRPr sz="4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defTabSz="457200" hangingPunct="0">
              <a:spcBef>
                <a:spcPts val="500"/>
              </a:spcBef>
            </a:pPr>
            <a:r>
              <a:rPr lang="zh-CN" altLang="en-US" sz="2000" kern="0" dirty="0"/>
              <a:t>姓名：焦义奎</a:t>
            </a:r>
            <a:endParaRPr sz="2000" kern="0" dirty="0"/>
          </a:p>
        </p:txBody>
      </p:sp>
    </p:spTree>
    <p:extLst>
      <p:ext uri="{BB962C8B-B14F-4D97-AF65-F5344CB8AC3E}">
        <p14:creationId xmlns:p14="http://schemas.microsoft.com/office/powerpoint/2010/main" val="4451348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1520" y="140760"/>
            <a:ext cx="8328240" cy="5266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E72427"/>
                </a:solidFill>
                <a:latin typeface="微软雅黑"/>
                <a:ea typeface="微软雅黑"/>
              </a:rPr>
              <a:t>主要负责内容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1171880" y="6400440"/>
            <a:ext cx="181080" cy="2757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3D844133-150C-4118-A8F2-173F9F33A17B}" type="slidenum">
              <a:rPr lang="en-US" sz="1200">
                <a:solidFill>
                  <a:srgbClr val="808080"/>
                </a:solidFill>
                <a:latin typeface="微软雅黑"/>
                <a:ea typeface="微软雅黑"/>
              </a:rPr>
              <a:t>6</a:t>
            </a:fld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281520" y="1271520"/>
            <a:ext cx="9257400" cy="375732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808080"/>
                </a:solidFill>
                <a:latin typeface="Calibri"/>
                <a:ea typeface="Helvetica Neue"/>
              </a:rPr>
              <a:t>  </a:t>
            </a:r>
            <a:r>
              <a:rPr lang="en-US" sz="2400" b="1" dirty="0" err="1">
                <a:solidFill>
                  <a:srgbClr val="808080"/>
                </a:solidFill>
                <a:latin typeface="Calibri"/>
                <a:ea typeface="Helvetica Neue"/>
              </a:rPr>
              <a:t>更新基于消息队列的架构图，整理worker与kafka交互流程</a:t>
            </a:r>
            <a:endParaRPr dirty="0"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808080"/>
                </a:solidFill>
                <a:latin typeface="Calibri"/>
                <a:ea typeface="Helvetica Neue"/>
              </a:rPr>
              <a:t>   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808080"/>
                </a:solidFill>
                <a:latin typeface="Calibri"/>
                <a:ea typeface="Calibri"/>
              </a:rPr>
              <a:t>  </a:t>
            </a:r>
            <a:endParaRPr dirty="0"/>
          </a:p>
        </p:txBody>
      </p:sp>
      <p:graphicFrame>
        <p:nvGraphicFramePr>
          <p:cNvPr id="115" name="Table 4"/>
          <p:cNvGraphicFramePr/>
          <p:nvPr>
            <p:extLst>
              <p:ext uri="{D42A27DB-BD31-4B8C-83A1-F6EECF244321}">
                <p14:modId xmlns:p14="http://schemas.microsoft.com/office/powerpoint/2010/main" val="2530852202"/>
              </p:ext>
            </p:extLst>
          </p:nvPr>
        </p:nvGraphicFramePr>
        <p:xfrm>
          <a:off x="2015280" y="1936800"/>
          <a:ext cx="7680240" cy="4006440"/>
        </p:xfrm>
        <a:graphic>
          <a:graphicData uri="http://schemas.openxmlformats.org/drawingml/2006/table">
            <a:tbl>
              <a:tblPr/>
              <a:tblGrid>
                <a:gridCol w="21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200">
                <a:tc>
                  <a:txBody>
                    <a:bodyPr/>
                    <a:lstStyle/>
                    <a:p>
                      <a:pPr algn="l"/>
                      <a:endParaRPr 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v1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v2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模块间通信方式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GRPC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Kafka消息队列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服务发现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基于etcd服务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基于K8S DNS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4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/>
                        </a:rPr>
                        <a:t>任务管理和</a:t>
                      </a:r>
                      <a:endParaRPr sz="1800" dirty="0"/>
                    </a:p>
                    <a:p>
                      <a:pPr algn="l"/>
                      <a:r>
                        <a:rPr lang="en-US" sz="1800" dirty="0" err="1">
                          <a:latin typeface="Arial"/>
                        </a:rPr>
                        <a:t>worker调度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简单实现</a:t>
                      </a:r>
                      <a:endParaRPr sz="1800"/>
                    </a:p>
                    <a:p>
                      <a:pPr algn="l"/>
                      <a:endParaRPr sz="1800"/>
                    </a:p>
                    <a:p>
                      <a:pPr algn="l"/>
                      <a:endParaRPr sz="1800"/>
                    </a:p>
                    <a:p>
                      <a:pPr algn="l"/>
                      <a:endParaRPr sz="1800"/>
                    </a:p>
                    <a:p>
                      <a:pPr algn="l"/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流水线式作业</a:t>
                      </a:r>
                      <a:endParaRPr sz="1800"/>
                    </a:p>
                    <a:p>
                      <a:pPr algn="l"/>
                      <a:r>
                        <a:rPr lang="en-US" sz="1800">
                          <a:latin typeface="Arial"/>
                        </a:rPr>
                        <a:t>worker和kafka交互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2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水平扩展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/>
                        </a:rPr>
                        <a:t>复杂</a:t>
                      </a:r>
                      <a:endParaRPr sz="1800"/>
                    </a:p>
                    <a:p>
                      <a:pPr algn="l"/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/>
                        </a:rPr>
                        <a:t>简单</a:t>
                      </a:r>
                      <a:endParaRPr sz="1800" dirty="0"/>
                    </a:p>
                    <a:p>
                      <a:pPr algn="l"/>
                      <a:r>
                        <a:rPr lang="en-US" sz="1800" dirty="0">
                          <a:latin typeface="Arial"/>
                        </a:rPr>
                        <a:t>K8S(Rancher)</a:t>
                      </a:r>
                      <a:r>
                        <a:rPr lang="en-US" sz="1800" dirty="0" err="1">
                          <a:latin typeface="Arial"/>
                        </a:rPr>
                        <a:t>分布式集群</a:t>
                      </a:r>
                      <a:r>
                        <a:rPr lang="en-US" sz="1800" dirty="0">
                          <a:latin typeface="Arial"/>
                        </a:rPr>
                        <a:t> 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81520" y="140760"/>
            <a:ext cx="8328240" cy="5266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E72427"/>
                </a:solidFill>
                <a:latin typeface="微软雅黑"/>
                <a:ea typeface="微软雅黑"/>
              </a:rPr>
              <a:t>主要负责内容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1171880" y="6400440"/>
            <a:ext cx="181080" cy="2757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C26F701B-23F0-477E-B740-6E711D91A431}" type="slidenum">
              <a:rPr lang="en-US" sz="1200">
                <a:solidFill>
                  <a:srgbClr val="808080"/>
                </a:solidFill>
                <a:latin typeface="微软雅黑"/>
                <a:ea typeface="微软雅黑"/>
              </a:rPr>
              <a:t>7</a:t>
            </a:fld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281520" y="1271520"/>
            <a:ext cx="9257400" cy="476280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抽帧服务性能测试，确定瓶颈以及优化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ffmpeg多线程解码(4线程可以达到180帧/s)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opencv编码为jpg平均时间28ms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写存储和消息队列（网络和磁盘IO）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</a:t>
            </a:r>
            <a:r>
              <a:rPr lang="en-US" sz="2400" b="1" u="sng">
                <a:solidFill>
                  <a:srgbClr val="808080"/>
                </a:solidFill>
                <a:latin typeface="Calibri"/>
                <a:ea typeface="Helvetica Neue"/>
              </a:rPr>
              <a:t>Worker读消息队列和存储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</a:t>
            </a:r>
            <a:r>
              <a:rPr lang="en-US" sz="2400" b="1" u="sng">
                <a:solidFill>
                  <a:srgbClr val="808080"/>
                </a:solidFill>
                <a:latin typeface="Calibri"/>
                <a:ea typeface="Helvetica Neue"/>
              </a:rPr>
              <a:t>SDK读取图片并做处理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最后方案： 多线程编码jpg并写存储，再顺序写消息队列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抽帧服务中断后恢复方案讨论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分布式存储Ceph：自动过期，worker使用aws SDK客户端问题支持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1520" y="140760"/>
            <a:ext cx="8328240" cy="5266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E72427"/>
                </a:solidFill>
                <a:latin typeface="微软雅黑"/>
                <a:ea typeface="微软雅黑"/>
              </a:rPr>
              <a:t>主要负责内容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1171880" y="6400440"/>
            <a:ext cx="181080" cy="2757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7D229D0A-A501-4A03-BFCF-3F8B2E62AFC9}" type="slidenum">
              <a:rPr lang="en-US" sz="1200">
                <a:solidFill>
                  <a:srgbClr val="808080"/>
                </a:solidFill>
                <a:latin typeface="微软雅黑"/>
                <a:ea typeface="微软雅黑"/>
              </a:rPr>
              <a:t>8</a:t>
            </a:fld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281520" y="1271520"/>
            <a:ext cx="9257400" cy="480060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Kafka, Zookeeper的K8S集群搭建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Kafka性能测试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 payload: 300字节以下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基于Ceph的Persistent Volume创建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静态PV，动态PV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     </a:t>
            </a:r>
            <a:endParaRPr/>
          </a:p>
        </p:txBody>
      </p:sp>
      <p:graphicFrame>
        <p:nvGraphicFramePr>
          <p:cNvPr id="122" name="Table 4"/>
          <p:cNvGraphicFramePr/>
          <p:nvPr/>
        </p:nvGraphicFramePr>
        <p:xfrm>
          <a:off x="1216080" y="2505240"/>
          <a:ext cx="7497360" cy="1167120"/>
        </p:xfrm>
        <a:graphic>
          <a:graphicData uri="http://schemas.openxmlformats.org/drawingml/2006/table">
            <a:tbl>
              <a:tblPr/>
              <a:tblGrid>
                <a:gridCol w="149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生产(条/s)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生产字节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消费(条/s)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消费字节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1024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10706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10.5M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25380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24.8M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512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16528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8M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26178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12M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81520" y="140760"/>
            <a:ext cx="8328240" cy="5266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E72427"/>
                </a:solidFill>
                <a:latin typeface="微软雅黑"/>
                <a:ea typeface="微软雅黑"/>
              </a:rPr>
              <a:t>需要进步的地方和未来展望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1171880" y="6400440"/>
            <a:ext cx="181080" cy="2757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 algn="r">
              <a:lnSpc>
                <a:spcPct val="100000"/>
              </a:lnSpc>
            </a:pPr>
            <a:fld id="{1874BCF8-A636-427B-9123-7686E3A48C4D}" type="slidenum">
              <a:rPr lang="en-US" sz="1200">
                <a:solidFill>
                  <a:srgbClr val="808080"/>
                </a:solidFill>
                <a:latin typeface="微软雅黑"/>
                <a:ea typeface="微软雅黑"/>
              </a:rPr>
              <a:t>9</a:t>
            </a:fld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281520" y="1271520"/>
            <a:ext cx="9257400" cy="1508760"/>
          </a:xfrm>
          <a:prstGeom prst="rect">
            <a:avLst/>
          </a:prstGeom>
          <a:noFill/>
          <a:ln w="12600">
            <a:noFill/>
          </a:ln>
        </p:spPr>
        <p:txBody>
          <a:bodyPr lIns="23040" tIns="23040" rIns="23040" bIns="2304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Helvetica Neue"/>
              </a:rPr>
              <a:t> 沟通和Follow up：例如同类型的worker订阅一个topic的流程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性能提升和技术架构改进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 从抽帧到SDK减少中间环节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  多个worker并发处理一个视频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  消息队列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  应用性能管理(APM)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项目开发的思考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1600" b="1">
                <a:solidFill>
                  <a:srgbClr val="808080"/>
                </a:solidFill>
                <a:latin typeface="Calibri"/>
                <a:ea typeface="Calibri"/>
              </a:rPr>
              <a:t>形成需求，开发，反馈的闭环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1600" b="1">
                <a:solidFill>
                  <a:srgbClr val="808080"/>
                </a:solidFill>
                <a:latin typeface="Calibri"/>
                <a:ea typeface="Calibri"/>
              </a:rPr>
              <a:t>To B项目如何实践敏捷开发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</a:rPr>
              <a:t>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1664</Words>
  <Application>Microsoft Office PowerPoint</Application>
  <PresentationFormat>宽屏</PresentationFormat>
  <Paragraphs>392</Paragraphs>
  <Slides>49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49</vt:i4>
      </vt:variant>
    </vt:vector>
  </HeadingPairs>
  <TitlesOfParts>
    <vt:vector size="68" baseType="lpstr">
      <vt:lpstr>Helvetica Neue</vt:lpstr>
      <vt:lpstr>StarSymbol</vt:lpstr>
      <vt:lpstr>等线</vt:lpstr>
      <vt:lpstr>微软雅黑</vt:lpstr>
      <vt:lpstr>Arial</vt:lpstr>
      <vt:lpstr>Calibri</vt:lpstr>
      <vt:lpstr>Helvetica</vt:lpstr>
      <vt:lpstr>Wingdings</vt:lpstr>
      <vt:lpstr>Office 主题</vt:lpstr>
      <vt:lpstr>Office Theme</vt:lpstr>
      <vt:lpstr>1_Office Theme</vt:lpstr>
      <vt:lpstr>1_Office 主题</vt:lpstr>
      <vt:lpstr>3_Office Theme</vt:lpstr>
      <vt:lpstr>4_Office Theme</vt:lpstr>
      <vt:lpstr>2_Office 主题</vt:lpstr>
      <vt:lpstr>6_Office Theme</vt:lpstr>
      <vt:lpstr>7_Office Theme</vt:lpstr>
      <vt:lpstr>9_Office Theme</vt:lpstr>
      <vt:lpstr>10_Office Theme</vt:lpstr>
      <vt:lpstr>PowerPoint 演示文稿</vt:lpstr>
      <vt:lpstr>PowerPoint 演示文稿</vt:lpstr>
      <vt:lpstr>PowerPoint 演示文稿</vt:lpstr>
      <vt:lpstr>PowerPoint 演示文稿</vt:lpstr>
      <vt:lpstr>SenseMedia私有云二期 —— 个人工作总结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SenseMedia私有云二期 —— 个人工作总结 </vt:lpstr>
      <vt:lpstr>二期时间线</vt:lpstr>
      <vt:lpstr>主要负责内容</vt:lpstr>
      <vt:lpstr>存在的问题</vt:lpstr>
      <vt:lpstr>需要进步的地方和未来展望</vt:lpstr>
      <vt:lpstr>PowerPoint 演示文稿</vt:lpstr>
      <vt:lpstr>PowerPoint 演示文稿</vt:lpstr>
      <vt:lpstr>PowerPoint 演示文稿</vt:lpstr>
      <vt:lpstr>SenseMedia私有云二期 —— 个人工作总结 </vt:lpstr>
      <vt:lpstr>主要负责内容</vt:lpstr>
      <vt:lpstr>私有云demo原型绘制和评审</vt:lpstr>
      <vt:lpstr>私有云demo开发</vt:lpstr>
      <vt:lpstr>存在的问题</vt:lpstr>
      <vt:lpstr>需要进步的地方和未来展望</vt:lpstr>
      <vt:lpstr>SenseMedia私有云二期 —— 个人工作总结 </vt:lpstr>
      <vt:lpstr>主要负责内容</vt:lpstr>
      <vt:lpstr>需要进步的地方和未来展望</vt:lpstr>
      <vt:lpstr>PowerPoint 演示文稿</vt:lpstr>
      <vt:lpstr>PowerPoint 演示文稿</vt:lpstr>
      <vt:lpstr>PowerPoint 演示文稿</vt:lpstr>
      <vt:lpstr>SenseMedia私有云二期 —— 个人工作总结 </vt:lpstr>
      <vt:lpstr>主要负责内容</vt:lpstr>
      <vt:lpstr>需要进步的地方和未来展望</vt:lpstr>
      <vt:lpstr>见习PM个人工作总结 </vt:lpstr>
      <vt:lpstr>主要负责内容</vt:lpstr>
      <vt:lpstr>主要负责内容</vt:lpstr>
      <vt:lpstr>PowerPoint 演示文稿</vt:lpstr>
      <vt:lpstr>需要进步的地方和未来展望</vt:lpstr>
      <vt:lpstr>见习PM个人工作总结 </vt:lpstr>
      <vt:lpstr>SenseMedia主要负责工作</vt:lpstr>
      <vt:lpstr>阿里云项目相关</vt:lpstr>
      <vt:lpstr>需要进步的地方和未来展望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SenseMedia私有云二期 —— 个人工作总结 </dc:title>
  <dc:creator>李溪桐</dc:creator>
  <cp:lastModifiedBy>于施淼</cp:lastModifiedBy>
  <cp:revision>15</cp:revision>
  <dcterms:created xsi:type="dcterms:W3CDTF">2019-01-02T08:57:02Z</dcterms:created>
  <dcterms:modified xsi:type="dcterms:W3CDTF">2019-01-10T12:34:01Z</dcterms:modified>
</cp:coreProperties>
</file>