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393" r:id="rId2"/>
    <p:sldId id="1405" r:id="rId3"/>
    <p:sldId id="1408" r:id="rId4"/>
    <p:sldId id="1406" r:id="rId5"/>
    <p:sldId id="1413" r:id="rId6"/>
    <p:sldId id="1407" r:id="rId7"/>
    <p:sldId id="1415" r:id="rId8"/>
    <p:sldId id="1416" r:id="rId9"/>
    <p:sldId id="1398" r:id="rId10"/>
    <p:sldId id="1409" r:id="rId11"/>
    <p:sldId id="1420" r:id="rId12"/>
    <p:sldId id="1410" r:id="rId13"/>
    <p:sldId id="1411" r:id="rId14"/>
    <p:sldId id="1412" r:id="rId15"/>
    <p:sldId id="1417" r:id="rId16"/>
    <p:sldId id="1419" r:id="rId17"/>
    <p:sldId id="1418" r:id="rId18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4B4"/>
    <a:srgbClr val="51286C"/>
    <a:srgbClr val="8941B6"/>
    <a:srgbClr val="041B31"/>
    <a:srgbClr val="403D3F"/>
    <a:srgbClr val="3A3940"/>
    <a:srgbClr val="2F2F2F"/>
    <a:srgbClr val="19232E"/>
    <a:srgbClr val="FBC81F"/>
    <a:srgbClr val="FB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5" autoAdjust="0"/>
    <p:restoredTop sz="99409" autoAdjust="0"/>
  </p:normalViewPr>
  <p:slideViewPr>
    <p:cSldViewPr snapToGrid="0" snapToObjects="1">
      <p:cViewPr>
        <p:scale>
          <a:sx n="50" d="100"/>
          <a:sy n="50" d="100"/>
        </p:scale>
        <p:origin x="352" y="168"/>
      </p:cViewPr>
      <p:guideLst>
        <p:guide orient="horz" pos="4320"/>
        <p:guide pos="7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35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94B1B-B3DC-0F44-86DD-63972D4A0E2C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6EF8-35F8-534F-90D7-D34468E8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6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t>8/11/16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7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40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1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5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9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9906001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/>
          </p:cNvSpPr>
          <p:nvPr userDrawn="1">
            <p:ph type="pic" sz="quarter" idx="13"/>
          </p:nvPr>
        </p:nvSpPr>
        <p:spPr>
          <a:xfrm>
            <a:off x="8605595" y="5114394"/>
            <a:ext cx="1889250" cy="514437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 userDrawn="1">
            <p:ph type="pic" sz="quarter" idx="14"/>
          </p:nvPr>
        </p:nvSpPr>
        <p:spPr>
          <a:xfrm>
            <a:off x="2329727" y="5100282"/>
            <a:ext cx="1791573" cy="514437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504563" y="4535837"/>
            <a:ext cx="3778504" cy="673893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66624" y="5433034"/>
            <a:ext cx="1481328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605595" y="5433034"/>
            <a:ext cx="1567105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290574" y="4971515"/>
            <a:ext cx="3024869" cy="54805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40629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666174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703745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Teardrop 1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2506135" y="286620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730904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12111945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1691485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2506135" y="766744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730904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12111945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1691485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0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Teardrop 20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622221" y="3447129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9828245" y="3447129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16034268" y="3447129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814534" y="7672403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3020557" y="7672403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8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2" name="Teardrop 2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Teardrop 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bg1"/>
                </a:solidFill>
                <a:latin typeface="Lato Regular"/>
                <a:cs typeface="Lato Regular"/>
              </a:rPr>
              <a:t>Izabal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bg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95777" y="405798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632752" y="410254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956667" y="5627022"/>
            <a:ext cx="8357714" cy="62283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189847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9206200" y="2811131"/>
            <a:ext cx="5967447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5199521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4314768" y="4227045"/>
            <a:ext cx="4045625" cy="543863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0166376" y="4231071"/>
            <a:ext cx="4040921" cy="54111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15876743" y="4231071"/>
            <a:ext cx="4048817" cy="541113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8434174" y="4108579"/>
            <a:ext cx="6679466" cy="3785477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5367268" y="7860377"/>
            <a:ext cx="917539" cy="1636924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1050">
                <a:latin typeface="Calibri Light"/>
                <a:cs typeface="Calibri Light"/>
              </a:defRPr>
            </a:lvl1pPr>
          </a:lstStyle>
          <a:p>
            <a:endParaRPr lang="id-ID" dirty="0" smtClean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4158151" y="6712180"/>
            <a:ext cx="4254887" cy="271244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6642100" y="6558175"/>
            <a:ext cx="2254062" cy="290254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186981" y="4979760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9093939" y="6205678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807061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5131015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807061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5131015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4432315" y="293036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6764978" y="293036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19088932" y="293036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14432315" y="525282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16764978" y="525282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19088932" y="525282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7451745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9784406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12108361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7451745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784406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12108361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5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8" name="Teardrop 2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7609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5516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78261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88617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3958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2" name="Teardrop 2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727869" y="3936081"/>
            <a:ext cx="10099006" cy="721903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ic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-23082" y="-69284"/>
            <a:ext cx="24417467" cy="1062343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334270" y="4655526"/>
            <a:ext cx="3789767" cy="670923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Teardrop 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0" name="Teardrop 1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9700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782002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2579913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7791465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13096308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8265385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976453" y="3642013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ardrop 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3408812"/>
            <a:ext cx="24377651" cy="80430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65321" y="5002448"/>
            <a:ext cx="6697751" cy="41703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084" y="4391315"/>
            <a:ext cx="24377650" cy="42501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17252" y="1124727"/>
            <a:ext cx="20743144" cy="9054604"/>
            <a:chOff x="1817252" y="1032363"/>
            <a:chExt cx="20743144" cy="9054604"/>
          </a:xfrm>
        </p:grpSpPr>
        <p:sp>
          <p:nvSpPr>
            <p:cNvPr id="33" name="TextBox 32"/>
            <p:cNvSpPr txBox="1"/>
            <p:nvPr/>
          </p:nvSpPr>
          <p:spPr>
            <a:xfrm>
              <a:off x="1817252" y="1032363"/>
              <a:ext cx="20743144" cy="4124188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16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LIVA</a:t>
              </a:r>
            </a:p>
            <a:p>
              <a:pPr algn="ctr"/>
              <a:r>
                <a:rPr lang="en-US" sz="8800" b="1" i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A Lite Version of Java</a:t>
              </a:r>
              <a:endParaRPr lang="id-ID" sz="8800" b="1" i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4" name="Subtitle 2"/>
            <p:cNvSpPr txBox="1">
              <a:spLocks/>
            </p:cNvSpPr>
            <p:nvPr/>
          </p:nvSpPr>
          <p:spPr>
            <a:xfrm>
              <a:off x="2408442" y="9247851"/>
              <a:ext cx="1956076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 smtClean="0">
                  <a:solidFill>
                    <a:schemeClr val="bg1"/>
                  </a:solidFill>
                  <a:latin typeface="Lato Light"/>
                  <a:cs typeface="Lato Light"/>
                </a:rPr>
                <a:t>Shanqi Lu, </a:t>
              </a:r>
              <a:r>
                <a:rPr lang="en-US" sz="4400" b="1" dirty="0" err="1" smtClean="0">
                  <a:solidFill>
                    <a:schemeClr val="bg1"/>
                  </a:solidFill>
                  <a:latin typeface="Lato Light"/>
                  <a:cs typeface="Lato Light"/>
                </a:rPr>
                <a:t>Jiafei</a:t>
              </a:r>
              <a:r>
                <a:rPr lang="en-US" sz="4400" b="1" dirty="0" smtClean="0">
                  <a:solidFill>
                    <a:schemeClr val="bg1"/>
                  </a:solidFill>
                  <a:latin typeface="Lato Light"/>
                  <a:cs typeface="Lato Light"/>
                </a:rPr>
                <a:t> Song, </a:t>
              </a:r>
              <a:r>
                <a:rPr lang="en-US" sz="4400" b="1" dirty="0" err="1" smtClean="0">
                  <a:solidFill>
                    <a:schemeClr val="bg1"/>
                  </a:solidFill>
                  <a:latin typeface="Lato Light"/>
                  <a:cs typeface="Lato Light"/>
                </a:rPr>
                <a:t>Zihan</a:t>
              </a:r>
              <a:r>
                <a:rPr lang="en-US" sz="4400" b="1" dirty="0" smtClean="0">
                  <a:solidFill>
                    <a:schemeClr val="bg1"/>
                  </a:solidFill>
                  <a:latin typeface="Lato Light"/>
                  <a:cs typeface="Lato Light"/>
                </a:rPr>
                <a:t> Jiao, </a:t>
              </a:r>
              <a:r>
                <a:rPr lang="en-US" sz="4400" b="1" dirty="0" err="1" smtClean="0">
                  <a:solidFill>
                    <a:schemeClr val="bg1"/>
                  </a:solidFill>
                  <a:latin typeface="Lato Light"/>
                  <a:cs typeface="Lato Light"/>
                </a:rPr>
                <a:t>Yanan</a:t>
              </a:r>
              <a:r>
                <a:rPr lang="en-US" sz="4400" b="1" dirty="0" smtClean="0">
                  <a:solidFill>
                    <a:schemeClr val="bg1"/>
                  </a:solidFill>
                  <a:latin typeface="Lato Light"/>
                  <a:cs typeface="Lato Light"/>
                </a:rPr>
                <a:t> </a:t>
              </a:r>
              <a:r>
                <a:rPr lang="en-US" sz="4400" b="1" dirty="0">
                  <a:solidFill>
                    <a:schemeClr val="bg1"/>
                  </a:solidFill>
                  <a:latin typeface="Lato Light"/>
                  <a:cs typeface="Lato Light"/>
                </a:rPr>
                <a:t>Zhang, </a:t>
              </a:r>
              <a:r>
                <a:rPr lang="en-US" sz="4400" b="1" dirty="0" err="1">
                  <a:solidFill>
                    <a:schemeClr val="bg1"/>
                  </a:solidFill>
                  <a:latin typeface="Lato Light"/>
                  <a:cs typeface="Lato Light"/>
                </a:rPr>
                <a:t>Hyoyoon</a:t>
              </a:r>
              <a:r>
                <a:rPr lang="en-US" sz="4400" b="1" dirty="0">
                  <a:solidFill>
                    <a:schemeClr val="bg1"/>
                  </a:solidFill>
                  <a:latin typeface="Lato Light"/>
                  <a:cs typeface="Lato Light"/>
                </a:rPr>
                <a:t> Kate Kim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922106" y="8207739"/>
              <a:ext cx="6108192" cy="155448"/>
              <a:chOff x="1775295" y="2020905"/>
              <a:chExt cx="2696845" cy="45719"/>
            </a:xfrm>
          </p:grpSpPr>
          <p:sp>
            <p:nvSpPr>
              <p:cNvPr id="67" name="Rectangle 6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 flipV="1">
                <a:off x="2314567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V="1">
                <a:off x="2853111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3392515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93178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92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61616" y="2352789"/>
            <a:ext cx="5614694" cy="1762011"/>
            <a:chOff x="8977687" y="2352789"/>
            <a:chExt cx="5614694" cy="1762011"/>
          </a:xfrm>
        </p:grpSpPr>
        <p:sp>
          <p:nvSpPr>
            <p:cNvPr id="3" name="Freeform 78"/>
            <p:cNvSpPr>
              <a:spLocks/>
            </p:cNvSpPr>
            <p:nvPr/>
          </p:nvSpPr>
          <p:spPr bwMode="auto">
            <a:xfrm>
              <a:off x="9624871" y="2352789"/>
              <a:ext cx="3876724" cy="1762011"/>
            </a:xfrm>
            <a:custGeom>
              <a:avLst/>
              <a:gdLst>
                <a:gd name="T0" fmla="*/ 954 w 1034"/>
                <a:gd name="T1" fmla="*/ 252 h 583"/>
                <a:gd name="T2" fmla="*/ 954 w 1034"/>
                <a:gd name="T3" fmla="*/ 249 h 583"/>
                <a:gd name="T4" fmla="*/ 815 w 1034"/>
                <a:gd name="T5" fmla="*/ 110 h 583"/>
                <a:gd name="T6" fmla="*/ 767 w 1034"/>
                <a:gd name="T7" fmla="*/ 119 h 583"/>
                <a:gd name="T8" fmla="*/ 578 w 1034"/>
                <a:gd name="T9" fmla="*/ 0 h 583"/>
                <a:gd name="T10" fmla="*/ 377 w 1034"/>
                <a:gd name="T11" fmla="*/ 152 h 583"/>
                <a:gd name="T12" fmla="*/ 301 w 1034"/>
                <a:gd name="T13" fmla="*/ 131 h 583"/>
                <a:gd name="T14" fmla="*/ 150 w 1034"/>
                <a:gd name="T15" fmla="*/ 282 h 583"/>
                <a:gd name="T16" fmla="*/ 0 w 1034"/>
                <a:gd name="T17" fmla="*/ 432 h 583"/>
                <a:gd name="T18" fmla="*/ 150 w 1034"/>
                <a:gd name="T19" fmla="*/ 583 h 583"/>
                <a:gd name="T20" fmla="*/ 853 w 1034"/>
                <a:gd name="T21" fmla="*/ 583 h 583"/>
                <a:gd name="T22" fmla="*/ 1034 w 1034"/>
                <a:gd name="T23" fmla="*/ 402 h 583"/>
                <a:gd name="T24" fmla="*/ 954 w 1034"/>
                <a:gd name="T25" fmla="*/ 25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4" h="583">
                  <a:moveTo>
                    <a:pt x="954" y="252"/>
                  </a:moveTo>
                  <a:cubicBezTo>
                    <a:pt x="954" y="251"/>
                    <a:pt x="954" y="250"/>
                    <a:pt x="954" y="249"/>
                  </a:cubicBezTo>
                  <a:cubicBezTo>
                    <a:pt x="954" y="172"/>
                    <a:pt x="892" y="110"/>
                    <a:pt x="815" y="110"/>
                  </a:cubicBezTo>
                  <a:cubicBezTo>
                    <a:pt x="798" y="110"/>
                    <a:pt x="782" y="113"/>
                    <a:pt x="767" y="119"/>
                  </a:cubicBezTo>
                  <a:cubicBezTo>
                    <a:pt x="733" y="49"/>
                    <a:pt x="661" y="0"/>
                    <a:pt x="578" y="0"/>
                  </a:cubicBezTo>
                  <a:cubicBezTo>
                    <a:pt x="482" y="0"/>
                    <a:pt x="402" y="64"/>
                    <a:pt x="377" y="152"/>
                  </a:cubicBezTo>
                  <a:cubicBezTo>
                    <a:pt x="355" y="139"/>
                    <a:pt x="329" y="131"/>
                    <a:pt x="301" y="131"/>
                  </a:cubicBezTo>
                  <a:cubicBezTo>
                    <a:pt x="218" y="131"/>
                    <a:pt x="150" y="199"/>
                    <a:pt x="150" y="282"/>
                  </a:cubicBezTo>
                  <a:cubicBezTo>
                    <a:pt x="67" y="282"/>
                    <a:pt x="0" y="349"/>
                    <a:pt x="0" y="432"/>
                  </a:cubicBezTo>
                  <a:cubicBezTo>
                    <a:pt x="0" y="515"/>
                    <a:pt x="67" y="583"/>
                    <a:pt x="150" y="583"/>
                  </a:cubicBezTo>
                  <a:cubicBezTo>
                    <a:pt x="853" y="583"/>
                    <a:pt x="853" y="583"/>
                    <a:pt x="853" y="583"/>
                  </a:cubicBezTo>
                  <a:cubicBezTo>
                    <a:pt x="953" y="583"/>
                    <a:pt x="1034" y="502"/>
                    <a:pt x="1034" y="402"/>
                  </a:cubicBezTo>
                  <a:cubicBezTo>
                    <a:pt x="1034" y="339"/>
                    <a:pt x="1002" y="284"/>
                    <a:pt x="954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77687" y="2995632"/>
              <a:ext cx="5614694" cy="898714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PROGRAM</a:t>
              </a:r>
              <a:endParaRPr lang="en-US" sz="4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685748" y="8020974"/>
            <a:ext cx="5614694" cy="877169"/>
          </a:xfrm>
          <a:prstGeom prst="rect">
            <a:avLst/>
          </a:prstGeom>
          <a:noFill/>
        </p:spPr>
        <p:txBody>
          <a:bodyPr wrap="square" lIns="0" tIns="121926" rIns="0" bIns="0">
            <a:spAutoFit/>
          </a:bodyPr>
          <a:lstStyle/>
          <a:p>
            <a:pPr algn="ctr" defTabSz="1218984">
              <a:lnSpc>
                <a:spcPct val="120000"/>
              </a:lnSpc>
              <a:defRPr/>
            </a:pPr>
            <a:r>
              <a:rPr lang="en-US" sz="4200" b="1" dirty="0" smtClean="0">
                <a:solidFill>
                  <a:schemeClr val="bg1"/>
                </a:solidFill>
                <a:latin typeface="Lato Regular"/>
                <a:cs typeface="Lato Regular"/>
              </a:rPr>
              <a:t>SUCCESS</a:t>
            </a:r>
            <a:endParaRPr lang="en-US" sz="42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67040" y="7276976"/>
            <a:ext cx="5614694" cy="1701800"/>
            <a:chOff x="3739484" y="8612266"/>
            <a:chExt cx="5614694" cy="1701800"/>
          </a:xfrm>
        </p:grpSpPr>
        <p:sp>
          <p:nvSpPr>
            <p:cNvPr id="7" name="Freeform 77"/>
            <p:cNvSpPr>
              <a:spLocks/>
            </p:cNvSpPr>
            <p:nvPr/>
          </p:nvSpPr>
          <p:spPr bwMode="auto">
            <a:xfrm>
              <a:off x="4822117" y="8612266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9484" y="9203557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Fields</a:t>
              </a:r>
              <a:endParaRPr lang="en-US" sz="4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02521" y="506714"/>
            <a:ext cx="20937538" cy="1520380"/>
            <a:chOff x="1702521" y="530177"/>
            <a:chExt cx="20937538" cy="1520380"/>
          </a:xfrm>
        </p:grpSpPr>
        <p:sp>
          <p:nvSpPr>
            <p:cNvPr id="10" name="TextBox 9"/>
            <p:cNvSpPr txBox="1"/>
            <p:nvPr/>
          </p:nvSpPr>
          <p:spPr>
            <a:xfrm>
              <a:off x="1702521" y="530177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AST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2" name="Rectangle 11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>
            <a:off x="11568963" y="4114800"/>
            <a:ext cx="0" cy="658776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839994" y="4758682"/>
            <a:ext cx="5614694" cy="1701800"/>
            <a:chOff x="8977687" y="5701370"/>
            <a:chExt cx="5614694" cy="1701800"/>
          </a:xfrm>
        </p:grpSpPr>
        <p:sp>
          <p:nvSpPr>
            <p:cNvPr id="20" name="Freeform 77"/>
            <p:cNvSpPr>
              <a:spLocks/>
            </p:cNvSpPr>
            <p:nvPr/>
          </p:nvSpPr>
          <p:spPr bwMode="auto">
            <a:xfrm>
              <a:off x="10103556" y="5701370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77687" y="6177654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Classes</a:t>
              </a:r>
              <a:endParaRPr lang="en-US" sz="4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113678" y="7415203"/>
            <a:ext cx="6730553" cy="1701800"/>
            <a:chOff x="8498984" y="8767784"/>
            <a:chExt cx="5614694" cy="1701800"/>
          </a:xfrm>
        </p:grpSpPr>
        <p:sp>
          <p:nvSpPr>
            <p:cNvPr id="23" name="Freeform 77"/>
            <p:cNvSpPr>
              <a:spLocks/>
            </p:cNvSpPr>
            <p:nvPr/>
          </p:nvSpPr>
          <p:spPr bwMode="auto">
            <a:xfrm>
              <a:off x="9537058" y="8767784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98984" y="9300983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Methods</a:t>
              </a:r>
              <a:endParaRPr lang="en-US" sz="4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11510091" y="6658256"/>
            <a:ext cx="0" cy="1362718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498984" y="7600014"/>
            <a:ext cx="5614694" cy="1719088"/>
            <a:chOff x="13282703" y="8750497"/>
            <a:chExt cx="5614694" cy="1719088"/>
          </a:xfrm>
        </p:grpSpPr>
        <p:sp>
          <p:nvSpPr>
            <p:cNvPr id="27" name="Freeform 77"/>
            <p:cNvSpPr>
              <a:spLocks/>
            </p:cNvSpPr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282703" y="9320806"/>
              <a:ext cx="5614694" cy="82773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Constructors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H="1">
            <a:off x="5920740" y="6437262"/>
            <a:ext cx="3833001" cy="902353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983445" y="6266708"/>
            <a:ext cx="3727215" cy="1333306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963466" y="9202962"/>
            <a:ext cx="2539894" cy="1494853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87500" y="9202962"/>
            <a:ext cx="2423161" cy="1494853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270765" y="10699174"/>
            <a:ext cx="5614694" cy="1719088"/>
            <a:chOff x="13282703" y="8750497"/>
            <a:chExt cx="5614694" cy="1719088"/>
          </a:xfrm>
        </p:grpSpPr>
        <p:sp>
          <p:nvSpPr>
            <p:cNvPr id="34" name="Freeform 77"/>
            <p:cNvSpPr>
              <a:spLocks/>
            </p:cNvSpPr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282703" y="9320806"/>
              <a:ext cx="5614694" cy="82773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Constructors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423165" y="10851574"/>
            <a:ext cx="5614694" cy="1719088"/>
            <a:chOff x="13282703" y="8750497"/>
            <a:chExt cx="5614694" cy="1719088"/>
          </a:xfrm>
        </p:grpSpPr>
        <p:sp>
          <p:nvSpPr>
            <p:cNvPr id="37" name="Freeform 77"/>
            <p:cNvSpPr>
              <a:spLocks/>
            </p:cNvSpPr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282703" y="9320806"/>
              <a:ext cx="5614694" cy="82773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Statements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190259" y="10740295"/>
            <a:ext cx="5614694" cy="1719088"/>
            <a:chOff x="13282703" y="8750497"/>
            <a:chExt cx="5614694" cy="1719088"/>
          </a:xfrm>
        </p:grpSpPr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282703" y="9320806"/>
              <a:ext cx="5614694" cy="82773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Expressions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2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81447" y="2264802"/>
            <a:ext cx="5614694" cy="1762011"/>
            <a:chOff x="8977687" y="2352789"/>
            <a:chExt cx="5614694" cy="1762011"/>
          </a:xfrm>
        </p:grpSpPr>
        <p:sp>
          <p:nvSpPr>
            <p:cNvPr id="3" name="Freeform 78"/>
            <p:cNvSpPr/>
            <p:nvPr/>
          </p:nvSpPr>
          <p:spPr bwMode="auto">
            <a:xfrm>
              <a:off x="9624871" y="2352789"/>
              <a:ext cx="3876724" cy="1762011"/>
            </a:xfrm>
            <a:custGeom>
              <a:avLst/>
              <a:gdLst>
                <a:gd name="T0" fmla="*/ 954 w 1034"/>
                <a:gd name="T1" fmla="*/ 252 h 583"/>
                <a:gd name="T2" fmla="*/ 954 w 1034"/>
                <a:gd name="T3" fmla="*/ 249 h 583"/>
                <a:gd name="T4" fmla="*/ 815 w 1034"/>
                <a:gd name="T5" fmla="*/ 110 h 583"/>
                <a:gd name="T6" fmla="*/ 767 w 1034"/>
                <a:gd name="T7" fmla="*/ 119 h 583"/>
                <a:gd name="T8" fmla="*/ 578 w 1034"/>
                <a:gd name="T9" fmla="*/ 0 h 583"/>
                <a:gd name="T10" fmla="*/ 377 w 1034"/>
                <a:gd name="T11" fmla="*/ 152 h 583"/>
                <a:gd name="T12" fmla="*/ 301 w 1034"/>
                <a:gd name="T13" fmla="*/ 131 h 583"/>
                <a:gd name="T14" fmla="*/ 150 w 1034"/>
                <a:gd name="T15" fmla="*/ 282 h 583"/>
                <a:gd name="T16" fmla="*/ 0 w 1034"/>
                <a:gd name="T17" fmla="*/ 432 h 583"/>
                <a:gd name="T18" fmla="*/ 150 w 1034"/>
                <a:gd name="T19" fmla="*/ 583 h 583"/>
                <a:gd name="T20" fmla="*/ 853 w 1034"/>
                <a:gd name="T21" fmla="*/ 583 h 583"/>
                <a:gd name="T22" fmla="*/ 1034 w 1034"/>
                <a:gd name="T23" fmla="*/ 402 h 583"/>
                <a:gd name="T24" fmla="*/ 954 w 1034"/>
                <a:gd name="T25" fmla="*/ 25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4" h="583">
                  <a:moveTo>
                    <a:pt x="954" y="252"/>
                  </a:moveTo>
                  <a:cubicBezTo>
                    <a:pt x="954" y="251"/>
                    <a:pt x="954" y="250"/>
                    <a:pt x="954" y="249"/>
                  </a:cubicBezTo>
                  <a:cubicBezTo>
                    <a:pt x="954" y="172"/>
                    <a:pt x="892" y="110"/>
                    <a:pt x="815" y="110"/>
                  </a:cubicBezTo>
                  <a:cubicBezTo>
                    <a:pt x="798" y="110"/>
                    <a:pt x="782" y="113"/>
                    <a:pt x="767" y="119"/>
                  </a:cubicBezTo>
                  <a:cubicBezTo>
                    <a:pt x="733" y="49"/>
                    <a:pt x="661" y="0"/>
                    <a:pt x="578" y="0"/>
                  </a:cubicBezTo>
                  <a:cubicBezTo>
                    <a:pt x="482" y="0"/>
                    <a:pt x="402" y="64"/>
                    <a:pt x="377" y="152"/>
                  </a:cubicBezTo>
                  <a:cubicBezTo>
                    <a:pt x="355" y="139"/>
                    <a:pt x="329" y="131"/>
                    <a:pt x="301" y="131"/>
                  </a:cubicBezTo>
                  <a:cubicBezTo>
                    <a:pt x="218" y="131"/>
                    <a:pt x="150" y="199"/>
                    <a:pt x="150" y="282"/>
                  </a:cubicBezTo>
                  <a:cubicBezTo>
                    <a:pt x="67" y="282"/>
                    <a:pt x="0" y="349"/>
                    <a:pt x="0" y="432"/>
                  </a:cubicBezTo>
                  <a:cubicBezTo>
                    <a:pt x="0" y="515"/>
                    <a:pt x="67" y="583"/>
                    <a:pt x="150" y="583"/>
                  </a:cubicBezTo>
                  <a:cubicBezTo>
                    <a:pt x="853" y="583"/>
                    <a:pt x="853" y="583"/>
                    <a:pt x="853" y="583"/>
                  </a:cubicBezTo>
                  <a:cubicBezTo>
                    <a:pt x="953" y="583"/>
                    <a:pt x="1034" y="502"/>
                    <a:pt x="1034" y="402"/>
                  </a:cubicBezTo>
                  <a:cubicBezTo>
                    <a:pt x="1034" y="339"/>
                    <a:pt x="1002" y="284"/>
                    <a:pt x="954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77687" y="2995632"/>
              <a:ext cx="5614694" cy="898714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PROGRAM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685748" y="8020974"/>
            <a:ext cx="5614694" cy="877169"/>
          </a:xfrm>
          <a:prstGeom prst="rect">
            <a:avLst/>
          </a:prstGeom>
          <a:noFill/>
        </p:spPr>
        <p:txBody>
          <a:bodyPr wrap="square" lIns="0" tIns="121926" rIns="0" bIns="0">
            <a:spAutoFit/>
          </a:bodyPr>
          <a:lstStyle/>
          <a:p>
            <a:pPr algn="ctr" defTabSz="1218565">
              <a:lnSpc>
                <a:spcPct val="120000"/>
              </a:lnSpc>
              <a:defRPr/>
            </a:pPr>
            <a:r>
              <a:rPr lang="en-US" sz="4200" b="1" dirty="0">
                <a:solidFill>
                  <a:schemeClr val="bg1"/>
                </a:solidFill>
                <a:latin typeface="Lato Regular"/>
                <a:cs typeface="Lato Regular"/>
              </a:rPr>
              <a:t>SUCCESS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928515" y="7421319"/>
            <a:ext cx="5614694" cy="1701800"/>
            <a:chOff x="3739484" y="8612266"/>
            <a:chExt cx="5614694" cy="1701800"/>
          </a:xfrm>
        </p:grpSpPr>
        <p:sp>
          <p:nvSpPr>
            <p:cNvPr id="7" name="Freeform 77"/>
            <p:cNvSpPr/>
            <p:nvPr/>
          </p:nvSpPr>
          <p:spPr bwMode="auto">
            <a:xfrm>
              <a:off x="4822117" y="8612266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9484" y="9203557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10" name="TextBox 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SAST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2" name="Rectangle 11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848614" y="4963421"/>
            <a:ext cx="5614694" cy="1701800"/>
            <a:chOff x="8977687" y="5701370"/>
            <a:chExt cx="5614694" cy="1701800"/>
          </a:xfrm>
        </p:grpSpPr>
        <p:sp>
          <p:nvSpPr>
            <p:cNvPr id="19" name="Freeform 77"/>
            <p:cNvSpPr/>
            <p:nvPr/>
          </p:nvSpPr>
          <p:spPr bwMode="auto">
            <a:xfrm>
              <a:off x="10103556" y="5701370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77687" y="6177654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Classes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87332" y="7645486"/>
            <a:ext cx="6730553" cy="1701800"/>
            <a:chOff x="8498984" y="8767784"/>
            <a:chExt cx="5614694" cy="1701800"/>
          </a:xfrm>
        </p:grpSpPr>
        <p:sp>
          <p:nvSpPr>
            <p:cNvPr id="22" name="Freeform 77"/>
            <p:cNvSpPr/>
            <p:nvPr/>
          </p:nvSpPr>
          <p:spPr bwMode="auto">
            <a:xfrm>
              <a:off x="9537058" y="8767784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98984" y="9300983"/>
              <a:ext cx="5614694" cy="827412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Function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19910" y="7528896"/>
            <a:ext cx="3442468" cy="1669503"/>
            <a:chOff x="13282703" y="8709118"/>
            <a:chExt cx="5614694" cy="1719088"/>
          </a:xfrm>
        </p:grpSpPr>
        <p:sp>
          <p:nvSpPr>
            <p:cNvPr id="25" name="Freeform 77"/>
            <p:cNvSpPr/>
            <p:nvPr/>
          </p:nvSpPr>
          <p:spPr bwMode="auto">
            <a:xfrm>
              <a:off x="13324014" y="8709118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82703" y="9320806"/>
              <a:ext cx="5614694" cy="860947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Name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H="1">
            <a:off x="2158761" y="6665221"/>
            <a:ext cx="2257502" cy="871879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64175" y="6665221"/>
            <a:ext cx="1772670" cy="1201352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426766" y="6916373"/>
            <a:ext cx="7342440" cy="3358268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366938" y="6991735"/>
            <a:ext cx="10201277" cy="3705131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42566" y="10357691"/>
            <a:ext cx="3899824" cy="1655756"/>
            <a:chOff x="13282703" y="8750497"/>
            <a:chExt cx="5614694" cy="1719088"/>
          </a:xfrm>
        </p:grpSpPr>
        <p:sp>
          <p:nvSpPr>
            <p:cNvPr id="32" name="Freeform 77"/>
            <p:cNvSpPr/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282703" y="9320806"/>
              <a:ext cx="5614694" cy="860947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Name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73032" y="10239362"/>
            <a:ext cx="4988887" cy="1719088"/>
            <a:chOff x="13282703" y="8750497"/>
            <a:chExt cx="5614694" cy="1719088"/>
          </a:xfrm>
        </p:grpSpPr>
        <p:sp>
          <p:nvSpPr>
            <p:cNvPr id="35" name="Freeform 77"/>
            <p:cNvSpPr/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282703" y="9320806"/>
              <a:ext cx="5614694" cy="860947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Return Type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295923" y="5023813"/>
            <a:ext cx="6270847" cy="1782430"/>
            <a:chOff x="8977687" y="5815537"/>
            <a:chExt cx="5614694" cy="1701800"/>
          </a:xfrm>
        </p:grpSpPr>
        <p:sp>
          <p:nvSpPr>
            <p:cNvPr id="38" name="Freeform 77"/>
            <p:cNvSpPr/>
            <p:nvPr/>
          </p:nvSpPr>
          <p:spPr bwMode="auto">
            <a:xfrm>
              <a:off x="10103556" y="5815537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77687" y="6177654"/>
              <a:ext cx="5614694" cy="827412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Functions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076977" y="5032435"/>
            <a:ext cx="5614694" cy="1701800"/>
            <a:chOff x="9335687" y="5701370"/>
            <a:chExt cx="5614694" cy="1701800"/>
          </a:xfrm>
        </p:grpSpPr>
        <p:sp>
          <p:nvSpPr>
            <p:cNvPr id="41" name="Freeform 77"/>
            <p:cNvSpPr/>
            <p:nvPr/>
          </p:nvSpPr>
          <p:spPr bwMode="auto">
            <a:xfrm>
              <a:off x="10564563" y="5701370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335687" y="6267314"/>
              <a:ext cx="5614694" cy="827412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Reserved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1894" y="5090974"/>
            <a:ext cx="5614694" cy="1701800"/>
            <a:chOff x="2454813" y="5820134"/>
            <a:chExt cx="5614694" cy="1701800"/>
          </a:xfrm>
        </p:grpSpPr>
        <p:sp>
          <p:nvSpPr>
            <p:cNvPr id="44" name="Freeform 77"/>
            <p:cNvSpPr/>
            <p:nvPr/>
          </p:nvSpPr>
          <p:spPr bwMode="auto">
            <a:xfrm>
              <a:off x="3630257" y="5820134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54813" y="6296798"/>
              <a:ext cx="5614694" cy="827412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Main</a:t>
              </a:r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H="1">
            <a:off x="5662981" y="3669271"/>
            <a:ext cx="3656258" cy="1294150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54546" y="4135410"/>
            <a:ext cx="595064" cy="906344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3730000" y="3510421"/>
            <a:ext cx="3572432" cy="1946937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480814" y="4103476"/>
            <a:ext cx="1238223" cy="1133412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315685" y="6649740"/>
            <a:ext cx="279598" cy="995746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1935222" y="10129232"/>
            <a:ext cx="4988887" cy="1719088"/>
            <a:chOff x="13282703" y="8750497"/>
            <a:chExt cx="5614694" cy="1719088"/>
          </a:xfrm>
        </p:grpSpPr>
        <p:sp>
          <p:nvSpPr>
            <p:cNvPr id="52" name="Freeform 77"/>
            <p:cNvSpPr/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282703" y="9320806"/>
              <a:ext cx="5614694" cy="860947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Function Type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654038" y="10119317"/>
            <a:ext cx="4498244" cy="1700889"/>
            <a:chOff x="13211440" y="8812322"/>
            <a:chExt cx="5685957" cy="1719088"/>
          </a:xfrm>
        </p:grpSpPr>
        <p:sp>
          <p:nvSpPr>
            <p:cNvPr id="55" name="Freeform 77"/>
            <p:cNvSpPr/>
            <p:nvPr/>
          </p:nvSpPr>
          <p:spPr bwMode="auto">
            <a:xfrm>
              <a:off x="13211440" y="8812322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282703" y="9320806"/>
              <a:ext cx="5614694" cy="893878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Formals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15117302" y="6955688"/>
            <a:ext cx="3076553" cy="3283674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8509474" y="6955688"/>
            <a:ext cx="385599" cy="3134416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330308" y="10119316"/>
            <a:ext cx="4441867" cy="1700889"/>
            <a:chOff x="13282703" y="8750497"/>
            <a:chExt cx="5614694" cy="1719088"/>
          </a:xfrm>
        </p:grpSpPr>
        <p:sp>
          <p:nvSpPr>
            <p:cNvPr id="60" name="Freeform 77"/>
            <p:cNvSpPr/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282703" y="9320806"/>
              <a:ext cx="5614694" cy="874048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Body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19360592" y="6916373"/>
            <a:ext cx="2468442" cy="3281383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6"/>
          <p:cNvSpPr>
            <a:spLocks noEditPoints="1"/>
          </p:cNvSpPr>
          <p:nvPr/>
        </p:nvSpPr>
        <p:spPr bwMode="auto">
          <a:xfrm rot="2700000">
            <a:off x="3251886" y="3694026"/>
            <a:ext cx="499012" cy="918773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sp>
        <p:nvSpPr>
          <p:cNvPr id="3" name="Freeform 22"/>
          <p:cNvSpPr>
            <a:spLocks noEditPoints="1"/>
          </p:cNvSpPr>
          <p:nvPr/>
        </p:nvSpPr>
        <p:spPr bwMode="auto">
          <a:xfrm>
            <a:off x="3137416" y="6685719"/>
            <a:ext cx="1018174" cy="897886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grpSp>
        <p:nvGrpSpPr>
          <p:cNvPr id="4" name="Group 3"/>
          <p:cNvGrpSpPr/>
          <p:nvPr/>
        </p:nvGrpSpPr>
        <p:grpSpPr>
          <a:xfrm rot="2700000">
            <a:off x="3065909" y="8705433"/>
            <a:ext cx="852993" cy="1022776"/>
            <a:chOff x="4732338" y="4783138"/>
            <a:chExt cx="703263" cy="1225550"/>
          </a:xfrm>
          <a:solidFill>
            <a:schemeClr val="accent6"/>
          </a:solidFill>
        </p:grpSpPr>
        <p:sp>
          <p:nvSpPr>
            <p:cNvPr id="5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6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7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7109" y="3407245"/>
            <a:ext cx="16094234" cy="291768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4000" b="1" dirty="0" smtClean="0">
                <a:latin typeface="Calibri Light"/>
                <a:ea typeface="Open Sans Light" panose="020B0306030504020204" pitchFamily="34" charset="0"/>
                <a:cs typeface="Calibri Light"/>
              </a:rPr>
              <a:t>Test procedure</a:t>
            </a:r>
            <a:endParaRPr lang="en-US" sz="3200" b="1" dirty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marL="457200" indent="-457200" algn="just">
              <a:lnSpc>
                <a:spcPct val="110000"/>
              </a:lnSpc>
              <a:buFont typeface="Courier New" charset="0"/>
              <a:buChar char="o"/>
            </a:pPr>
            <a:r>
              <a:rPr lang="en-US" sz="3200" b="1" dirty="0" smtClean="0">
                <a:latin typeface="Calibri Light"/>
                <a:ea typeface="Open Sans Light" panose="020B0306030504020204" pitchFamily="34" charset="0"/>
                <a:cs typeface="Calibri Light"/>
              </a:rPr>
              <a:t>Compile and run test-if1.liva 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b="1" dirty="0" smtClean="0">
                <a:latin typeface="Calibri Light"/>
                <a:ea typeface="Open Sans Light" panose="020B0306030504020204" pitchFamily="34" charset="0"/>
                <a:cs typeface="Calibri Light"/>
              </a:rPr>
              <a:t>Compare the output with test-if1.out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b="1" dirty="0" smtClean="0">
                <a:latin typeface="Calibri Light"/>
                <a:ea typeface="Open Sans Light" panose="020B0306030504020204" pitchFamily="34" charset="0"/>
                <a:cs typeface="Calibri Light"/>
              </a:rPr>
              <a:t>If they are the same, done! Otherwise, find out the problems. </a:t>
            </a:r>
          </a:p>
          <a:p>
            <a:pPr marL="457200" indent="-457200">
              <a:buFont typeface="Courier New" charset="0"/>
              <a:buChar char="o"/>
            </a:pPr>
            <a:endParaRPr lang="en-US" sz="3200" b="1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0800000" flipH="1">
            <a:off x="4421080" y="3640994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0800000" flipH="1">
            <a:off x="4530775" y="6685719"/>
            <a:ext cx="109699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0800000" flipH="1">
            <a:off x="4421080" y="3650466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 rot="10800000" flipH="1">
            <a:off x="4475927" y="8772864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6500" y="6477737"/>
            <a:ext cx="16094234" cy="132955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4000" b="1" dirty="0" smtClean="0">
                <a:latin typeface="Calibri Light" panose="020F0302020204030204" pitchFamily="34" charset="0"/>
              </a:rPr>
              <a:t>120 </a:t>
            </a:r>
            <a:r>
              <a:rPr lang="en-US" sz="4000" b="1" dirty="0">
                <a:latin typeface="Calibri Light" panose="020F0302020204030204" pitchFamily="34" charset="0"/>
              </a:rPr>
              <a:t>test </a:t>
            </a:r>
            <a:r>
              <a:rPr lang="en-US" sz="4000" b="1" dirty="0" smtClean="0">
                <a:latin typeface="Calibri Light" panose="020F0302020204030204" pitchFamily="34" charset="0"/>
              </a:rPr>
              <a:t>files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b="1" dirty="0" smtClean="0">
                <a:latin typeface="Calibri Light" panose="020F0302020204030204" pitchFamily="34" charset="0"/>
              </a:rPr>
              <a:t>All passed</a:t>
            </a:r>
            <a:r>
              <a:rPr lang="en-US" sz="3200" b="1" dirty="0">
                <a:latin typeface="Calibri Light" panose="020F0302020204030204" pitchFamily="34" charset="0"/>
                <a:ea typeface="Open Sans Light" panose="020B0306030504020204" pitchFamily="34" charset="0"/>
                <a:cs typeface="Calibri Light"/>
              </a:rPr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6500" y="8509480"/>
            <a:ext cx="16094234" cy="198204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4000" b="1" dirty="0" err="1" smtClean="0">
                <a:latin typeface="Calibri Light"/>
                <a:ea typeface="Open Sans Light" panose="020B0306030504020204" pitchFamily="34" charset="0"/>
                <a:cs typeface="Calibri Light"/>
              </a:rPr>
              <a:t>Testall.sh</a:t>
            </a:r>
            <a:endParaRPr lang="en-US" sz="4000" b="1" dirty="0"/>
          </a:p>
          <a:p>
            <a:pPr marL="457200" indent="-457200" algn="just">
              <a:lnSpc>
                <a:spcPct val="110000"/>
              </a:lnSpc>
              <a:buFont typeface="Courier New" charset="0"/>
              <a:buChar char="o"/>
            </a:pPr>
            <a:r>
              <a:rPr lang="en-US" sz="3200" b="1" dirty="0" smtClean="0">
                <a:latin typeface="Calibri Light" panose="020F0302020204030204" pitchFamily="34" charset="0"/>
              </a:rPr>
              <a:t>Based on the test script of </a:t>
            </a:r>
            <a:r>
              <a:rPr lang="en-US" sz="3200" b="1" dirty="0" err="1" smtClean="0">
                <a:latin typeface="Calibri Light" panose="020F0302020204030204" pitchFamily="34" charset="0"/>
              </a:rPr>
              <a:t>MicroC</a:t>
            </a:r>
            <a:endParaRPr lang="en-US" sz="3200" b="1" dirty="0" smtClean="0">
              <a:latin typeface="Calibri Light" panose="020F0302020204030204" pitchFamily="34" charset="0"/>
              <a:ea typeface="Open Sans Light" panose="020B0306030504020204" pitchFamily="34" charset="0"/>
              <a:cs typeface="Calibri Light"/>
            </a:endParaRPr>
          </a:p>
          <a:p>
            <a:pPr marL="457200" indent="-457200" algn="just">
              <a:lnSpc>
                <a:spcPct val="110000"/>
              </a:lnSpc>
              <a:buFont typeface="Courier New" charset="0"/>
              <a:buChar char="o"/>
            </a:pPr>
            <a:r>
              <a:rPr lang="en-US" sz="3200" b="1" dirty="0" smtClean="0">
                <a:latin typeface="Calibri Light" panose="020F0302020204030204" pitchFamily="34" charset="0"/>
                <a:ea typeface="Open Sans Light" panose="020B0306030504020204" pitchFamily="34" charset="0"/>
                <a:cs typeface="Calibri Light"/>
              </a:rPr>
              <a:t>Test all files in a single command</a:t>
            </a:r>
            <a:endParaRPr lang="en-US" sz="3200" b="1" dirty="0">
              <a:latin typeface="Calibri Light" panose="020F0302020204030204" pitchFamily="34" charset="0"/>
              <a:ea typeface="Open Sans Light" panose="020B0306030504020204" pitchFamily="34" charset="0"/>
              <a:cs typeface="Calibri Ligh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39573" y="488028"/>
            <a:ext cx="20937538" cy="2200624"/>
            <a:chOff x="1739573" y="511491"/>
            <a:chExt cx="20937538" cy="2200624"/>
          </a:xfrm>
        </p:grpSpPr>
        <p:sp>
          <p:nvSpPr>
            <p:cNvPr id="16" name="TextBox 15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T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esting</a:t>
              </a:r>
              <a:endParaRPr lang="en-US" alt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9" name="Rectangle 1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512980" y="3194813"/>
            <a:ext cx="0" cy="833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787723" y="3194813"/>
            <a:ext cx="0" cy="833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5" name="TextBox 4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T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esting</a:t>
              </a:r>
              <a:endParaRPr lang="en-US" alt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pic>
        <p:nvPicPr>
          <p:cNvPr id="13" name="图片 2" descr="testall"/>
          <p:cNvPicPr>
            <a:picLocks noChangeAspect="1"/>
          </p:cNvPicPr>
          <p:nvPr/>
        </p:nvPicPr>
        <p:blipFill>
          <a:blip r:embed="rId2"/>
          <a:srcRect r="56191"/>
          <a:stretch>
            <a:fillRect/>
          </a:stretch>
        </p:blipFill>
        <p:spPr>
          <a:xfrm>
            <a:off x="1739265" y="3194685"/>
            <a:ext cx="6129020" cy="8375015"/>
          </a:xfrm>
          <a:prstGeom prst="rect">
            <a:avLst/>
          </a:prstGeom>
          <a:ln w="76200">
            <a:noFill/>
          </a:ln>
        </p:spPr>
      </p:pic>
      <p:pic>
        <p:nvPicPr>
          <p:cNvPr id="14" name="图片 4" descr="testall2"/>
          <p:cNvPicPr>
            <a:picLocks noChangeAspect="1"/>
          </p:cNvPicPr>
          <p:nvPr/>
        </p:nvPicPr>
        <p:blipFill>
          <a:blip r:embed="rId3"/>
          <a:srcRect r="55615"/>
          <a:stretch>
            <a:fillRect/>
          </a:stretch>
        </p:blipFill>
        <p:spPr>
          <a:xfrm>
            <a:off x="8988425" y="3194685"/>
            <a:ext cx="6225540" cy="8366760"/>
          </a:xfrm>
          <a:prstGeom prst="rect">
            <a:avLst/>
          </a:prstGeom>
        </p:spPr>
      </p:pic>
      <p:pic>
        <p:nvPicPr>
          <p:cNvPr id="15" name="图片 5" descr="testall3"/>
          <p:cNvPicPr>
            <a:picLocks noChangeAspect="1"/>
          </p:cNvPicPr>
          <p:nvPr/>
        </p:nvPicPr>
        <p:blipFill>
          <a:blip r:embed="rId4"/>
          <a:srcRect r="57374"/>
          <a:stretch>
            <a:fillRect/>
          </a:stretch>
        </p:blipFill>
        <p:spPr>
          <a:xfrm>
            <a:off x="16043910" y="3194685"/>
            <a:ext cx="6633210" cy="54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1329007" y="3684035"/>
            <a:ext cx="0" cy="67353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71249" y="3285643"/>
            <a:ext cx="3342315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altLang="id-ID" sz="6000" b="1" dirty="0" smtClean="0">
                <a:latin typeface="Lato Regular"/>
              </a:rPr>
              <a:t>Unit Test</a:t>
            </a:r>
            <a:endParaRPr lang="en-US" altLang="id-ID" sz="6000" b="1" dirty="0" smtClean="0">
              <a:latin typeface="Lato Regular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360399" y="4202590"/>
            <a:ext cx="89859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60275" y="4588510"/>
            <a:ext cx="57743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d-ID" sz="4000" dirty="0" smtClean="0">
                <a:latin typeface="Lato Regular"/>
              </a:rPr>
              <a:t>Successful</a:t>
            </a:r>
            <a:r>
              <a:rPr lang="en-US" altLang="id-ID" sz="4000" dirty="0" smtClean="0">
                <a:latin typeface="Lato Regular"/>
              </a:rPr>
              <a:t> &amp; Unsuccessful</a:t>
            </a:r>
            <a:endParaRPr lang="en-US" altLang="id-ID" sz="4000" dirty="0" smtClean="0">
              <a:latin typeface="Lato Regular"/>
            </a:endParaRPr>
          </a:p>
          <a:p>
            <a:endParaRPr lang="en-US" altLang="id-ID" sz="4000" dirty="0" smtClean="0">
              <a:latin typeface="Lato Regular"/>
            </a:endParaRPr>
          </a:p>
          <a:p>
            <a:r>
              <a:rPr lang="en-US" altLang="id-ID" sz="4000" dirty="0" smtClean="0">
                <a:latin typeface="Lato Regular"/>
              </a:rPr>
              <a:t>Small pieces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7" name="TextBox 6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  <a:sym typeface="+mn-ea"/>
                </a:rPr>
                <a:t>T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  <a:sym typeface="+mn-ea"/>
                </a:rPr>
                <a:t>esting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pic>
        <p:nvPicPr>
          <p:cNvPr id="15" name="图片 2"/>
          <p:cNvPicPr>
            <a:picLocks noChangeAspect="1"/>
          </p:cNvPicPr>
          <p:nvPr/>
        </p:nvPicPr>
        <p:blipFill>
          <a:blip r:embed="rId2"/>
          <a:srcRect l="9809"/>
          <a:stretch>
            <a:fillRect/>
          </a:stretch>
        </p:blipFill>
        <p:spPr>
          <a:xfrm>
            <a:off x="3009265" y="3471545"/>
            <a:ext cx="3171825" cy="1521460"/>
          </a:xfrm>
          <a:prstGeom prst="rect">
            <a:avLst/>
          </a:prstGeom>
        </p:spPr>
      </p:pic>
      <p:pic>
        <p:nvPicPr>
          <p:cNvPr id="16" name="图片 3"/>
          <p:cNvPicPr>
            <a:picLocks noChangeAspect="1"/>
          </p:cNvPicPr>
          <p:nvPr/>
        </p:nvPicPr>
        <p:blipFill>
          <a:blip r:embed="rId3"/>
          <a:srcRect l="1098" t="2688" r="15371" b="-2688"/>
          <a:stretch>
            <a:fillRect/>
          </a:stretch>
        </p:blipFill>
        <p:spPr>
          <a:xfrm>
            <a:off x="6544310" y="3471545"/>
            <a:ext cx="3254375" cy="1591945"/>
          </a:xfrm>
          <a:prstGeom prst="rect">
            <a:avLst/>
          </a:prstGeom>
        </p:spPr>
      </p:pic>
      <p:pic>
        <p:nvPicPr>
          <p:cNvPr id="17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310" y="5579110"/>
            <a:ext cx="3514090" cy="2514600"/>
          </a:xfrm>
          <a:prstGeom prst="rect">
            <a:avLst/>
          </a:prstGeom>
        </p:spPr>
      </p:pic>
      <p:pic>
        <p:nvPicPr>
          <p:cNvPr id="18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495" y="5579110"/>
            <a:ext cx="3521075" cy="1457325"/>
          </a:xfrm>
          <a:prstGeom prst="rect">
            <a:avLst/>
          </a:prstGeom>
        </p:spPr>
      </p:pic>
      <p:pic>
        <p:nvPicPr>
          <p:cNvPr id="19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665" y="8576310"/>
            <a:ext cx="3489960" cy="3489960"/>
          </a:xfrm>
          <a:prstGeom prst="rect">
            <a:avLst/>
          </a:prstGeom>
        </p:spPr>
      </p:pic>
      <p:pic>
        <p:nvPicPr>
          <p:cNvPr id="20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3675" y="8576310"/>
            <a:ext cx="3769360" cy="13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1506807" y="3709435"/>
            <a:ext cx="0" cy="67353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6649" y="3412643"/>
            <a:ext cx="5607358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altLang="id-ID" sz="6000" b="1" dirty="0" smtClean="0">
                <a:latin typeface="Lato Regular"/>
              </a:rPr>
              <a:t>Integration Test</a:t>
            </a:r>
            <a:endParaRPr lang="en-US" altLang="id-ID" sz="6000" b="1" dirty="0" smtClean="0">
              <a:latin typeface="Lato Regular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385799" y="4304190"/>
            <a:ext cx="89859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85675" y="4655820"/>
            <a:ext cx="9631680" cy="83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d-ID" sz="4000" dirty="0" smtClean="0">
                <a:latin typeface="Lato Regular"/>
              </a:rPr>
              <a:t>Small tests integated into larger 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7" name="TextBox 6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  <a:sym typeface="+mn-ea"/>
                </a:rPr>
                <a:t>T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  <a:sym typeface="+mn-ea"/>
                </a:rPr>
                <a:t>esting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pic>
        <p:nvPicPr>
          <p:cNvPr id="1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3709670"/>
            <a:ext cx="3244215" cy="2785745"/>
          </a:xfrm>
          <a:prstGeom prst="rect">
            <a:avLst/>
          </a:prstGeom>
        </p:spPr>
      </p:pic>
      <p:pic>
        <p:nvPicPr>
          <p:cNvPr id="16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15" y="6724015"/>
            <a:ext cx="3556635" cy="1387475"/>
          </a:xfrm>
          <a:prstGeom prst="rect">
            <a:avLst/>
          </a:prstGeom>
        </p:spPr>
      </p:pic>
      <p:pic>
        <p:nvPicPr>
          <p:cNvPr id="17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90" y="8632190"/>
            <a:ext cx="4422775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2026184" y="4050887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80815" y="9372654"/>
            <a:ext cx="4447233" cy="89867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4400" b="1" dirty="0">
                <a:latin typeface="Lato Regular"/>
                <a:ea typeface="Open Sans Light" panose="020B0306030504020204" pitchFamily="34" charset="0"/>
                <a:cs typeface="Lato Regular"/>
              </a:rPr>
              <a:t>Software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9371" y="10059121"/>
            <a:ext cx="6442430" cy="86481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Calibri Light"/>
                <a:cs typeface="Calibri Light"/>
              </a:rPr>
              <a:t>Efficiency improvement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1993008" y="9394598"/>
            <a:ext cx="1529720" cy="153011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033824" y="5810540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2033824" y="7593218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40130" y="4044351"/>
            <a:ext cx="5357354" cy="89867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4400" b="1" dirty="0">
                <a:latin typeface="Lato Regular"/>
                <a:ea typeface="Open Sans Light" panose="020B0306030504020204" pitchFamily="34" charset="0"/>
                <a:cs typeface="Lato Regular"/>
              </a:rPr>
              <a:t>Time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90966" y="4655333"/>
            <a:ext cx="6442430" cy="86481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Calibri Light"/>
                <a:cs typeface="Calibri Light"/>
              </a:rPr>
              <a:t>Start the project early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46406" y="5798317"/>
            <a:ext cx="3766149" cy="89867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4400" b="1" dirty="0">
                <a:latin typeface="Lato Regular"/>
                <a:ea typeface="Open Sans Light" panose="020B0306030504020204" pitchFamily="34" charset="0"/>
                <a:cs typeface="Lato Regular"/>
              </a:rPr>
              <a:t>Cooperation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74962" y="6485082"/>
            <a:ext cx="6442430" cy="89867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>
                <a:latin typeface="Calibri Light"/>
                <a:cs typeface="Calibri Light"/>
              </a:rPr>
              <a:t>Team</a:t>
            </a:r>
            <a:r>
              <a:rPr lang="en-US" sz="4000" dirty="0" smtClean="0">
                <a:latin typeface="Calibri Light"/>
                <a:cs typeface="Calibri Light"/>
              </a:rPr>
              <a:t>work </a:t>
            </a:r>
            <a:r>
              <a:rPr lang="en-US" sz="4000" dirty="0">
                <a:latin typeface="Calibri Light"/>
                <a:cs typeface="Calibri Light"/>
              </a:rPr>
              <a:t>and integration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662410" y="7539884"/>
            <a:ext cx="4707111" cy="89867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4400" b="1" dirty="0">
                <a:latin typeface="Lato Regular"/>
                <a:ea typeface="Open Sans Light" panose="020B0306030504020204" pitchFamily="34" charset="0"/>
                <a:cs typeface="Lato Regular"/>
              </a:rPr>
              <a:t>Communication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90966" y="8314184"/>
            <a:ext cx="6442430" cy="898671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Calibri Light"/>
                <a:cs typeface="Calibri Light"/>
              </a:rPr>
              <a:t>Avoid </a:t>
            </a:r>
            <a:r>
              <a:rPr lang="en-US" sz="4000" dirty="0" smtClean="0">
                <a:latin typeface="Calibri Light"/>
                <a:cs typeface="Calibri Light"/>
              </a:rPr>
              <a:t>doing the same </a:t>
            </a:r>
            <a:r>
              <a:rPr lang="en-US" sz="4000" dirty="0">
                <a:latin typeface="Calibri Light"/>
                <a:cs typeface="Calibri Light"/>
              </a:rPr>
              <a:t>work</a:t>
            </a:r>
          </a:p>
        </p:txBody>
      </p:sp>
      <p:sp>
        <p:nvSpPr>
          <p:cNvPr id="14" name="Freeform 36"/>
          <p:cNvSpPr>
            <a:spLocks noChangeArrowheads="1"/>
          </p:cNvSpPr>
          <p:nvPr/>
        </p:nvSpPr>
        <p:spPr bwMode="auto">
          <a:xfrm>
            <a:off x="12489840" y="9805517"/>
            <a:ext cx="545389" cy="709746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46"/>
          <p:cNvSpPr>
            <a:spLocks noChangeArrowheads="1"/>
          </p:cNvSpPr>
          <p:nvPr/>
        </p:nvSpPr>
        <p:spPr bwMode="auto">
          <a:xfrm>
            <a:off x="12443811" y="7972746"/>
            <a:ext cx="717017" cy="682877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127"/>
          <p:cNvSpPr>
            <a:spLocks noChangeArrowheads="1"/>
          </p:cNvSpPr>
          <p:nvPr/>
        </p:nvSpPr>
        <p:spPr bwMode="auto">
          <a:xfrm>
            <a:off x="12399252" y="4477214"/>
            <a:ext cx="828417" cy="667132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75"/>
          <p:cNvSpPr>
            <a:spLocks noChangeArrowheads="1"/>
          </p:cNvSpPr>
          <p:nvPr/>
        </p:nvSpPr>
        <p:spPr bwMode="auto">
          <a:xfrm>
            <a:off x="12468455" y="6307715"/>
            <a:ext cx="662867" cy="533813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70963" y="2819170"/>
            <a:ext cx="7911306" cy="8570146"/>
            <a:chOff x="2524195" y="2521528"/>
            <a:chExt cx="8742644" cy="9470716"/>
          </a:xfrm>
        </p:grpSpPr>
        <p:grpSp>
          <p:nvGrpSpPr>
            <p:cNvPr id="19" name="Group 18"/>
            <p:cNvGrpSpPr/>
            <p:nvPr/>
          </p:nvGrpSpPr>
          <p:grpSpPr>
            <a:xfrm>
              <a:off x="3800342" y="10064738"/>
              <a:ext cx="745888" cy="991444"/>
              <a:chOff x="9916767" y="11659096"/>
              <a:chExt cx="1032769" cy="1372771"/>
            </a:xfrm>
          </p:grpSpPr>
          <p:sp>
            <p:nvSpPr>
              <p:cNvPr id="87" name="Freeform 1092"/>
              <p:cNvSpPr>
                <a:spLocks noChangeArrowheads="1"/>
              </p:cNvSpPr>
              <p:nvPr/>
            </p:nvSpPr>
            <p:spPr bwMode="auto">
              <a:xfrm>
                <a:off x="9916767" y="12943702"/>
                <a:ext cx="75568" cy="88165"/>
              </a:xfrm>
              <a:custGeom>
                <a:avLst/>
                <a:gdLst>
                  <a:gd name="T0" fmla="*/ 3 w 26"/>
                  <a:gd name="T1" fmla="*/ 0 h 29"/>
                  <a:gd name="T2" fmla="*/ 3 w 26"/>
                  <a:gd name="T3" fmla="*/ 0 h 29"/>
                  <a:gd name="T4" fmla="*/ 3 w 26"/>
                  <a:gd name="T5" fmla="*/ 25 h 29"/>
                  <a:gd name="T6" fmla="*/ 25 w 26"/>
                  <a:gd name="T7" fmla="*/ 13 h 29"/>
                  <a:gd name="T8" fmla="*/ 3 w 26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9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4"/>
                      <a:pt x="0" y="22"/>
                      <a:pt x="3" y="25"/>
                    </a:cubicBezTo>
                    <a:cubicBezTo>
                      <a:pt x="3" y="28"/>
                      <a:pt x="22" y="13"/>
                      <a:pt x="25" y="13"/>
                    </a:cubicBezTo>
                    <a:cubicBezTo>
                      <a:pt x="22" y="7"/>
                      <a:pt x="13" y="0"/>
                      <a:pt x="3" y="0"/>
                    </a:cubicBez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8" name="Freeform 1093"/>
              <p:cNvSpPr>
                <a:spLocks noChangeArrowheads="1"/>
              </p:cNvSpPr>
              <p:nvPr/>
            </p:nvSpPr>
            <p:spPr bwMode="auto">
              <a:xfrm>
                <a:off x="9967144" y="11759852"/>
                <a:ext cx="692717" cy="944566"/>
              </a:xfrm>
              <a:custGeom>
                <a:avLst/>
                <a:gdLst>
                  <a:gd name="T0" fmla="*/ 12 w 243"/>
                  <a:gd name="T1" fmla="*/ 327 h 331"/>
                  <a:gd name="T2" fmla="*/ 12 w 243"/>
                  <a:gd name="T3" fmla="*/ 327 h 331"/>
                  <a:gd name="T4" fmla="*/ 18 w 243"/>
                  <a:gd name="T5" fmla="*/ 330 h 331"/>
                  <a:gd name="T6" fmla="*/ 242 w 243"/>
                  <a:gd name="T7" fmla="*/ 15 h 331"/>
                  <a:gd name="T8" fmla="*/ 224 w 243"/>
                  <a:gd name="T9" fmla="*/ 0 h 331"/>
                  <a:gd name="T10" fmla="*/ 0 w 243"/>
                  <a:gd name="T11" fmla="*/ 315 h 331"/>
                  <a:gd name="T12" fmla="*/ 9 w 243"/>
                  <a:gd name="T13" fmla="*/ 321 h 331"/>
                  <a:gd name="T14" fmla="*/ 12 w 243"/>
                  <a:gd name="T15" fmla="*/ 3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31">
                    <a:moveTo>
                      <a:pt x="12" y="327"/>
                    </a:moveTo>
                    <a:lnTo>
                      <a:pt x="12" y="327"/>
                    </a:lnTo>
                    <a:cubicBezTo>
                      <a:pt x="15" y="327"/>
                      <a:pt x="15" y="330"/>
                      <a:pt x="18" y="330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9" y="321"/>
                      <a:pt x="9" y="321"/>
                      <a:pt x="9" y="321"/>
                    </a:cubicBezTo>
                    <a:lnTo>
                      <a:pt x="12" y="327"/>
                    </a:ln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9" name="Freeform 1094"/>
              <p:cNvSpPr>
                <a:spLocks noChangeArrowheads="1"/>
              </p:cNvSpPr>
              <p:nvPr/>
            </p:nvSpPr>
            <p:spPr bwMode="auto">
              <a:xfrm>
                <a:off x="10080497" y="11848010"/>
                <a:ext cx="705308" cy="944560"/>
              </a:xfrm>
              <a:custGeom>
                <a:avLst/>
                <a:gdLst>
                  <a:gd name="T0" fmla="*/ 6 w 246"/>
                  <a:gd name="T1" fmla="*/ 318 h 331"/>
                  <a:gd name="T2" fmla="*/ 6 w 246"/>
                  <a:gd name="T3" fmla="*/ 318 h 331"/>
                  <a:gd name="T4" fmla="*/ 18 w 246"/>
                  <a:gd name="T5" fmla="*/ 327 h 331"/>
                  <a:gd name="T6" fmla="*/ 21 w 246"/>
                  <a:gd name="T7" fmla="*/ 330 h 331"/>
                  <a:gd name="T8" fmla="*/ 245 w 246"/>
                  <a:gd name="T9" fmla="*/ 12 h 331"/>
                  <a:gd name="T10" fmla="*/ 224 w 246"/>
                  <a:gd name="T11" fmla="*/ 0 h 331"/>
                  <a:gd name="T12" fmla="*/ 0 w 246"/>
                  <a:gd name="T13" fmla="*/ 315 h 331"/>
                  <a:gd name="T14" fmla="*/ 3 w 246"/>
                  <a:gd name="T15" fmla="*/ 315 h 331"/>
                  <a:gd name="T16" fmla="*/ 6 w 246"/>
                  <a:gd name="T17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331">
                    <a:moveTo>
                      <a:pt x="6" y="318"/>
                    </a:moveTo>
                    <a:lnTo>
                      <a:pt x="6" y="318"/>
                    </a:lnTo>
                    <a:cubicBezTo>
                      <a:pt x="18" y="327"/>
                      <a:pt x="18" y="327"/>
                      <a:pt x="18" y="327"/>
                    </a:cubicBezTo>
                    <a:cubicBezTo>
                      <a:pt x="18" y="327"/>
                      <a:pt x="18" y="327"/>
                      <a:pt x="21" y="330"/>
                    </a:cubicBezTo>
                    <a:cubicBezTo>
                      <a:pt x="245" y="12"/>
                      <a:pt x="245" y="12"/>
                      <a:pt x="245" y="12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" y="315"/>
                    </a:lnTo>
                    <a:lnTo>
                      <a:pt x="6" y="318"/>
                    </a:ln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0" name="Freeform 1095"/>
              <p:cNvSpPr>
                <a:spLocks noChangeArrowheads="1"/>
              </p:cNvSpPr>
              <p:nvPr/>
            </p:nvSpPr>
            <p:spPr bwMode="auto">
              <a:xfrm>
                <a:off x="10672451" y="11659096"/>
                <a:ext cx="277085" cy="239294"/>
              </a:xfrm>
              <a:custGeom>
                <a:avLst/>
                <a:gdLst>
                  <a:gd name="T0" fmla="*/ 88 w 95"/>
                  <a:gd name="T1" fmla="*/ 36 h 82"/>
                  <a:gd name="T2" fmla="*/ 88 w 95"/>
                  <a:gd name="T3" fmla="*/ 36 h 82"/>
                  <a:gd name="T4" fmla="*/ 39 w 95"/>
                  <a:gd name="T5" fmla="*/ 2 h 82"/>
                  <a:gd name="T6" fmla="*/ 30 w 95"/>
                  <a:gd name="T7" fmla="*/ 0 h 82"/>
                  <a:gd name="T8" fmla="*/ 21 w 95"/>
                  <a:gd name="T9" fmla="*/ 0 h 82"/>
                  <a:gd name="T10" fmla="*/ 0 w 95"/>
                  <a:gd name="T11" fmla="*/ 27 h 82"/>
                  <a:gd name="T12" fmla="*/ 78 w 95"/>
                  <a:gd name="T13" fmla="*/ 81 h 82"/>
                  <a:gd name="T14" fmla="*/ 94 w 95"/>
                  <a:gd name="T15" fmla="*/ 54 h 82"/>
                  <a:gd name="T16" fmla="*/ 88 w 95"/>
                  <a:gd name="T17" fmla="*/ 3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82">
                    <a:moveTo>
                      <a:pt x="88" y="36"/>
                    </a:moveTo>
                    <a:lnTo>
                      <a:pt x="88" y="36"/>
                    </a:lnTo>
                    <a:cubicBezTo>
                      <a:pt x="39" y="2"/>
                      <a:pt x="39" y="2"/>
                      <a:pt x="39" y="2"/>
                    </a:cubicBezTo>
                    <a:cubicBezTo>
                      <a:pt x="36" y="0"/>
                      <a:pt x="33" y="0"/>
                      <a:pt x="30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48"/>
                      <a:pt x="94" y="39"/>
                      <a:pt x="88" y="36"/>
                    </a:cubicBez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1" name="Freeform 1096"/>
              <p:cNvSpPr>
                <a:spLocks noChangeArrowheads="1"/>
              </p:cNvSpPr>
              <p:nvPr/>
            </p:nvSpPr>
            <p:spPr bwMode="auto">
              <a:xfrm>
                <a:off x="10181258" y="11923578"/>
                <a:ext cx="692708" cy="931969"/>
              </a:xfrm>
              <a:custGeom>
                <a:avLst/>
                <a:gdLst>
                  <a:gd name="T0" fmla="*/ 0 w 243"/>
                  <a:gd name="T1" fmla="*/ 315 h 325"/>
                  <a:gd name="T2" fmla="*/ 0 w 243"/>
                  <a:gd name="T3" fmla="*/ 315 h 325"/>
                  <a:gd name="T4" fmla="*/ 6 w 243"/>
                  <a:gd name="T5" fmla="*/ 318 h 325"/>
                  <a:gd name="T6" fmla="*/ 9 w 243"/>
                  <a:gd name="T7" fmla="*/ 318 h 325"/>
                  <a:gd name="T8" fmla="*/ 18 w 243"/>
                  <a:gd name="T9" fmla="*/ 324 h 325"/>
                  <a:gd name="T10" fmla="*/ 242 w 243"/>
                  <a:gd name="T11" fmla="*/ 12 h 325"/>
                  <a:gd name="T12" fmla="*/ 227 w 243"/>
                  <a:gd name="T13" fmla="*/ 0 h 325"/>
                  <a:gd name="T14" fmla="*/ 0 w 243"/>
                  <a:gd name="T15" fmla="*/ 31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25">
                    <a:moveTo>
                      <a:pt x="0" y="315"/>
                    </a:moveTo>
                    <a:lnTo>
                      <a:pt x="0" y="315"/>
                    </a:lnTo>
                    <a:cubicBezTo>
                      <a:pt x="3" y="315"/>
                      <a:pt x="6" y="315"/>
                      <a:pt x="6" y="318"/>
                    </a:cubicBezTo>
                    <a:cubicBezTo>
                      <a:pt x="9" y="318"/>
                      <a:pt x="9" y="318"/>
                      <a:pt x="9" y="318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242" y="12"/>
                      <a:pt x="242" y="12"/>
                      <a:pt x="242" y="12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0" y="315"/>
                    </a:ln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2" name="Freeform 1097"/>
              <p:cNvSpPr>
                <a:spLocks noChangeArrowheads="1"/>
              </p:cNvSpPr>
              <p:nvPr/>
            </p:nvSpPr>
            <p:spPr bwMode="auto">
              <a:xfrm>
                <a:off x="9941956" y="12729603"/>
                <a:ext cx="239306" cy="239285"/>
              </a:xfrm>
              <a:custGeom>
                <a:avLst/>
                <a:gdLst>
                  <a:gd name="T0" fmla="*/ 78 w 85"/>
                  <a:gd name="T1" fmla="*/ 48 h 83"/>
                  <a:gd name="T2" fmla="*/ 78 w 85"/>
                  <a:gd name="T3" fmla="*/ 48 h 83"/>
                  <a:gd name="T4" fmla="*/ 51 w 85"/>
                  <a:gd name="T5" fmla="*/ 27 h 83"/>
                  <a:gd name="T6" fmla="*/ 42 w 85"/>
                  <a:gd name="T7" fmla="*/ 21 h 83"/>
                  <a:gd name="T8" fmla="*/ 15 w 85"/>
                  <a:gd name="T9" fmla="*/ 3 h 83"/>
                  <a:gd name="T10" fmla="*/ 15 w 85"/>
                  <a:gd name="T11" fmla="*/ 0 h 83"/>
                  <a:gd name="T12" fmla="*/ 12 w 85"/>
                  <a:gd name="T13" fmla="*/ 0 h 83"/>
                  <a:gd name="T14" fmla="*/ 6 w 85"/>
                  <a:gd name="T15" fmla="*/ 15 h 83"/>
                  <a:gd name="T16" fmla="*/ 3 w 85"/>
                  <a:gd name="T17" fmla="*/ 21 h 83"/>
                  <a:gd name="T18" fmla="*/ 0 w 85"/>
                  <a:gd name="T19" fmla="*/ 57 h 83"/>
                  <a:gd name="T20" fmla="*/ 33 w 85"/>
                  <a:gd name="T21" fmla="*/ 82 h 83"/>
                  <a:gd name="T22" fmla="*/ 63 w 85"/>
                  <a:gd name="T23" fmla="*/ 63 h 83"/>
                  <a:gd name="T24" fmla="*/ 69 w 85"/>
                  <a:gd name="T25" fmla="*/ 60 h 83"/>
                  <a:gd name="T26" fmla="*/ 84 w 85"/>
                  <a:gd name="T27" fmla="*/ 51 h 83"/>
                  <a:gd name="T28" fmla="*/ 81 w 85"/>
                  <a:gd name="T29" fmla="*/ 48 h 83"/>
                  <a:gd name="T30" fmla="*/ 78 w 85"/>
                  <a:gd name="T31" fmla="*/ 4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83">
                    <a:moveTo>
                      <a:pt x="78" y="48"/>
                    </a:moveTo>
                    <a:lnTo>
                      <a:pt x="78" y="48"/>
                    </a:lnTo>
                    <a:cubicBezTo>
                      <a:pt x="69" y="45"/>
                      <a:pt x="57" y="36"/>
                      <a:pt x="51" y="27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33" y="18"/>
                      <a:pt x="21" y="9"/>
                      <a:pt x="15" y="3"/>
                    </a:cubicBezTo>
                    <a:lnTo>
                      <a:pt x="1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6"/>
                      <a:pt x="6" y="1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9" y="60"/>
                      <a:pt x="24" y="66"/>
                      <a:pt x="33" y="82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8" y="57"/>
                      <a:pt x="81" y="54"/>
                      <a:pt x="84" y="51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78" y="48"/>
                    </a:cubicBez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9385170">
              <a:off x="3988335" y="6990732"/>
              <a:ext cx="828523" cy="1189633"/>
              <a:chOff x="18561758" y="2385889"/>
              <a:chExt cx="2160750" cy="3102509"/>
            </a:xfrm>
          </p:grpSpPr>
          <p:sp>
            <p:nvSpPr>
              <p:cNvPr id="63" name="Freeform 277"/>
              <p:cNvSpPr>
                <a:spLocks/>
              </p:cNvSpPr>
              <p:nvPr/>
            </p:nvSpPr>
            <p:spPr bwMode="auto">
              <a:xfrm>
                <a:off x="18561758" y="2385889"/>
                <a:ext cx="2160750" cy="3102509"/>
              </a:xfrm>
              <a:custGeom>
                <a:avLst/>
                <a:gdLst>
                  <a:gd name="T0" fmla="*/ 0 w 366"/>
                  <a:gd name="T1" fmla="*/ 494 h 527"/>
                  <a:gd name="T2" fmla="*/ 34 w 366"/>
                  <a:gd name="T3" fmla="*/ 527 h 527"/>
                  <a:gd name="T4" fmla="*/ 333 w 366"/>
                  <a:gd name="T5" fmla="*/ 527 h 527"/>
                  <a:gd name="T6" fmla="*/ 366 w 366"/>
                  <a:gd name="T7" fmla="*/ 494 h 527"/>
                  <a:gd name="T8" fmla="*/ 366 w 366"/>
                  <a:gd name="T9" fmla="*/ 34 h 527"/>
                  <a:gd name="T10" fmla="*/ 333 w 366"/>
                  <a:gd name="T11" fmla="*/ 0 h 527"/>
                  <a:gd name="T12" fmla="*/ 34 w 366"/>
                  <a:gd name="T13" fmla="*/ 0 h 527"/>
                  <a:gd name="T14" fmla="*/ 0 w 366"/>
                  <a:gd name="T15" fmla="*/ 34 h 527"/>
                  <a:gd name="T16" fmla="*/ 0 w 366"/>
                  <a:gd name="T17" fmla="*/ 49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527">
                    <a:moveTo>
                      <a:pt x="0" y="494"/>
                    </a:moveTo>
                    <a:cubicBezTo>
                      <a:pt x="0" y="512"/>
                      <a:pt x="15" y="527"/>
                      <a:pt x="34" y="52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51" y="527"/>
                      <a:pt x="366" y="512"/>
                      <a:pt x="366" y="49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6" y="15"/>
                      <a:pt x="351" y="0"/>
                      <a:pt x="33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lnTo>
                      <a:pt x="0" y="494"/>
                    </a:lnTo>
                    <a:close/>
                  </a:path>
                </a:pathLst>
              </a:custGeom>
              <a:solidFill>
                <a:srgbClr val="2D353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4" name="Rectangle 278"/>
              <p:cNvSpPr>
                <a:spLocks noChangeArrowheads="1"/>
              </p:cNvSpPr>
              <p:nvPr/>
            </p:nvSpPr>
            <p:spPr bwMode="auto">
              <a:xfrm>
                <a:off x="18721666" y="2532620"/>
                <a:ext cx="1842254" cy="27204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5" name="Freeform 281"/>
              <p:cNvSpPr>
                <a:spLocks/>
              </p:cNvSpPr>
              <p:nvPr/>
            </p:nvSpPr>
            <p:spPr bwMode="auto">
              <a:xfrm>
                <a:off x="18815497" y="3457953"/>
                <a:ext cx="1671773" cy="1718475"/>
              </a:xfrm>
              <a:custGeom>
                <a:avLst/>
                <a:gdLst>
                  <a:gd name="T0" fmla="*/ 278 w 283"/>
                  <a:gd name="T1" fmla="*/ 292 h 292"/>
                  <a:gd name="T2" fmla="*/ 5 w 283"/>
                  <a:gd name="T3" fmla="*/ 292 h 292"/>
                  <a:gd name="T4" fmla="*/ 0 w 283"/>
                  <a:gd name="T5" fmla="*/ 287 h 292"/>
                  <a:gd name="T6" fmla="*/ 5 w 283"/>
                  <a:gd name="T7" fmla="*/ 283 h 292"/>
                  <a:gd name="T8" fmla="*/ 274 w 283"/>
                  <a:gd name="T9" fmla="*/ 283 h 292"/>
                  <a:gd name="T10" fmla="*/ 274 w 283"/>
                  <a:gd name="T11" fmla="*/ 5 h 292"/>
                  <a:gd name="T12" fmla="*/ 278 w 283"/>
                  <a:gd name="T13" fmla="*/ 0 h 292"/>
                  <a:gd name="T14" fmla="*/ 283 w 283"/>
                  <a:gd name="T15" fmla="*/ 5 h 292"/>
                  <a:gd name="T16" fmla="*/ 283 w 283"/>
                  <a:gd name="T17" fmla="*/ 287 h 292"/>
                  <a:gd name="T18" fmla="*/ 278 w 283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92">
                    <a:moveTo>
                      <a:pt x="278" y="292"/>
                    </a:moveTo>
                    <a:cubicBezTo>
                      <a:pt x="5" y="292"/>
                      <a:pt x="5" y="292"/>
                      <a:pt x="5" y="292"/>
                    </a:cubicBezTo>
                    <a:cubicBezTo>
                      <a:pt x="2" y="292"/>
                      <a:pt x="0" y="290"/>
                      <a:pt x="0" y="287"/>
                    </a:cubicBezTo>
                    <a:cubicBezTo>
                      <a:pt x="0" y="285"/>
                      <a:pt x="2" y="283"/>
                      <a:pt x="5" y="283"/>
                    </a:cubicBezTo>
                    <a:cubicBezTo>
                      <a:pt x="274" y="283"/>
                      <a:pt x="274" y="283"/>
                      <a:pt x="274" y="283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4" y="2"/>
                      <a:pt x="276" y="0"/>
                      <a:pt x="278" y="0"/>
                    </a:cubicBezTo>
                    <a:cubicBezTo>
                      <a:pt x="281" y="0"/>
                      <a:pt x="283" y="2"/>
                      <a:pt x="283" y="5"/>
                    </a:cubicBezTo>
                    <a:cubicBezTo>
                      <a:pt x="283" y="287"/>
                      <a:pt x="283" y="287"/>
                      <a:pt x="283" y="287"/>
                    </a:cubicBezTo>
                    <a:cubicBezTo>
                      <a:pt x="283" y="290"/>
                      <a:pt x="281" y="292"/>
                      <a:pt x="278" y="292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6" name="Freeform 282"/>
              <p:cNvSpPr>
                <a:spLocks/>
              </p:cNvSpPr>
              <p:nvPr/>
            </p:nvSpPr>
            <p:spPr bwMode="auto">
              <a:xfrm>
                <a:off x="18857787" y="282211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7" name="Freeform 283"/>
              <p:cNvSpPr>
                <a:spLocks/>
              </p:cNvSpPr>
              <p:nvPr/>
            </p:nvSpPr>
            <p:spPr bwMode="auto">
              <a:xfrm>
                <a:off x="18851179" y="2939767"/>
                <a:ext cx="796900" cy="70061"/>
              </a:xfrm>
              <a:custGeom>
                <a:avLst/>
                <a:gdLst>
                  <a:gd name="T0" fmla="*/ 129 w 135"/>
                  <a:gd name="T1" fmla="*/ 0 h 12"/>
                  <a:gd name="T2" fmla="*/ 6 w 135"/>
                  <a:gd name="T3" fmla="*/ 0 h 12"/>
                  <a:gd name="T4" fmla="*/ 0 w 135"/>
                  <a:gd name="T5" fmla="*/ 6 h 12"/>
                  <a:gd name="T6" fmla="*/ 6 w 135"/>
                  <a:gd name="T7" fmla="*/ 12 h 12"/>
                  <a:gd name="T8" fmla="*/ 129 w 135"/>
                  <a:gd name="T9" fmla="*/ 12 h 12"/>
                  <a:gd name="T10" fmla="*/ 135 w 135"/>
                  <a:gd name="T11" fmla="*/ 6 h 12"/>
                  <a:gd name="T12" fmla="*/ 129 w 13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2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29" y="12"/>
                      <a:pt x="129" y="12"/>
                      <a:pt x="129" y="12"/>
                    </a:cubicBezTo>
                    <a:cubicBezTo>
                      <a:pt x="132" y="12"/>
                      <a:pt x="135" y="9"/>
                      <a:pt x="135" y="6"/>
                    </a:cubicBezTo>
                    <a:cubicBezTo>
                      <a:pt x="135" y="3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8" name="Freeform 284"/>
              <p:cNvSpPr>
                <a:spLocks/>
              </p:cNvSpPr>
              <p:nvPr/>
            </p:nvSpPr>
            <p:spPr bwMode="auto">
              <a:xfrm>
                <a:off x="19712836" y="294505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5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8"/>
                      <a:pt x="64" y="5"/>
                    </a:cubicBezTo>
                    <a:cubicBezTo>
                      <a:pt x="64" y="2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9" name="Freeform 285"/>
              <p:cNvSpPr>
                <a:spLocks/>
              </p:cNvSpPr>
              <p:nvPr/>
            </p:nvSpPr>
            <p:spPr bwMode="auto">
              <a:xfrm>
                <a:off x="18857787" y="3057417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Freeform 286"/>
              <p:cNvSpPr>
                <a:spLocks/>
              </p:cNvSpPr>
              <p:nvPr/>
            </p:nvSpPr>
            <p:spPr bwMode="auto">
              <a:xfrm>
                <a:off x="19282008" y="3192251"/>
                <a:ext cx="377966" cy="59485"/>
              </a:xfrm>
              <a:custGeom>
                <a:avLst/>
                <a:gdLst>
                  <a:gd name="T0" fmla="*/ 64 w 64"/>
                  <a:gd name="T1" fmla="*/ 5 h 10"/>
                  <a:gd name="T2" fmla="*/ 58 w 64"/>
                  <a:gd name="T3" fmla="*/ 10 h 10"/>
                  <a:gd name="T4" fmla="*/ 6 w 64"/>
                  <a:gd name="T5" fmla="*/ 10 h 10"/>
                  <a:gd name="T6" fmla="*/ 0 w 64"/>
                  <a:gd name="T7" fmla="*/ 5 h 10"/>
                  <a:gd name="T8" fmla="*/ 0 w 64"/>
                  <a:gd name="T9" fmla="*/ 5 h 10"/>
                  <a:gd name="T10" fmla="*/ 6 w 64"/>
                  <a:gd name="T11" fmla="*/ 0 h 10"/>
                  <a:gd name="T12" fmla="*/ 58 w 64"/>
                  <a:gd name="T13" fmla="*/ 0 h 10"/>
                  <a:gd name="T14" fmla="*/ 64 w 64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0">
                    <a:moveTo>
                      <a:pt x="64" y="5"/>
                    </a:moveTo>
                    <a:cubicBezTo>
                      <a:pt x="64" y="8"/>
                      <a:pt x="61" y="10"/>
                      <a:pt x="5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2"/>
                      <a:pt x="64" y="5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Freeform 287"/>
              <p:cNvSpPr>
                <a:spLocks/>
              </p:cNvSpPr>
              <p:nvPr/>
            </p:nvSpPr>
            <p:spPr bwMode="auto">
              <a:xfrm>
                <a:off x="18857787" y="3192251"/>
                <a:ext cx="371358" cy="59485"/>
              </a:xfrm>
              <a:custGeom>
                <a:avLst/>
                <a:gdLst>
                  <a:gd name="T0" fmla="*/ 58 w 63"/>
                  <a:gd name="T1" fmla="*/ 0 h 10"/>
                  <a:gd name="T2" fmla="*/ 5 w 63"/>
                  <a:gd name="T3" fmla="*/ 0 h 10"/>
                  <a:gd name="T4" fmla="*/ 0 w 63"/>
                  <a:gd name="T5" fmla="*/ 5 h 10"/>
                  <a:gd name="T6" fmla="*/ 5 w 63"/>
                  <a:gd name="T7" fmla="*/ 10 h 10"/>
                  <a:gd name="T8" fmla="*/ 58 w 63"/>
                  <a:gd name="T9" fmla="*/ 10 h 10"/>
                  <a:gd name="T10" fmla="*/ 63 w 63"/>
                  <a:gd name="T11" fmla="*/ 5 h 10"/>
                  <a:gd name="T12" fmla="*/ 58 w 6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61" y="10"/>
                      <a:pt x="63" y="8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2" name="Freeform 288"/>
              <p:cNvSpPr>
                <a:spLocks/>
              </p:cNvSpPr>
              <p:nvPr/>
            </p:nvSpPr>
            <p:spPr bwMode="auto">
              <a:xfrm>
                <a:off x="18845893" y="335748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3" name="Freeform 289"/>
              <p:cNvSpPr>
                <a:spLocks/>
              </p:cNvSpPr>
              <p:nvPr/>
            </p:nvSpPr>
            <p:spPr bwMode="auto">
              <a:xfrm>
                <a:off x="18839286" y="3475138"/>
                <a:ext cx="796900" cy="64773"/>
              </a:xfrm>
              <a:custGeom>
                <a:avLst/>
                <a:gdLst>
                  <a:gd name="T0" fmla="*/ 130 w 135"/>
                  <a:gd name="T1" fmla="*/ 0 h 11"/>
                  <a:gd name="T2" fmla="*/ 6 w 135"/>
                  <a:gd name="T3" fmla="*/ 0 h 11"/>
                  <a:gd name="T4" fmla="*/ 0 w 135"/>
                  <a:gd name="T5" fmla="*/ 6 h 11"/>
                  <a:gd name="T6" fmla="*/ 6 w 135"/>
                  <a:gd name="T7" fmla="*/ 11 h 11"/>
                  <a:gd name="T8" fmla="*/ 130 w 135"/>
                  <a:gd name="T9" fmla="*/ 11 h 11"/>
                  <a:gd name="T10" fmla="*/ 135 w 135"/>
                  <a:gd name="T11" fmla="*/ 6 h 11"/>
                  <a:gd name="T12" fmla="*/ 130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3" y="11"/>
                      <a:pt x="135" y="9"/>
                      <a:pt x="135" y="6"/>
                    </a:cubicBezTo>
                    <a:cubicBezTo>
                      <a:pt x="135" y="2"/>
                      <a:pt x="133" y="0"/>
                      <a:pt x="130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4" name="Freeform 290"/>
              <p:cNvSpPr>
                <a:spLocks/>
              </p:cNvSpPr>
              <p:nvPr/>
            </p:nvSpPr>
            <p:spPr bwMode="auto">
              <a:xfrm>
                <a:off x="19707550" y="3475138"/>
                <a:ext cx="371358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5" name="Freeform 291"/>
              <p:cNvSpPr>
                <a:spLocks/>
              </p:cNvSpPr>
              <p:nvPr/>
            </p:nvSpPr>
            <p:spPr bwMode="auto">
              <a:xfrm>
                <a:off x="18851179" y="3592787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6" name="Freeform 292"/>
              <p:cNvSpPr>
                <a:spLocks/>
              </p:cNvSpPr>
              <p:nvPr/>
            </p:nvSpPr>
            <p:spPr bwMode="auto">
              <a:xfrm>
                <a:off x="19276721" y="3722334"/>
                <a:ext cx="371358" cy="64773"/>
              </a:xfrm>
              <a:custGeom>
                <a:avLst/>
                <a:gdLst>
                  <a:gd name="T0" fmla="*/ 63 w 63"/>
                  <a:gd name="T1" fmla="*/ 6 h 11"/>
                  <a:gd name="T2" fmla="*/ 58 w 63"/>
                  <a:gd name="T3" fmla="*/ 11 h 11"/>
                  <a:gd name="T4" fmla="*/ 5 w 63"/>
                  <a:gd name="T5" fmla="*/ 11 h 11"/>
                  <a:gd name="T6" fmla="*/ 0 w 63"/>
                  <a:gd name="T7" fmla="*/ 6 h 11"/>
                  <a:gd name="T8" fmla="*/ 0 w 63"/>
                  <a:gd name="T9" fmla="*/ 6 h 11"/>
                  <a:gd name="T10" fmla="*/ 5 w 63"/>
                  <a:gd name="T11" fmla="*/ 0 h 11"/>
                  <a:gd name="T12" fmla="*/ 58 w 63"/>
                  <a:gd name="T13" fmla="*/ 0 h 11"/>
                  <a:gd name="T14" fmla="*/ 63 w 63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1">
                    <a:moveTo>
                      <a:pt x="63" y="6"/>
                    </a:moveTo>
                    <a:cubicBezTo>
                      <a:pt x="63" y="9"/>
                      <a:pt x="61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7" name="Freeform 293"/>
              <p:cNvSpPr>
                <a:spLocks/>
              </p:cNvSpPr>
              <p:nvPr/>
            </p:nvSpPr>
            <p:spPr bwMode="auto">
              <a:xfrm>
                <a:off x="18845893" y="3722334"/>
                <a:ext cx="377966" cy="64773"/>
              </a:xfrm>
              <a:custGeom>
                <a:avLst/>
                <a:gdLst>
                  <a:gd name="T0" fmla="*/ 58 w 64"/>
                  <a:gd name="T1" fmla="*/ 0 h 11"/>
                  <a:gd name="T2" fmla="*/ 5 w 64"/>
                  <a:gd name="T3" fmla="*/ 0 h 11"/>
                  <a:gd name="T4" fmla="*/ 0 w 64"/>
                  <a:gd name="T5" fmla="*/ 6 h 11"/>
                  <a:gd name="T6" fmla="*/ 5 w 64"/>
                  <a:gd name="T7" fmla="*/ 11 h 11"/>
                  <a:gd name="T8" fmla="*/ 58 w 64"/>
                  <a:gd name="T9" fmla="*/ 11 h 11"/>
                  <a:gd name="T10" fmla="*/ 64 w 64"/>
                  <a:gd name="T11" fmla="*/ 6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6"/>
                    </a:cubicBezTo>
                    <a:cubicBezTo>
                      <a:pt x="64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8" name="Freeform 294"/>
              <p:cNvSpPr>
                <a:spLocks/>
              </p:cNvSpPr>
              <p:nvPr/>
            </p:nvSpPr>
            <p:spPr bwMode="auto">
              <a:xfrm>
                <a:off x="18839286" y="4576284"/>
                <a:ext cx="1435214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9" name="Freeform 295"/>
              <p:cNvSpPr>
                <a:spLocks/>
              </p:cNvSpPr>
              <p:nvPr/>
            </p:nvSpPr>
            <p:spPr bwMode="auto">
              <a:xfrm>
                <a:off x="18833999" y="4693934"/>
                <a:ext cx="796900" cy="64773"/>
              </a:xfrm>
              <a:custGeom>
                <a:avLst/>
                <a:gdLst>
                  <a:gd name="T0" fmla="*/ 129 w 135"/>
                  <a:gd name="T1" fmla="*/ 0 h 11"/>
                  <a:gd name="T2" fmla="*/ 6 w 135"/>
                  <a:gd name="T3" fmla="*/ 0 h 11"/>
                  <a:gd name="T4" fmla="*/ 0 w 135"/>
                  <a:gd name="T5" fmla="*/ 5 h 11"/>
                  <a:gd name="T6" fmla="*/ 6 w 135"/>
                  <a:gd name="T7" fmla="*/ 11 h 11"/>
                  <a:gd name="T8" fmla="*/ 129 w 135"/>
                  <a:gd name="T9" fmla="*/ 11 h 11"/>
                  <a:gd name="T10" fmla="*/ 135 w 135"/>
                  <a:gd name="T11" fmla="*/ 5 h 11"/>
                  <a:gd name="T12" fmla="*/ 129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2" y="11"/>
                      <a:pt x="135" y="9"/>
                      <a:pt x="135" y="5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0" name="Freeform 296"/>
              <p:cNvSpPr>
                <a:spLocks/>
              </p:cNvSpPr>
              <p:nvPr/>
            </p:nvSpPr>
            <p:spPr bwMode="auto">
              <a:xfrm>
                <a:off x="19695656" y="469393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6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6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9"/>
                      <a:pt x="64" y="6"/>
                    </a:cubicBezTo>
                    <a:cubicBezTo>
                      <a:pt x="64" y="3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1" name="Freeform 297"/>
              <p:cNvSpPr>
                <a:spLocks/>
              </p:cNvSpPr>
              <p:nvPr/>
            </p:nvSpPr>
            <p:spPr bwMode="auto">
              <a:xfrm>
                <a:off x="18839286" y="4811583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2" name="Freeform 298"/>
              <p:cNvSpPr>
                <a:spLocks/>
              </p:cNvSpPr>
              <p:nvPr/>
            </p:nvSpPr>
            <p:spPr bwMode="auto">
              <a:xfrm>
                <a:off x="19264828" y="4941130"/>
                <a:ext cx="377966" cy="64773"/>
              </a:xfrm>
              <a:custGeom>
                <a:avLst/>
                <a:gdLst>
                  <a:gd name="T0" fmla="*/ 64 w 64"/>
                  <a:gd name="T1" fmla="*/ 6 h 11"/>
                  <a:gd name="T2" fmla="*/ 58 w 64"/>
                  <a:gd name="T3" fmla="*/ 11 h 11"/>
                  <a:gd name="T4" fmla="*/ 6 w 64"/>
                  <a:gd name="T5" fmla="*/ 11 h 11"/>
                  <a:gd name="T6" fmla="*/ 0 w 64"/>
                  <a:gd name="T7" fmla="*/ 6 h 11"/>
                  <a:gd name="T8" fmla="*/ 0 w 64"/>
                  <a:gd name="T9" fmla="*/ 6 h 11"/>
                  <a:gd name="T10" fmla="*/ 6 w 64"/>
                  <a:gd name="T11" fmla="*/ 0 h 11"/>
                  <a:gd name="T12" fmla="*/ 58 w 64"/>
                  <a:gd name="T13" fmla="*/ 0 h 11"/>
                  <a:gd name="T14" fmla="*/ 64 w 64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1">
                    <a:moveTo>
                      <a:pt x="64" y="6"/>
                    </a:moveTo>
                    <a:cubicBezTo>
                      <a:pt x="64" y="9"/>
                      <a:pt x="61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3" name="Freeform 299"/>
              <p:cNvSpPr>
                <a:spLocks/>
              </p:cNvSpPr>
              <p:nvPr/>
            </p:nvSpPr>
            <p:spPr bwMode="auto">
              <a:xfrm>
                <a:off x="18839286" y="4941130"/>
                <a:ext cx="372680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4" name="Freeform 300"/>
              <p:cNvSpPr>
                <a:spLocks/>
              </p:cNvSpPr>
              <p:nvPr/>
            </p:nvSpPr>
            <p:spPr bwMode="auto">
              <a:xfrm>
                <a:off x="18869681" y="3875675"/>
                <a:ext cx="1392924" cy="606754"/>
              </a:xfrm>
              <a:custGeom>
                <a:avLst/>
                <a:gdLst>
                  <a:gd name="T0" fmla="*/ 5 w 236"/>
                  <a:gd name="T1" fmla="*/ 103 h 103"/>
                  <a:gd name="T2" fmla="*/ 2 w 236"/>
                  <a:gd name="T3" fmla="*/ 102 h 103"/>
                  <a:gd name="T4" fmla="*/ 2 w 236"/>
                  <a:gd name="T5" fmla="*/ 95 h 103"/>
                  <a:gd name="T6" fmla="*/ 63 w 236"/>
                  <a:gd name="T7" fmla="*/ 29 h 103"/>
                  <a:gd name="T8" fmla="*/ 69 w 236"/>
                  <a:gd name="T9" fmla="*/ 28 h 103"/>
                  <a:gd name="T10" fmla="*/ 145 w 236"/>
                  <a:gd name="T11" fmla="*/ 80 h 103"/>
                  <a:gd name="T12" fmla="*/ 228 w 236"/>
                  <a:gd name="T13" fmla="*/ 1 h 103"/>
                  <a:gd name="T14" fmla="*/ 235 w 236"/>
                  <a:gd name="T15" fmla="*/ 2 h 103"/>
                  <a:gd name="T16" fmla="*/ 235 w 236"/>
                  <a:gd name="T17" fmla="*/ 8 h 103"/>
                  <a:gd name="T18" fmla="*/ 148 w 236"/>
                  <a:gd name="T19" fmla="*/ 90 h 103"/>
                  <a:gd name="T20" fmla="*/ 143 w 236"/>
                  <a:gd name="T21" fmla="*/ 90 h 103"/>
                  <a:gd name="T22" fmla="*/ 67 w 236"/>
                  <a:gd name="T23" fmla="*/ 38 h 103"/>
                  <a:gd name="T24" fmla="*/ 8 w 236"/>
                  <a:gd name="T25" fmla="*/ 101 h 103"/>
                  <a:gd name="T26" fmla="*/ 5 w 236"/>
                  <a:gd name="T2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103">
                    <a:moveTo>
                      <a:pt x="5" y="103"/>
                    </a:moveTo>
                    <a:cubicBezTo>
                      <a:pt x="4" y="103"/>
                      <a:pt x="3" y="102"/>
                      <a:pt x="2" y="102"/>
                    </a:cubicBezTo>
                    <a:cubicBezTo>
                      <a:pt x="0" y="100"/>
                      <a:pt x="0" y="97"/>
                      <a:pt x="2" y="95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5" y="27"/>
                      <a:pt x="68" y="27"/>
                      <a:pt x="69" y="28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0"/>
                      <a:pt x="235" y="2"/>
                    </a:cubicBezTo>
                    <a:cubicBezTo>
                      <a:pt x="236" y="3"/>
                      <a:pt x="236" y="6"/>
                      <a:pt x="235" y="8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5" y="91"/>
                      <a:pt x="143" y="90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8" y="101"/>
                      <a:pt x="8" y="101"/>
                      <a:pt x="8" y="101"/>
                    </a:cubicBezTo>
                    <a:cubicBezTo>
                      <a:pt x="7" y="102"/>
                      <a:pt x="6" y="103"/>
                      <a:pt x="5" y="103"/>
                    </a:cubicBez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5" name="Oval 301"/>
              <p:cNvSpPr>
                <a:spLocks noChangeArrowheads="1"/>
              </p:cNvSpPr>
              <p:nvPr/>
            </p:nvSpPr>
            <p:spPr bwMode="auto">
              <a:xfrm>
                <a:off x="19181569" y="3993325"/>
                <a:ext cx="171803" cy="165238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6" name="Oval 302"/>
              <p:cNvSpPr>
                <a:spLocks noChangeArrowheads="1"/>
              </p:cNvSpPr>
              <p:nvPr/>
            </p:nvSpPr>
            <p:spPr bwMode="auto">
              <a:xfrm>
                <a:off x="19659974" y="4276212"/>
                <a:ext cx="171803" cy="163916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445019" y="2521528"/>
              <a:ext cx="1920847" cy="1914930"/>
              <a:chOff x="131763" y="111125"/>
              <a:chExt cx="3802063" cy="3789363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1874838" y="1930400"/>
                <a:ext cx="447675" cy="460375"/>
              </a:xfrm>
              <a:custGeom>
                <a:avLst/>
                <a:gdLst>
                  <a:gd name="T0" fmla="*/ 11 w 65"/>
                  <a:gd name="T1" fmla="*/ 0 h 67"/>
                  <a:gd name="T2" fmla="*/ 2 w 65"/>
                  <a:gd name="T3" fmla="*/ 8 h 67"/>
                  <a:gd name="T4" fmla="*/ 2 w 65"/>
                  <a:gd name="T5" fmla="*/ 18 h 67"/>
                  <a:gd name="T6" fmla="*/ 52 w 65"/>
                  <a:gd name="T7" fmla="*/ 67 h 67"/>
                  <a:gd name="T8" fmla="*/ 65 w 65"/>
                  <a:gd name="T9" fmla="*/ 54 h 67"/>
                  <a:gd name="T10" fmla="*/ 11 w 65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7">
                    <a:moveTo>
                      <a:pt x="11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5" y="54"/>
                      <a:pt x="65" y="54"/>
                      <a:pt x="65" y="54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2116138" y="2301875"/>
                <a:ext cx="1597025" cy="1598613"/>
              </a:xfrm>
              <a:custGeom>
                <a:avLst/>
                <a:gdLst>
                  <a:gd name="T0" fmla="*/ 17 w 232"/>
                  <a:gd name="T1" fmla="*/ 13 h 232"/>
                  <a:gd name="T2" fmla="*/ 2 w 232"/>
                  <a:gd name="T3" fmla="*/ 28 h 232"/>
                  <a:gd name="T4" fmla="*/ 2 w 232"/>
                  <a:gd name="T5" fmla="*/ 37 h 232"/>
                  <a:gd name="T6" fmla="*/ 194 w 232"/>
                  <a:gd name="T7" fmla="*/ 229 h 232"/>
                  <a:gd name="T8" fmla="*/ 204 w 232"/>
                  <a:gd name="T9" fmla="*/ 229 h 232"/>
                  <a:gd name="T10" fmla="*/ 232 w 232"/>
                  <a:gd name="T11" fmla="*/ 201 h 232"/>
                  <a:gd name="T12" fmla="*/ 38 w 232"/>
                  <a:gd name="T13" fmla="*/ 8 h 232"/>
                  <a:gd name="T14" fmla="*/ 30 w 232"/>
                  <a:gd name="T15" fmla="*/ 0 h 232"/>
                  <a:gd name="T16" fmla="*/ 17 w 232"/>
                  <a:gd name="T17" fmla="*/ 1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17" y="13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0" y="31"/>
                      <a:pt x="0" y="35"/>
                      <a:pt x="2" y="37"/>
                    </a:cubicBezTo>
                    <a:cubicBezTo>
                      <a:pt x="194" y="229"/>
                      <a:pt x="194" y="229"/>
                      <a:pt x="194" y="229"/>
                    </a:cubicBezTo>
                    <a:cubicBezTo>
                      <a:pt x="197" y="232"/>
                      <a:pt x="201" y="232"/>
                      <a:pt x="204" y="229"/>
                    </a:cubicBezTo>
                    <a:cubicBezTo>
                      <a:pt x="232" y="201"/>
                      <a:pt x="232" y="201"/>
                      <a:pt x="232" y="20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1951038" y="1839913"/>
                <a:ext cx="474663" cy="461963"/>
              </a:xfrm>
              <a:custGeom>
                <a:avLst/>
                <a:gdLst>
                  <a:gd name="T0" fmla="*/ 69 w 69"/>
                  <a:gd name="T1" fmla="*/ 52 h 67"/>
                  <a:gd name="T2" fmla="*/ 20 w 69"/>
                  <a:gd name="T3" fmla="*/ 2 h 67"/>
                  <a:gd name="T4" fmla="*/ 10 w 69"/>
                  <a:gd name="T5" fmla="*/ 2 h 67"/>
                  <a:gd name="T6" fmla="*/ 0 w 69"/>
                  <a:gd name="T7" fmla="*/ 13 h 67"/>
                  <a:gd name="T8" fmla="*/ 54 w 69"/>
                  <a:gd name="T9" fmla="*/ 67 h 67"/>
                  <a:gd name="T10" fmla="*/ 69 w 69"/>
                  <a:gd name="T11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7">
                    <a:moveTo>
                      <a:pt x="69" y="52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17" y="0"/>
                      <a:pt x="13" y="0"/>
                      <a:pt x="1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4" y="67"/>
                      <a:pt x="54" y="67"/>
                      <a:pt x="54" y="67"/>
                    </a:cubicBezTo>
                    <a:lnTo>
                      <a:pt x="69" y="52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2322513" y="2074863"/>
                <a:ext cx="1611313" cy="1611313"/>
              </a:xfrm>
              <a:custGeom>
                <a:avLst/>
                <a:gdLst>
                  <a:gd name="T0" fmla="*/ 30 w 234"/>
                  <a:gd name="T1" fmla="*/ 3 h 234"/>
                  <a:gd name="T2" fmla="*/ 15 w 234"/>
                  <a:gd name="T3" fmla="*/ 18 h 234"/>
                  <a:gd name="T4" fmla="*/ 0 w 234"/>
                  <a:gd name="T5" fmla="*/ 33 h 234"/>
                  <a:gd name="T6" fmla="*/ 8 w 234"/>
                  <a:gd name="T7" fmla="*/ 41 h 234"/>
                  <a:gd name="T8" fmla="*/ 202 w 234"/>
                  <a:gd name="T9" fmla="*/ 234 h 234"/>
                  <a:gd name="T10" fmla="*/ 232 w 234"/>
                  <a:gd name="T11" fmla="*/ 204 h 234"/>
                  <a:gd name="T12" fmla="*/ 232 w 234"/>
                  <a:gd name="T13" fmla="*/ 195 h 234"/>
                  <a:gd name="T14" fmla="*/ 40 w 234"/>
                  <a:gd name="T15" fmla="*/ 3 h 234"/>
                  <a:gd name="T16" fmla="*/ 30 w 234"/>
                  <a:gd name="T17" fmla="*/ 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234">
                    <a:moveTo>
                      <a:pt x="30" y="3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32" y="204"/>
                      <a:pt x="232" y="204"/>
                      <a:pt x="232" y="204"/>
                    </a:cubicBezTo>
                    <a:cubicBezTo>
                      <a:pt x="234" y="202"/>
                      <a:pt x="234" y="197"/>
                      <a:pt x="232" y="195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33" y="0"/>
                      <a:pt x="30" y="3"/>
                    </a:cubicBezTo>
                    <a:close/>
                  </a:path>
                </a:pathLst>
              </a:custGeom>
              <a:solidFill>
                <a:srgbClr val="3337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9" name="Freeform 9"/>
              <p:cNvSpPr>
                <a:spLocks/>
              </p:cNvSpPr>
              <p:nvPr/>
            </p:nvSpPr>
            <p:spPr bwMode="auto">
              <a:xfrm>
                <a:off x="131763" y="111125"/>
                <a:ext cx="2355850" cy="2355850"/>
              </a:xfrm>
              <a:custGeom>
                <a:avLst/>
                <a:gdLst>
                  <a:gd name="T0" fmla="*/ 281 w 342"/>
                  <a:gd name="T1" fmla="*/ 61 h 342"/>
                  <a:gd name="T2" fmla="*/ 281 w 342"/>
                  <a:gd name="T3" fmla="*/ 282 h 342"/>
                  <a:gd name="T4" fmla="*/ 61 w 342"/>
                  <a:gd name="T5" fmla="*/ 282 h 342"/>
                  <a:gd name="T6" fmla="*/ 61 w 342"/>
                  <a:gd name="T7" fmla="*/ 61 h 342"/>
                  <a:gd name="T8" fmla="*/ 281 w 342"/>
                  <a:gd name="T9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342">
                    <a:moveTo>
                      <a:pt x="281" y="61"/>
                    </a:moveTo>
                    <a:cubicBezTo>
                      <a:pt x="342" y="122"/>
                      <a:pt x="342" y="221"/>
                      <a:pt x="281" y="282"/>
                    </a:cubicBezTo>
                    <a:cubicBezTo>
                      <a:pt x="220" y="342"/>
                      <a:pt x="122" y="342"/>
                      <a:pt x="61" y="282"/>
                    </a:cubicBezTo>
                    <a:cubicBezTo>
                      <a:pt x="0" y="221"/>
                      <a:pt x="0" y="122"/>
                      <a:pt x="61" y="61"/>
                    </a:cubicBezTo>
                    <a:cubicBezTo>
                      <a:pt x="122" y="0"/>
                      <a:pt x="220" y="0"/>
                      <a:pt x="281" y="61"/>
                    </a:cubicBez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93700" y="379413"/>
                <a:ext cx="1831975" cy="1825625"/>
              </a:xfrm>
              <a:custGeom>
                <a:avLst/>
                <a:gdLst>
                  <a:gd name="T0" fmla="*/ 218 w 266"/>
                  <a:gd name="T1" fmla="*/ 47 h 265"/>
                  <a:gd name="T2" fmla="*/ 218 w 266"/>
                  <a:gd name="T3" fmla="*/ 218 h 265"/>
                  <a:gd name="T4" fmla="*/ 48 w 266"/>
                  <a:gd name="T5" fmla="*/ 218 h 265"/>
                  <a:gd name="T6" fmla="*/ 48 w 266"/>
                  <a:gd name="T7" fmla="*/ 47 h 265"/>
                  <a:gd name="T8" fmla="*/ 218 w 266"/>
                  <a:gd name="T9" fmla="*/ 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65">
                    <a:moveTo>
                      <a:pt x="218" y="47"/>
                    </a:moveTo>
                    <a:cubicBezTo>
                      <a:pt x="266" y="94"/>
                      <a:pt x="266" y="171"/>
                      <a:pt x="218" y="218"/>
                    </a:cubicBezTo>
                    <a:cubicBezTo>
                      <a:pt x="171" y="265"/>
                      <a:pt x="95" y="265"/>
                      <a:pt x="48" y="218"/>
                    </a:cubicBezTo>
                    <a:cubicBezTo>
                      <a:pt x="0" y="171"/>
                      <a:pt x="0" y="94"/>
                      <a:pt x="48" y="47"/>
                    </a:cubicBezTo>
                    <a:cubicBezTo>
                      <a:pt x="95" y="0"/>
                      <a:pt x="171" y="0"/>
                      <a:pt x="218" y="47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558800" y="758825"/>
                <a:ext cx="371475" cy="1033463"/>
              </a:xfrm>
              <a:custGeom>
                <a:avLst/>
                <a:gdLst>
                  <a:gd name="T0" fmla="*/ 51 w 54"/>
                  <a:gd name="T1" fmla="*/ 147 h 150"/>
                  <a:gd name="T2" fmla="*/ 40 w 54"/>
                  <a:gd name="T3" fmla="*/ 147 h 150"/>
                  <a:gd name="T4" fmla="*/ 40 w 54"/>
                  <a:gd name="T5" fmla="*/ 3 h 150"/>
                  <a:gd name="T6" fmla="*/ 51 w 54"/>
                  <a:gd name="T7" fmla="*/ 3 h 150"/>
                  <a:gd name="T8" fmla="*/ 51 w 54"/>
                  <a:gd name="T9" fmla="*/ 14 h 150"/>
                  <a:gd name="T10" fmla="*/ 51 w 54"/>
                  <a:gd name="T11" fmla="*/ 136 h 150"/>
                  <a:gd name="T12" fmla="*/ 51 w 54"/>
                  <a:gd name="T13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50">
                    <a:moveTo>
                      <a:pt x="51" y="147"/>
                    </a:moveTo>
                    <a:cubicBezTo>
                      <a:pt x="48" y="150"/>
                      <a:pt x="43" y="150"/>
                      <a:pt x="40" y="147"/>
                    </a:cubicBezTo>
                    <a:cubicBezTo>
                      <a:pt x="0" y="107"/>
                      <a:pt x="0" y="43"/>
                      <a:pt x="40" y="3"/>
                    </a:cubicBezTo>
                    <a:cubicBezTo>
                      <a:pt x="43" y="0"/>
                      <a:pt x="48" y="0"/>
                      <a:pt x="51" y="3"/>
                    </a:cubicBezTo>
                    <a:cubicBezTo>
                      <a:pt x="54" y="6"/>
                      <a:pt x="54" y="11"/>
                      <a:pt x="51" y="14"/>
                    </a:cubicBezTo>
                    <a:cubicBezTo>
                      <a:pt x="17" y="47"/>
                      <a:pt x="17" y="102"/>
                      <a:pt x="51" y="136"/>
                    </a:cubicBezTo>
                    <a:cubicBezTo>
                      <a:pt x="54" y="139"/>
                      <a:pt x="54" y="144"/>
                      <a:pt x="51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41400" y="1819275"/>
                <a:ext cx="412750" cy="165100"/>
              </a:xfrm>
              <a:custGeom>
                <a:avLst/>
                <a:gdLst>
                  <a:gd name="T0" fmla="*/ 58 w 60"/>
                  <a:gd name="T1" fmla="*/ 20 h 24"/>
                  <a:gd name="T2" fmla="*/ 53 w 60"/>
                  <a:gd name="T3" fmla="*/ 22 h 24"/>
                  <a:gd name="T4" fmla="*/ 6 w 60"/>
                  <a:gd name="T5" fmla="*/ 16 h 24"/>
                  <a:gd name="T6" fmla="*/ 2 w 60"/>
                  <a:gd name="T7" fmla="*/ 6 h 24"/>
                  <a:gd name="T8" fmla="*/ 12 w 60"/>
                  <a:gd name="T9" fmla="*/ 1 h 24"/>
                  <a:gd name="T10" fmla="*/ 51 w 60"/>
                  <a:gd name="T11" fmla="*/ 6 h 24"/>
                  <a:gd name="T12" fmla="*/ 60 w 60"/>
                  <a:gd name="T13" fmla="*/ 13 h 24"/>
                  <a:gd name="T14" fmla="*/ 58 w 60"/>
                  <a:gd name="T15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58" y="20"/>
                    </a:moveTo>
                    <a:cubicBezTo>
                      <a:pt x="57" y="21"/>
                      <a:pt x="55" y="22"/>
                      <a:pt x="53" y="22"/>
                    </a:cubicBezTo>
                    <a:cubicBezTo>
                      <a:pt x="37" y="24"/>
                      <a:pt x="21" y="22"/>
                      <a:pt x="6" y="16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3" y="2"/>
                      <a:pt x="8" y="0"/>
                      <a:pt x="12" y="1"/>
                    </a:cubicBezTo>
                    <a:cubicBezTo>
                      <a:pt x="24" y="6"/>
                      <a:pt x="38" y="8"/>
                      <a:pt x="51" y="6"/>
                    </a:cubicBezTo>
                    <a:cubicBezTo>
                      <a:pt x="56" y="6"/>
                      <a:pt x="60" y="9"/>
                      <a:pt x="60" y="13"/>
                    </a:cubicBezTo>
                    <a:cubicBezTo>
                      <a:pt x="60" y="16"/>
                      <a:pt x="59" y="18"/>
                      <a:pt x="5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524195" y="3241842"/>
              <a:ext cx="8742644" cy="8750402"/>
              <a:chOff x="2865557" y="4639756"/>
              <a:chExt cx="3987931" cy="399147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008752" y="4901590"/>
                <a:ext cx="2844736" cy="3729636"/>
                <a:chOff x="12795250" y="366713"/>
                <a:chExt cx="2738438" cy="3589337"/>
              </a:xfrm>
            </p:grpSpPr>
            <p:sp>
              <p:nvSpPr>
                <p:cNvPr id="34" name="Freeform 129"/>
                <p:cNvSpPr>
                  <a:spLocks/>
                </p:cNvSpPr>
                <p:nvPr/>
              </p:nvSpPr>
              <p:spPr bwMode="auto">
                <a:xfrm>
                  <a:off x="12795250" y="561975"/>
                  <a:ext cx="2687638" cy="3394075"/>
                </a:xfrm>
                <a:custGeom>
                  <a:avLst/>
                  <a:gdLst>
                    <a:gd name="T0" fmla="*/ 9 w 424"/>
                    <a:gd name="T1" fmla="*/ 0 h 536"/>
                    <a:gd name="T2" fmla="*/ 0 w 424"/>
                    <a:gd name="T3" fmla="*/ 25 h 536"/>
                    <a:gd name="T4" fmla="*/ 0 w 424"/>
                    <a:gd name="T5" fmla="*/ 497 h 536"/>
                    <a:gd name="T6" fmla="*/ 39 w 424"/>
                    <a:gd name="T7" fmla="*/ 536 h 536"/>
                    <a:gd name="T8" fmla="*/ 391 w 424"/>
                    <a:gd name="T9" fmla="*/ 536 h 536"/>
                    <a:gd name="T10" fmla="*/ 424 w 424"/>
                    <a:gd name="T11" fmla="*/ 519 h 536"/>
                    <a:gd name="T12" fmla="*/ 393 w 424"/>
                    <a:gd name="T13" fmla="*/ 534 h 536"/>
                    <a:gd name="T14" fmla="*/ 42 w 424"/>
                    <a:gd name="T15" fmla="*/ 534 h 536"/>
                    <a:gd name="T16" fmla="*/ 2 w 424"/>
                    <a:gd name="T17" fmla="*/ 494 h 536"/>
                    <a:gd name="T18" fmla="*/ 2 w 424"/>
                    <a:gd name="T19" fmla="*/ 22 h 536"/>
                    <a:gd name="T20" fmla="*/ 9 w 424"/>
                    <a:gd name="T21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4" h="536">
                      <a:moveTo>
                        <a:pt x="9" y="0"/>
                      </a:moveTo>
                      <a:cubicBezTo>
                        <a:pt x="3" y="6"/>
                        <a:pt x="0" y="15"/>
                        <a:pt x="0" y="25"/>
                      </a:cubicBezTo>
                      <a:cubicBezTo>
                        <a:pt x="0" y="497"/>
                        <a:pt x="0" y="497"/>
                        <a:pt x="0" y="497"/>
                      </a:cubicBezTo>
                      <a:cubicBezTo>
                        <a:pt x="0" y="519"/>
                        <a:pt x="18" y="536"/>
                        <a:pt x="39" y="536"/>
                      </a:cubicBezTo>
                      <a:cubicBezTo>
                        <a:pt x="391" y="536"/>
                        <a:pt x="391" y="536"/>
                        <a:pt x="391" y="536"/>
                      </a:cubicBezTo>
                      <a:cubicBezTo>
                        <a:pt x="405" y="536"/>
                        <a:pt x="416" y="530"/>
                        <a:pt x="424" y="519"/>
                      </a:cubicBezTo>
                      <a:cubicBezTo>
                        <a:pt x="416" y="528"/>
                        <a:pt x="405" y="534"/>
                        <a:pt x="393" y="534"/>
                      </a:cubicBezTo>
                      <a:cubicBezTo>
                        <a:pt x="42" y="534"/>
                        <a:pt x="42" y="534"/>
                        <a:pt x="42" y="534"/>
                      </a:cubicBezTo>
                      <a:cubicBezTo>
                        <a:pt x="20" y="534"/>
                        <a:pt x="2" y="516"/>
                        <a:pt x="2" y="494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2" y="14"/>
                        <a:pt x="5" y="6"/>
                        <a:pt x="9" y="0"/>
                      </a:cubicBezTo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5" name="Freeform 130"/>
                <p:cNvSpPr>
                  <a:spLocks/>
                </p:cNvSpPr>
                <p:nvPr/>
              </p:nvSpPr>
              <p:spPr bwMode="auto">
                <a:xfrm>
                  <a:off x="12807950" y="455613"/>
                  <a:ext cx="2725738" cy="3487737"/>
                </a:xfrm>
                <a:custGeom>
                  <a:avLst/>
                  <a:gdLst>
                    <a:gd name="T0" fmla="*/ 430 w 430"/>
                    <a:gd name="T1" fmla="*/ 511 h 551"/>
                    <a:gd name="T2" fmla="*/ 391 w 430"/>
                    <a:gd name="T3" fmla="*/ 551 h 551"/>
                    <a:gd name="T4" fmla="*/ 40 w 430"/>
                    <a:gd name="T5" fmla="*/ 551 h 551"/>
                    <a:gd name="T6" fmla="*/ 0 w 430"/>
                    <a:gd name="T7" fmla="*/ 511 h 551"/>
                    <a:gd name="T8" fmla="*/ 0 w 430"/>
                    <a:gd name="T9" fmla="*/ 39 h 551"/>
                    <a:gd name="T10" fmla="*/ 40 w 430"/>
                    <a:gd name="T11" fmla="*/ 0 h 551"/>
                    <a:gd name="T12" fmla="*/ 391 w 430"/>
                    <a:gd name="T13" fmla="*/ 0 h 551"/>
                    <a:gd name="T14" fmla="*/ 430 w 430"/>
                    <a:gd name="T15" fmla="*/ 39 h 551"/>
                    <a:gd name="T16" fmla="*/ 430 w 430"/>
                    <a:gd name="T17" fmla="*/ 511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0" h="551">
                      <a:moveTo>
                        <a:pt x="430" y="511"/>
                      </a:moveTo>
                      <a:cubicBezTo>
                        <a:pt x="430" y="533"/>
                        <a:pt x="413" y="551"/>
                        <a:pt x="391" y="551"/>
                      </a:cubicBezTo>
                      <a:cubicBezTo>
                        <a:pt x="40" y="551"/>
                        <a:pt x="40" y="551"/>
                        <a:pt x="40" y="551"/>
                      </a:cubicBezTo>
                      <a:cubicBezTo>
                        <a:pt x="18" y="551"/>
                        <a:pt x="0" y="533"/>
                        <a:pt x="0" y="51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17"/>
                        <a:pt x="18" y="0"/>
                        <a:pt x="4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3" y="0"/>
                        <a:pt x="430" y="17"/>
                        <a:pt x="430" y="39"/>
                      </a:cubicBezTo>
                      <a:cubicBezTo>
                        <a:pt x="430" y="511"/>
                        <a:pt x="430" y="511"/>
                        <a:pt x="430" y="511"/>
                      </a:cubicBezTo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6" name="Freeform 131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  <a:close/>
                    </a:path>
                  </a:pathLst>
                </a:custGeom>
                <a:solidFill>
                  <a:srgbClr val="1C1C1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7" name="Freeform 132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8" name="Freeform 133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  <a:close/>
                    </a:path>
                  </a:pathLst>
                </a:custGeom>
                <a:solidFill>
                  <a:srgbClr val="FFFCF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9" name="Freeform 134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0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228763" y="3360738"/>
                  <a:ext cx="868363" cy="107950"/>
                </a:xfrm>
                <a:prstGeom prst="rect">
                  <a:avLst/>
                </a:prstGeom>
                <a:solidFill>
                  <a:srgbClr val="EB505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1" name="Rectangle 136"/>
                <p:cNvSpPr>
                  <a:spLocks noChangeArrowheads="1"/>
                </p:cNvSpPr>
                <p:nvPr/>
              </p:nvSpPr>
              <p:spPr bwMode="auto">
                <a:xfrm>
                  <a:off x="13214350" y="1423988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2" name="Rectangle 137"/>
                <p:cNvSpPr>
                  <a:spLocks noChangeArrowheads="1"/>
                </p:cNvSpPr>
                <p:nvPr/>
              </p:nvSpPr>
              <p:spPr bwMode="auto">
                <a:xfrm>
                  <a:off x="13214350" y="161925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3" name="Rectangle 138"/>
                <p:cNvSpPr>
                  <a:spLocks noChangeArrowheads="1"/>
                </p:cNvSpPr>
                <p:nvPr/>
              </p:nvSpPr>
              <p:spPr bwMode="auto">
                <a:xfrm>
                  <a:off x="13214350" y="1822450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4" name="Rectangle 139"/>
                <p:cNvSpPr>
                  <a:spLocks noChangeArrowheads="1"/>
                </p:cNvSpPr>
                <p:nvPr/>
              </p:nvSpPr>
              <p:spPr bwMode="auto">
                <a:xfrm>
                  <a:off x="13214350" y="201930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5" name="Rectangle 140"/>
                <p:cNvSpPr>
                  <a:spLocks noChangeArrowheads="1"/>
                </p:cNvSpPr>
                <p:nvPr/>
              </p:nvSpPr>
              <p:spPr bwMode="auto">
                <a:xfrm>
                  <a:off x="13214350" y="2220913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6" name="Rectangle 141"/>
                <p:cNvSpPr>
                  <a:spLocks noChangeArrowheads="1"/>
                </p:cNvSpPr>
                <p:nvPr/>
              </p:nvSpPr>
              <p:spPr bwMode="auto">
                <a:xfrm>
                  <a:off x="13214350" y="2424113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7" name="Rectangle 142"/>
                <p:cNvSpPr>
                  <a:spLocks noChangeArrowheads="1"/>
                </p:cNvSpPr>
                <p:nvPr/>
              </p:nvSpPr>
              <p:spPr bwMode="auto">
                <a:xfrm>
                  <a:off x="13214350" y="2619375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3214350" y="28225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9" name="Rectangle 144"/>
                <p:cNvSpPr>
                  <a:spLocks noChangeArrowheads="1"/>
                </p:cNvSpPr>
                <p:nvPr/>
              </p:nvSpPr>
              <p:spPr bwMode="auto">
                <a:xfrm>
                  <a:off x="13214350" y="30257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0" name="Rectangle 145"/>
                <p:cNvSpPr>
                  <a:spLocks noChangeArrowheads="1"/>
                </p:cNvSpPr>
                <p:nvPr/>
              </p:nvSpPr>
              <p:spPr bwMode="auto">
                <a:xfrm>
                  <a:off x="13511213" y="1006475"/>
                  <a:ext cx="1325563" cy="106362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1" name="Freeform 146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BCBCB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2" name="Freeform 147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3" name="Freeform 148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82613" cy="557212"/>
                </a:xfrm>
                <a:custGeom>
                  <a:avLst/>
                  <a:gdLst>
                    <a:gd name="T0" fmla="*/ 351 w 367"/>
                    <a:gd name="T1" fmla="*/ 20 h 351"/>
                    <a:gd name="T2" fmla="*/ 0 w 367"/>
                    <a:gd name="T3" fmla="*/ 0 h 351"/>
                    <a:gd name="T4" fmla="*/ 367 w 367"/>
                    <a:gd name="T5" fmla="*/ 351 h 351"/>
                    <a:gd name="T6" fmla="*/ 351 w 367"/>
                    <a:gd name="T7" fmla="*/ 2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7" h="351">
                      <a:moveTo>
                        <a:pt x="351" y="2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51" y="20"/>
                      </a:lnTo>
                      <a:close/>
                    </a:path>
                  </a:pathLst>
                </a:custGeom>
                <a:solidFill>
                  <a:srgbClr val="F2EFE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4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682663" y="366713"/>
                  <a:ext cx="944563" cy="290512"/>
                </a:xfrm>
                <a:prstGeom prst="rect">
                  <a:avLst/>
                </a:prstGeom>
                <a:solidFill>
                  <a:srgbClr val="1E1E1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915488" y="4639756"/>
                <a:ext cx="998195" cy="540472"/>
                <a:chOff x="17801829" y="5891398"/>
                <a:chExt cx="954592" cy="516864"/>
              </a:xfrm>
            </p:grpSpPr>
            <p:sp>
              <p:nvSpPr>
                <p:cNvPr id="32" name="Freeform 279"/>
                <p:cNvSpPr>
                  <a:spLocks/>
                </p:cNvSpPr>
                <p:nvPr/>
              </p:nvSpPr>
              <p:spPr bwMode="auto">
                <a:xfrm>
                  <a:off x="17801829" y="5891398"/>
                  <a:ext cx="954592" cy="516864"/>
                </a:xfrm>
                <a:custGeom>
                  <a:avLst/>
                  <a:gdLst>
                    <a:gd name="T0" fmla="*/ 115 w 167"/>
                    <a:gd name="T1" fmla="*/ 42 h 88"/>
                    <a:gd name="T2" fmla="*/ 117 w 167"/>
                    <a:gd name="T3" fmla="*/ 33 h 88"/>
                    <a:gd name="T4" fmla="*/ 83 w 167"/>
                    <a:gd name="T5" fmla="*/ 0 h 88"/>
                    <a:gd name="T6" fmla="*/ 50 w 167"/>
                    <a:gd name="T7" fmla="*/ 33 h 88"/>
                    <a:gd name="T8" fmla="*/ 51 w 167"/>
                    <a:gd name="T9" fmla="*/ 42 h 88"/>
                    <a:gd name="T10" fmla="*/ 0 w 167"/>
                    <a:gd name="T11" fmla="*/ 42 h 88"/>
                    <a:gd name="T12" fmla="*/ 0 w 167"/>
                    <a:gd name="T13" fmla="*/ 88 h 88"/>
                    <a:gd name="T14" fmla="*/ 167 w 167"/>
                    <a:gd name="T15" fmla="*/ 88 h 88"/>
                    <a:gd name="T16" fmla="*/ 167 w 167"/>
                    <a:gd name="T17" fmla="*/ 42 h 88"/>
                    <a:gd name="T18" fmla="*/ 115 w 167"/>
                    <a:gd name="T19" fmla="*/ 42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88">
                      <a:moveTo>
                        <a:pt x="115" y="42"/>
                      </a:moveTo>
                      <a:cubicBezTo>
                        <a:pt x="116" y="39"/>
                        <a:pt x="117" y="36"/>
                        <a:pt x="117" y="33"/>
                      </a:cubicBezTo>
                      <a:cubicBezTo>
                        <a:pt x="117" y="15"/>
                        <a:pt x="102" y="0"/>
                        <a:pt x="83" y="0"/>
                      </a:cubicBezTo>
                      <a:cubicBezTo>
                        <a:pt x="65" y="0"/>
                        <a:pt x="50" y="15"/>
                        <a:pt x="50" y="33"/>
                      </a:cubicBezTo>
                      <a:cubicBezTo>
                        <a:pt x="50" y="36"/>
                        <a:pt x="51" y="39"/>
                        <a:pt x="51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167" y="88"/>
                        <a:pt x="167" y="88"/>
                        <a:pt x="167" y="88"/>
                      </a:cubicBezTo>
                      <a:cubicBezTo>
                        <a:pt x="167" y="42"/>
                        <a:pt x="167" y="42"/>
                        <a:pt x="167" y="42"/>
                      </a:cubicBezTo>
                      <a:lnTo>
                        <a:pt x="115" y="42"/>
                      </a:lnTo>
                      <a:close/>
                    </a:path>
                  </a:pathLst>
                </a:custGeom>
                <a:solidFill>
                  <a:srgbClr val="FFB0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3" name="Oval 280"/>
                <p:cNvSpPr>
                  <a:spLocks noChangeArrowheads="1"/>
                </p:cNvSpPr>
                <p:nvPr/>
              </p:nvSpPr>
              <p:spPr bwMode="auto">
                <a:xfrm>
                  <a:off x="18167266" y="5973356"/>
                  <a:ext cx="229951" cy="230011"/>
                </a:xfrm>
                <a:prstGeom prst="ellipse">
                  <a:avLst/>
                </a:prstGeom>
                <a:solidFill>
                  <a:srgbClr val="00052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080935">
                <a:off x="2865557" y="5552197"/>
                <a:ext cx="2681043" cy="955676"/>
                <a:chOff x="485775" y="495300"/>
                <a:chExt cx="5238750" cy="1866901"/>
              </a:xfrm>
            </p:grpSpPr>
            <p:sp>
              <p:nvSpPr>
                <p:cNvPr id="26" name="Freeform 5"/>
                <p:cNvSpPr>
                  <a:spLocks/>
                </p:cNvSpPr>
                <p:nvPr/>
              </p:nvSpPr>
              <p:spPr bwMode="auto">
                <a:xfrm>
                  <a:off x="4603750" y="1674813"/>
                  <a:ext cx="1120775" cy="687388"/>
                </a:xfrm>
                <a:custGeom>
                  <a:avLst/>
                  <a:gdLst>
                    <a:gd name="T0" fmla="*/ 6 w 117"/>
                    <a:gd name="T1" fmla="*/ 29 h 71"/>
                    <a:gd name="T2" fmla="*/ 0 w 117"/>
                    <a:gd name="T3" fmla="*/ 58 h 71"/>
                    <a:gd name="T4" fmla="*/ 63 w 117"/>
                    <a:gd name="T5" fmla="*/ 71 h 71"/>
                    <a:gd name="T6" fmla="*/ 115 w 117"/>
                    <a:gd name="T7" fmla="*/ 55 h 71"/>
                    <a:gd name="T8" fmla="*/ 115 w 117"/>
                    <a:gd name="T9" fmla="*/ 55 h 71"/>
                    <a:gd name="T10" fmla="*/ 115 w 117"/>
                    <a:gd name="T11" fmla="*/ 53 h 71"/>
                    <a:gd name="T12" fmla="*/ 68 w 117"/>
                    <a:gd name="T13" fmla="*/ 43 h 71"/>
                    <a:gd name="T14" fmla="*/ 62 w 117"/>
                    <a:gd name="T15" fmla="*/ 46 h 71"/>
                    <a:gd name="T16" fmla="*/ 57 w 117"/>
                    <a:gd name="T17" fmla="*/ 39 h 71"/>
                    <a:gd name="T18" fmla="*/ 64 w 117"/>
                    <a:gd name="T19" fmla="*/ 35 h 71"/>
                    <a:gd name="T20" fmla="*/ 68 w 117"/>
                    <a:gd name="T21" fmla="*/ 40 h 71"/>
                    <a:gd name="T22" fmla="*/ 116 w 117"/>
                    <a:gd name="T23" fmla="*/ 50 h 71"/>
                    <a:gd name="T24" fmla="*/ 117 w 117"/>
                    <a:gd name="T25" fmla="*/ 48 h 71"/>
                    <a:gd name="T26" fmla="*/ 117 w 117"/>
                    <a:gd name="T27" fmla="*/ 48 h 71"/>
                    <a:gd name="T28" fmla="*/ 75 w 117"/>
                    <a:gd name="T29" fmla="*/ 13 h 71"/>
                    <a:gd name="T30" fmla="*/ 12 w 117"/>
                    <a:gd name="T31" fmla="*/ 0 h 71"/>
                    <a:gd name="T32" fmla="*/ 6 w 117"/>
                    <a:gd name="T33" fmla="*/ 2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7" h="71">
                      <a:moveTo>
                        <a:pt x="6" y="29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63" y="71"/>
                        <a:pt x="63" y="71"/>
                        <a:pt x="63" y="71"/>
                      </a:cubicBezTo>
                      <a:cubicBezTo>
                        <a:pt x="76" y="58"/>
                        <a:pt x="95" y="51"/>
                        <a:pt x="115" y="55"/>
                      </a:cubicBezTo>
                      <a:cubicBezTo>
                        <a:pt x="115" y="55"/>
                        <a:pt x="115" y="55"/>
                        <a:pt x="115" y="55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7" y="45"/>
                        <a:pt x="64" y="47"/>
                        <a:pt x="62" y="46"/>
                      </a:cubicBezTo>
                      <a:cubicBezTo>
                        <a:pt x="59" y="45"/>
                        <a:pt x="57" y="42"/>
                        <a:pt x="57" y="39"/>
                      </a:cubicBezTo>
                      <a:cubicBezTo>
                        <a:pt x="58" y="36"/>
                        <a:pt x="61" y="34"/>
                        <a:pt x="64" y="35"/>
                      </a:cubicBezTo>
                      <a:cubicBezTo>
                        <a:pt x="67" y="36"/>
                        <a:pt x="68" y="38"/>
                        <a:pt x="68" y="40"/>
                      </a:cubicBezTo>
                      <a:cubicBezTo>
                        <a:pt x="116" y="50"/>
                        <a:pt x="116" y="50"/>
                        <a:pt x="116" y="50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97" y="44"/>
                        <a:pt x="82" y="30"/>
                        <a:pt x="75" y="13"/>
                      </a:cubicBezTo>
                      <a:cubicBezTo>
                        <a:pt x="12" y="0"/>
                        <a:pt x="12" y="0"/>
                        <a:pt x="12" y="0"/>
                      </a:cubicBezTo>
                      <a:lnTo>
                        <a:pt x="6" y="29"/>
                      </a:ln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1549400" y="989013"/>
                  <a:ext cx="3351213" cy="1335088"/>
                </a:xfrm>
                <a:custGeom>
                  <a:avLst/>
                  <a:gdLst>
                    <a:gd name="T0" fmla="*/ 2111 w 2111"/>
                    <a:gd name="T1" fmla="*/ 420 h 841"/>
                    <a:gd name="T2" fmla="*/ 2027 w 2111"/>
                    <a:gd name="T3" fmla="*/ 841 h 841"/>
                    <a:gd name="T4" fmla="*/ 0 w 2111"/>
                    <a:gd name="T5" fmla="*/ 426 h 841"/>
                    <a:gd name="T6" fmla="*/ 84 w 2111"/>
                    <a:gd name="T7" fmla="*/ 0 h 841"/>
                    <a:gd name="T8" fmla="*/ 2111 w 2111"/>
                    <a:gd name="T9" fmla="*/ 420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1" h="841">
                      <a:moveTo>
                        <a:pt x="2111" y="420"/>
                      </a:moveTo>
                      <a:lnTo>
                        <a:pt x="2027" y="841"/>
                      </a:lnTo>
                      <a:lnTo>
                        <a:pt x="0" y="426"/>
                      </a:lnTo>
                      <a:lnTo>
                        <a:pt x="84" y="0"/>
                      </a:lnTo>
                      <a:lnTo>
                        <a:pt x="2111" y="420"/>
                      </a:lnTo>
                      <a:close/>
                    </a:path>
                  </a:pathLst>
                </a:custGeom>
                <a:solidFill>
                  <a:srgbClr val="0EB3B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28" name="Freeform 7"/>
                <p:cNvSpPr>
                  <a:spLocks/>
                </p:cNvSpPr>
                <p:nvPr/>
              </p:nvSpPr>
              <p:spPr bwMode="auto">
                <a:xfrm>
                  <a:off x="1414463" y="958850"/>
                  <a:ext cx="3352800" cy="1344613"/>
                </a:xfrm>
                <a:custGeom>
                  <a:avLst/>
                  <a:gdLst>
                    <a:gd name="T0" fmla="*/ 2112 w 2112"/>
                    <a:gd name="T1" fmla="*/ 421 h 847"/>
                    <a:gd name="T2" fmla="*/ 2027 w 2112"/>
                    <a:gd name="T3" fmla="*/ 847 h 847"/>
                    <a:gd name="T4" fmla="*/ 0 w 2112"/>
                    <a:gd name="T5" fmla="*/ 427 h 847"/>
                    <a:gd name="T6" fmla="*/ 85 w 2112"/>
                    <a:gd name="T7" fmla="*/ 0 h 847"/>
                    <a:gd name="T8" fmla="*/ 2112 w 2112"/>
                    <a:gd name="T9" fmla="*/ 421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2" h="847">
                      <a:moveTo>
                        <a:pt x="2112" y="421"/>
                      </a:moveTo>
                      <a:lnTo>
                        <a:pt x="2027" y="847"/>
                      </a:lnTo>
                      <a:lnTo>
                        <a:pt x="0" y="427"/>
                      </a:lnTo>
                      <a:lnTo>
                        <a:pt x="85" y="0"/>
                      </a:lnTo>
                      <a:lnTo>
                        <a:pt x="2112" y="421"/>
                      </a:lnTo>
                      <a:close/>
                    </a:path>
                  </a:pathLst>
                </a:custGeom>
                <a:solidFill>
                  <a:srgbClr val="FD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29" name="Freeform 8"/>
                <p:cNvSpPr>
                  <a:spLocks/>
                </p:cNvSpPr>
                <p:nvPr/>
              </p:nvSpPr>
              <p:spPr bwMode="auto">
                <a:xfrm>
                  <a:off x="485775" y="736600"/>
                  <a:ext cx="536575" cy="862013"/>
                </a:xfrm>
                <a:custGeom>
                  <a:avLst/>
                  <a:gdLst>
                    <a:gd name="T0" fmla="*/ 37 w 56"/>
                    <a:gd name="T1" fmla="*/ 88 h 89"/>
                    <a:gd name="T2" fmla="*/ 39 w 56"/>
                    <a:gd name="T3" fmla="*/ 89 h 89"/>
                    <a:gd name="T4" fmla="*/ 56 w 56"/>
                    <a:gd name="T5" fmla="*/ 5 h 89"/>
                    <a:gd name="T6" fmla="*/ 54 w 56"/>
                    <a:gd name="T7" fmla="*/ 4 h 89"/>
                    <a:gd name="T8" fmla="*/ 5 w 56"/>
                    <a:gd name="T9" fmla="*/ 38 h 89"/>
                    <a:gd name="T10" fmla="*/ 37 w 56"/>
                    <a:gd name="T11" fmla="*/ 8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89">
                      <a:moveTo>
                        <a:pt x="37" y="88"/>
                      </a:moveTo>
                      <a:cubicBezTo>
                        <a:pt x="39" y="89"/>
                        <a:pt x="39" y="89"/>
                        <a:pt x="39" y="89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32" y="0"/>
                        <a:pt x="10" y="15"/>
                        <a:pt x="5" y="38"/>
                      </a:cubicBezTo>
                      <a:cubicBezTo>
                        <a:pt x="0" y="61"/>
                        <a:pt x="15" y="83"/>
                        <a:pt x="37" y="88"/>
                      </a:cubicBezTo>
                      <a:close/>
                    </a:path>
                  </a:pathLst>
                </a:custGeom>
                <a:solidFill>
                  <a:srgbClr val="FD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0" name="Freeform 9"/>
                <p:cNvSpPr>
                  <a:spLocks/>
                </p:cNvSpPr>
                <p:nvPr/>
              </p:nvSpPr>
              <p:spPr bwMode="auto">
                <a:xfrm>
                  <a:off x="858838" y="495300"/>
                  <a:ext cx="2087563" cy="1373188"/>
                </a:xfrm>
                <a:custGeom>
                  <a:avLst/>
                  <a:gdLst>
                    <a:gd name="T0" fmla="*/ 17 w 218"/>
                    <a:gd name="T1" fmla="*/ 30 h 142"/>
                    <a:gd name="T2" fmla="*/ 0 w 218"/>
                    <a:gd name="T3" fmla="*/ 114 h 142"/>
                    <a:gd name="T4" fmla="*/ 137 w 218"/>
                    <a:gd name="T5" fmla="*/ 142 h 142"/>
                    <a:gd name="T6" fmla="*/ 145 w 218"/>
                    <a:gd name="T7" fmla="*/ 136 h 142"/>
                    <a:gd name="T8" fmla="*/ 159 w 218"/>
                    <a:gd name="T9" fmla="*/ 65 h 142"/>
                    <a:gd name="T10" fmla="*/ 154 w 218"/>
                    <a:gd name="T11" fmla="*/ 58 h 142"/>
                    <a:gd name="T12" fmla="*/ 31 w 218"/>
                    <a:gd name="T13" fmla="*/ 32 h 142"/>
                    <a:gd name="T14" fmla="*/ 54 w 218"/>
                    <a:gd name="T15" fmla="*/ 18 h 142"/>
                    <a:gd name="T16" fmla="*/ 206 w 218"/>
                    <a:gd name="T17" fmla="*/ 49 h 142"/>
                    <a:gd name="T18" fmla="*/ 206 w 218"/>
                    <a:gd name="T19" fmla="*/ 49 h 142"/>
                    <a:gd name="T20" fmla="*/ 216 w 218"/>
                    <a:gd name="T21" fmla="*/ 44 h 142"/>
                    <a:gd name="T22" fmla="*/ 216 w 218"/>
                    <a:gd name="T23" fmla="*/ 44 h 142"/>
                    <a:gd name="T24" fmla="*/ 218 w 218"/>
                    <a:gd name="T25" fmla="*/ 36 h 142"/>
                    <a:gd name="T26" fmla="*/ 57 w 218"/>
                    <a:gd name="T27" fmla="*/ 3 h 142"/>
                    <a:gd name="T28" fmla="*/ 17 w 218"/>
                    <a:gd name="T29" fmla="*/ 3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8" h="142">
                      <a:moveTo>
                        <a:pt x="17" y="30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137" y="142"/>
                        <a:pt x="137" y="142"/>
                        <a:pt x="137" y="142"/>
                      </a:cubicBezTo>
                      <a:cubicBezTo>
                        <a:pt x="140" y="142"/>
                        <a:pt x="144" y="140"/>
                        <a:pt x="145" y="136"/>
                      </a:cubicBezTo>
                      <a:cubicBezTo>
                        <a:pt x="159" y="65"/>
                        <a:pt x="159" y="65"/>
                        <a:pt x="159" y="65"/>
                      </a:cubicBezTo>
                      <a:cubicBezTo>
                        <a:pt x="160" y="62"/>
                        <a:pt x="158" y="58"/>
                        <a:pt x="154" y="58"/>
                      </a:cubicBez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3" y="22"/>
                        <a:pt x="44" y="15"/>
                        <a:pt x="54" y="1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10" y="49"/>
                        <a:pt x="215" y="47"/>
                        <a:pt x="216" y="44"/>
                      </a:cubicBezTo>
                      <a:cubicBezTo>
                        <a:pt x="216" y="44"/>
                        <a:pt x="216" y="44"/>
                        <a:pt x="216" y="44"/>
                      </a:cubicBezTo>
                      <a:cubicBezTo>
                        <a:pt x="218" y="36"/>
                        <a:pt x="218" y="36"/>
                        <a:pt x="218" y="36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39" y="0"/>
                        <a:pt x="21" y="11"/>
                        <a:pt x="17" y="30"/>
                      </a:cubicBez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1" name="Freeform 10"/>
                <p:cNvSpPr>
                  <a:spLocks/>
                </p:cNvSpPr>
                <p:nvPr/>
              </p:nvSpPr>
              <p:spPr bwMode="auto">
                <a:xfrm>
                  <a:off x="993775" y="804863"/>
                  <a:ext cx="344488" cy="850900"/>
                </a:xfrm>
                <a:custGeom>
                  <a:avLst/>
                  <a:gdLst>
                    <a:gd name="T0" fmla="*/ 114 w 217"/>
                    <a:gd name="T1" fmla="*/ 536 h 536"/>
                    <a:gd name="T2" fmla="*/ 217 w 217"/>
                    <a:gd name="T3" fmla="*/ 24 h 536"/>
                    <a:gd name="T4" fmla="*/ 102 w 217"/>
                    <a:gd name="T5" fmla="*/ 0 h 536"/>
                    <a:gd name="T6" fmla="*/ 0 w 217"/>
                    <a:gd name="T7" fmla="*/ 512 h 536"/>
                    <a:gd name="T8" fmla="*/ 114 w 217"/>
                    <a:gd name="T9" fmla="*/ 536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536">
                      <a:moveTo>
                        <a:pt x="114" y="536"/>
                      </a:moveTo>
                      <a:lnTo>
                        <a:pt x="217" y="24"/>
                      </a:lnTo>
                      <a:lnTo>
                        <a:pt x="102" y="0"/>
                      </a:lnTo>
                      <a:lnTo>
                        <a:pt x="0" y="512"/>
                      </a:lnTo>
                      <a:lnTo>
                        <a:pt x="114" y="536"/>
                      </a:lnTo>
                      <a:close/>
                    </a:path>
                  </a:pathLst>
                </a:custGeom>
                <a:solidFill>
                  <a:srgbClr val="FD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</p:grpSp>
      </p:grpSp>
      <p:grpSp>
        <p:nvGrpSpPr>
          <p:cNvPr id="93" name="Group 92"/>
          <p:cNvGrpSpPr/>
          <p:nvPr/>
        </p:nvGrpSpPr>
        <p:grpSpPr>
          <a:xfrm>
            <a:off x="1739573" y="488028"/>
            <a:ext cx="20937538" cy="2200624"/>
            <a:chOff x="1739573" y="511491"/>
            <a:chExt cx="20937538" cy="2200624"/>
          </a:xfrm>
        </p:grpSpPr>
        <p:sp>
          <p:nvSpPr>
            <p:cNvPr id="94" name="TextBox 93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Lessons Learned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97" name="Rectangle 9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1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5173980" y="1672590"/>
            <a:ext cx="13647420" cy="9224010"/>
            <a:chOff x="9908" y="5474"/>
            <a:chExt cx="18860" cy="12482"/>
          </a:xfrm>
        </p:grpSpPr>
        <p:grpSp>
          <p:nvGrpSpPr>
            <p:cNvPr id="3" name="组合 1"/>
            <p:cNvGrpSpPr/>
            <p:nvPr/>
          </p:nvGrpSpPr>
          <p:grpSpPr>
            <a:xfrm>
              <a:off x="12748" y="5474"/>
              <a:ext cx="13298" cy="9736"/>
              <a:chOff x="13852" y="5234"/>
              <a:chExt cx="10756" cy="8058"/>
            </a:xfrm>
          </p:grpSpPr>
          <p:sp>
            <p:nvSpPr>
              <p:cNvPr id="5" name="Freeform 17"/>
              <p:cNvSpPr/>
              <p:nvPr/>
            </p:nvSpPr>
            <p:spPr bwMode="auto">
              <a:xfrm>
                <a:off x="13852" y="12596"/>
                <a:ext cx="10756" cy="696"/>
              </a:xfrm>
              <a:custGeom>
                <a:avLst/>
                <a:gdLst>
                  <a:gd name="T0" fmla="*/ 1479 w 1500"/>
                  <a:gd name="T1" fmla="*/ 0 h 95"/>
                  <a:gd name="T2" fmla="*/ 21 w 1500"/>
                  <a:gd name="T3" fmla="*/ 0 h 95"/>
                  <a:gd name="T4" fmla="*/ 0 w 1500"/>
                  <a:gd name="T5" fmla="*/ 21 h 95"/>
                  <a:gd name="T6" fmla="*/ 0 w 1500"/>
                  <a:gd name="T7" fmla="*/ 74 h 95"/>
                  <a:gd name="T8" fmla="*/ 21 w 1500"/>
                  <a:gd name="T9" fmla="*/ 95 h 95"/>
                  <a:gd name="T10" fmla="*/ 1479 w 1500"/>
                  <a:gd name="T11" fmla="*/ 95 h 95"/>
                  <a:gd name="T12" fmla="*/ 1500 w 1500"/>
                  <a:gd name="T13" fmla="*/ 74 h 95"/>
                  <a:gd name="T14" fmla="*/ 1500 w 1500"/>
                  <a:gd name="T15" fmla="*/ 21 h 95"/>
                  <a:gd name="T16" fmla="*/ 1479 w 1500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0" h="95">
                    <a:moveTo>
                      <a:pt x="1479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6"/>
                      <a:pt x="9" y="95"/>
                      <a:pt x="21" y="95"/>
                    </a:cubicBezTo>
                    <a:cubicBezTo>
                      <a:pt x="1479" y="95"/>
                      <a:pt x="1479" y="95"/>
                      <a:pt x="1479" y="95"/>
                    </a:cubicBezTo>
                    <a:cubicBezTo>
                      <a:pt x="1491" y="95"/>
                      <a:pt x="1500" y="86"/>
                      <a:pt x="1500" y="74"/>
                    </a:cubicBezTo>
                    <a:cubicBezTo>
                      <a:pt x="1500" y="21"/>
                      <a:pt x="1500" y="21"/>
                      <a:pt x="1500" y="21"/>
                    </a:cubicBezTo>
                    <a:cubicBezTo>
                      <a:pt x="1500" y="9"/>
                      <a:pt x="1491" y="0"/>
                      <a:pt x="1479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219419" tIns="109710" rIns="219419" bIns="109710" numCol="1" anchor="t" anchorCtr="0" compatLnSpc="1"/>
              <a:lstStyle/>
              <a:p>
                <a:endParaRPr lang="bg-BG" dirty="0">
                  <a:latin typeface="Calibri Light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5859" y="5234"/>
                <a:ext cx="6718" cy="6718"/>
                <a:chOff x="10070537" y="3323510"/>
                <a:chExt cx="4265896" cy="4265690"/>
              </a:xfrm>
            </p:grpSpPr>
            <p:sp>
              <p:nvSpPr>
                <p:cNvPr id="14" name="Freeform 13"/>
                <p:cNvSpPr>
                  <a:spLocks noChangeArrowheads="1"/>
                </p:cNvSpPr>
                <p:nvPr/>
              </p:nvSpPr>
              <p:spPr bwMode="auto">
                <a:xfrm>
                  <a:off x="10070537" y="3323510"/>
                  <a:ext cx="4265896" cy="4265690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3523 0 0"/>
                    <a:gd name="G7" fmla="+- 2269 0 0"/>
                    <a:gd name="G8" fmla="+- 1016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T0" fmla="*/ 1634765 w 4540"/>
                    <a:gd name="T1" fmla="*/ 817202 h 4540"/>
                    <a:gd name="T2" fmla="*/ 1634765 w 4540"/>
                    <a:gd name="T3" fmla="*/ 817202 h 4540"/>
                    <a:gd name="T4" fmla="*/ 817563 w 4540"/>
                    <a:gd name="T5" fmla="*/ 1634765 h 4540"/>
                    <a:gd name="T6" fmla="*/ 0 w 4540"/>
                    <a:gd name="T7" fmla="*/ 817202 h 4540"/>
                    <a:gd name="T8" fmla="*/ 817563 w 4540"/>
                    <a:gd name="T9" fmla="*/ 0 h 4540"/>
                    <a:gd name="T10" fmla="*/ 1634765 w 4540"/>
                    <a:gd name="T11" fmla="*/ 817202 h 4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40" h="4540">
                      <a:moveTo>
                        <a:pt x="4539" y="2269"/>
                      </a:moveTo>
                      <a:lnTo>
                        <a:pt x="4539" y="2269"/>
                      </a:lnTo>
                      <a:cubicBezTo>
                        <a:pt x="4539" y="3523"/>
                        <a:pt x="3523" y="4539"/>
                        <a:pt x="2270" y="4539"/>
                      </a:cubicBezTo>
                      <a:cubicBezTo>
                        <a:pt x="1016" y="4539"/>
                        <a:pt x="0" y="3523"/>
                        <a:pt x="0" y="2269"/>
                      </a:cubicBezTo>
                      <a:cubicBezTo>
                        <a:pt x="0" y="1016"/>
                        <a:pt x="1016" y="0"/>
                        <a:pt x="2270" y="0"/>
                      </a:cubicBezTo>
                      <a:cubicBezTo>
                        <a:pt x="3523" y="0"/>
                        <a:pt x="4539" y="1016"/>
                        <a:pt x="4539" y="2269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5" name="Freeform 14"/>
                <p:cNvSpPr>
                  <a:spLocks noChangeArrowheads="1"/>
                </p:cNvSpPr>
                <p:nvPr/>
              </p:nvSpPr>
              <p:spPr bwMode="auto">
                <a:xfrm>
                  <a:off x="10542684" y="3791492"/>
                  <a:ext cx="3321600" cy="332143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2745 0 0"/>
                    <a:gd name="G7" fmla="+- 1768 0 0"/>
                    <a:gd name="G8" fmla="+- 792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T0" fmla="*/ 1272815 w 3538"/>
                    <a:gd name="T1" fmla="*/ 636228 h 3538"/>
                    <a:gd name="T2" fmla="*/ 1272815 w 3538"/>
                    <a:gd name="T3" fmla="*/ 636228 h 3538"/>
                    <a:gd name="T4" fmla="*/ 636588 w 3538"/>
                    <a:gd name="T5" fmla="*/ 1272815 h 3538"/>
                    <a:gd name="T6" fmla="*/ 0 w 3538"/>
                    <a:gd name="T7" fmla="*/ 636228 h 3538"/>
                    <a:gd name="T8" fmla="*/ 636588 w 3538"/>
                    <a:gd name="T9" fmla="*/ 0 h 3538"/>
                    <a:gd name="T10" fmla="*/ 1272815 w 3538"/>
                    <a:gd name="T11" fmla="*/ 636228 h 3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38" h="3538">
                      <a:moveTo>
                        <a:pt x="3537" y="1768"/>
                      </a:moveTo>
                      <a:lnTo>
                        <a:pt x="3537" y="1768"/>
                      </a:lnTo>
                      <a:cubicBezTo>
                        <a:pt x="3537" y="2745"/>
                        <a:pt x="2745" y="3537"/>
                        <a:pt x="1769" y="3537"/>
                      </a:cubicBezTo>
                      <a:cubicBezTo>
                        <a:pt x="792" y="3537"/>
                        <a:pt x="0" y="2745"/>
                        <a:pt x="0" y="1768"/>
                      </a:cubicBezTo>
                      <a:cubicBezTo>
                        <a:pt x="0" y="792"/>
                        <a:pt x="792" y="0"/>
                        <a:pt x="1769" y="0"/>
                      </a:cubicBezTo>
                      <a:cubicBezTo>
                        <a:pt x="2745" y="0"/>
                        <a:pt x="3537" y="792"/>
                        <a:pt x="3537" y="176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6" name="Freeform 15"/>
                <p:cNvSpPr>
                  <a:spLocks noChangeArrowheads="1"/>
                </p:cNvSpPr>
                <p:nvPr/>
              </p:nvSpPr>
              <p:spPr bwMode="auto">
                <a:xfrm>
                  <a:off x="11010691" y="4263617"/>
                  <a:ext cx="2381445" cy="2381333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966 0 0"/>
                    <a:gd name="G7" fmla="+- 1267 0 0"/>
                    <a:gd name="G8" fmla="+- 566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T0" fmla="*/ 912452 w 2536"/>
                    <a:gd name="T1" fmla="*/ 456047 h 2536"/>
                    <a:gd name="T2" fmla="*/ 912452 w 2536"/>
                    <a:gd name="T3" fmla="*/ 456047 h 2536"/>
                    <a:gd name="T4" fmla="*/ 456406 w 2536"/>
                    <a:gd name="T5" fmla="*/ 912453 h 2536"/>
                    <a:gd name="T6" fmla="*/ 0 w 2536"/>
                    <a:gd name="T7" fmla="*/ 456047 h 2536"/>
                    <a:gd name="T8" fmla="*/ 456406 w 2536"/>
                    <a:gd name="T9" fmla="*/ 0 h 2536"/>
                    <a:gd name="T10" fmla="*/ 912452 w 2536"/>
                    <a:gd name="T11" fmla="*/ 456047 h 2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36" h="2536">
                      <a:moveTo>
                        <a:pt x="2535" y="1267"/>
                      </a:moveTo>
                      <a:lnTo>
                        <a:pt x="2535" y="1267"/>
                      </a:lnTo>
                      <a:cubicBezTo>
                        <a:pt x="2535" y="1966"/>
                        <a:pt x="1969" y="2535"/>
                        <a:pt x="1268" y="2535"/>
                      </a:cubicBezTo>
                      <a:cubicBezTo>
                        <a:pt x="569" y="2535"/>
                        <a:pt x="0" y="1966"/>
                        <a:pt x="0" y="1267"/>
                      </a:cubicBezTo>
                      <a:cubicBezTo>
                        <a:pt x="0" y="566"/>
                        <a:pt x="569" y="0"/>
                        <a:pt x="1268" y="0"/>
                      </a:cubicBezTo>
                      <a:cubicBezTo>
                        <a:pt x="1969" y="0"/>
                        <a:pt x="2535" y="566"/>
                        <a:pt x="2535" y="1267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7" name="Freeform 16"/>
                <p:cNvSpPr>
                  <a:spLocks noChangeArrowheads="1"/>
                </p:cNvSpPr>
                <p:nvPr/>
              </p:nvSpPr>
              <p:spPr bwMode="auto">
                <a:xfrm>
                  <a:off x="11482839" y="4731602"/>
                  <a:ext cx="1441293" cy="1445364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193 0 0"/>
                    <a:gd name="G7" fmla="+- 769 0 0"/>
                    <a:gd name="G8" fmla="+- 345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T0" fmla="*/ 552090 w 1534"/>
                    <a:gd name="T1" fmla="*/ 277199 h 1537"/>
                    <a:gd name="T2" fmla="*/ 552090 w 1534"/>
                    <a:gd name="T3" fmla="*/ 277199 h 1537"/>
                    <a:gd name="T4" fmla="*/ 276225 w 1534"/>
                    <a:gd name="T5" fmla="*/ 553677 h 1537"/>
                    <a:gd name="T6" fmla="*/ 0 w 1534"/>
                    <a:gd name="T7" fmla="*/ 277199 h 1537"/>
                    <a:gd name="T8" fmla="*/ 276225 w 1534"/>
                    <a:gd name="T9" fmla="*/ 0 h 1537"/>
                    <a:gd name="T10" fmla="*/ 552090 w 1534"/>
                    <a:gd name="T11" fmla="*/ 277199 h 1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34" h="1537">
                      <a:moveTo>
                        <a:pt x="1533" y="769"/>
                      </a:moveTo>
                      <a:lnTo>
                        <a:pt x="1533" y="769"/>
                      </a:lnTo>
                      <a:cubicBezTo>
                        <a:pt x="1533" y="1193"/>
                        <a:pt x="1191" y="1536"/>
                        <a:pt x="767" y="1536"/>
                      </a:cubicBezTo>
                      <a:cubicBezTo>
                        <a:pt x="342" y="1536"/>
                        <a:pt x="0" y="1193"/>
                        <a:pt x="0" y="769"/>
                      </a:cubicBezTo>
                      <a:cubicBezTo>
                        <a:pt x="0" y="345"/>
                        <a:pt x="342" y="0"/>
                        <a:pt x="767" y="0"/>
                      </a:cubicBezTo>
                      <a:cubicBezTo>
                        <a:pt x="1191" y="0"/>
                        <a:pt x="1533" y="345"/>
                        <a:pt x="1533" y="769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8" name="Freeform 17"/>
                <p:cNvSpPr>
                  <a:spLocks noChangeArrowheads="1"/>
                </p:cNvSpPr>
                <p:nvPr/>
              </p:nvSpPr>
              <p:spPr bwMode="auto">
                <a:xfrm>
                  <a:off x="11950843" y="5199582"/>
                  <a:ext cx="501141" cy="501117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*/ 1 0 0"/>
                    <a:gd name="T0" fmla="*/ 534 256 1"/>
                    <a:gd name="T1" fmla="*/ 0 256 1"/>
                    <a:gd name="G5" fmla="+- 0 T0 T1"/>
                    <a:gd name="G6" fmla="cos G4 G5"/>
                    <a:gd name="G7" fmla="+- 1 0 0"/>
                    <a:gd name="G8" fmla="+- 415 0 0"/>
                    <a:gd name="G9" fmla="+- 268 0 0"/>
                    <a:gd name="G10" fmla="+- 121 0 0"/>
                    <a:gd name="G11" fmla="+- 1 0 0"/>
                    <a:gd name="G12" fmla="*/ 1 0 0"/>
                    <a:gd name="G13" fmla="*/ 1 0 0"/>
                    <a:gd name="G14" fmla="cos G12 G13"/>
                    <a:gd name="G15" fmla="+- 1 0 0"/>
                    <a:gd name="G16" fmla="+- 1 0 0"/>
                    <a:gd name="G17" fmla="+- 1 0 0"/>
                    <a:gd name="T2" fmla="*/ 191729 w 535"/>
                    <a:gd name="T3" fmla="*/ 96224 h 535"/>
                    <a:gd name="T4" fmla="*/ 191729 w 535"/>
                    <a:gd name="T5" fmla="*/ 96224 h 535"/>
                    <a:gd name="T6" fmla="*/ 95505 w 535"/>
                    <a:gd name="T7" fmla="*/ 191729 h 535"/>
                    <a:gd name="T8" fmla="*/ 0 w 535"/>
                    <a:gd name="T9" fmla="*/ 96224 h 535"/>
                    <a:gd name="T10" fmla="*/ 95505 w 535"/>
                    <a:gd name="T11" fmla="*/ 0 h 535"/>
                    <a:gd name="T12" fmla="*/ 191729 w 535"/>
                    <a:gd name="T13" fmla="*/ 96224 h 535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5" h="535">
                      <a:moveTo>
                        <a:pt x="534" y="268"/>
                      </a:moveTo>
                      <a:lnTo>
                        <a:pt x="534" y="268"/>
                      </a:lnTo>
                      <a:cubicBezTo>
                        <a:pt x="534" y="415"/>
                        <a:pt x="412" y="534"/>
                        <a:pt x="266" y="534"/>
                      </a:cubicBezTo>
                      <a:cubicBezTo>
                        <a:pt x="119" y="534"/>
                        <a:pt x="0" y="415"/>
                        <a:pt x="0" y="268"/>
                      </a:cubicBezTo>
                      <a:cubicBezTo>
                        <a:pt x="0" y="121"/>
                        <a:pt x="119" y="0"/>
                        <a:pt x="266" y="0"/>
                      </a:cubicBezTo>
                      <a:cubicBezTo>
                        <a:pt x="412" y="0"/>
                        <a:pt x="534" y="121"/>
                        <a:pt x="534" y="26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9094" y="5938"/>
                <a:ext cx="5479" cy="2661"/>
                <a:chOff x="12124791" y="3770786"/>
                <a:chExt cx="3478984" cy="1689710"/>
              </a:xfrm>
            </p:grpSpPr>
            <p:sp>
              <p:nvSpPr>
                <p:cNvPr id="8" name="Freeform 18"/>
                <p:cNvSpPr>
                  <a:spLocks noChangeArrowheads="1"/>
                </p:cNvSpPr>
                <p:nvPr/>
              </p:nvSpPr>
              <p:spPr bwMode="auto">
                <a:xfrm>
                  <a:off x="12124793" y="4118666"/>
                  <a:ext cx="2841169" cy="134182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429 0 0"/>
                    <a:gd name="G4" fmla="+- 1 0 0"/>
                    <a:gd name="T0" fmla="*/ 106633 w 3023"/>
                    <a:gd name="T1" fmla="*/ 407523 h 1430"/>
                    <a:gd name="T2" fmla="*/ 1067050 w 3023"/>
                    <a:gd name="T3" fmla="*/ 0 h 1430"/>
                    <a:gd name="T4" fmla="*/ 1088665 w 3023"/>
                    <a:gd name="T5" fmla="*/ 52154 h 1430"/>
                    <a:gd name="T6" fmla="*/ 0 w 3023"/>
                    <a:gd name="T7" fmla="*/ 513990 h 1430"/>
                    <a:gd name="T8" fmla="*/ 106633 w 3023"/>
                    <a:gd name="T9" fmla="*/ 407523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3" h="1430">
                      <a:moveTo>
                        <a:pt x="296" y="1133"/>
                      </a:moveTo>
                      <a:lnTo>
                        <a:pt x="2962" y="0"/>
                      </a:lnTo>
                      <a:lnTo>
                        <a:pt x="3022" y="145"/>
                      </a:lnTo>
                      <a:lnTo>
                        <a:pt x="0" y="1429"/>
                      </a:lnTo>
                      <a:lnTo>
                        <a:pt x="296" y="1133"/>
                      </a:lnTo>
                    </a:path>
                  </a:pathLst>
                </a:custGeom>
                <a:solidFill>
                  <a:srgbClr val="515D5D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9" name="Freeform 19"/>
                <p:cNvSpPr>
                  <a:spLocks noChangeArrowheads="1"/>
                </p:cNvSpPr>
                <p:nvPr/>
              </p:nvSpPr>
              <p:spPr bwMode="auto">
                <a:xfrm>
                  <a:off x="12124791" y="4255333"/>
                  <a:ext cx="2899153" cy="1205163"/>
                </a:xfrm>
                <a:custGeom>
                  <a:avLst/>
                  <a:gdLst>
                    <a:gd name="G0" fmla="+- 1 0 0"/>
                    <a:gd name="G1" fmla="*/ 1 0 0"/>
                    <a:gd name="G2" fmla="+- 1 0 0"/>
                    <a:gd name="G3" fmla="+- 1284 0 0"/>
                    <a:gd name="G4" fmla="+- 1 0 0"/>
                    <a:gd name="T0" fmla="*/ 150879 w 3086"/>
                    <a:gd name="T1" fmla="*/ 459087 h 1285"/>
                    <a:gd name="T2" fmla="*/ 1110890 w 3086"/>
                    <a:gd name="T3" fmla="*/ 51769 h 1285"/>
                    <a:gd name="T4" fmla="*/ 1088204 w 3086"/>
                    <a:gd name="T5" fmla="*/ 0 h 1285"/>
                    <a:gd name="T6" fmla="*/ 0 w 3086"/>
                    <a:gd name="T7" fmla="*/ 461603 h 1285"/>
                    <a:gd name="T8" fmla="*/ 150879 w 3086"/>
                    <a:gd name="T9" fmla="*/ 459087 h 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6" h="1285">
                      <a:moveTo>
                        <a:pt x="419" y="1277"/>
                      </a:moveTo>
                      <a:lnTo>
                        <a:pt x="3085" y="144"/>
                      </a:lnTo>
                      <a:lnTo>
                        <a:pt x="3022" y="0"/>
                      </a:lnTo>
                      <a:lnTo>
                        <a:pt x="0" y="1284"/>
                      </a:lnTo>
                      <a:lnTo>
                        <a:pt x="419" y="1277"/>
                      </a:lnTo>
                    </a:path>
                  </a:pathLst>
                </a:custGeom>
                <a:solidFill>
                  <a:srgbClr val="828286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0" name="Freeform 20"/>
                <p:cNvSpPr>
                  <a:spLocks noChangeArrowheads="1"/>
                </p:cNvSpPr>
                <p:nvPr/>
              </p:nvSpPr>
              <p:spPr bwMode="auto">
                <a:xfrm>
                  <a:off x="12157926" y="4097957"/>
                  <a:ext cx="2841169" cy="134182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429 0 0"/>
                    <a:gd name="G4" fmla="+- 1 0 0"/>
                    <a:gd name="T0" fmla="*/ 106527 w 3026"/>
                    <a:gd name="T1" fmla="*/ 407523 h 1430"/>
                    <a:gd name="T2" fmla="*/ 1066712 w 3026"/>
                    <a:gd name="T3" fmla="*/ 0 h 1430"/>
                    <a:gd name="T4" fmla="*/ 1088665 w 3026"/>
                    <a:gd name="T5" fmla="*/ 51795 h 1430"/>
                    <a:gd name="T6" fmla="*/ 0 w 3026"/>
                    <a:gd name="T7" fmla="*/ 513990 h 1430"/>
                    <a:gd name="T8" fmla="*/ 106527 w 3026"/>
                    <a:gd name="T9" fmla="*/ 407523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6" h="1430">
                      <a:moveTo>
                        <a:pt x="296" y="1133"/>
                      </a:moveTo>
                      <a:lnTo>
                        <a:pt x="2964" y="0"/>
                      </a:lnTo>
                      <a:lnTo>
                        <a:pt x="3025" y="144"/>
                      </a:lnTo>
                      <a:lnTo>
                        <a:pt x="0" y="1429"/>
                      </a:lnTo>
                      <a:lnTo>
                        <a:pt x="296" y="1133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" name="Freeform 21"/>
                <p:cNvSpPr>
                  <a:spLocks noChangeArrowheads="1"/>
                </p:cNvSpPr>
                <p:nvPr/>
              </p:nvSpPr>
              <p:spPr bwMode="auto">
                <a:xfrm>
                  <a:off x="12157924" y="4234626"/>
                  <a:ext cx="2899153" cy="1209302"/>
                </a:xfrm>
                <a:custGeom>
                  <a:avLst/>
                  <a:gdLst>
                    <a:gd name="G0" fmla="+- 1 0 0"/>
                    <a:gd name="G1" fmla="*/ 1 0 0"/>
                    <a:gd name="G2" fmla="+- 1 0 0"/>
                    <a:gd name="G3" fmla="+- 1285 0 0"/>
                    <a:gd name="G4" fmla="+- 1 0 0"/>
                    <a:gd name="T0" fmla="*/ 151093 w 3089"/>
                    <a:gd name="T1" fmla="*/ 460666 h 1286"/>
                    <a:gd name="T2" fmla="*/ 1110890 w 3089"/>
                    <a:gd name="T3" fmla="*/ 52267 h 1286"/>
                    <a:gd name="T4" fmla="*/ 1088226 w 3089"/>
                    <a:gd name="T5" fmla="*/ 0 h 1286"/>
                    <a:gd name="T6" fmla="*/ 0 w 3089"/>
                    <a:gd name="T7" fmla="*/ 463190 h 1286"/>
                    <a:gd name="T8" fmla="*/ 151093 w 3089"/>
                    <a:gd name="T9" fmla="*/ 460666 h 1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9" h="1286">
                      <a:moveTo>
                        <a:pt x="420" y="1278"/>
                      </a:moveTo>
                      <a:lnTo>
                        <a:pt x="3088" y="145"/>
                      </a:lnTo>
                      <a:lnTo>
                        <a:pt x="3025" y="0"/>
                      </a:lnTo>
                      <a:lnTo>
                        <a:pt x="0" y="1285"/>
                      </a:lnTo>
                      <a:lnTo>
                        <a:pt x="420" y="1278"/>
                      </a:ln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2" name="Freeform 22"/>
                <p:cNvSpPr>
                  <a:spLocks noChangeArrowheads="1"/>
                </p:cNvSpPr>
                <p:nvPr/>
              </p:nvSpPr>
              <p:spPr bwMode="auto">
                <a:xfrm>
                  <a:off x="14560081" y="3770786"/>
                  <a:ext cx="820046" cy="604652"/>
                </a:xfrm>
                <a:custGeom>
                  <a:avLst/>
                  <a:gdLst>
                    <a:gd name="G0" fmla="+- 643 0 0"/>
                    <a:gd name="G1" fmla="+- 643 0 0"/>
                    <a:gd name="G2" fmla="+- 643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643 0 0"/>
                    <a:gd name="T0" fmla="*/ 0 w 875"/>
                    <a:gd name="T1" fmla="*/ 231415 h 644"/>
                    <a:gd name="T2" fmla="*/ 0 w 875"/>
                    <a:gd name="T3" fmla="*/ 231415 h 644"/>
                    <a:gd name="T4" fmla="*/ 116390 w 875"/>
                    <a:gd name="T5" fmla="*/ 84936 h 644"/>
                    <a:gd name="T6" fmla="*/ 313966 w 875"/>
                    <a:gd name="T7" fmla="*/ 0 h 644"/>
                    <a:gd name="T8" fmla="*/ 221644 w 875"/>
                    <a:gd name="T9" fmla="*/ 137841 h 644"/>
                    <a:gd name="T10" fmla="*/ 0 w 875"/>
                    <a:gd name="T11" fmla="*/ 231415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5" h="644">
                      <a:moveTo>
                        <a:pt x="0" y="643"/>
                      </a:moveTo>
                      <a:lnTo>
                        <a:pt x="0" y="643"/>
                      </a:lnTo>
                      <a:cubicBezTo>
                        <a:pt x="0" y="643"/>
                        <a:pt x="58" y="347"/>
                        <a:pt x="324" y="236"/>
                      </a:cubicBezTo>
                      <a:cubicBezTo>
                        <a:pt x="589" y="122"/>
                        <a:pt x="874" y="0"/>
                        <a:pt x="874" y="0"/>
                      </a:cubicBezTo>
                      <a:cubicBezTo>
                        <a:pt x="617" y="383"/>
                        <a:pt x="617" y="383"/>
                        <a:pt x="617" y="383"/>
                      </a:cubicBezTo>
                      <a:lnTo>
                        <a:pt x="0" y="643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3" name="Freeform 23"/>
                <p:cNvSpPr>
                  <a:spLocks noChangeArrowheads="1"/>
                </p:cNvSpPr>
                <p:nvPr/>
              </p:nvSpPr>
              <p:spPr bwMode="auto">
                <a:xfrm>
                  <a:off x="14597357" y="4218063"/>
                  <a:ext cx="1006418" cy="401719"/>
                </a:xfrm>
                <a:custGeom>
                  <a:avLst/>
                  <a:gdLst>
                    <a:gd name="G0" fmla="+- 263 0 0"/>
                    <a:gd name="G1" fmla="+- 263 0 0"/>
                    <a:gd name="G2" fmla="+- 263 0 0"/>
                    <a:gd name="G3" fmla="+- 1 0 0"/>
                    <a:gd name="G4" fmla="*/ 1 35987 45568"/>
                    <a:gd name="G5" fmla="*/ 1 35987 55552"/>
                    <a:gd name="G6" fmla="*/ G5 1 180"/>
                    <a:gd name="G7" fmla="*/ G4 1 G6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263 0 0"/>
                    <a:gd name="T0" fmla="*/ 0 w 1071"/>
                    <a:gd name="T1" fmla="*/ 94844 h 427"/>
                    <a:gd name="T2" fmla="*/ 0 w 1071"/>
                    <a:gd name="T3" fmla="*/ 94844 h 427"/>
                    <a:gd name="T4" fmla="*/ 187298 w 1071"/>
                    <a:gd name="T5" fmla="*/ 113236 h 427"/>
                    <a:gd name="T6" fmla="*/ 385402 w 1071"/>
                    <a:gd name="T7" fmla="*/ 28489 h 427"/>
                    <a:gd name="T8" fmla="*/ 223317 w 1071"/>
                    <a:gd name="T9" fmla="*/ 0 h 427"/>
                    <a:gd name="T10" fmla="*/ 0 w 1071"/>
                    <a:gd name="T11" fmla="*/ 94844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1" h="427">
                      <a:moveTo>
                        <a:pt x="0" y="263"/>
                      </a:moveTo>
                      <a:lnTo>
                        <a:pt x="0" y="263"/>
                      </a:lnTo>
                      <a:cubicBezTo>
                        <a:pt x="0" y="263"/>
                        <a:pt x="254" y="426"/>
                        <a:pt x="520" y="314"/>
                      </a:cubicBezTo>
                      <a:cubicBezTo>
                        <a:pt x="786" y="200"/>
                        <a:pt x="1070" y="79"/>
                        <a:pt x="1070" y="79"/>
                      </a:cubicBezTo>
                      <a:cubicBezTo>
                        <a:pt x="620" y="0"/>
                        <a:pt x="620" y="0"/>
                        <a:pt x="620" y="0"/>
                      </a:cubicBezTo>
                      <a:lnTo>
                        <a:pt x="0" y="26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</p:grpSp>
        <p:sp>
          <p:nvSpPr>
            <p:cNvPr id="4" name="文本框 2"/>
            <p:cNvSpPr txBox="1"/>
            <p:nvPr/>
          </p:nvSpPr>
          <p:spPr>
            <a:xfrm>
              <a:off x="9908" y="15694"/>
              <a:ext cx="18860" cy="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/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1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992" y="3237403"/>
            <a:ext cx="20647996" cy="9591124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r>
              <a:rPr lang="en-US" sz="4000" b="1" dirty="0" smtClean="0">
                <a:latin typeface="Lato Regular"/>
                <a:cs typeface="Calibri Light"/>
              </a:rPr>
              <a:t>Simple </a:t>
            </a:r>
          </a:p>
          <a:p>
            <a:pPr algn="just"/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It </a:t>
            </a:r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is designed to 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let 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programmers, </a:t>
            </a:r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who are familiar with class-based 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languages, to feel </a:t>
            </a:r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comfortable with 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developing common </a:t>
            </a:r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algorithms like 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GCD.</a:t>
            </a:r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 It is lite in the sense that it maintains some but not all features 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in Java.</a:t>
            </a:r>
          </a:p>
          <a:p>
            <a:endParaRPr lang="en-US" sz="4000" dirty="0">
              <a:latin typeface="Calibri Light"/>
              <a:cs typeface="Calibri Light"/>
            </a:endParaRPr>
          </a:p>
          <a:p>
            <a:r>
              <a:rPr lang="en-US" sz="4000" b="1" dirty="0" smtClean="0">
                <a:latin typeface="Lato Regular"/>
                <a:cs typeface="Calibri Light"/>
              </a:rPr>
              <a:t>Object-Oriented</a:t>
            </a:r>
            <a:endParaRPr lang="en-US" sz="4000" b="1" dirty="0">
              <a:latin typeface="Lato Regular"/>
              <a:cs typeface="Calibri Light"/>
            </a:endParaRPr>
          </a:p>
          <a:p>
            <a:pPr algn="just"/>
            <a:r>
              <a:rPr lang="en-US" sz="4000" dirty="0">
                <a:latin typeface="Calibri Light"/>
                <a:cs typeface="Calibri Light"/>
              </a:rPr>
              <a:t>It has </a:t>
            </a:r>
            <a:r>
              <a:rPr lang="en-US" sz="4000" dirty="0" smtClean="0">
                <a:latin typeface="Calibri Light"/>
                <a:cs typeface="Calibri Light"/>
              </a:rPr>
              <a:t>a Java-like syntax </a:t>
            </a:r>
            <a:r>
              <a:rPr lang="en-US" sz="4000" dirty="0">
                <a:latin typeface="Calibri Light"/>
                <a:cs typeface="Calibri Light"/>
              </a:rPr>
              <a:t>and supports </a:t>
            </a:r>
            <a:r>
              <a:rPr lang="en-US" sz="4000" dirty="0" smtClean="0">
                <a:latin typeface="Calibri Light"/>
                <a:cs typeface="Calibri Light"/>
              </a:rPr>
              <a:t>object-oriented paradigm </a:t>
            </a:r>
            <a:r>
              <a:rPr lang="en-US" sz="4000" dirty="0">
                <a:latin typeface="Calibri Light"/>
                <a:cs typeface="Calibri Light"/>
              </a:rPr>
              <a:t>and </a:t>
            </a:r>
            <a:r>
              <a:rPr lang="en-US" sz="4000" dirty="0" smtClean="0">
                <a:latin typeface="Calibri Light"/>
                <a:cs typeface="Calibri Light"/>
              </a:rPr>
              <a:t>inheritance.</a:t>
            </a:r>
          </a:p>
          <a:p>
            <a:endParaRPr lang="en-US" sz="4000" b="1" dirty="0">
              <a:latin typeface="Lato Regular"/>
              <a:cs typeface="Calibri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sz="4000" b="1" dirty="0" smtClean="0">
                <a:latin typeface="Lato Regular"/>
                <a:cs typeface="Calibri Light"/>
              </a:rPr>
              <a:t>Portable</a:t>
            </a:r>
            <a:endParaRPr lang="en-US" sz="4000" dirty="0">
              <a:latin typeface="Calibri Light"/>
              <a:cs typeface="Calibri Light"/>
            </a:endParaRPr>
          </a:p>
          <a:p>
            <a:pPr algn="just"/>
            <a:r>
              <a:rPr lang="en-US" sz="4000" dirty="0" smtClean="0">
                <a:latin typeface="Calibri Light"/>
                <a:cs typeface="Calibri Light"/>
              </a:rPr>
              <a:t>LIVA </a:t>
            </a:r>
            <a:r>
              <a:rPr lang="en-US" sz="4000" dirty="0">
                <a:latin typeface="Calibri Light"/>
                <a:cs typeface="Calibri Light"/>
              </a:rPr>
              <a:t>is a portable </a:t>
            </a:r>
            <a:r>
              <a:rPr lang="en-US" sz="4000" dirty="0" smtClean="0">
                <a:latin typeface="Calibri Light"/>
                <a:cs typeface="Calibri Light"/>
              </a:rPr>
              <a:t>language and </a:t>
            </a:r>
            <a:r>
              <a:rPr lang="en-US" sz="4000" dirty="0">
                <a:latin typeface="Calibri Light"/>
                <a:cs typeface="Calibri Light"/>
              </a:rPr>
              <a:t>compiled down to LLVM</a:t>
            </a:r>
            <a:r>
              <a:rPr lang="en-US" sz="4000" dirty="0" smtClean="0">
                <a:latin typeface="Calibri Light"/>
                <a:cs typeface="Calibri Light"/>
              </a:rPr>
              <a:t>.</a:t>
            </a:r>
            <a:endParaRPr lang="en-US" sz="4000" dirty="0">
              <a:latin typeface="Calibri Light"/>
              <a:cs typeface="Calibri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75450" y="1003843"/>
            <a:ext cx="20937538" cy="2200624"/>
            <a:chOff x="1739573" y="511491"/>
            <a:chExt cx="20937538" cy="2200624"/>
          </a:xfrm>
        </p:grpSpPr>
        <p:sp>
          <p:nvSpPr>
            <p:cNvPr id="4" name="TextBox 3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Introduction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What we are looking for from LIVA </a:t>
              </a:r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56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804907" y="441137"/>
            <a:ext cx="20937538" cy="2200624"/>
            <a:chOff x="1739573" y="511491"/>
            <a:chExt cx="20937538" cy="2200624"/>
          </a:xfrm>
        </p:grpSpPr>
        <p:sp>
          <p:nvSpPr>
            <p:cNvPr id="43" name="TextBox 42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Tools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6" name="Rectangle 45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719823" y="4676573"/>
            <a:ext cx="4566166" cy="5407058"/>
            <a:chOff x="4404826" y="4676573"/>
            <a:chExt cx="4566166" cy="5407058"/>
          </a:xfrm>
        </p:grpSpPr>
        <p:grpSp>
          <p:nvGrpSpPr>
            <p:cNvPr id="55" name="Group 54"/>
            <p:cNvGrpSpPr/>
            <p:nvPr/>
          </p:nvGrpSpPr>
          <p:grpSpPr>
            <a:xfrm>
              <a:off x="4404826" y="4676573"/>
              <a:ext cx="4566166" cy="5407058"/>
              <a:chOff x="4404826" y="4676573"/>
              <a:chExt cx="4566166" cy="5407058"/>
            </a:xfrm>
          </p:grpSpPr>
          <p:sp>
            <p:nvSpPr>
              <p:cNvPr id="57" name="Oval 1"/>
              <p:cNvSpPr>
                <a:spLocks noChangeArrowheads="1"/>
              </p:cNvSpPr>
              <p:nvPr/>
            </p:nvSpPr>
            <p:spPr bwMode="auto">
              <a:xfrm>
                <a:off x="4753770" y="4676573"/>
                <a:ext cx="3865960" cy="386696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8" name="Oval 9"/>
              <p:cNvSpPr>
                <a:spLocks/>
              </p:cNvSpPr>
              <p:nvPr/>
            </p:nvSpPr>
            <p:spPr bwMode="auto">
              <a:xfrm>
                <a:off x="7609755" y="4706042"/>
                <a:ext cx="1272117" cy="1272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12700" dist="114299" dir="5400000" algn="ctr" rotWithShape="0">
                  <a:schemeClr val="bg2">
                    <a:alpha val="9000"/>
                  </a:schemeClr>
                </a:outerShdw>
              </a:effectLst>
            </p:spPr>
            <p:txBody>
              <a:bodyPr lIns="0" tIns="0" rIns="0" bIns="91440" anchor="ctr"/>
              <a:lstStyle/>
              <a:p>
                <a:pPr algn="ctr">
                  <a:defRPr/>
                </a:pPr>
                <a:r>
                  <a:rPr lang="en-US" sz="4000" b="1" dirty="0" smtClean="0">
                    <a:solidFill>
                      <a:srgbClr val="2F3A49"/>
                    </a:solidFill>
                    <a:latin typeface="Lato Regular"/>
                    <a:ea typeface="Roboto Light"/>
                    <a:cs typeface="Lato Regular"/>
                    <a:sym typeface="Source Sans Pro Semibold" charset="0"/>
                  </a:rPr>
                  <a:t>01</a:t>
                </a:r>
                <a:endParaRPr lang="en-US" sz="4000" b="1" dirty="0">
                  <a:solidFill>
                    <a:srgbClr val="2F3A49"/>
                  </a:solidFill>
                  <a:latin typeface="Lato Regular"/>
                  <a:ea typeface="Roboto Light"/>
                  <a:cs typeface="Lato Regular"/>
                  <a:sym typeface="Source Sans Pro Semibold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88499" y="8852951"/>
                <a:ext cx="3126353" cy="5863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219456" rtlCol="0" anchor="ctr"/>
              <a:lstStyle/>
              <a:p>
                <a:pPr algn="ctr"/>
                <a:r>
                  <a:rPr lang="en-JM" b="1" dirty="0" smtClean="0">
                    <a:solidFill>
                      <a:schemeClr val="bg1"/>
                    </a:solidFill>
                    <a:latin typeface="Lato Regular"/>
                    <a:cs typeface="Lato Regular"/>
                  </a:rPr>
                  <a:t>GitHub</a:t>
                </a:r>
                <a:endParaRPr lang="en-JM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60" name="Freeform 45"/>
              <p:cNvSpPr>
                <a:spLocks noChangeAspect="1" noEditPoints="1"/>
              </p:cNvSpPr>
              <p:nvPr/>
            </p:nvSpPr>
            <p:spPr bwMode="auto">
              <a:xfrm>
                <a:off x="5770341" y="5781104"/>
                <a:ext cx="1802303" cy="1803007"/>
              </a:xfrm>
              <a:custGeom>
                <a:avLst/>
                <a:gdLst/>
                <a:ahLst/>
                <a:cxnLst>
                  <a:cxn ang="0">
                    <a:pos x="244" y="256"/>
                  </a:cxn>
                  <a:cxn ang="0">
                    <a:pos x="12" y="256"/>
                  </a:cxn>
                  <a:cxn ang="0">
                    <a:pos x="0" y="244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44" y="0"/>
                  </a:cxn>
                  <a:cxn ang="0">
                    <a:pos x="256" y="12"/>
                  </a:cxn>
                  <a:cxn ang="0">
                    <a:pos x="256" y="244"/>
                  </a:cxn>
                  <a:cxn ang="0">
                    <a:pos x="244" y="256"/>
                  </a:cxn>
                  <a:cxn ang="0">
                    <a:pos x="24" y="24"/>
                  </a:cxn>
                  <a:cxn ang="0">
                    <a:pos x="24" y="227"/>
                  </a:cxn>
                  <a:cxn ang="0">
                    <a:pos x="47" y="199"/>
                  </a:cxn>
                  <a:cxn ang="0">
                    <a:pos x="78" y="188"/>
                  </a:cxn>
                  <a:cxn ang="0">
                    <a:pos x="104" y="176"/>
                  </a:cxn>
                  <a:cxn ang="0">
                    <a:pos x="104" y="156"/>
                  </a:cxn>
                  <a:cxn ang="0">
                    <a:pos x="94" y="131"/>
                  </a:cxn>
                  <a:cxn ang="0">
                    <a:pos x="87" y="121"/>
                  </a:cxn>
                  <a:cxn ang="0">
                    <a:pos x="91" y="103"/>
                  </a:cxn>
                  <a:cxn ang="0">
                    <a:pos x="89" y="81"/>
                  </a:cxn>
                  <a:cxn ang="0">
                    <a:pos x="128" y="48"/>
                  </a:cxn>
                  <a:cxn ang="0">
                    <a:pos x="167" y="81"/>
                  </a:cxn>
                  <a:cxn ang="0">
                    <a:pos x="166" y="103"/>
                  </a:cxn>
                  <a:cxn ang="0">
                    <a:pos x="169" y="121"/>
                  </a:cxn>
                  <a:cxn ang="0">
                    <a:pos x="162" y="131"/>
                  </a:cxn>
                  <a:cxn ang="0">
                    <a:pos x="152" y="156"/>
                  </a:cxn>
                  <a:cxn ang="0">
                    <a:pos x="152" y="176"/>
                  </a:cxn>
                  <a:cxn ang="0">
                    <a:pos x="178" y="188"/>
                  </a:cxn>
                  <a:cxn ang="0">
                    <a:pos x="209" y="199"/>
                  </a:cxn>
                  <a:cxn ang="0">
                    <a:pos x="232" y="227"/>
                  </a:cxn>
                  <a:cxn ang="0">
                    <a:pos x="232" y="24"/>
                  </a:cxn>
                  <a:cxn ang="0">
                    <a:pos x="24" y="24"/>
                  </a:cxn>
                </a:cxnLst>
                <a:rect l="0" t="0" r="r" b="b"/>
                <a:pathLst>
                  <a:path w="256" h="256">
                    <a:moveTo>
                      <a:pt x="244" y="256"/>
                    </a:moveTo>
                    <a:cubicBezTo>
                      <a:pt x="12" y="256"/>
                      <a:pt x="12" y="256"/>
                      <a:pt x="12" y="256"/>
                    </a:cubicBezTo>
                    <a:cubicBezTo>
                      <a:pt x="5" y="256"/>
                      <a:pt x="0" y="251"/>
                      <a:pt x="0" y="24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244"/>
                      <a:pt x="256" y="244"/>
                      <a:pt x="256" y="244"/>
                    </a:cubicBezTo>
                    <a:cubicBezTo>
                      <a:pt x="256" y="251"/>
                      <a:pt x="251" y="256"/>
                      <a:pt x="244" y="256"/>
                    </a:cubicBezTo>
                    <a:moveTo>
                      <a:pt x="24" y="24"/>
                    </a:moveTo>
                    <a:cubicBezTo>
                      <a:pt x="24" y="227"/>
                      <a:pt x="24" y="227"/>
                      <a:pt x="24" y="227"/>
                    </a:cubicBezTo>
                    <a:cubicBezTo>
                      <a:pt x="28" y="217"/>
                      <a:pt x="34" y="205"/>
                      <a:pt x="47" y="199"/>
                    </a:cubicBezTo>
                    <a:cubicBezTo>
                      <a:pt x="64" y="190"/>
                      <a:pt x="57" y="197"/>
                      <a:pt x="78" y="188"/>
                    </a:cubicBezTo>
                    <a:cubicBezTo>
                      <a:pt x="99" y="180"/>
                      <a:pt x="104" y="176"/>
                      <a:pt x="104" y="176"/>
                    </a:cubicBezTo>
                    <a:cubicBezTo>
                      <a:pt x="104" y="156"/>
                      <a:pt x="104" y="156"/>
                      <a:pt x="104" y="156"/>
                    </a:cubicBezTo>
                    <a:cubicBezTo>
                      <a:pt x="104" y="156"/>
                      <a:pt x="97" y="150"/>
                      <a:pt x="94" y="131"/>
                    </a:cubicBezTo>
                    <a:cubicBezTo>
                      <a:pt x="89" y="132"/>
                      <a:pt x="88" y="125"/>
                      <a:pt x="87" y="121"/>
                    </a:cubicBezTo>
                    <a:cubicBezTo>
                      <a:pt x="87" y="116"/>
                      <a:pt x="85" y="102"/>
                      <a:pt x="91" y="103"/>
                    </a:cubicBezTo>
                    <a:cubicBezTo>
                      <a:pt x="89" y="94"/>
                      <a:pt x="88" y="86"/>
                      <a:pt x="89" y="81"/>
                    </a:cubicBezTo>
                    <a:cubicBezTo>
                      <a:pt x="90" y="66"/>
                      <a:pt x="105" y="49"/>
                      <a:pt x="128" y="48"/>
                    </a:cubicBezTo>
                    <a:cubicBezTo>
                      <a:pt x="155" y="49"/>
                      <a:pt x="166" y="66"/>
                      <a:pt x="167" y="81"/>
                    </a:cubicBezTo>
                    <a:cubicBezTo>
                      <a:pt x="168" y="86"/>
                      <a:pt x="167" y="94"/>
                      <a:pt x="166" y="103"/>
                    </a:cubicBezTo>
                    <a:cubicBezTo>
                      <a:pt x="172" y="102"/>
                      <a:pt x="169" y="116"/>
                      <a:pt x="169" y="121"/>
                    </a:cubicBezTo>
                    <a:cubicBezTo>
                      <a:pt x="168" y="125"/>
                      <a:pt x="167" y="132"/>
                      <a:pt x="162" y="131"/>
                    </a:cubicBezTo>
                    <a:cubicBezTo>
                      <a:pt x="159" y="150"/>
                      <a:pt x="152" y="156"/>
                      <a:pt x="152" y="156"/>
                    </a:cubicBezTo>
                    <a:cubicBezTo>
                      <a:pt x="152" y="176"/>
                      <a:pt x="152" y="176"/>
                      <a:pt x="152" y="176"/>
                    </a:cubicBezTo>
                    <a:cubicBezTo>
                      <a:pt x="152" y="176"/>
                      <a:pt x="157" y="179"/>
                      <a:pt x="178" y="188"/>
                    </a:cubicBezTo>
                    <a:cubicBezTo>
                      <a:pt x="199" y="197"/>
                      <a:pt x="192" y="190"/>
                      <a:pt x="209" y="199"/>
                    </a:cubicBezTo>
                    <a:cubicBezTo>
                      <a:pt x="222" y="205"/>
                      <a:pt x="228" y="217"/>
                      <a:pt x="232" y="227"/>
                    </a:cubicBezTo>
                    <a:cubicBezTo>
                      <a:pt x="232" y="24"/>
                      <a:pt x="232" y="24"/>
                      <a:pt x="232" y="24"/>
                    </a:cubicBez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1" name="Title 20"/>
              <p:cNvSpPr txBox="1">
                <a:spLocks/>
              </p:cNvSpPr>
              <p:nvPr/>
            </p:nvSpPr>
            <p:spPr>
              <a:xfrm>
                <a:off x="4404826" y="9541047"/>
                <a:ext cx="4566166" cy="54258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Version Control</a:t>
                </a:r>
              </a:p>
            </p:txBody>
          </p:sp>
        </p:grpSp>
        <p:pic>
          <p:nvPicPr>
            <p:cNvPr id="56" name="Picture 6" descr="C:\Users\Yanan\Desktop\CS4115\ClassProject\inde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777" y="5504541"/>
              <a:ext cx="2750518" cy="229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18033163" y="4677843"/>
            <a:ext cx="4566166" cy="5397497"/>
            <a:chOff x="15098744" y="4709859"/>
            <a:chExt cx="4566166" cy="5397497"/>
          </a:xfrm>
        </p:grpSpPr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15448846" y="4728344"/>
              <a:ext cx="3865961" cy="38669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66" name="Oval 15"/>
            <p:cNvSpPr>
              <a:spLocks/>
            </p:cNvSpPr>
            <p:nvPr/>
          </p:nvSpPr>
          <p:spPr bwMode="auto">
            <a:xfrm>
              <a:off x="18392793" y="4709859"/>
              <a:ext cx="1272117" cy="1272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14299" dir="5400000" algn="ctr" rotWithShape="0">
                <a:schemeClr val="bg2">
                  <a:alpha val="9000"/>
                </a:schemeClr>
              </a:outerShdw>
            </a:effectLst>
          </p:spPr>
          <p:txBody>
            <a:bodyPr lIns="0" tIns="0" rIns="0" bIns="91440" anchor="ctr"/>
            <a:lstStyle/>
            <a:p>
              <a:pPr algn="ctr">
                <a:defRPr/>
              </a:pPr>
              <a:r>
                <a:rPr lang="en-US" sz="4000" b="1" dirty="0" smtClean="0">
                  <a:solidFill>
                    <a:srgbClr val="2F3A49"/>
                  </a:solidFill>
                  <a:latin typeface="Lato Regular"/>
                  <a:ea typeface="Roboto Light"/>
                  <a:cs typeface="Lato Regular"/>
                  <a:sym typeface="Source Sans Pro Semibold" charset="0"/>
                </a:rPr>
                <a:t>04</a:t>
              </a:r>
              <a:endParaRPr lang="en-US" sz="4000" b="1" dirty="0">
                <a:solidFill>
                  <a:srgbClr val="2F3A49"/>
                </a:solidFill>
                <a:latin typeface="Lato Regular"/>
                <a:ea typeface="Roboto Light"/>
                <a:cs typeface="Lato Regular"/>
                <a:sym typeface="Source Sans Pro Semibold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5830724" y="8852951"/>
              <a:ext cx="3126353" cy="58634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219456" rtlCol="0" anchor="ctr"/>
            <a:lstStyle/>
            <a:p>
              <a:pPr algn="ctr"/>
              <a:r>
                <a:rPr lang="en-JM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OS X</a:t>
              </a:r>
              <a:endParaRPr lang="en-JM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8" name="Freeform 45"/>
            <p:cNvSpPr>
              <a:spLocks noChangeAspect="1" noEditPoints="1"/>
            </p:cNvSpPr>
            <p:nvPr/>
          </p:nvSpPr>
          <p:spPr bwMode="auto">
            <a:xfrm>
              <a:off x="16513843" y="5781104"/>
              <a:ext cx="1802303" cy="1803007"/>
            </a:xfrm>
            <a:custGeom>
              <a:avLst/>
              <a:gdLst/>
              <a:ahLst/>
              <a:cxnLst>
                <a:cxn ang="0">
                  <a:pos x="244" y="256"/>
                </a:cxn>
                <a:cxn ang="0">
                  <a:pos x="12" y="256"/>
                </a:cxn>
                <a:cxn ang="0">
                  <a:pos x="0" y="24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4" y="0"/>
                </a:cxn>
                <a:cxn ang="0">
                  <a:pos x="256" y="12"/>
                </a:cxn>
                <a:cxn ang="0">
                  <a:pos x="256" y="244"/>
                </a:cxn>
                <a:cxn ang="0">
                  <a:pos x="244" y="256"/>
                </a:cxn>
                <a:cxn ang="0">
                  <a:pos x="24" y="24"/>
                </a:cxn>
                <a:cxn ang="0">
                  <a:pos x="24" y="227"/>
                </a:cxn>
                <a:cxn ang="0">
                  <a:pos x="47" y="199"/>
                </a:cxn>
                <a:cxn ang="0">
                  <a:pos x="78" y="188"/>
                </a:cxn>
                <a:cxn ang="0">
                  <a:pos x="104" y="176"/>
                </a:cxn>
                <a:cxn ang="0">
                  <a:pos x="104" y="156"/>
                </a:cxn>
                <a:cxn ang="0">
                  <a:pos x="94" y="131"/>
                </a:cxn>
                <a:cxn ang="0">
                  <a:pos x="87" y="121"/>
                </a:cxn>
                <a:cxn ang="0">
                  <a:pos x="91" y="103"/>
                </a:cxn>
                <a:cxn ang="0">
                  <a:pos x="89" y="81"/>
                </a:cxn>
                <a:cxn ang="0">
                  <a:pos x="128" y="48"/>
                </a:cxn>
                <a:cxn ang="0">
                  <a:pos x="167" y="81"/>
                </a:cxn>
                <a:cxn ang="0">
                  <a:pos x="166" y="103"/>
                </a:cxn>
                <a:cxn ang="0">
                  <a:pos x="169" y="121"/>
                </a:cxn>
                <a:cxn ang="0">
                  <a:pos x="162" y="131"/>
                </a:cxn>
                <a:cxn ang="0">
                  <a:pos x="152" y="156"/>
                </a:cxn>
                <a:cxn ang="0">
                  <a:pos x="152" y="176"/>
                </a:cxn>
                <a:cxn ang="0">
                  <a:pos x="178" y="188"/>
                </a:cxn>
                <a:cxn ang="0">
                  <a:pos x="209" y="199"/>
                </a:cxn>
                <a:cxn ang="0">
                  <a:pos x="232" y="227"/>
                </a:cxn>
                <a:cxn ang="0">
                  <a:pos x="232" y="24"/>
                </a:cxn>
                <a:cxn ang="0">
                  <a:pos x="24" y="24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4" y="24"/>
                  </a:moveTo>
                  <a:cubicBezTo>
                    <a:pt x="24" y="227"/>
                    <a:pt x="24" y="227"/>
                    <a:pt x="24" y="227"/>
                  </a:cubicBezTo>
                  <a:cubicBezTo>
                    <a:pt x="28" y="217"/>
                    <a:pt x="34" y="205"/>
                    <a:pt x="47" y="199"/>
                  </a:cubicBezTo>
                  <a:cubicBezTo>
                    <a:pt x="64" y="190"/>
                    <a:pt x="57" y="197"/>
                    <a:pt x="78" y="188"/>
                  </a:cubicBezTo>
                  <a:cubicBezTo>
                    <a:pt x="99" y="180"/>
                    <a:pt x="104" y="176"/>
                    <a:pt x="104" y="176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4" y="156"/>
                    <a:pt x="97" y="150"/>
                    <a:pt x="94" y="131"/>
                  </a:cubicBezTo>
                  <a:cubicBezTo>
                    <a:pt x="89" y="132"/>
                    <a:pt x="88" y="125"/>
                    <a:pt x="87" y="121"/>
                  </a:cubicBezTo>
                  <a:cubicBezTo>
                    <a:pt x="87" y="116"/>
                    <a:pt x="85" y="102"/>
                    <a:pt x="91" y="103"/>
                  </a:cubicBezTo>
                  <a:cubicBezTo>
                    <a:pt x="89" y="94"/>
                    <a:pt x="88" y="86"/>
                    <a:pt x="89" y="81"/>
                  </a:cubicBezTo>
                  <a:cubicBezTo>
                    <a:pt x="90" y="66"/>
                    <a:pt x="105" y="49"/>
                    <a:pt x="128" y="48"/>
                  </a:cubicBezTo>
                  <a:cubicBezTo>
                    <a:pt x="155" y="49"/>
                    <a:pt x="166" y="66"/>
                    <a:pt x="167" y="81"/>
                  </a:cubicBezTo>
                  <a:cubicBezTo>
                    <a:pt x="168" y="86"/>
                    <a:pt x="167" y="94"/>
                    <a:pt x="166" y="103"/>
                  </a:cubicBezTo>
                  <a:cubicBezTo>
                    <a:pt x="172" y="102"/>
                    <a:pt x="169" y="116"/>
                    <a:pt x="169" y="121"/>
                  </a:cubicBezTo>
                  <a:cubicBezTo>
                    <a:pt x="168" y="125"/>
                    <a:pt x="167" y="132"/>
                    <a:pt x="162" y="131"/>
                  </a:cubicBezTo>
                  <a:cubicBezTo>
                    <a:pt x="159" y="150"/>
                    <a:pt x="152" y="156"/>
                    <a:pt x="152" y="15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2" y="176"/>
                    <a:pt x="157" y="179"/>
                    <a:pt x="178" y="188"/>
                  </a:cubicBezTo>
                  <a:cubicBezTo>
                    <a:pt x="199" y="197"/>
                    <a:pt x="192" y="190"/>
                    <a:pt x="209" y="199"/>
                  </a:cubicBezTo>
                  <a:cubicBezTo>
                    <a:pt x="222" y="205"/>
                    <a:pt x="228" y="217"/>
                    <a:pt x="232" y="227"/>
                  </a:cubicBezTo>
                  <a:cubicBezTo>
                    <a:pt x="232" y="24"/>
                    <a:pt x="232" y="24"/>
                    <a:pt x="232" y="24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69" name="Title 20"/>
            <p:cNvSpPr txBox="1">
              <a:spLocks/>
            </p:cNvSpPr>
            <p:nvPr/>
          </p:nvSpPr>
          <p:spPr>
            <a:xfrm>
              <a:off x="15098744" y="9541047"/>
              <a:ext cx="4566166" cy="566309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en-US" sz="2800" dirty="0" smtClean="0">
                  <a:solidFill>
                    <a:schemeClr val="tx1"/>
                  </a:solidFill>
                  <a:latin typeface="Calibri Light"/>
                  <a:cs typeface="Calibri Light"/>
                </a:rPr>
                <a:t>Operating System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96488" y="4676573"/>
            <a:ext cx="4566166" cy="5430783"/>
            <a:chOff x="9899392" y="4676573"/>
            <a:chExt cx="4566166" cy="5430783"/>
          </a:xfrm>
        </p:grpSpPr>
        <p:grpSp>
          <p:nvGrpSpPr>
            <p:cNvPr id="71" name="Group 70"/>
            <p:cNvGrpSpPr/>
            <p:nvPr/>
          </p:nvGrpSpPr>
          <p:grpSpPr>
            <a:xfrm>
              <a:off x="9899392" y="4676573"/>
              <a:ext cx="4566166" cy="5430783"/>
              <a:chOff x="9899392" y="4676573"/>
              <a:chExt cx="4566166" cy="5430783"/>
            </a:xfrm>
          </p:grpSpPr>
          <p:sp>
            <p:nvSpPr>
              <p:cNvPr id="73" name="Oval 20"/>
              <p:cNvSpPr>
                <a:spLocks noChangeArrowheads="1"/>
              </p:cNvSpPr>
              <p:nvPr/>
            </p:nvSpPr>
            <p:spPr bwMode="auto">
              <a:xfrm>
                <a:off x="10243190" y="4676573"/>
                <a:ext cx="3865960" cy="3866969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>
                  <a:latin typeface="Roboto Light"/>
                  <a:cs typeface="Roboto Light"/>
                </a:endParaRPr>
              </a:p>
            </p:txBody>
          </p:sp>
          <p:sp>
            <p:nvSpPr>
              <p:cNvPr id="74" name="Oval 14"/>
              <p:cNvSpPr>
                <a:spLocks/>
              </p:cNvSpPr>
              <p:nvPr/>
            </p:nvSpPr>
            <p:spPr bwMode="auto">
              <a:xfrm>
                <a:off x="13067371" y="4730219"/>
                <a:ext cx="1272117" cy="1272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12700" dist="114299" dir="5400000" algn="ctr" rotWithShape="0">
                  <a:schemeClr val="bg2">
                    <a:alpha val="9000"/>
                  </a:schemeClr>
                </a:outerShdw>
              </a:effectLst>
            </p:spPr>
            <p:txBody>
              <a:bodyPr lIns="0" tIns="0" rIns="0" bIns="91440" anchor="ctr"/>
              <a:lstStyle/>
              <a:p>
                <a:pPr algn="ctr">
                  <a:defRPr/>
                </a:pPr>
                <a:r>
                  <a:rPr lang="en-US" sz="4000" b="1" dirty="0" smtClean="0">
                    <a:solidFill>
                      <a:srgbClr val="2F3A49"/>
                    </a:solidFill>
                    <a:latin typeface="Lato Regular"/>
                    <a:ea typeface="Roboto Light"/>
                    <a:cs typeface="Lato Regular"/>
                    <a:sym typeface="Source Sans Pro Semibold" charset="0"/>
                  </a:rPr>
                  <a:t>02</a:t>
                </a:r>
                <a:endParaRPr lang="en-US" sz="4000" b="1" dirty="0">
                  <a:solidFill>
                    <a:srgbClr val="2F3A49"/>
                  </a:solidFill>
                  <a:latin typeface="Lato Regular"/>
                  <a:ea typeface="Roboto Light"/>
                  <a:cs typeface="Lato Regular"/>
                  <a:sym typeface="Source Sans Pro Semibold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630868" y="8852951"/>
                <a:ext cx="3126353" cy="5863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219456" rtlCol="0" anchor="ctr"/>
              <a:lstStyle/>
              <a:p>
                <a:pPr algn="ctr"/>
                <a:r>
                  <a:rPr lang="en-JM" b="1" dirty="0" smtClean="0">
                    <a:solidFill>
                      <a:schemeClr val="bg1"/>
                    </a:solidFill>
                    <a:latin typeface="Lato Regular"/>
                    <a:cs typeface="Lato Regular"/>
                  </a:rPr>
                  <a:t>VMware</a:t>
                </a:r>
                <a:endParaRPr lang="en-JM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76" name="Title 20"/>
              <p:cNvSpPr txBox="1">
                <a:spLocks/>
              </p:cNvSpPr>
              <p:nvPr/>
            </p:nvSpPr>
            <p:spPr>
              <a:xfrm>
                <a:off x="9899392" y="9541047"/>
                <a:ext cx="4566166" cy="56630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Make Development </a:t>
                </a:r>
                <a:r>
                  <a:rPr lang="en-US" sz="28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C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onsistent</a:t>
                </a:r>
              </a:p>
            </p:txBody>
          </p:sp>
        </p:grpSp>
        <p:pic>
          <p:nvPicPr>
            <p:cNvPr id="72" name="Picture 8" descr="C:\Users\Yanan\Desktop\CS4115\ClassProject\images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0107" y="5461311"/>
              <a:ext cx="2535050" cy="233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12490153" y="4706042"/>
            <a:ext cx="4566166" cy="5430783"/>
            <a:chOff x="15098744" y="4676573"/>
            <a:chExt cx="4566166" cy="5430783"/>
          </a:xfrm>
        </p:grpSpPr>
        <p:grpSp>
          <p:nvGrpSpPr>
            <p:cNvPr id="36" name="Group 35"/>
            <p:cNvGrpSpPr/>
            <p:nvPr/>
          </p:nvGrpSpPr>
          <p:grpSpPr>
            <a:xfrm>
              <a:off x="15098744" y="4676573"/>
              <a:ext cx="4566166" cy="5430783"/>
              <a:chOff x="15098744" y="4676573"/>
              <a:chExt cx="4566166" cy="5430783"/>
            </a:xfrm>
          </p:grpSpPr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15460484" y="4676573"/>
                <a:ext cx="3865961" cy="386696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39" name="Oval 15"/>
              <p:cNvSpPr>
                <a:spLocks/>
              </p:cNvSpPr>
              <p:nvPr/>
            </p:nvSpPr>
            <p:spPr bwMode="auto">
              <a:xfrm>
                <a:off x="18392793" y="4709859"/>
                <a:ext cx="1272117" cy="1272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12700" dist="114299" dir="5400000" algn="ctr" rotWithShape="0">
                  <a:schemeClr val="bg2">
                    <a:alpha val="9000"/>
                  </a:schemeClr>
                </a:outerShdw>
              </a:effectLst>
            </p:spPr>
            <p:txBody>
              <a:bodyPr lIns="0" tIns="0" rIns="0" bIns="91440" anchor="ctr"/>
              <a:lstStyle/>
              <a:p>
                <a:pPr algn="ctr">
                  <a:defRPr/>
                </a:pPr>
                <a:r>
                  <a:rPr lang="en-US" sz="4000" b="1" dirty="0" smtClean="0">
                    <a:solidFill>
                      <a:srgbClr val="2F3A49"/>
                    </a:solidFill>
                    <a:latin typeface="Lato Regular"/>
                    <a:ea typeface="Roboto Light"/>
                    <a:cs typeface="Lato Regular"/>
                    <a:sym typeface="Source Sans Pro Semibold" charset="0"/>
                  </a:rPr>
                  <a:t>03</a:t>
                </a:r>
                <a:endParaRPr lang="en-US" sz="4000" b="1" dirty="0">
                  <a:solidFill>
                    <a:srgbClr val="2F3A49"/>
                  </a:solidFill>
                  <a:latin typeface="Lato Regular"/>
                  <a:ea typeface="Roboto Light"/>
                  <a:cs typeface="Lato Regular"/>
                  <a:sym typeface="Source Sans Pro Semibold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830724" y="8852951"/>
                <a:ext cx="3126353" cy="58634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219456" rtlCol="0" anchor="ctr"/>
              <a:lstStyle/>
              <a:p>
                <a:pPr algn="ctr"/>
                <a:r>
                  <a:rPr lang="en-JM" b="1" dirty="0" smtClean="0">
                    <a:solidFill>
                      <a:schemeClr val="bg1"/>
                    </a:solidFill>
                    <a:latin typeface="Lato Regular"/>
                    <a:cs typeface="Lato Regular"/>
                  </a:rPr>
                  <a:t>Ubuntu</a:t>
                </a:r>
                <a:endParaRPr lang="en-JM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41" name="Freeform 45"/>
              <p:cNvSpPr>
                <a:spLocks noChangeAspect="1" noEditPoints="1"/>
              </p:cNvSpPr>
              <p:nvPr/>
            </p:nvSpPr>
            <p:spPr bwMode="auto">
              <a:xfrm>
                <a:off x="16513843" y="5781104"/>
                <a:ext cx="1802303" cy="1803007"/>
              </a:xfrm>
              <a:custGeom>
                <a:avLst/>
                <a:gdLst/>
                <a:ahLst/>
                <a:cxnLst>
                  <a:cxn ang="0">
                    <a:pos x="244" y="256"/>
                  </a:cxn>
                  <a:cxn ang="0">
                    <a:pos x="12" y="256"/>
                  </a:cxn>
                  <a:cxn ang="0">
                    <a:pos x="0" y="244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44" y="0"/>
                  </a:cxn>
                  <a:cxn ang="0">
                    <a:pos x="256" y="12"/>
                  </a:cxn>
                  <a:cxn ang="0">
                    <a:pos x="256" y="244"/>
                  </a:cxn>
                  <a:cxn ang="0">
                    <a:pos x="244" y="256"/>
                  </a:cxn>
                  <a:cxn ang="0">
                    <a:pos x="24" y="24"/>
                  </a:cxn>
                  <a:cxn ang="0">
                    <a:pos x="24" y="227"/>
                  </a:cxn>
                  <a:cxn ang="0">
                    <a:pos x="47" y="199"/>
                  </a:cxn>
                  <a:cxn ang="0">
                    <a:pos x="78" y="188"/>
                  </a:cxn>
                  <a:cxn ang="0">
                    <a:pos x="104" y="176"/>
                  </a:cxn>
                  <a:cxn ang="0">
                    <a:pos x="104" y="156"/>
                  </a:cxn>
                  <a:cxn ang="0">
                    <a:pos x="94" y="131"/>
                  </a:cxn>
                  <a:cxn ang="0">
                    <a:pos x="87" y="121"/>
                  </a:cxn>
                  <a:cxn ang="0">
                    <a:pos x="91" y="103"/>
                  </a:cxn>
                  <a:cxn ang="0">
                    <a:pos x="89" y="81"/>
                  </a:cxn>
                  <a:cxn ang="0">
                    <a:pos x="128" y="48"/>
                  </a:cxn>
                  <a:cxn ang="0">
                    <a:pos x="167" y="81"/>
                  </a:cxn>
                  <a:cxn ang="0">
                    <a:pos x="166" y="103"/>
                  </a:cxn>
                  <a:cxn ang="0">
                    <a:pos x="169" y="121"/>
                  </a:cxn>
                  <a:cxn ang="0">
                    <a:pos x="162" y="131"/>
                  </a:cxn>
                  <a:cxn ang="0">
                    <a:pos x="152" y="156"/>
                  </a:cxn>
                  <a:cxn ang="0">
                    <a:pos x="152" y="176"/>
                  </a:cxn>
                  <a:cxn ang="0">
                    <a:pos x="178" y="188"/>
                  </a:cxn>
                  <a:cxn ang="0">
                    <a:pos x="209" y="199"/>
                  </a:cxn>
                  <a:cxn ang="0">
                    <a:pos x="232" y="227"/>
                  </a:cxn>
                  <a:cxn ang="0">
                    <a:pos x="232" y="24"/>
                  </a:cxn>
                  <a:cxn ang="0">
                    <a:pos x="24" y="24"/>
                  </a:cxn>
                </a:cxnLst>
                <a:rect l="0" t="0" r="r" b="b"/>
                <a:pathLst>
                  <a:path w="256" h="256">
                    <a:moveTo>
                      <a:pt x="244" y="256"/>
                    </a:moveTo>
                    <a:cubicBezTo>
                      <a:pt x="12" y="256"/>
                      <a:pt x="12" y="256"/>
                      <a:pt x="12" y="256"/>
                    </a:cubicBezTo>
                    <a:cubicBezTo>
                      <a:pt x="5" y="256"/>
                      <a:pt x="0" y="251"/>
                      <a:pt x="0" y="24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244"/>
                      <a:pt x="256" y="244"/>
                      <a:pt x="256" y="244"/>
                    </a:cubicBezTo>
                    <a:cubicBezTo>
                      <a:pt x="256" y="251"/>
                      <a:pt x="251" y="256"/>
                      <a:pt x="244" y="256"/>
                    </a:cubicBezTo>
                    <a:moveTo>
                      <a:pt x="24" y="24"/>
                    </a:moveTo>
                    <a:cubicBezTo>
                      <a:pt x="24" y="227"/>
                      <a:pt x="24" y="227"/>
                      <a:pt x="24" y="227"/>
                    </a:cubicBezTo>
                    <a:cubicBezTo>
                      <a:pt x="28" y="217"/>
                      <a:pt x="34" y="205"/>
                      <a:pt x="47" y="199"/>
                    </a:cubicBezTo>
                    <a:cubicBezTo>
                      <a:pt x="64" y="190"/>
                      <a:pt x="57" y="197"/>
                      <a:pt x="78" y="188"/>
                    </a:cubicBezTo>
                    <a:cubicBezTo>
                      <a:pt x="99" y="180"/>
                      <a:pt x="104" y="176"/>
                      <a:pt x="104" y="176"/>
                    </a:cubicBezTo>
                    <a:cubicBezTo>
                      <a:pt x="104" y="156"/>
                      <a:pt x="104" y="156"/>
                      <a:pt x="104" y="156"/>
                    </a:cubicBezTo>
                    <a:cubicBezTo>
                      <a:pt x="104" y="156"/>
                      <a:pt x="97" y="150"/>
                      <a:pt x="94" y="131"/>
                    </a:cubicBezTo>
                    <a:cubicBezTo>
                      <a:pt x="89" y="132"/>
                      <a:pt x="88" y="125"/>
                      <a:pt x="87" y="121"/>
                    </a:cubicBezTo>
                    <a:cubicBezTo>
                      <a:pt x="87" y="116"/>
                      <a:pt x="85" y="102"/>
                      <a:pt x="91" y="103"/>
                    </a:cubicBezTo>
                    <a:cubicBezTo>
                      <a:pt x="89" y="94"/>
                      <a:pt x="88" y="86"/>
                      <a:pt x="89" y="81"/>
                    </a:cubicBezTo>
                    <a:cubicBezTo>
                      <a:pt x="90" y="66"/>
                      <a:pt x="105" y="49"/>
                      <a:pt x="128" y="48"/>
                    </a:cubicBezTo>
                    <a:cubicBezTo>
                      <a:pt x="155" y="49"/>
                      <a:pt x="166" y="66"/>
                      <a:pt x="167" y="81"/>
                    </a:cubicBezTo>
                    <a:cubicBezTo>
                      <a:pt x="168" y="86"/>
                      <a:pt x="167" y="94"/>
                      <a:pt x="166" y="103"/>
                    </a:cubicBezTo>
                    <a:cubicBezTo>
                      <a:pt x="172" y="102"/>
                      <a:pt x="169" y="116"/>
                      <a:pt x="169" y="121"/>
                    </a:cubicBezTo>
                    <a:cubicBezTo>
                      <a:pt x="168" y="125"/>
                      <a:pt x="167" y="132"/>
                      <a:pt x="162" y="131"/>
                    </a:cubicBezTo>
                    <a:cubicBezTo>
                      <a:pt x="159" y="150"/>
                      <a:pt x="152" y="156"/>
                      <a:pt x="152" y="156"/>
                    </a:cubicBezTo>
                    <a:cubicBezTo>
                      <a:pt x="152" y="176"/>
                      <a:pt x="152" y="176"/>
                      <a:pt x="152" y="176"/>
                    </a:cubicBezTo>
                    <a:cubicBezTo>
                      <a:pt x="152" y="176"/>
                      <a:pt x="157" y="179"/>
                      <a:pt x="178" y="188"/>
                    </a:cubicBezTo>
                    <a:cubicBezTo>
                      <a:pt x="199" y="197"/>
                      <a:pt x="192" y="190"/>
                      <a:pt x="209" y="199"/>
                    </a:cubicBezTo>
                    <a:cubicBezTo>
                      <a:pt x="222" y="205"/>
                      <a:pt x="228" y="217"/>
                      <a:pt x="232" y="227"/>
                    </a:cubicBezTo>
                    <a:cubicBezTo>
                      <a:pt x="232" y="24"/>
                      <a:pt x="232" y="24"/>
                      <a:pt x="232" y="24"/>
                    </a:cubicBez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2" name="Title 20"/>
              <p:cNvSpPr txBox="1">
                <a:spLocks/>
              </p:cNvSpPr>
              <p:nvPr/>
            </p:nvSpPr>
            <p:spPr>
              <a:xfrm>
                <a:off x="15098744" y="9541047"/>
                <a:ext cx="4566166" cy="56630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Operating System </a:t>
                </a:r>
              </a:p>
            </p:txBody>
          </p:sp>
        </p:grpSp>
        <p:pic>
          <p:nvPicPr>
            <p:cNvPr id="37" name="Picture 7" descr="C:\Users\Yanan\Desktop\CS4115\ClassProject\imag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2078" y="5520777"/>
              <a:ext cx="2903644" cy="217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297" y="5461311"/>
            <a:ext cx="2515707" cy="23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120" y="3465485"/>
            <a:ext cx="23442813" cy="8043006"/>
          </a:xfrm>
          <a:prstGeom prst="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Calibri Light"/>
            </a:endParaRPr>
          </a:p>
        </p:txBody>
      </p:sp>
      <p:sp>
        <p:nvSpPr>
          <p:cNvPr id="3" name="AutoShape 8"/>
          <p:cNvSpPr>
            <a:spLocks/>
          </p:cNvSpPr>
          <p:nvPr/>
        </p:nvSpPr>
        <p:spPr bwMode="auto">
          <a:xfrm>
            <a:off x="16325677" y="7267883"/>
            <a:ext cx="5936484" cy="4230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" name="AutoShape 9"/>
          <p:cNvSpPr>
            <a:spLocks/>
          </p:cNvSpPr>
          <p:nvPr/>
        </p:nvSpPr>
        <p:spPr bwMode="auto">
          <a:xfrm>
            <a:off x="11686743" y="7271745"/>
            <a:ext cx="5672896" cy="42218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" name="AutoShape 10"/>
          <p:cNvSpPr>
            <a:spLocks/>
          </p:cNvSpPr>
          <p:nvPr/>
        </p:nvSpPr>
        <p:spPr bwMode="auto">
          <a:xfrm>
            <a:off x="7340398" y="7267883"/>
            <a:ext cx="5262101" cy="4248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" name="AutoShape 11"/>
          <p:cNvSpPr>
            <a:spLocks/>
          </p:cNvSpPr>
          <p:nvPr/>
        </p:nvSpPr>
        <p:spPr bwMode="auto">
          <a:xfrm>
            <a:off x="2757515" y="7267883"/>
            <a:ext cx="4777930" cy="4279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1771" y="6999325"/>
            <a:ext cx="922590" cy="960436"/>
            <a:chOff x="2255370" y="6982392"/>
            <a:chExt cx="960187" cy="960436"/>
          </a:xfrm>
        </p:grpSpPr>
        <p:sp>
          <p:nvSpPr>
            <p:cNvPr id="8" name="AutoShape 13"/>
            <p:cNvSpPr>
              <a:spLocks/>
            </p:cNvSpPr>
            <p:nvPr/>
          </p:nvSpPr>
          <p:spPr bwMode="auto">
            <a:xfrm>
              <a:off x="2255370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" name="AutoShape 14"/>
            <p:cNvSpPr>
              <a:spLocks/>
            </p:cNvSpPr>
            <p:nvPr/>
          </p:nvSpPr>
          <p:spPr bwMode="auto">
            <a:xfrm>
              <a:off x="2550688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68020" y="6999325"/>
            <a:ext cx="922590" cy="960436"/>
            <a:chOff x="17184419" y="6982392"/>
            <a:chExt cx="960187" cy="960436"/>
          </a:xfrm>
        </p:grpSpPr>
        <p:sp>
          <p:nvSpPr>
            <p:cNvPr id="11" name="AutoShape 16"/>
            <p:cNvSpPr>
              <a:spLocks/>
            </p:cNvSpPr>
            <p:nvPr/>
          </p:nvSpPr>
          <p:spPr bwMode="auto">
            <a:xfrm>
              <a:off x="17184419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" name="AutoShape 17"/>
            <p:cNvSpPr>
              <a:spLocks/>
            </p:cNvSpPr>
            <p:nvPr/>
          </p:nvSpPr>
          <p:spPr bwMode="auto">
            <a:xfrm>
              <a:off x="17457458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9395" y="6999325"/>
            <a:ext cx="922590" cy="960436"/>
            <a:chOff x="7222994" y="6982392"/>
            <a:chExt cx="960187" cy="960436"/>
          </a:xfrm>
        </p:grpSpPr>
        <p:sp>
          <p:nvSpPr>
            <p:cNvPr id="14" name="AutoShape 19"/>
            <p:cNvSpPr>
              <a:spLocks/>
            </p:cNvSpPr>
            <p:nvPr/>
          </p:nvSpPr>
          <p:spPr bwMode="auto">
            <a:xfrm>
              <a:off x="7222994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5" name="AutoShape 20"/>
            <p:cNvSpPr>
              <a:spLocks/>
            </p:cNvSpPr>
            <p:nvPr/>
          </p:nvSpPr>
          <p:spPr bwMode="auto">
            <a:xfrm>
              <a:off x="7496033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61491" y="6999325"/>
            <a:ext cx="920402" cy="960436"/>
            <a:chOff x="12255091" y="6982392"/>
            <a:chExt cx="957910" cy="960436"/>
          </a:xfrm>
        </p:grpSpPr>
        <p:sp>
          <p:nvSpPr>
            <p:cNvPr id="17" name="AutoShape 28"/>
            <p:cNvSpPr>
              <a:spLocks/>
            </p:cNvSpPr>
            <p:nvPr/>
          </p:nvSpPr>
          <p:spPr bwMode="auto">
            <a:xfrm>
              <a:off x="12255091" y="6982392"/>
              <a:ext cx="957910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8" name="AutoShape 29"/>
            <p:cNvSpPr>
              <a:spLocks/>
            </p:cNvSpPr>
            <p:nvPr/>
          </p:nvSpPr>
          <p:spPr bwMode="auto">
            <a:xfrm>
              <a:off x="12525854" y="7255500"/>
              <a:ext cx="416385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19" name="AutoShape 54"/>
          <p:cNvSpPr>
            <a:spLocks/>
          </p:cNvSpPr>
          <p:nvPr/>
        </p:nvSpPr>
        <p:spPr bwMode="auto">
          <a:xfrm rot="21599989">
            <a:off x="2893257" y="6581571"/>
            <a:ext cx="478833" cy="3333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" name="AutoShape 55"/>
          <p:cNvSpPr>
            <a:spLocks/>
          </p:cNvSpPr>
          <p:nvPr/>
        </p:nvSpPr>
        <p:spPr bwMode="auto">
          <a:xfrm rot="21599989">
            <a:off x="12880192" y="6581571"/>
            <a:ext cx="480359" cy="3333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1" name="AutoShape 59"/>
          <p:cNvSpPr>
            <a:spLocks/>
          </p:cNvSpPr>
          <p:nvPr/>
        </p:nvSpPr>
        <p:spPr bwMode="auto">
          <a:xfrm rot="10799989">
            <a:off x="17608833" y="8060957"/>
            <a:ext cx="480359" cy="3333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2" name="AutoShape 60"/>
          <p:cNvSpPr>
            <a:spLocks/>
          </p:cNvSpPr>
          <p:nvPr/>
        </p:nvSpPr>
        <p:spPr bwMode="auto">
          <a:xfrm rot="10799989">
            <a:off x="7861912" y="8060957"/>
            <a:ext cx="480359" cy="3333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2038743" y="5233495"/>
            <a:ext cx="2194560" cy="234232"/>
            <a:chOff x="2057400" y="2800350"/>
            <a:chExt cx="822960" cy="91440"/>
          </a:xfrm>
        </p:grpSpPr>
        <p:sp>
          <p:nvSpPr>
            <p:cNvPr id="24" name="Oval 23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Calibri Ligh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275801" y="4004982"/>
            <a:ext cx="2113871" cy="744783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Proposal</a:t>
            </a:r>
            <a:endParaRPr lang="en-US" sz="34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1599" y="4749765"/>
            <a:ext cx="5138576" cy="59397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Brain </a:t>
            </a: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storm for proposed </a:t>
            </a: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language </a:t>
            </a: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design</a:t>
            </a:r>
            <a:endParaRPr lang="en-US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60902" y="7290160"/>
            <a:ext cx="2032741" cy="369332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</a:rPr>
              <a:t>July 6 -  July 11</a:t>
            </a:r>
            <a:endParaRPr lang="x-none" sz="2400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18398" y="7302322"/>
            <a:ext cx="2137847" cy="369332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July 12- July 20 </a:t>
            </a:r>
            <a:endParaRPr lang="x-none" sz="2400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18336" y="7302322"/>
            <a:ext cx="1875083" cy="369332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July 21- Aug 1</a:t>
            </a:r>
            <a:endParaRPr lang="x-none" sz="2400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64413" y="7302322"/>
            <a:ext cx="1853151" cy="369332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Aug 2- Aug 11</a:t>
            </a:r>
            <a:endParaRPr lang="x-none" sz="2400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12015015" y="5235624"/>
            <a:ext cx="2194560" cy="234232"/>
            <a:chOff x="2057400" y="2800350"/>
            <a:chExt cx="822960" cy="91440"/>
          </a:xfrm>
        </p:grpSpPr>
        <p:sp>
          <p:nvSpPr>
            <p:cNvPr id="33" name="Oval 32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Calibri Light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3252073" y="4007111"/>
            <a:ext cx="4857031" cy="744783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Hello World Milestone</a:t>
            </a:r>
            <a:endParaRPr lang="en-US" sz="34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258349" y="4730259"/>
            <a:ext cx="4608994" cy="96638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milestone </a:t>
            </a: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with main function call and print feature </a:t>
            </a:r>
            <a:endParaRPr lang="en-US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grpSp>
        <p:nvGrpSpPr>
          <p:cNvPr id="37" name="Group 36"/>
          <p:cNvGrpSpPr/>
          <p:nvPr/>
        </p:nvGrpSpPr>
        <p:grpSpPr>
          <a:xfrm rot="16200000">
            <a:off x="16756955" y="9466812"/>
            <a:ext cx="2194560" cy="234234"/>
            <a:chOff x="2057400" y="2800350"/>
            <a:chExt cx="822960" cy="91440"/>
          </a:xfrm>
        </p:grpSpPr>
        <p:sp>
          <p:nvSpPr>
            <p:cNvPr id="38" name="Oval 37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Calibri Light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16200000">
            <a:off x="7025762" y="9464684"/>
            <a:ext cx="2194560" cy="234232"/>
            <a:chOff x="2057400" y="2800350"/>
            <a:chExt cx="822960" cy="91440"/>
          </a:xfrm>
        </p:grpSpPr>
        <p:sp>
          <p:nvSpPr>
            <p:cNvPr id="41" name="Oval 40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Calibri Ligh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274314" y="8671899"/>
            <a:ext cx="5701080" cy="1268003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Language Reference Manual</a:t>
            </a:r>
            <a:endParaRPr lang="en-US" sz="34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40587" y="9760125"/>
            <a:ext cx="4293468" cy="59397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Syntax and scope determined</a:t>
            </a:r>
            <a:endParaRPr lang="en-US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029373" y="8900262"/>
            <a:ext cx="3168933" cy="744783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Final Work</a:t>
            </a:r>
            <a:endParaRPr lang="en-US" sz="34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108768" y="9645045"/>
            <a:ext cx="4779952" cy="59397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All features  and test suite completed</a:t>
            </a:r>
            <a:endParaRPr lang="en-US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145973" y="504961"/>
            <a:ext cx="20117707" cy="2200624"/>
            <a:chOff x="1739573" y="511491"/>
            <a:chExt cx="20937538" cy="2200624"/>
          </a:xfrm>
        </p:grpSpPr>
        <p:sp>
          <p:nvSpPr>
            <p:cNvPr id="48" name="TextBox 47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Project Schedule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1" name="Rectangle 5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dirty="0" smtClean="0">
                  <a:solidFill>
                    <a:srgbClr val="FF0000"/>
                  </a:solidFill>
                  <a:latin typeface="Calibri Light"/>
                  <a:cs typeface="Calibri Light"/>
                </a:rPr>
                <a:t>36 Days’ Project !!!</a:t>
              </a:r>
              <a:endParaRPr lang="id-ID" sz="3800" dirty="0">
                <a:solidFill>
                  <a:srgbClr val="FF0000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8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animBg="1"/>
      <p:bldP spid="26" grpId="0"/>
      <p:bldP spid="27" grpId="0"/>
      <p:bldP spid="28" grpId="0"/>
      <p:bldP spid="29" grpId="0"/>
      <p:bldP spid="30" grpId="0"/>
      <p:bldP spid="35" grpId="0"/>
      <p:bldP spid="36" grpId="0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145973" y="504961"/>
            <a:ext cx="20117707" cy="2200624"/>
            <a:chOff x="1739573" y="511491"/>
            <a:chExt cx="20937538" cy="2200624"/>
          </a:xfrm>
        </p:grpSpPr>
        <p:sp>
          <p:nvSpPr>
            <p:cNvPr id="51" name="TextBox 50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GitHub</a:t>
              </a:r>
              <a:r>
                <a:rPr lang="id-ID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History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4" name="Rectangle 5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rgbClr val="FF0000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06" y="4038600"/>
            <a:ext cx="1992474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06422" y="2416809"/>
            <a:ext cx="8890876" cy="5730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3" name="Freeform 222"/>
          <p:cNvSpPr>
            <a:spLocks noEditPoints="1"/>
          </p:cNvSpPr>
          <p:nvPr/>
        </p:nvSpPr>
        <p:spPr bwMode="auto">
          <a:xfrm>
            <a:off x="12453952" y="3271717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4" name="Freeform 222"/>
          <p:cNvSpPr>
            <a:spLocks noEditPoints="1"/>
          </p:cNvSpPr>
          <p:nvPr/>
        </p:nvSpPr>
        <p:spPr bwMode="auto">
          <a:xfrm>
            <a:off x="12436606" y="443576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5" name="Rounded Rectangle 4"/>
          <p:cNvSpPr/>
          <p:nvPr/>
        </p:nvSpPr>
        <p:spPr>
          <a:xfrm flipV="1">
            <a:off x="7652075" y="4132530"/>
            <a:ext cx="8745223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09313" y="2327689"/>
            <a:ext cx="1270274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LIVA</a:t>
            </a:r>
            <a:endParaRPr lang="en-US" sz="3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81488" y="3215102"/>
            <a:ext cx="1340805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Types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5235" y="4386967"/>
            <a:ext cx="2058950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Operators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1" name="Freeform 222"/>
          <p:cNvSpPr>
            <a:spLocks noEditPoints="1"/>
          </p:cNvSpPr>
          <p:nvPr/>
        </p:nvSpPr>
        <p:spPr bwMode="auto">
          <a:xfrm>
            <a:off x="12426497" y="6802808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Rounded Rectangle 11"/>
          <p:cNvSpPr/>
          <p:nvPr/>
        </p:nvSpPr>
        <p:spPr>
          <a:xfrm flipV="1">
            <a:off x="7648328" y="5310632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1488" y="5565069"/>
            <a:ext cx="2058950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Functions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4" name="Rounded Rectangle 13"/>
          <p:cNvSpPr/>
          <p:nvPr/>
        </p:nvSpPr>
        <p:spPr>
          <a:xfrm flipV="1">
            <a:off x="7652075" y="6489140"/>
            <a:ext cx="8745223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85235" y="6752720"/>
            <a:ext cx="1699878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Classes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6" name="Freeform 222"/>
          <p:cNvSpPr>
            <a:spLocks noEditPoints="1"/>
          </p:cNvSpPr>
          <p:nvPr/>
        </p:nvSpPr>
        <p:spPr bwMode="auto">
          <a:xfrm>
            <a:off x="12450205" y="798091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Rounded Rectangle 16"/>
          <p:cNvSpPr/>
          <p:nvPr/>
        </p:nvSpPr>
        <p:spPr>
          <a:xfrm flipV="1">
            <a:off x="7648328" y="7676385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81488" y="7930822"/>
            <a:ext cx="2418023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Inheritance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9" name="Freeform 857"/>
          <p:cNvSpPr>
            <a:spLocks noEditPoints="1"/>
          </p:cNvSpPr>
          <p:nvPr/>
        </p:nvSpPr>
        <p:spPr bwMode="auto">
          <a:xfrm>
            <a:off x="12478953" y="12537276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20" name="Rounded Rectangle 19"/>
          <p:cNvSpPr/>
          <p:nvPr/>
        </p:nvSpPr>
        <p:spPr>
          <a:xfrm flipV="1">
            <a:off x="7638960" y="13408125"/>
            <a:ext cx="8748968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30144" y="12537276"/>
            <a:ext cx="3315705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/>
              <a:t>Standard Library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2" name="Rounded Rectangle 21"/>
          <p:cNvSpPr/>
          <p:nvPr/>
        </p:nvSpPr>
        <p:spPr>
          <a:xfrm flipV="1">
            <a:off x="7645313" y="10026677"/>
            <a:ext cx="8751984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3" name="Freeform 222"/>
          <p:cNvSpPr>
            <a:spLocks noEditPoints="1"/>
          </p:cNvSpPr>
          <p:nvPr/>
        </p:nvSpPr>
        <p:spPr bwMode="auto">
          <a:xfrm>
            <a:off x="12426497" y="566476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57728" y="425836"/>
            <a:ext cx="20937538" cy="1601258"/>
            <a:chOff x="1957728" y="449299"/>
            <a:chExt cx="20937538" cy="1601258"/>
          </a:xfrm>
        </p:grpSpPr>
        <p:sp>
          <p:nvSpPr>
            <p:cNvPr id="25" name="TextBox 24"/>
            <p:cNvSpPr txBox="1"/>
            <p:nvPr/>
          </p:nvSpPr>
          <p:spPr>
            <a:xfrm>
              <a:off x="1957728" y="449299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Features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33" name="Rounded Rectangle 32"/>
          <p:cNvSpPr/>
          <p:nvPr/>
        </p:nvSpPr>
        <p:spPr>
          <a:xfrm flipV="1">
            <a:off x="7638960" y="11257785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r>
              <a:rPr lang="en-US" dirty="0" smtClean="0">
                <a:latin typeface="Calibri Light"/>
              </a:rPr>
              <a:t>c</a:t>
            </a:r>
            <a:r>
              <a:rPr lang="en-US" altLang="zh-CN" dirty="0" smtClean="0">
                <a:latin typeface="Calibri Light"/>
              </a:rPr>
              <a:t>v</a:t>
            </a:r>
            <a:endParaRPr lang="bg-BG" dirty="0">
              <a:latin typeface="Calibri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38960" y="9066202"/>
            <a:ext cx="1529960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Arrays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5" name="Freeform 222"/>
          <p:cNvSpPr>
            <a:spLocks noEditPoints="1"/>
          </p:cNvSpPr>
          <p:nvPr/>
        </p:nvSpPr>
        <p:spPr bwMode="auto">
          <a:xfrm>
            <a:off x="12477476" y="9099906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36" name="Rounded Rectangle 35"/>
          <p:cNvSpPr/>
          <p:nvPr/>
        </p:nvSpPr>
        <p:spPr>
          <a:xfrm flipV="1">
            <a:off x="7652075" y="8804145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r>
              <a:rPr lang="en-US" smtClean="0">
                <a:latin typeface="Calibri Light"/>
              </a:rPr>
              <a:t>c</a:t>
            </a:r>
            <a:r>
              <a:rPr lang="en-US" altLang="zh-CN" smtClean="0">
                <a:latin typeface="Calibri Light"/>
              </a:rPr>
              <a:t>v</a:t>
            </a:r>
            <a:endParaRPr lang="bg-BG" dirty="0">
              <a:latin typeface="Calibri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90253" y="10349586"/>
            <a:ext cx="1348821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Loops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8" name="Freeform 222"/>
          <p:cNvSpPr>
            <a:spLocks noEditPoints="1"/>
          </p:cNvSpPr>
          <p:nvPr/>
        </p:nvSpPr>
        <p:spPr bwMode="auto">
          <a:xfrm>
            <a:off x="12499170" y="10383291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39" name="Rounded Rectangle 38"/>
          <p:cNvSpPr/>
          <p:nvPr/>
        </p:nvSpPr>
        <p:spPr>
          <a:xfrm flipV="1">
            <a:off x="7652075" y="12448881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r>
              <a:rPr lang="en-US" smtClean="0">
                <a:latin typeface="Calibri Light"/>
              </a:rPr>
              <a:t>c</a:t>
            </a:r>
            <a:r>
              <a:rPr lang="en-US" altLang="zh-CN" smtClean="0">
                <a:latin typeface="Calibri Light"/>
              </a:rPr>
              <a:t>v</a:t>
            </a:r>
            <a:endParaRPr lang="bg-BG" dirty="0">
              <a:latin typeface="Calibri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52075" y="11565562"/>
            <a:ext cx="1711099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If-Else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1" name="Freeform 222"/>
          <p:cNvSpPr>
            <a:spLocks noEditPoints="1"/>
          </p:cNvSpPr>
          <p:nvPr/>
        </p:nvSpPr>
        <p:spPr bwMode="auto">
          <a:xfrm>
            <a:off x="12538814" y="1153993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2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 animBg="1"/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09313" y="2327689"/>
            <a:ext cx="1270274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LIVA</a:t>
            </a:r>
            <a:endParaRPr lang="en-US" sz="3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40544" y="639808"/>
            <a:ext cx="20937538" cy="1601258"/>
            <a:chOff x="1957728" y="449299"/>
            <a:chExt cx="20937538" cy="1601258"/>
          </a:xfrm>
        </p:grpSpPr>
        <p:sp>
          <p:nvSpPr>
            <p:cNvPr id="25" name="TextBox 24"/>
            <p:cNvSpPr txBox="1"/>
            <p:nvPr/>
          </p:nvSpPr>
          <p:spPr>
            <a:xfrm>
              <a:off x="1957728" y="449299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Syntax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42" name="Text Box 24"/>
          <p:cNvSpPr txBox="1"/>
          <p:nvPr/>
        </p:nvSpPr>
        <p:spPr>
          <a:xfrm>
            <a:off x="1640544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1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float b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2.2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char c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'3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d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[10];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new float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[10];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[1] = 1.0;</a:t>
            </a:r>
            <a:r>
              <a:rPr lang="en-US" sz="4400" dirty="0">
                <a:effectLst/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</p:txBody>
      </p:sp>
      <p:sp>
        <p:nvSpPr>
          <p:cNvPr id="43" name="Text Box 24"/>
          <p:cNvSpPr txBox="1"/>
          <p:nvPr/>
        </p:nvSpPr>
        <p:spPr>
          <a:xfrm>
            <a:off x="8736322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'+'      { PLUS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'-'      { MINUS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'*'      { TIMES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'/'      { DIVIDE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'%'      { MODULO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'='      { ASSIGN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"=="     { EQ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"!="     { NEQ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'&lt;'      { LT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"&lt;="     { LEQ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"&gt;"      { GT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"&gt;="     { GEQ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"&amp;"      { AND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"|"      { OR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"!"      { NOT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effectLst/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12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</p:txBody>
      </p:sp>
      <p:sp>
        <p:nvSpPr>
          <p:cNvPr id="45" name="Title 20"/>
          <p:cNvSpPr txBox="1"/>
          <p:nvPr/>
        </p:nvSpPr>
        <p:spPr>
          <a:xfrm>
            <a:off x="9113525" y="2465251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Operators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6" name="Title 20"/>
          <p:cNvSpPr txBox="1"/>
          <p:nvPr/>
        </p:nvSpPr>
        <p:spPr>
          <a:xfrm>
            <a:off x="16905992" y="2499182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Comments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7" name="Title 20"/>
          <p:cNvSpPr txBox="1"/>
          <p:nvPr/>
        </p:nvSpPr>
        <p:spPr>
          <a:xfrm>
            <a:off x="1997940" y="2499182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T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ype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50" name="Text Box 24"/>
          <p:cNvSpPr txBox="1"/>
          <p:nvPr/>
        </p:nvSpPr>
        <p:spPr>
          <a:xfrm>
            <a:off x="16253846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  <a:latin typeface="Consolas" charset="0"/>
                <a:ea typeface="Consolas" charset="0"/>
                <a:cs typeface="Consolas" charset="0"/>
              </a:rPr>
              <a:t>/*This is a </a:t>
            </a:r>
            <a:r>
              <a:rPr lang="en-US" sz="2800" dirty="0" err="1" smtClean="0">
                <a:effectLst/>
                <a:latin typeface="Consolas" charset="0"/>
                <a:ea typeface="Consolas" charset="0"/>
                <a:cs typeface="Consolas" charset="0"/>
              </a:rPr>
              <a:t>Liva</a:t>
            </a:r>
            <a:r>
              <a:rPr lang="en-US" sz="2800" dirty="0" smtClean="0">
                <a:effectLst/>
                <a:latin typeface="Consolas" charset="0"/>
                <a:ea typeface="Consolas" charset="0"/>
                <a:cs typeface="Consolas" charset="0"/>
              </a:rPr>
              <a:t> comment!*/</a:t>
            </a:r>
            <a:r>
              <a:rPr lang="en-US" sz="3200" dirty="0">
                <a:effectLst/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24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40544" y="639808"/>
            <a:ext cx="20937538" cy="1601258"/>
            <a:chOff x="1957728" y="449299"/>
            <a:chExt cx="20937538" cy="1601258"/>
          </a:xfrm>
        </p:grpSpPr>
        <p:sp>
          <p:nvSpPr>
            <p:cNvPr id="25" name="TextBox 24"/>
            <p:cNvSpPr txBox="1"/>
            <p:nvPr/>
          </p:nvSpPr>
          <p:spPr>
            <a:xfrm>
              <a:off x="1957728" y="449299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Syntax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42" name="Text Box 24"/>
          <p:cNvSpPr txBox="1"/>
          <p:nvPr/>
        </p:nvSpPr>
        <p:spPr>
          <a:xfrm>
            <a:off x="1640544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=0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&lt;10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print(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&gt; 0){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print(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- 1;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print(42);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print(8);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DengXian" charset="-122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ea typeface="DengXian" charset="-122"/>
                <a:cs typeface="Times New Roman" charset="0"/>
              </a:rPr>
              <a:t> </a:t>
            </a:r>
          </a:p>
        </p:txBody>
      </p:sp>
      <p:sp>
        <p:nvSpPr>
          <p:cNvPr id="43" name="Text Box 24"/>
          <p:cNvSpPr txBox="1"/>
          <p:nvPr/>
        </p:nvSpPr>
        <p:spPr>
          <a:xfrm>
            <a:off x="8736322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myclass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calc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x,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y){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z;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z = x + y;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(z);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subcls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myclass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constructor(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a;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} 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calc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x,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y){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z;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z = x - y;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(z);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</p:txBody>
      </p:sp>
      <p:sp>
        <p:nvSpPr>
          <p:cNvPr id="45" name="Title 20"/>
          <p:cNvSpPr txBox="1"/>
          <p:nvPr/>
        </p:nvSpPr>
        <p:spPr>
          <a:xfrm>
            <a:off x="9113525" y="2465251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Class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6" name="Title 20"/>
          <p:cNvSpPr txBox="1"/>
          <p:nvPr/>
        </p:nvSpPr>
        <p:spPr>
          <a:xfrm>
            <a:off x="16905992" y="2499182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Object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7" name="Title 20"/>
          <p:cNvSpPr txBox="1"/>
          <p:nvPr/>
        </p:nvSpPr>
        <p:spPr>
          <a:xfrm>
            <a:off x="1997940" y="2499182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Control Flow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50" name="Text Box 24"/>
          <p:cNvSpPr txBox="1"/>
          <p:nvPr/>
        </p:nvSpPr>
        <p:spPr>
          <a:xfrm>
            <a:off x="16253846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test 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main(){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x = 9;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y = 6;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z;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myclass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myclass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z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obj.calc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(x, y);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print (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"z="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,z);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endParaRPr lang="en-US" sz="28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61058" y="337422"/>
            <a:ext cx="20937538" cy="1539066"/>
            <a:chOff x="1739573" y="511491"/>
            <a:chExt cx="20937538" cy="1539066"/>
          </a:xfrm>
        </p:grpSpPr>
        <p:sp>
          <p:nvSpPr>
            <p:cNvPr id="33" name="TextBox 32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Architecture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6" name="Rectangle 35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353822" y="3218051"/>
            <a:ext cx="22770080" cy="6604572"/>
            <a:chOff x="1280160" y="1876488"/>
            <a:chExt cx="22770080" cy="6604572"/>
          </a:xfrm>
        </p:grpSpPr>
        <p:sp>
          <p:nvSpPr>
            <p:cNvPr id="54" name="Round Diagonal Corner Rectangle 53"/>
            <p:cNvSpPr/>
            <p:nvPr/>
          </p:nvSpPr>
          <p:spPr>
            <a:xfrm>
              <a:off x="2365193" y="1876488"/>
              <a:ext cx="2388538" cy="21031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76330" y="2360246"/>
              <a:ext cx="2674504" cy="1114115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Source Code </a:t>
              </a:r>
            </a:p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.</a:t>
              </a:r>
              <a:r>
                <a:rPr lang="en-US" sz="2900" b="1" dirty="0" err="1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liva</a:t>
              </a:r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 file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53" name="Round Diagonal Corner Rectangle 52"/>
            <p:cNvSpPr/>
            <p:nvPr/>
          </p:nvSpPr>
          <p:spPr>
            <a:xfrm rot="5400000">
              <a:off x="2341351" y="5418301"/>
              <a:ext cx="2031224" cy="219359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101" name="Round Diagonal Corner Rectangle 100"/>
            <p:cNvSpPr/>
            <p:nvPr/>
          </p:nvSpPr>
          <p:spPr>
            <a:xfrm rot="5400000">
              <a:off x="17618095" y="5399348"/>
              <a:ext cx="2103120" cy="2102572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45" name="Round Diagonal Corner Rectangle 44"/>
            <p:cNvSpPr/>
            <p:nvPr/>
          </p:nvSpPr>
          <p:spPr>
            <a:xfrm>
              <a:off x="13865164" y="5374929"/>
              <a:ext cx="2102572" cy="21031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55" name="Round Diagonal Corner Rectangle 54"/>
            <p:cNvSpPr/>
            <p:nvPr/>
          </p:nvSpPr>
          <p:spPr>
            <a:xfrm>
              <a:off x="6325597" y="5432362"/>
              <a:ext cx="2102572" cy="21031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46" name="Round Diagonal Corner Rectangle 45"/>
            <p:cNvSpPr/>
            <p:nvPr/>
          </p:nvSpPr>
          <p:spPr>
            <a:xfrm rot="16200000">
              <a:off x="9972790" y="5424906"/>
              <a:ext cx="2103120" cy="2102572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695366" y="6352175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1086373" y="5001803"/>
              <a:ext cx="2963867" cy="2776799"/>
              <a:chOff x="10752968" y="3464158"/>
              <a:chExt cx="2963867" cy="2776799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52968" y="3464158"/>
                <a:ext cx="2963867" cy="2776799"/>
                <a:chOff x="10561952" y="3914662"/>
                <a:chExt cx="3244004" cy="3039255"/>
              </a:xfrm>
            </p:grpSpPr>
            <p:sp>
              <p:nvSpPr>
                <p:cNvPr id="50" name="Freeform 204"/>
                <p:cNvSpPr>
                  <a:spLocks noChangeArrowheads="1"/>
                </p:cNvSpPr>
                <p:nvPr/>
              </p:nvSpPr>
              <p:spPr bwMode="auto">
                <a:xfrm>
                  <a:off x="11448604" y="6439972"/>
                  <a:ext cx="1472816" cy="513945"/>
                </a:xfrm>
                <a:custGeom>
                  <a:avLst/>
                  <a:gdLst>
                    <a:gd name="T0" fmla="*/ 3036 w 3072"/>
                    <a:gd name="T1" fmla="*/ 143 h 1078"/>
                    <a:gd name="T2" fmla="*/ 3036 w 3072"/>
                    <a:gd name="T3" fmla="*/ 143 h 1078"/>
                    <a:gd name="T4" fmla="*/ 3071 w 3072"/>
                    <a:gd name="T5" fmla="*/ 92 h 1078"/>
                    <a:gd name="T6" fmla="*/ 3071 w 3072"/>
                    <a:gd name="T7" fmla="*/ 51 h 1078"/>
                    <a:gd name="T8" fmla="*/ 3036 w 3072"/>
                    <a:gd name="T9" fmla="*/ 0 h 1078"/>
                    <a:gd name="T10" fmla="*/ 34 w 3072"/>
                    <a:gd name="T11" fmla="*/ 0 h 1078"/>
                    <a:gd name="T12" fmla="*/ 0 w 3072"/>
                    <a:gd name="T13" fmla="*/ 51 h 1078"/>
                    <a:gd name="T14" fmla="*/ 0 w 3072"/>
                    <a:gd name="T15" fmla="*/ 92 h 1078"/>
                    <a:gd name="T16" fmla="*/ 34 w 3072"/>
                    <a:gd name="T17" fmla="*/ 143 h 1078"/>
                    <a:gd name="T18" fmla="*/ 82 w 3072"/>
                    <a:gd name="T19" fmla="*/ 143 h 1078"/>
                    <a:gd name="T20" fmla="*/ 82 w 3072"/>
                    <a:gd name="T21" fmla="*/ 933 h 1078"/>
                    <a:gd name="T22" fmla="*/ 34 w 3072"/>
                    <a:gd name="T23" fmla="*/ 933 h 1078"/>
                    <a:gd name="T24" fmla="*/ 0 w 3072"/>
                    <a:gd name="T25" fmla="*/ 984 h 1078"/>
                    <a:gd name="T26" fmla="*/ 0 w 3072"/>
                    <a:gd name="T27" fmla="*/ 1025 h 1078"/>
                    <a:gd name="T28" fmla="*/ 34 w 3072"/>
                    <a:gd name="T29" fmla="*/ 1077 h 1078"/>
                    <a:gd name="T30" fmla="*/ 3036 w 3072"/>
                    <a:gd name="T31" fmla="*/ 1077 h 1078"/>
                    <a:gd name="T32" fmla="*/ 3071 w 3072"/>
                    <a:gd name="T33" fmla="*/ 1025 h 1078"/>
                    <a:gd name="T34" fmla="*/ 3071 w 3072"/>
                    <a:gd name="T35" fmla="*/ 984 h 1078"/>
                    <a:gd name="T36" fmla="*/ 3036 w 3072"/>
                    <a:gd name="T37" fmla="*/ 933 h 1078"/>
                    <a:gd name="T38" fmla="*/ 2989 w 3072"/>
                    <a:gd name="T39" fmla="*/ 933 h 1078"/>
                    <a:gd name="T40" fmla="*/ 2989 w 3072"/>
                    <a:gd name="T41" fmla="*/ 143 h 1078"/>
                    <a:gd name="T42" fmla="*/ 3036 w 3072"/>
                    <a:gd name="T43" fmla="*/ 143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72" h="1078">
                      <a:moveTo>
                        <a:pt x="3036" y="143"/>
                      </a:moveTo>
                      <a:lnTo>
                        <a:pt x="3036" y="143"/>
                      </a:lnTo>
                      <a:cubicBezTo>
                        <a:pt x="3057" y="143"/>
                        <a:pt x="3071" y="119"/>
                        <a:pt x="3071" y="92"/>
                      </a:cubicBezTo>
                      <a:cubicBezTo>
                        <a:pt x="3071" y="51"/>
                        <a:pt x="3071" y="51"/>
                        <a:pt x="3071" y="51"/>
                      </a:cubicBezTo>
                      <a:cubicBezTo>
                        <a:pt x="3071" y="24"/>
                        <a:pt x="3057" y="0"/>
                        <a:pt x="3036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3" y="0"/>
                        <a:pt x="0" y="24"/>
                        <a:pt x="0" y="51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119"/>
                        <a:pt x="13" y="143"/>
                        <a:pt x="34" y="143"/>
                      </a:cubicBezTo>
                      <a:cubicBezTo>
                        <a:pt x="82" y="143"/>
                        <a:pt x="82" y="143"/>
                        <a:pt x="82" y="143"/>
                      </a:cubicBezTo>
                      <a:cubicBezTo>
                        <a:pt x="82" y="933"/>
                        <a:pt x="82" y="933"/>
                        <a:pt x="82" y="933"/>
                      </a:cubicBezTo>
                      <a:cubicBezTo>
                        <a:pt x="34" y="933"/>
                        <a:pt x="34" y="933"/>
                        <a:pt x="34" y="933"/>
                      </a:cubicBezTo>
                      <a:cubicBezTo>
                        <a:pt x="13" y="933"/>
                        <a:pt x="0" y="957"/>
                        <a:pt x="0" y="984"/>
                      </a:cubicBezTo>
                      <a:cubicBezTo>
                        <a:pt x="0" y="1025"/>
                        <a:pt x="0" y="1025"/>
                        <a:pt x="0" y="1025"/>
                      </a:cubicBezTo>
                      <a:cubicBezTo>
                        <a:pt x="0" y="1053"/>
                        <a:pt x="13" y="1077"/>
                        <a:pt x="34" y="1077"/>
                      </a:cubicBezTo>
                      <a:cubicBezTo>
                        <a:pt x="3036" y="1077"/>
                        <a:pt x="3036" y="1077"/>
                        <a:pt x="3036" y="1077"/>
                      </a:cubicBezTo>
                      <a:cubicBezTo>
                        <a:pt x="3057" y="1077"/>
                        <a:pt x="3071" y="1053"/>
                        <a:pt x="3071" y="1025"/>
                      </a:cubicBezTo>
                      <a:cubicBezTo>
                        <a:pt x="3071" y="984"/>
                        <a:pt x="3071" y="984"/>
                        <a:pt x="3071" y="984"/>
                      </a:cubicBezTo>
                      <a:cubicBezTo>
                        <a:pt x="3071" y="957"/>
                        <a:pt x="3057" y="933"/>
                        <a:pt x="3036" y="933"/>
                      </a:cubicBezTo>
                      <a:cubicBezTo>
                        <a:pt x="2989" y="933"/>
                        <a:pt x="2989" y="933"/>
                        <a:pt x="2989" y="933"/>
                      </a:cubicBezTo>
                      <a:cubicBezTo>
                        <a:pt x="2989" y="143"/>
                        <a:pt x="2989" y="143"/>
                        <a:pt x="2989" y="143"/>
                      </a:cubicBezTo>
                      <a:lnTo>
                        <a:pt x="3036" y="143"/>
                      </a:ln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1" name="Freeform 198"/>
                <p:cNvSpPr>
                  <a:spLocks noChangeArrowheads="1"/>
                </p:cNvSpPr>
                <p:nvPr/>
              </p:nvSpPr>
              <p:spPr bwMode="auto">
                <a:xfrm>
                  <a:off x="10561952" y="3914662"/>
                  <a:ext cx="3244004" cy="2531655"/>
                </a:xfrm>
                <a:custGeom>
                  <a:avLst/>
                  <a:gdLst>
                    <a:gd name="T0" fmla="*/ 6747 w 6765"/>
                    <a:gd name="T1" fmla="*/ 647 h 5285"/>
                    <a:gd name="T2" fmla="*/ 6747 w 6765"/>
                    <a:gd name="T3" fmla="*/ 647 h 5285"/>
                    <a:gd name="T4" fmla="*/ 6744 w 6765"/>
                    <a:gd name="T5" fmla="*/ 561 h 5285"/>
                    <a:gd name="T6" fmla="*/ 5557 w 6765"/>
                    <a:gd name="T7" fmla="*/ 561 h 5285"/>
                    <a:gd name="T8" fmla="*/ 5578 w 6765"/>
                    <a:gd name="T9" fmla="*/ 144 h 5285"/>
                    <a:gd name="T10" fmla="*/ 5639 w 6765"/>
                    <a:gd name="T11" fmla="*/ 144 h 5285"/>
                    <a:gd name="T12" fmla="*/ 5711 w 6765"/>
                    <a:gd name="T13" fmla="*/ 72 h 5285"/>
                    <a:gd name="T14" fmla="*/ 5639 w 6765"/>
                    <a:gd name="T15" fmla="*/ 0 h 5285"/>
                    <a:gd name="T16" fmla="*/ 5578 w 6765"/>
                    <a:gd name="T17" fmla="*/ 0 h 5285"/>
                    <a:gd name="T18" fmla="*/ 3382 w 6765"/>
                    <a:gd name="T19" fmla="*/ 0 h 5285"/>
                    <a:gd name="T20" fmla="*/ 1187 w 6765"/>
                    <a:gd name="T21" fmla="*/ 0 h 5285"/>
                    <a:gd name="T22" fmla="*/ 1125 w 6765"/>
                    <a:gd name="T23" fmla="*/ 0 h 5285"/>
                    <a:gd name="T24" fmla="*/ 1053 w 6765"/>
                    <a:gd name="T25" fmla="*/ 72 h 5285"/>
                    <a:gd name="T26" fmla="*/ 1125 w 6765"/>
                    <a:gd name="T27" fmla="*/ 144 h 5285"/>
                    <a:gd name="T28" fmla="*/ 1187 w 6765"/>
                    <a:gd name="T29" fmla="*/ 144 h 5285"/>
                    <a:gd name="T30" fmla="*/ 1207 w 6765"/>
                    <a:gd name="T31" fmla="*/ 561 h 5285"/>
                    <a:gd name="T32" fmla="*/ 21 w 6765"/>
                    <a:gd name="T33" fmla="*/ 561 h 5285"/>
                    <a:gd name="T34" fmla="*/ 17 w 6765"/>
                    <a:gd name="T35" fmla="*/ 647 h 5285"/>
                    <a:gd name="T36" fmla="*/ 537 w 6765"/>
                    <a:gd name="T37" fmla="*/ 1580 h 5285"/>
                    <a:gd name="T38" fmla="*/ 906 w 6765"/>
                    <a:gd name="T39" fmla="*/ 2264 h 5285"/>
                    <a:gd name="T40" fmla="*/ 1655 w 6765"/>
                    <a:gd name="T41" fmla="*/ 2264 h 5285"/>
                    <a:gd name="T42" fmla="*/ 3037 w 6765"/>
                    <a:gd name="T43" fmla="*/ 3345 h 5285"/>
                    <a:gd name="T44" fmla="*/ 3037 w 6765"/>
                    <a:gd name="T45" fmla="*/ 3837 h 5285"/>
                    <a:gd name="T46" fmla="*/ 2979 w 6765"/>
                    <a:gd name="T47" fmla="*/ 3837 h 5285"/>
                    <a:gd name="T48" fmla="*/ 2979 w 6765"/>
                    <a:gd name="T49" fmla="*/ 4313 h 5285"/>
                    <a:gd name="T50" fmla="*/ 3037 w 6765"/>
                    <a:gd name="T51" fmla="*/ 4313 h 5285"/>
                    <a:gd name="T52" fmla="*/ 3037 w 6765"/>
                    <a:gd name="T53" fmla="*/ 4613 h 5285"/>
                    <a:gd name="T54" fmla="*/ 3016 w 6765"/>
                    <a:gd name="T55" fmla="*/ 4613 h 5285"/>
                    <a:gd name="T56" fmla="*/ 2845 w 6765"/>
                    <a:gd name="T57" fmla="*/ 4784 h 5285"/>
                    <a:gd name="T58" fmla="*/ 2845 w 6765"/>
                    <a:gd name="T59" fmla="*/ 5113 h 5285"/>
                    <a:gd name="T60" fmla="*/ 3016 w 6765"/>
                    <a:gd name="T61" fmla="*/ 5284 h 5285"/>
                    <a:gd name="T62" fmla="*/ 3037 w 6765"/>
                    <a:gd name="T63" fmla="*/ 5284 h 5285"/>
                    <a:gd name="T64" fmla="*/ 3727 w 6765"/>
                    <a:gd name="T65" fmla="*/ 5284 h 5285"/>
                    <a:gd name="T66" fmla="*/ 3748 w 6765"/>
                    <a:gd name="T67" fmla="*/ 5284 h 5285"/>
                    <a:gd name="T68" fmla="*/ 3919 w 6765"/>
                    <a:gd name="T69" fmla="*/ 5113 h 5285"/>
                    <a:gd name="T70" fmla="*/ 3919 w 6765"/>
                    <a:gd name="T71" fmla="*/ 4784 h 5285"/>
                    <a:gd name="T72" fmla="*/ 3748 w 6765"/>
                    <a:gd name="T73" fmla="*/ 4613 h 5285"/>
                    <a:gd name="T74" fmla="*/ 3727 w 6765"/>
                    <a:gd name="T75" fmla="*/ 4613 h 5285"/>
                    <a:gd name="T76" fmla="*/ 3727 w 6765"/>
                    <a:gd name="T77" fmla="*/ 4313 h 5285"/>
                    <a:gd name="T78" fmla="*/ 3786 w 6765"/>
                    <a:gd name="T79" fmla="*/ 4313 h 5285"/>
                    <a:gd name="T80" fmla="*/ 3786 w 6765"/>
                    <a:gd name="T81" fmla="*/ 3837 h 5285"/>
                    <a:gd name="T82" fmla="*/ 3727 w 6765"/>
                    <a:gd name="T83" fmla="*/ 3837 h 5285"/>
                    <a:gd name="T84" fmla="*/ 3727 w 6765"/>
                    <a:gd name="T85" fmla="*/ 3345 h 5285"/>
                    <a:gd name="T86" fmla="*/ 5109 w 6765"/>
                    <a:gd name="T87" fmla="*/ 2264 h 5285"/>
                    <a:gd name="T88" fmla="*/ 5858 w 6765"/>
                    <a:gd name="T89" fmla="*/ 2264 h 5285"/>
                    <a:gd name="T90" fmla="*/ 6227 w 6765"/>
                    <a:gd name="T91" fmla="*/ 1580 h 5285"/>
                    <a:gd name="T92" fmla="*/ 6747 w 6765"/>
                    <a:gd name="T93" fmla="*/ 647 h 5285"/>
                    <a:gd name="T94" fmla="*/ 1016 w 6765"/>
                    <a:gd name="T95" fmla="*/ 2083 h 5285"/>
                    <a:gd name="T96" fmla="*/ 1016 w 6765"/>
                    <a:gd name="T97" fmla="*/ 2083 h 5285"/>
                    <a:gd name="T98" fmla="*/ 663 w 6765"/>
                    <a:gd name="T99" fmla="*/ 1433 h 5285"/>
                    <a:gd name="T100" fmla="*/ 629 w 6765"/>
                    <a:gd name="T101" fmla="*/ 1423 h 5285"/>
                    <a:gd name="T102" fmla="*/ 198 w 6765"/>
                    <a:gd name="T103" fmla="*/ 742 h 5285"/>
                    <a:gd name="T104" fmla="*/ 1228 w 6765"/>
                    <a:gd name="T105" fmla="*/ 742 h 5285"/>
                    <a:gd name="T106" fmla="*/ 1566 w 6765"/>
                    <a:gd name="T107" fmla="*/ 2083 h 5285"/>
                    <a:gd name="T108" fmla="*/ 1016 w 6765"/>
                    <a:gd name="T109" fmla="*/ 2083 h 5285"/>
                    <a:gd name="T110" fmla="*/ 6135 w 6765"/>
                    <a:gd name="T111" fmla="*/ 1423 h 5285"/>
                    <a:gd name="T112" fmla="*/ 6135 w 6765"/>
                    <a:gd name="T113" fmla="*/ 1423 h 5285"/>
                    <a:gd name="T114" fmla="*/ 6101 w 6765"/>
                    <a:gd name="T115" fmla="*/ 1433 h 5285"/>
                    <a:gd name="T116" fmla="*/ 5749 w 6765"/>
                    <a:gd name="T117" fmla="*/ 2083 h 5285"/>
                    <a:gd name="T118" fmla="*/ 5198 w 6765"/>
                    <a:gd name="T119" fmla="*/ 2083 h 5285"/>
                    <a:gd name="T120" fmla="*/ 5537 w 6765"/>
                    <a:gd name="T121" fmla="*/ 742 h 5285"/>
                    <a:gd name="T122" fmla="*/ 6566 w 6765"/>
                    <a:gd name="T123" fmla="*/ 742 h 5285"/>
                    <a:gd name="T124" fmla="*/ 6135 w 6765"/>
                    <a:gd name="T125" fmla="*/ 1423 h 5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6765" h="5285">
                      <a:moveTo>
                        <a:pt x="6747" y="647"/>
                      </a:moveTo>
                      <a:lnTo>
                        <a:pt x="6747" y="647"/>
                      </a:lnTo>
                      <a:cubicBezTo>
                        <a:pt x="6744" y="561"/>
                        <a:pt x="6744" y="561"/>
                        <a:pt x="6744" y="561"/>
                      </a:cubicBezTo>
                      <a:cubicBezTo>
                        <a:pt x="5557" y="561"/>
                        <a:pt x="5557" y="561"/>
                        <a:pt x="5557" y="561"/>
                      </a:cubicBezTo>
                      <a:cubicBezTo>
                        <a:pt x="5571" y="387"/>
                        <a:pt x="5578" y="243"/>
                        <a:pt x="5578" y="144"/>
                      </a:cubicBezTo>
                      <a:cubicBezTo>
                        <a:pt x="5639" y="144"/>
                        <a:pt x="5639" y="144"/>
                        <a:pt x="5639" y="144"/>
                      </a:cubicBezTo>
                      <a:cubicBezTo>
                        <a:pt x="5680" y="144"/>
                        <a:pt x="5711" y="113"/>
                        <a:pt x="5711" y="72"/>
                      </a:cubicBezTo>
                      <a:cubicBezTo>
                        <a:pt x="5711" y="31"/>
                        <a:pt x="5680" y="0"/>
                        <a:pt x="5639" y="0"/>
                      </a:cubicBezTo>
                      <a:cubicBezTo>
                        <a:pt x="5578" y="0"/>
                        <a:pt x="5578" y="0"/>
                        <a:pt x="5578" y="0"/>
                      </a:cubicBezTo>
                      <a:cubicBezTo>
                        <a:pt x="3382" y="0"/>
                        <a:pt x="3382" y="0"/>
                        <a:pt x="3382" y="0"/>
                      </a:cubicBezTo>
                      <a:cubicBezTo>
                        <a:pt x="1187" y="0"/>
                        <a:pt x="1187" y="0"/>
                        <a:pt x="1187" y="0"/>
                      </a:cubicBezTo>
                      <a:cubicBezTo>
                        <a:pt x="1125" y="0"/>
                        <a:pt x="1125" y="0"/>
                        <a:pt x="1125" y="0"/>
                      </a:cubicBezTo>
                      <a:cubicBezTo>
                        <a:pt x="1084" y="0"/>
                        <a:pt x="1053" y="31"/>
                        <a:pt x="1053" y="72"/>
                      </a:cubicBezTo>
                      <a:cubicBezTo>
                        <a:pt x="1053" y="113"/>
                        <a:pt x="1084" y="144"/>
                        <a:pt x="1125" y="144"/>
                      </a:cubicBezTo>
                      <a:cubicBezTo>
                        <a:pt x="1187" y="144"/>
                        <a:pt x="1187" y="144"/>
                        <a:pt x="1187" y="144"/>
                      </a:cubicBezTo>
                      <a:cubicBezTo>
                        <a:pt x="1187" y="243"/>
                        <a:pt x="1194" y="387"/>
                        <a:pt x="1207" y="561"/>
                      </a:cubicBezTo>
                      <a:cubicBezTo>
                        <a:pt x="21" y="561"/>
                        <a:pt x="21" y="561"/>
                        <a:pt x="21" y="561"/>
                      </a:cubicBezTo>
                      <a:cubicBezTo>
                        <a:pt x="17" y="647"/>
                        <a:pt x="17" y="647"/>
                        <a:pt x="17" y="647"/>
                      </a:cubicBezTo>
                      <a:cubicBezTo>
                        <a:pt x="0" y="896"/>
                        <a:pt x="92" y="1402"/>
                        <a:pt x="537" y="1580"/>
                      </a:cubicBezTo>
                      <a:cubicBezTo>
                        <a:pt x="906" y="2264"/>
                        <a:pt x="906" y="2264"/>
                        <a:pt x="906" y="2264"/>
                      </a:cubicBezTo>
                      <a:cubicBezTo>
                        <a:pt x="1655" y="2264"/>
                        <a:pt x="1655" y="2264"/>
                        <a:pt x="1655" y="2264"/>
                      </a:cubicBezTo>
                      <a:cubicBezTo>
                        <a:pt x="1925" y="2791"/>
                        <a:pt x="2356" y="3232"/>
                        <a:pt x="3037" y="3345"/>
                      </a:cubicBezTo>
                      <a:cubicBezTo>
                        <a:pt x="3037" y="3837"/>
                        <a:pt x="3037" y="3837"/>
                        <a:pt x="3037" y="3837"/>
                      </a:cubicBezTo>
                      <a:cubicBezTo>
                        <a:pt x="2979" y="3837"/>
                        <a:pt x="2979" y="3837"/>
                        <a:pt x="2979" y="3837"/>
                      </a:cubicBezTo>
                      <a:cubicBezTo>
                        <a:pt x="2979" y="3837"/>
                        <a:pt x="2814" y="4097"/>
                        <a:pt x="2979" y="4313"/>
                      </a:cubicBezTo>
                      <a:cubicBezTo>
                        <a:pt x="3037" y="4313"/>
                        <a:pt x="3037" y="4313"/>
                        <a:pt x="3037" y="4313"/>
                      </a:cubicBezTo>
                      <a:cubicBezTo>
                        <a:pt x="3037" y="4613"/>
                        <a:pt x="3037" y="4613"/>
                        <a:pt x="3037" y="4613"/>
                      </a:cubicBezTo>
                      <a:cubicBezTo>
                        <a:pt x="3016" y="4613"/>
                        <a:pt x="3016" y="4613"/>
                        <a:pt x="3016" y="4613"/>
                      </a:cubicBezTo>
                      <a:cubicBezTo>
                        <a:pt x="2924" y="4613"/>
                        <a:pt x="2845" y="4689"/>
                        <a:pt x="2845" y="4784"/>
                      </a:cubicBezTo>
                      <a:cubicBezTo>
                        <a:pt x="2845" y="5113"/>
                        <a:pt x="2845" y="5113"/>
                        <a:pt x="2845" y="5113"/>
                      </a:cubicBezTo>
                      <a:cubicBezTo>
                        <a:pt x="2845" y="5208"/>
                        <a:pt x="2924" y="5284"/>
                        <a:pt x="3016" y="5284"/>
                      </a:cubicBezTo>
                      <a:cubicBezTo>
                        <a:pt x="3037" y="5284"/>
                        <a:pt x="3037" y="5284"/>
                        <a:pt x="3037" y="5284"/>
                      </a:cubicBezTo>
                      <a:cubicBezTo>
                        <a:pt x="3727" y="5284"/>
                        <a:pt x="3727" y="5284"/>
                        <a:pt x="3727" y="5284"/>
                      </a:cubicBezTo>
                      <a:cubicBezTo>
                        <a:pt x="3748" y="5284"/>
                        <a:pt x="3748" y="5284"/>
                        <a:pt x="3748" y="5284"/>
                      </a:cubicBezTo>
                      <a:cubicBezTo>
                        <a:pt x="3841" y="5284"/>
                        <a:pt x="3919" y="5208"/>
                        <a:pt x="3919" y="5113"/>
                      </a:cubicBezTo>
                      <a:cubicBezTo>
                        <a:pt x="3919" y="4784"/>
                        <a:pt x="3919" y="4784"/>
                        <a:pt x="3919" y="4784"/>
                      </a:cubicBezTo>
                      <a:cubicBezTo>
                        <a:pt x="3919" y="4689"/>
                        <a:pt x="3841" y="4613"/>
                        <a:pt x="3748" y="4613"/>
                      </a:cubicBezTo>
                      <a:cubicBezTo>
                        <a:pt x="3727" y="4613"/>
                        <a:pt x="3727" y="4613"/>
                        <a:pt x="3727" y="4613"/>
                      </a:cubicBezTo>
                      <a:cubicBezTo>
                        <a:pt x="3727" y="4313"/>
                        <a:pt x="3727" y="4313"/>
                        <a:pt x="3727" y="4313"/>
                      </a:cubicBezTo>
                      <a:cubicBezTo>
                        <a:pt x="3786" y="4313"/>
                        <a:pt x="3786" y="4313"/>
                        <a:pt x="3786" y="4313"/>
                      </a:cubicBezTo>
                      <a:cubicBezTo>
                        <a:pt x="3950" y="4097"/>
                        <a:pt x="3786" y="3837"/>
                        <a:pt x="3786" y="3837"/>
                      </a:cubicBezTo>
                      <a:cubicBezTo>
                        <a:pt x="3727" y="3837"/>
                        <a:pt x="3727" y="3837"/>
                        <a:pt x="3727" y="3837"/>
                      </a:cubicBezTo>
                      <a:cubicBezTo>
                        <a:pt x="3727" y="3345"/>
                        <a:pt x="3727" y="3345"/>
                        <a:pt x="3727" y="3345"/>
                      </a:cubicBezTo>
                      <a:cubicBezTo>
                        <a:pt x="4408" y="3232"/>
                        <a:pt x="4839" y="2791"/>
                        <a:pt x="5109" y="2264"/>
                      </a:cubicBezTo>
                      <a:cubicBezTo>
                        <a:pt x="5858" y="2264"/>
                        <a:pt x="5858" y="2264"/>
                        <a:pt x="5858" y="2264"/>
                      </a:cubicBezTo>
                      <a:cubicBezTo>
                        <a:pt x="6227" y="1580"/>
                        <a:pt x="6227" y="1580"/>
                        <a:pt x="6227" y="1580"/>
                      </a:cubicBezTo>
                      <a:cubicBezTo>
                        <a:pt x="6672" y="1402"/>
                        <a:pt x="6764" y="896"/>
                        <a:pt x="6747" y="647"/>
                      </a:cubicBezTo>
                      <a:close/>
                      <a:moveTo>
                        <a:pt x="1016" y="2083"/>
                      </a:moveTo>
                      <a:lnTo>
                        <a:pt x="1016" y="2083"/>
                      </a:lnTo>
                      <a:cubicBezTo>
                        <a:pt x="663" y="1433"/>
                        <a:pt x="663" y="1433"/>
                        <a:pt x="663" y="1433"/>
                      </a:cubicBezTo>
                      <a:cubicBezTo>
                        <a:pt x="629" y="1423"/>
                        <a:pt x="629" y="1423"/>
                        <a:pt x="629" y="1423"/>
                      </a:cubicBezTo>
                      <a:cubicBezTo>
                        <a:pt x="270" y="1297"/>
                        <a:pt x="205" y="913"/>
                        <a:pt x="198" y="742"/>
                      </a:cubicBezTo>
                      <a:cubicBezTo>
                        <a:pt x="1228" y="742"/>
                        <a:pt x="1228" y="742"/>
                        <a:pt x="1228" y="742"/>
                      </a:cubicBezTo>
                      <a:cubicBezTo>
                        <a:pt x="1272" y="1136"/>
                        <a:pt x="1368" y="1631"/>
                        <a:pt x="1566" y="2083"/>
                      </a:cubicBezTo>
                      <a:lnTo>
                        <a:pt x="1016" y="2083"/>
                      </a:lnTo>
                      <a:close/>
                      <a:moveTo>
                        <a:pt x="6135" y="1423"/>
                      </a:moveTo>
                      <a:lnTo>
                        <a:pt x="6135" y="1423"/>
                      </a:lnTo>
                      <a:cubicBezTo>
                        <a:pt x="6101" y="1433"/>
                        <a:pt x="6101" y="1433"/>
                        <a:pt x="6101" y="1433"/>
                      </a:cubicBezTo>
                      <a:cubicBezTo>
                        <a:pt x="5749" y="2083"/>
                        <a:pt x="5749" y="2083"/>
                        <a:pt x="5749" y="2083"/>
                      </a:cubicBezTo>
                      <a:cubicBezTo>
                        <a:pt x="5198" y="2083"/>
                        <a:pt x="5198" y="2083"/>
                        <a:pt x="5198" y="2083"/>
                      </a:cubicBezTo>
                      <a:cubicBezTo>
                        <a:pt x="5396" y="1631"/>
                        <a:pt x="5492" y="1136"/>
                        <a:pt x="5537" y="742"/>
                      </a:cubicBezTo>
                      <a:cubicBezTo>
                        <a:pt x="6566" y="742"/>
                        <a:pt x="6566" y="742"/>
                        <a:pt x="6566" y="742"/>
                      </a:cubicBezTo>
                      <a:cubicBezTo>
                        <a:pt x="6559" y="913"/>
                        <a:pt x="6498" y="1297"/>
                        <a:pt x="6135" y="142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2" name="Freeform 199"/>
                <p:cNvSpPr>
                  <a:spLocks noChangeArrowheads="1"/>
                </p:cNvSpPr>
                <p:nvPr/>
              </p:nvSpPr>
              <p:spPr bwMode="auto">
                <a:xfrm>
                  <a:off x="12019955" y="5983132"/>
                  <a:ext cx="330114" cy="16920"/>
                </a:xfrm>
                <a:custGeom>
                  <a:avLst/>
                  <a:gdLst>
                    <a:gd name="T0" fmla="*/ 690 w 691"/>
                    <a:gd name="T1" fmla="*/ 37 h 38"/>
                    <a:gd name="T2" fmla="*/ 0 w 691"/>
                    <a:gd name="T3" fmla="*/ 37 h 38"/>
                    <a:gd name="T4" fmla="*/ 0 w 691"/>
                    <a:gd name="T5" fmla="*/ 0 h 38"/>
                    <a:gd name="T6" fmla="*/ 690 w 691"/>
                    <a:gd name="T7" fmla="*/ 0 h 38"/>
                    <a:gd name="T8" fmla="*/ 690 w 691"/>
                    <a:gd name="T9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1" h="38">
                      <a:moveTo>
                        <a:pt x="690" y="37"/>
                      </a:moveTo>
                      <a:lnTo>
                        <a:pt x="0" y="37"/>
                      </a:lnTo>
                      <a:lnTo>
                        <a:pt x="0" y="0"/>
                      </a:lnTo>
                      <a:lnTo>
                        <a:pt x="690" y="0"/>
                      </a:lnTo>
                      <a:lnTo>
                        <a:pt x="690" y="37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6" name="Freeform 200"/>
                <p:cNvSpPr>
                  <a:spLocks noChangeArrowheads="1"/>
                </p:cNvSpPr>
                <p:nvPr/>
              </p:nvSpPr>
              <p:spPr bwMode="auto">
                <a:xfrm>
                  <a:off x="12019955" y="5737792"/>
                  <a:ext cx="330114" cy="16920"/>
                </a:xfrm>
                <a:custGeom>
                  <a:avLst/>
                  <a:gdLst>
                    <a:gd name="T0" fmla="*/ 690 w 691"/>
                    <a:gd name="T1" fmla="*/ 37 h 38"/>
                    <a:gd name="T2" fmla="*/ 0 w 691"/>
                    <a:gd name="T3" fmla="*/ 37 h 38"/>
                    <a:gd name="T4" fmla="*/ 0 w 691"/>
                    <a:gd name="T5" fmla="*/ 0 h 38"/>
                    <a:gd name="T6" fmla="*/ 690 w 691"/>
                    <a:gd name="T7" fmla="*/ 0 h 38"/>
                    <a:gd name="T8" fmla="*/ 690 w 691"/>
                    <a:gd name="T9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1" h="38">
                      <a:moveTo>
                        <a:pt x="690" y="37"/>
                      </a:moveTo>
                      <a:lnTo>
                        <a:pt x="0" y="37"/>
                      </a:lnTo>
                      <a:lnTo>
                        <a:pt x="0" y="0"/>
                      </a:lnTo>
                      <a:lnTo>
                        <a:pt x="690" y="0"/>
                      </a:lnTo>
                      <a:lnTo>
                        <a:pt x="690" y="37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7" name="Freeform 201"/>
                <p:cNvSpPr>
                  <a:spLocks noChangeArrowheads="1"/>
                </p:cNvSpPr>
                <p:nvPr/>
              </p:nvSpPr>
              <p:spPr bwMode="auto">
                <a:xfrm>
                  <a:off x="12019955" y="5519947"/>
                  <a:ext cx="330114" cy="16920"/>
                </a:xfrm>
                <a:custGeom>
                  <a:avLst/>
                  <a:gdLst>
                    <a:gd name="T0" fmla="*/ 690 w 691"/>
                    <a:gd name="T1" fmla="*/ 37 h 38"/>
                    <a:gd name="T2" fmla="*/ 0 w 691"/>
                    <a:gd name="T3" fmla="*/ 37 h 38"/>
                    <a:gd name="T4" fmla="*/ 0 w 691"/>
                    <a:gd name="T5" fmla="*/ 0 h 38"/>
                    <a:gd name="T6" fmla="*/ 690 w 691"/>
                    <a:gd name="T7" fmla="*/ 0 h 38"/>
                    <a:gd name="T8" fmla="*/ 690 w 691"/>
                    <a:gd name="T9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1" h="38">
                      <a:moveTo>
                        <a:pt x="690" y="37"/>
                      </a:moveTo>
                      <a:lnTo>
                        <a:pt x="0" y="37"/>
                      </a:lnTo>
                      <a:lnTo>
                        <a:pt x="0" y="0"/>
                      </a:lnTo>
                      <a:lnTo>
                        <a:pt x="690" y="0"/>
                      </a:lnTo>
                      <a:lnTo>
                        <a:pt x="690" y="37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8" name="Freeform 202"/>
                <p:cNvSpPr>
                  <a:spLocks noChangeArrowheads="1"/>
                </p:cNvSpPr>
                <p:nvPr/>
              </p:nvSpPr>
              <p:spPr bwMode="auto">
                <a:xfrm>
                  <a:off x="11131187" y="3984457"/>
                  <a:ext cx="2105534" cy="27495"/>
                </a:xfrm>
                <a:custGeom>
                  <a:avLst/>
                  <a:gdLst>
                    <a:gd name="T0" fmla="*/ 4391 w 4392"/>
                    <a:gd name="T1" fmla="*/ 62 h 63"/>
                    <a:gd name="T2" fmla="*/ 0 w 4392"/>
                    <a:gd name="T3" fmla="*/ 62 h 63"/>
                    <a:gd name="T4" fmla="*/ 0 w 4392"/>
                    <a:gd name="T5" fmla="*/ 0 h 63"/>
                    <a:gd name="T6" fmla="*/ 4391 w 4392"/>
                    <a:gd name="T7" fmla="*/ 0 h 63"/>
                    <a:gd name="T8" fmla="*/ 4391 w 4392"/>
                    <a:gd name="T9" fmla="*/ 6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92" h="63">
                      <a:moveTo>
                        <a:pt x="4391" y="62"/>
                      </a:moveTo>
                      <a:lnTo>
                        <a:pt x="0" y="62"/>
                      </a:lnTo>
                      <a:lnTo>
                        <a:pt x="0" y="0"/>
                      </a:lnTo>
                      <a:lnTo>
                        <a:pt x="4391" y="0"/>
                      </a:lnTo>
                      <a:lnTo>
                        <a:pt x="4391" y="62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9" name="Freeform 203"/>
                <p:cNvSpPr>
                  <a:spLocks noChangeArrowheads="1"/>
                </p:cNvSpPr>
                <p:nvPr/>
              </p:nvSpPr>
              <p:spPr bwMode="auto">
                <a:xfrm>
                  <a:off x="12019955" y="6114262"/>
                  <a:ext cx="330114" cy="10575"/>
                </a:xfrm>
                <a:custGeom>
                  <a:avLst/>
                  <a:gdLst>
                    <a:gd name="T0" fmla="*/ 690 w 691"/>
                    <a:gd name="T1" fmla="*/ 0 h 28"/>
                    <a:gd name="T2" fmla="*/ 0 w 691"/>
                    <a:gd name="T3" fmla="*/ 0 h 28"/>
                    <a:gd name="T4" fmla="*/ 0 w 691"/>
                    <a:gd name="T5" fmla="*/ 27 h 28"/>
                    <a:gd name="T6" fmla="*/ 690 w 691"/>
                    <a:gd name="T7" fmla="*/ 27 h 28"/>
                    <a:gd name="T8" fmla="*/ 690 w 69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1" h="28">
                      <a:moveTo>
                        <a:pt x="690" y="0"/>
                      </a:move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690" y="27"/>
                      </a:lnTo>
                      <a:lnTo>
                        <a:pt x="690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60" name="Freeform 205"/>
                <p:cNvSpPr>
                  <a:spLocks noChangeArrowheads="1"/>
                </p:cNvSpPr>
                <p:nvPr/>
              </p:nvSpPr>
              <p:spPr bwMode="auto">
                <a:xfrm>
                  <a:off x="11768137" y="6509767"/>
                  <a:ext cx="831633" cy="376470"/>
                </a:xfrm>
                <a:custGeom>
                  <a:avLst/>
                  <a:gdLst>
                    <a:gd name="T0" fmla="*/ 1738 w 1739"/>
                    <a:gd name="T1" fmla="*/ 790 h 791"/>
                    <a:gd name="T2" fmla="*/ 0 w 1739"/>
                    <a:gd name="T3" fmla="*/ 790 h 791"/>
                    <a:gd name="T4" fmla="*/ 0 w 1739"/>
                    <a:gd name="T5" fmla="*/ 0 h 791"/>
                    <a:gd name="T6" fmla="*/ 1738 w 1739"/>
                    <a:gd name="T7" fmla="*/ 0 h 791"/>
                    <a:gd name="T8" fmla="*/ 1738 w 1739"/>
                    <a:gd name="T9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9" h="791">
                      <a:moveTo>
                        <a:pt x="1738" y="790"/>
                      </a:moveTo>
                      <a:lnTo>
                        <a:pt x="0" y="790"/>
                      </a:lnTo>
                      <a:lnTo>
                        <a:pt x="0" y="0"/>
                      </a:lnTo>
                      <a:lnTo>
                        <a:pt x="1738" y="0"/>
                      </a:lnTo>
                      <a:lnTo>
                        <a:pt x="1738" y="79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61" name="Freeform 206"/>
                <p:cNvSpPr>
                  <a:spLocks noChangeArrowheads="1"/>
                </p:cNvSpPr>
                <p:nvPr/>
              </p:nvSpPr>
              <p:spPr bwMode="auto">
                <a:xfrm>
                  <a:off x="11486694" y="6509767"/>
                  <a:ext cx="1392404" cy="12690"/>
                </a:xfrm>
                <a:custGeom>
                  <a:avLst/>
                  <a:gdLst>
                    <a:gd name="T0" fmla="*/ 2907 w 2908"/>
                    <a:gd name="T1" fmla="*/ 28 h 29"/>
                    <a:gd name="T2" fmla="*/ 0 w 2908"/>
                    <a:gd name="T3" fmla="*/ 28 h 29"/>
                    <a:gd name="T4" fmla="*/ 0 w 2908"/>
                    <a:gd name="T5" fmla="*/ 0 h 29"/>
                    <a:gd name="T6" fmla="*/ 2907 w 2908"/>
                    <a:gd name="T7" fmla="*/ 0 h 29"/>
                    <a:gd name="T8" fmla="*/ 2907 w 2908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8" h="29">
                      <a:moveTo>
                        <a:pt x="2907" y="28"/>
                      </a:moveTo>
                      <a:lnTo>
                        <a:pt x="0" y="28"/>
                      </a:lnTo>
                      <a:lnTo>
                        <a:pt x="0" y="0"/>
                      </a:lnTo>
                      <a:lnTo>
                        <a:pt x="2907" y="0"/>
                      </a:lnTo>
                      <a:lnTo>
                        <a:pt x="2907" y="2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666933" y="3883539"/>
                <a:ext cx="1093814" cy="615517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rtlCol="0">
                <a:spAutoFit/>
              </a:bodyPr>
              <a:lstStyle/>
              <a:p>
                <a:pPr algn="r"/>
                <a:r>
                  <a:rPr lang="en-US" sz="2800" b="1" dirty="0" smtClean="0">
                    <a:solidFill>
                      <a:schemeClr val="bg1"/>
                    </a:solidFill>
                    <a:latin typeface="Lato Regular"/>
                  </a:rPr>
                  <a:t>LLVM</a:t>
                </a:r>
                <a:endParaRPr lang="id-ID" sz="2800" b="1" dirty="0">
                  <a:solidFill>
                    <a:schemeClr val="bg1"/>
                  </a:solidFill>
                  <a:latin typeface="Lato Regular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573869" y="6134543"/>
              <a:ext cx="1755983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Scanner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92667" y="6036701"/>
              <a:ext cx="1568432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Parser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21461" y="6126446"/>
              <a:ext cx="1005778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AST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319785" y="6103569"/>
              <a:ext cx="1193330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SAST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264161" y="5895832"/>
              <a:ext cx="2506188" cy="1114115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Code</a:t>
              </a:r>
            </a:p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 Generation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9" name="Right Arrow 68"/>
            <p:cNvSpPr/>
            <p:nvPr/>
          </p:nvSpPr>
          <p:spPr>
            <a:xfrm>
              <a:off x="16094369" y="6298927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Arrow 69"/>
            <p:cNvSpPr/>
            <p:nvPr/>
          </p:nvSpPr>
          <p:spPr>
            <a:xfrm>
              <a:off x="19948149" y="6256843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181475" y="7565327"/>
              <a:ext cx="1005778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AST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75" name="Right Arrow 74"/>
            <p:cNvSpPr/>
            <p:nvPr/>
          </p:nvSpPr>
          <p:spPr>
            <a:xfrm rot="5400000">
              <a:off x="2685114" y="4605119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8482955" y="6344445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12274620" y="6294742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80160" y="4457700"/>
              <a:ext cx="19175989" cy="402336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0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ferris dir="l"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337</TotalTime>
  <Words>431</Words>
  <Application>Microsoft Macintosh PowerPoint</Application>
  <PresentationFormat>Custom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Calibri</vt:lpstr>
      <vt:lpstr>Calibri Light</vt:lpstr>
      <vt:lpstr>Consolas</vt:lpstr>
      <vt:lpstr>Courier New</vt:lpstr>
      <vt:lpstr>DengXian</vt:lpstr>
      <vt:lpstr>Gill Sans</vt:lpstr>
      <vt:lpstr>Lato</vt:lpstr>
      <vt:lpstr>Lato Light</vt:lpstr>
      <vt:lpstr>Lato Regular</vt:lpstr>
      <vt:lpstr>Open Sans</vt:lpstr>
      <vt:lpstr>Open Sans Light</vt:lpstr>
      <vt:lpstr>Roboto Light</vt:lpstr>
      <vt:lpstr>Source Sans Pro Semibold</vt:lpstr>
      <vt:lpstr>Times New Roman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</dc:creator>
  <cp:lastModifiedBy>Sean Lu</cp:lastModifiedBy>
  <cp:revision>3076</cp:revision>
  <dcterms:created xsi:type="dcterms:W3CDTF">2014-11-12T21:47:00Z</dcterms:created>
  <dcterms:modified xsi:type="dcterms:W3CDTF">2016-08-11T19:04:57Z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