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hyperlink" Target="https://colab.research.google.com/drive/1gMXGmcP54j0J3y81st07B4dD3Z5GX5mD?usp=drive_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hyperlink" Target="https://www.kaggle.com/datasets/mitramir5/the-big-bang-theory-series-transcript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5400">
                <a:gradFill>
                  <a:gsLst>
                    <a:gs pos="0">
                      <a:schemeClr val="bg1"/>
                    </a:gs>
                    <a:gs pos="42000">
                      <a:srgbClr val="6ACCF2"/>
                    </a:gs>
                    <a:gs pos="100000">
                      <a:srgbClr val="2497EA"/>
                    </a:gs>
                  </a:gsLst>
                  <a:lin ang="8100000" scaled="1"/>
                </a:gradFill>
              </a:rPr>
              <a:t>L</a:t>
            </a:r>
            <a:r>
              <a:rPr lang="en-US" altLang="zh-CN" sz="5400"/>
              <a:t>ittle</a:t>
            </a:r>
            <a:r>
              <a:rPr lang="en-US" altLang="zh-CN" sz="5400"/>
              <a:t> </a:t>
            </a:r>
            <a:r>
              <a:rPr lang="en-US" altLang="zh-CN" sz="5400">
                <a:gradFill>
                  <a:gsLst>
                    <a:gs pos="0">
                      <a:srgbClr val="FFDA32"/>
                    </a:gs>
                    <a:gs pos="100000">
                      <a:srgbClr val="EA2768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S</a:t>
            </a:r>
            <a:r>
              <a:rPr lang="en-US" altLang="zh-CN" sz="5400"/>
              <a:t>heldon </a:t>
            </a:r>
            <a:r>
              <a:rPr lang="en-US" altLang="zh-CN" sz="5400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</a:rPr>
              <a:t>T</a:t>
            </a:r>
            <a:r>
              <a:rPr lang="en-US" altLang="zh-CN" sz="5400"/>
              <a:t>alk </a:t>
            </a:r>
            <a:r>
              <a:rPr lang="en-US" altLang="zh-CN" sz="5400">
                <a:gradFill>
                  <a:gsLst>
                    <a:gs pos="100000">
                      <a:srgbClr val="F5C5D6"/>
                    </a:gs>
                    <a:gs pos="0">
                      <a:srgbClr val="9A97EF"/>
                    </a:gs>
                  </a:gsLst>
                  <a:lin ang="2700000" scaled="1"/>
                </a:gradFill>
              </a:rPr>
              <a:t>M</a:t>
            </a:r>
            <a:r>
              <a:rPr lang="en-US" altLang="zh-CN" sz="5400"/>
              <a:t>odel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gradFill>
                  <a:gsLst>
                    <a:gs pos="50000">
                      <a:srgbClr val="3474CB"/>
                    </a:gs>
                    <a:gs pos="0">
                      <a:srgbClr val="03BEC1"/>
                    </a:gs>
                    <a:gs pos="100000">
                      <a:srgbClr val="8E52DF"/>
                    </a:gs>
                  </a:gsLst>
                  <a:lin ang="5400000" scaled="1"/>
                </a:gradFill>
              </a:rPr>
              <a:t>LSTM</a:t>
            </a:r>
            <a:endParaRPr lang="en-US" altLang="zh-CN"/>
          </a:p>
          <a:p>
            <a:r>
              <a:rPr lang="en-US" altLang="zh-CN"/>
              <a:t>by </a:t>
            </a:r>
            <a:r>
              <a:rPr lang="en-US" altLang="zh-CN">
                <a:solidFill>
                  <a:srgbClr val="00B050"/>
                </a:solidFill>
              </a:rPr>
              <a:t>Jia Pei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on Aug 2025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Google Colab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Link is here: </a:t>
            </a:r>
            <a:r>
              <a:rPr lang="en-US" altLang="en-US">
                <a:hlinkClick r:id="rId1" action="ppaction://hlinkfile"/>
              </a:rPr>
              <a:t>https://colab.research.google.com/drive/1gMXGmcP54j0J3y81st07B4dD3Z5GX5mD?usp=drive_link</a:t>
            </a:r>
            <a:endParaRPr lang="en-US" altLang="en-US"/>
          </a:p>
          <a:p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Objective: Create a Sheldon chatbot based on The Big Bang Theory scripts</a:t>
            </a:r>
            <a:endParaRPr lang="en-US" altLang="en-US"/>
          </a:p>
          <a:p>
            <a:r>
              <a:rPr lang="en-US" altLang="en-US"/>
              <a:t>Technology Stack:</a:t>
            </a:r>
            <a:endParaRPr lang="en-US" altLang="en-US"/>
          </a:p>
          <a:p>
            <a:pPr lvl="1"/>
            <a:r>
              <a:rPr lang="en-US" altLang="en-US"/>
              <a:t>PyTorch + Transformers</a:t>
            </a:r>
            <a:endParaRPr lang="en-US" altLang="en-US"/>
          </a:p>
          <a:p>
            <a:pPr lvl="1"/>
            <a:r>
              <a:rPr lang="en-US" altLang="en-US"/>
              <a:t>Microsoft DialoGPT</a:t>
            </a:r>
            <a:endParaRPr lang="en-US" altLang="en-US"/>
          </a:p>
          <a:p>
            <a:pPr lvl="1"/>
            <a:r>
              <a:rPr lang="en-US" altLang="en-US">
                <a:hlinkClick r:id="rId1" tooltip="" action="ppaction://hlinkfile"/>
              </a:rPr>
              <a:t>Big Bang Theory Transcript Dataset</a:t>
            </a:r>
            <a:endParaRPr lang="en-US" altLang="en-US"/>
          </a:p>
          <a:p>
            <a:pPr lvl="1"/>
            <a:r>
              <a:rPr lang="en-US" altLang="en-US"/>
              <a:t>Google Colab GPU</a:t>
            </a:r>
            <a:endParaRPr lang="en-US" altLang="en-US"/>
          </a:p>
          <a:p>
            <a:r>
              <a:rPr lang="en-US" altLang="en-US"/>
              <a:t>Dataset: Big Bang Theory Seasons 1-10 transcripts from Kaggle</a:t>
            </a: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Technical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Model Selection: Microsoft DialoGPT-small</a:t>
            </a:r>
            <a:endParaRPr lang="en-US" altLang="en-US"/>
          </a:p>
          <a:p>
            <a:pPr lvl="1"/>
            <a:r>
              <a:rPr lang="en-US" altLang="en-US"/>
              <a:t>Based on GPT-2 architecture</a:t>
            </a:r>
            <a:endParaRPr lang="en-US" altLang="en-US"/>
          </a:p>
          <a:p>
            <a:pPr lvl="1"/>
            <a:r>
              <a:rPr lang="en-US" altLang="en-US"/>
              <a:t>Specifically trained for dialogue generation</a:t>
            </a:r>
            <a:endParaRPr lang="en-US" altLang="en-US"/>
          </a:p>
          <a:p>
            <a:pPr lvl="1"/>
            <a:r>
              <a:rPr lang="en-US" altLang="en-US"/>
              <a:t>Moderate parameter size, suitable for fine-tuning</a:t>
            </a:r>
            <a:endParaRPr lang="en-US" altLang="en-US"/>
          </a:p>
          <a:p>
            <a:r>
              <a:rPr lang="en-US" altLang="en-US"/>
              <a:t>Training Strategy:</a:t>
            </a:r>
            <a:endParaRPr lang="en-US" altLang="en-US"/>
          </a:p>
          <a:p>
            <a:pPr lvl="1"/>
            <a:r>
              <a:rPr lang="en-US" altLang="en-US"/>
              <a:t>Pre-trained model + domain adaptation</a:t>
            </a:r>
            <a:endParaRPr lang="en-US" altLang="en-US"/>
          </a:p>
          <a:p>
            <a:pPr lvl="1"/>
            <a:r>
              <a:rPr lang="en-US" altLang="en-US"/>
              <a:t>Context window: 5 previous dialogues as input</a:t>
            </a:r>
            <a:endParaRPr lang="en-US" altLang="en-US"/>
          </a:p>
          <a:p>
            <a:pPr lvl="1"/>
            <a:r>
              <a:rPr lang="en-US" altLang="en-US"/>
              <a:t>Sequence length: 512 tokens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Raw Data:</a:t>
            </a:r>
            <a:endParaRPr lang="en-US" altLang="en-US"/>
          </a:p>
          <a:p>
            <a:pPr lvl="1"/>
            <a:r>
              <a:rPr lang="en-US" altLang="en-US"/>
              <a:t>Episode names, dialogue content, character/scene</a:t>
            </a:r>
            <a:endParaRPr lang="en-US" altLang="en-US"/>
          </a:p>
          <a:p>
            <a:pPr lvl="1"/>
            <a:r>
              <a:rPr lang="en-US" altLang="en-US"/>
              <a:t>54,406 dialogue entries</a:t>
            </a:r>
            <a:endParaRPr lang="en-US" altLang="en-US"/>
          </a:p>
          <a:p>
            <a:r>
              <a:rPr lang="en-US" altLang="en-US"/>
              <a:t>Data Transformation:</a:t>
            </a:r>
            <a:endParaRPr lang="en-US" altLang="en-US"/>
          </a:p>
          <a:p>
            <a:pPr lvl="1"/>
            <a:r>
              <a:rPr lang="en-US" altLang="en-US"/>
              <a:t>Create dialogue context (5 historical dialogues)</a:t>
            </a:r>
            <a:endParaRPr lang="en-US" altLang="en-US"/>
          </a:p>
          <a:p>
            <a:pPr lvl="1"/>
            <a:r>
              <a:rPr lang="en-US" altLang="en-US"/>
              <a:t>Training set: 48,960 samples</a:t>
            </a:r>
            <a:endParaRPr lang="en-US" altLang="en-US"/>
          </a:p>
          <a:p>
            <a:pPr lvl="1"/>
            <a:r>
              <a:rPr lang="en-US" altLang="en-US"/>
              <a:t>Validation set: 5,441 samples</a:t>
            </a:r>
            <a:endParaRPr lang="en-US" altLang="en-US"/>
          </a:p>
          <a:p>
            <a:pPr lvl="1"/>
            <a:r>
              <a:rPr lang="en-US" altLang="en-US"/>
              <a:t>Format: context + [SEP] + response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Training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Training Configuration:</a:t>
            </a:r>
            <a:endParaRPr lang="en-US" altLang="en-US"/>
          </a:p>
          <a:p>
            <a:pPr lvl="1"/>
            <a:r>
              <a:rPr lang="en-US" altLang="en-US"/>
              <a:t>Learning rate: 5e-5</a:t>
            </a:r>
            <a:endParaRPr lang="en-US" altLang="en-US"/>
          </a:p>
          <a:p>
            <a:pPr lvl="1"/>
            <a:r>
              <a:rPr lang="en-US" altLang="en-US"/>
              <a:t>Batch size: 8</a:t>
            </a:r>
            <a:endParaRPr lang="en-US" altLang="en-US"/>
          </a:p>
          <a:p>
            <a:pPr lvl="1"/>
            <a:r>
              <a:rPr lang="en-US" altLang="en-US"/>
              <a:t>Training epochs: 3</a:t>
            </a:r>
            <a:endParaRPr lang="en-US" altLang="en-US"/>
          </a:p>
          <a:p>
            <a:pPr lvl="1"/>
            <a:r>
              <a:rPr lang="en-US" altLang="en-US"/>
              <a:t>Hardware: A100 GPU</a:t>
            </a:r>
            <a:endParaRPr lang="en-US" altLang="en-US"/>
          </a:p>
          <a:p>
            <a:r>
              <a:rPr lang="en-US" altLang="en-US"/>
              <a:t>Training Results:</a:t>
            </a:r>
            <a:endParaRPr lang="en-US" altLang="en-US"/>
          </a:p>
          <a:p>
            <a:pPr lvl="1"/>
            <a:r>
              <a:rPr lang="en-US" altLang="en-US"/>
              <a:t>Total time: 1 hour 12 minutes</a:t>
            </a:r>
            <a:endParaRPr lang="en-US" altLang="en-US"/>
          </a:p>
          <a:p>
            <a:pPr lvl="1"/>
            <a:r>
              <a:rPr lang="en-US" altLang="en-US"/>
              <a:t>Loss reduction: 0.5450 → 0.4841 → 0.4549</a:t>
            </a:r>
            <a:endParaRPr lang="en-US" altLang="en-US"/>
          </a:p>
          <a:p>
            <a:pPr lvl="1"/>
            <a:r>
              <a:rPr lang="en-US" altLang="en-US"/>
              <a:t>Final average loss: 0.4946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Model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Improvement Comparison:</a:t>
            </a:r>
            <a:endParaRPr lang="en-US" altLang="en-US"/>
          </a:p>
          <a:p>
            <a:pPr lvl="1"/>
            <a:r>
              <a:rPr lang="en-US" altLang="en-US"/>
              <a:t>Before Training: Generic responses, no character personality</a:t>
            </a:r>
            <a:endParaRPr lang="en-US" altLang="en-US"/>
          </a:p>
          <a:p>
            <a:pPr lvl="1"/>
            <a:r>
              <a:rPr lang="en-US" altLang="en-US"/>
              <a:t>After Training: More Sheldon-like responses</a:t>
            </a:r>
            <a:endParaRPr lang="en-US" altLang="en-US"/>
          </a:p>
          <a:p>
            <a:r>
              <a:rPr lang="en-US" altLang="en-US"/>
              <a:t>Generation Parameter Optimization:</a:t>
            </a:r>
            <a:endParaRPr lang="en-US" altLang="en-US"/>
          </a:p>
          <a:p>
            <a:pPr lvl="1"/>
            <a:r>
              <a:rPr lang="en-US" altLang="en-US"/>
              <a:t>Temperature: 0.6 (more deterministic)</a:t>
            </a:r>
            <a:endParaRPr lang="en-US" altLang="en-US"/>
          </a:p>
          <a:p>
            <a:pPr lvl="1"/>
            <a:r>
              <a:rPr lang="en-US" altLang="en-US"/>
              <a:t>Top-k: 20, Top-p: 0.8</a:t>
            </a:r>
            <a:endParaRPr lang="en-US" altLang="en-US"/>
          </a:p>
          <a:p>
            <a:pPr lvl="1"/>
            <a:r>
              <a:rPr lang="en-US" altLang="en-US"/>
              <a:t>Repetition penalty: 1.2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Actual Dialogue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User: Hello Sheldon, how are you?</a:t>
            </a:r>
            <a:endParaRPr lang="en-US" altLang="en-US"/>
          </a:p>
          <a:p>
            <a:r>
              <a:rPr lang="en-US" altLang="en-US"/>
              <a:t>Sheldon: Knock on door.  Oh! I’m sorry to hear that… (entering) Hello Penny and Leonard. We just wanted a little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User: What do you think about quantum physics?</a:t>
            </a:r>
            <a:endParaRPr lang="en-US" altLang="en-US"/>
          </a:p>
          <a:p>
            <a:r>
              <a:rPr lang="en-US" altLang="en-US"/>
              <a:t>Sheldon:  The apartment building lobby is playing Rock Band with live music samples synced up through walls as they descend i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User: Tell me about your roommate Leonard</a:t>
            </a:r>
            <a:endParaRPr lang="en-US" altLang="en-US"/>
          </a:p>
          <a:p>
            <a:r>
              <a:rPr lang="en-US" altLang="en-US"/>
              <a:t>Sheldon: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User: Bazinga!</a:t>
            </a:r>
            <a:endParaRPr lang="en-US" altLang="en-US"/>
          </a:p>
          <a:p>
            <a:r>
              <a:rPr lang="en-US" altLang="en-US"/>
              <a:t>Sheldon:  Yes indeed occurive thought occurred hey yeah sounds better safepants flyfast kill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722044,20042469,4364950,4364915],&quot;65&quot;:[20205081]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resource_record_key" val="{&quot;13&quot;:[4722044,20042469,4364950,4364915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Writer</Application>
  <PresentationFormat>宽屏</PresentationFormat>
  <Paragraphs>79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Little Sheldon Talk Model</vt:lpstr>
      <vt:lpstr>Google Colab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peijia</dc:creator>
  <cp:lastModifiedBy>JiaPei</cp:lastModifiedBy>
  <cp:revision>165</cp:revision>
  <dcterms:created xsi:type="dcterms:W3CDTF">2025-08-19T09:38:17Z</dcterms:created>
  <dcterms:modified xsi:type="dcterms:W3CDTF">2025-08-19T09:38:17Z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1033-7.4.1.8983</vt:lpwstr>
  </property>
  <property fmtid="{D5CDD505-2E9C-101B-9397-08002B2CF9AE}" pid="3" name="ICV">
    <vt:lpwstr>F0964067401AD01D52109A686BADD715_41</vt:lpwstr>
  </property>
</Properties>
</file>