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70434"/>
            <a:ext cx="2057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72" y="1700808"/>
            <a:ext cx="2171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9912" y="816387"/>
            <a:ext cx="1186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AR1220C-S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192.168.30.1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6839" y="1516572"/>
            <a:ext cx="124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S5735S-S32ST4X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IP:192.168.30.2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" y="2527765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674" y="2329527"/>
            <a:ext cx="151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光山石一层机房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IP:192.168.30.4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1027" idx="1"/>
            <a:endCxn id="1027" idx="1"/>
          </p:cNvCxnSpPr>
          <p:nvPr/>
        </p:nvCxnSpPr>
        <p:spPr>
          <a:xfrm>
            <a:off x="3305572" y="19198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27" idx="1"/>
          </p:cNvCxnSpPr>
          <p:nvPr/>
        </p:nvCxnSpPr>
        <p:spPr>
          <a:xfrm flipH="1">
            <a:off x="1177524" y="1919883"/>
            <a:ext cx="21280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28" idx="0"/>
          </p:cNvCxnSpPr>
          <p:nvPr/>
        </p:nvCxnSpPr>
        <p:spPr>
          <a:xfrm>
            <a:off x="1177524" y="1939195"/>
            <a:ext cx="0" cy="5885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17628" y="3298345"/>
            <a:ext cx="0" cy="37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5578" y="2633443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健身房一层机房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IP:192.168.30.3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424165" y="3279476"/>
            <a:ext cx="0" cy="140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54530" y="5024611"/>
            <a:ext cx="0" cy="37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17745" y="3314328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84" y="3676850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699206" y="4015501"/>
            <a:ext cx="85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87" y="3676850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847305" y="372974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506119" y="3314328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366709" y="2089464"/>
            <a:ext cx="1" cy="80209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3" y="3697981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33" y="3697981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43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6" y="3135392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94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51" y="3135392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86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0" y="3676788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99" y="3676788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02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73932" y="4087367"/>
            <a:ext cx="115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湖光山石周边室外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（东北角未安装光纤已通）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51060" y="3974368"/>
            <a:ext cx="999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健身房室外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191736" y="2083735"/>
            <a:ext cx="0" cy="77071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88" y="4653136"/>
            <a:ext cx="2038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12" y="5402028"/>
            <a:ext cx="2038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821063" y="4477174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S1730S-L16P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二层机房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69349" y="5246756"/>
            <a:ext cx="12795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S1730S-L16P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层天花板上机柜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65" y="5332544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279820" y="5640477"/>
            <a:ext cx="10503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吸顶二层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8" y="5332544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459992" y="539516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5316503" y="5053396"/>
            <a:ext cx="3594" cy="2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127500" y="5044411"/>
            <a:ext cx="0" cy="2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52" y="610120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639438" y="6457464"/>
            <a:ext cx="1259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吸顶三层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5" y="610120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730979" y="616382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6587490" y="5809754"/>
            <a:ext cx="8616" cy="292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375864" y="5809754"/>
            <a:ext cx="1" cy="292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1548" y="3896745"/>
            <a:ext cx="61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别墅区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1890" y="4450924"/>
            <a:ext cx="7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湖光山石南门东与中室外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610333" y="2099875"/>
            <a:ext cx="0" cy="93452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7051" y="2014504"/>
            <a:ext cx="0" cy="478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2507051" y="2014504"/>
            <a:ext cx="7985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51342" y="3559303"/>
            <a:ext cx="87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5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直接箭头连接符 76"/>
          <p:cNvCxnSpPr/>
          <p:nvPr/>
        </p:nvCxnSpPr>
        <p:spPr>
          <a:xfrm>
            <a:off x="310363" y="3034399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95801" y="3034399"/>
            <a:ext cx="2936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6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直接箭头连接符 79"/>
          <p:cNvCxnSpPr/>
          <p:nvPr/>
        </p:nvCxnSpPr>
        <p:spPr>
          <a:xfrm flipH="1">
            <a:off x="1403649" y="3064153"/>
            <a:ext cx="3376" cy="584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17" y="3660805"/>
            <a:ext cx="785632" cy="3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7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936210" y="4639204"/>
            <a:ext cx="94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0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直接箭头连接符 86"/>
          <p:cNvCxnSpPr/>
          <p:nvPr/>
        </p:nvCxnSpPr>
        <p:spPr>
          <a:xfrm>
            <a:off x="904875" y="399306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693249" y="399306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1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直接箭头连接符 89"/>
          <p:cNvCxnSpPr/>
          <p:nvPr/>
        </p:nvCxnSpPr>
        <p:spPr>
          <a:xfrm flipH="1">
            <a:off x="2256472" y="3817931"/>
            <a:ext cx="6902" cy="108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1693250" y="3817931"/>
            <a:ext cx="563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84" y="4896270"/>
            <a:ext cx="785632" cy="3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9" y="5587766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613594" y="5874531"/>
            <a:ext cx="14636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75" y="5596673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直接箭头连接符 98"/>
          <p:cNvCxnSpPr/>
          <p:nvPr/>
        </p:nvCxnSpPr>
        <p:spPr>
          <a:xfrm>
            <a:off x="1974861" y="5202992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507051" y="521052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79575" y="3298345"/>
            <a:ext cx="996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TP2210P2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楼楼梯间小弱电箱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10366" y="4896270"/>
            <a:ext cx="78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TP2210P3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楼中间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面板盒边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10" y="1237458"/>
            <a:ext cx="1136256" cy="37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" name="直接箭头连接符 107"/>
          <p:cNvCxnSpPr/>
          <p:nvPr/>
        </p:nvCxnSpPr>
        <p:spPr>
          <a:xfrm flipH="1">
            <a:off x="2626136" y="1425120"/>
            <a:ext cx="98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418332" y="1562314"/>
            <a:ext cx="145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AC300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IP:192.168.30.253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763926" y="2955836"/>
            <a:ext cx="1610762" cy="157127"/>
            <a:chOff x="2763926" y="2955836"/>
            <a:chExt cx="1610762" cy="157127"/>
          </a:xfrm>
        </p:grpSpPr>
        <p:pic>
          <p:nvPicPr>
            <p:cNvPr id="113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926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045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916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872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9" name="直接箭头连接符 118"/>
          <p:cNvCxnSpPr>
            <a:stCxn id="113" idx="2"/>
            <a:endCxn id="1031" idx="0"/>
          </p:cNvCxnSpPr>
          <p:nvPr/>
        </p:nvCxnSpPr>
        <p:spPr>
          <a:xfrm>
            <a:off x="2960334" y="3112963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3386392" y="3124379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3778461" y="3112963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4148181" y="3102011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3767828" y="2106035"/>
            <a:ext cx="1" cy="78551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4157706" y="2118969"/>
            <a:ext cx="0" cy="77801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>
            <a:off x="2968576" y="2083735"/>
            <a:ext cx="1533" cy="80781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2965256" y="2083735"/>
            <a:ext cx="340317" cy="66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6" y="2544354"/>
            <a:ext cx="419939" cy="16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2407038" y="2699641"/>
            <a:ext cx="1" cy="444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2577496" y="2671246"/>
            <a:ext cx="0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29" y="3085419"/>
            <a:ext cx="419939" cy="16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箭头连接符 143"/>
          <p:cNvCxnSpPr/>
          <p:nvPr/>
        </p:nvCxnSpPr>
        <p:spPr>
          <a:xfrm>
            <a:off x="4722365" y="3303695"/>
            <a:ext cx="0" cy="37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4528782" y="3314328"/>
            <a:ext cx="0" cy="355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722813" y="3034399"/>
            <a:ext cx="0" cy="24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306496" y="3996101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7221545" y="3291791"/>
            <a:ext cx="0" cy="37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40" y="487893"/>
            <a:ext cx="698227" cy="42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95" y="92270"/>
            <a:ext cx="656409" cy="3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直接箭头连接符 159"/>
          <p:cNvCxnSpPr/>
          <p:nvPr/>
        </p:nvCxnSpPr>
        <p:spPr>
          <a:xfrm>
            <a:off x="4543032" y="1429332"/>
            <a:ext cx="0" cy="276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/>
          <p:nvPr/>
        </p:nvCxnSpPr>
        <p:spPr>
          <a:xfrm flipH="1">
            <a:off x="3080433" y="811321"/>
            <a:ext cx="977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4057694" y="811321"/>
            <a:ext cx="0" cy="21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4121704" y="404664"/>
            <a:ext cx="307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4428770" y="404664"/>
            <a:ext cx="0" cy="61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318675" y="908720"/>
            <a:ext cx="7457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电信宽带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B(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暂无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47305" y="123313"/>
            <a:ext cx="3259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核心路由接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条宽带，互为备份，断一条宽带会自动切换另一条线路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接入总终端数不能超过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上网已做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限速及负载均衡策略；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键身房区域：配置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vlan10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，接入宽带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地址分配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192.168.10.0/24;</a:t>
            </a: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湖光山石区域：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vlan20,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192.168.20.0/24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管理地址：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AR1220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192.168.30.1,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汇聚交换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192.168.30.2,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健身房交换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192.168.30.3,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湖光山石交换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192.168.10.4,AC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控制器：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192.168.30.253;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统一管理用户名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Root@123456;telnet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50002</a:t>
            </a: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的均为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POE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供电交换机；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光猫、核心路由器、汇聚交换、接入交换等设备需保证机房温度低于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度，长时间高温会造成设备老化过快与网络不稳定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室内无线距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位置能覆盖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10-15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20-30M)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2.4Ghz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频段测能穿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堵墙网速在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以上且同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同时连接终端不要超过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5Ghz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频段网速在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200Mbps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未限速情况下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且同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同时连接终端不要超过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5Ghz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尽量不要穿墙使用；以保证使用者的体验及无线网络的稳定性。</a:t>
            </a:r>
          </a:p>
        </p:txBody>
      </p:sp>
      <p:cxnSp>
        <p:nvCxnSpPr>
          <p:cNvPr id="192" name="直接连接符 191"/>
          <p:cNvCxnSpPr/>
          <p:nvPr/>
        </p:nvCxnSpPr>
        <p:spPr>
          <a:xfrm flipH="1">
            <a:off x="5448466" y="2076437"/>
            <a:ext cx="7432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5091178" y="2567138"/>
            <a:ext cx="3657286" cy="41211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5055681" y="64574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健身房区域</a:t>
            </a:r>
            <a:endParaRPr lang="zh-CN" altLang="en-US" sz="1000" b="1" i="1" u="sng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51341" y="2253700"/>
            <a:ext cx="4920747" cy="41255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42729" y="61653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湖光山石区域</a:t>
            </a:r>
            <a:endParaRPr lang="zh-CN" altLang="en-US" sz="1000" b="1" i="1" u="sng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1300789" y="66381"/>
            <a:ext cx="4519312" cy="211408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/>
          <p:cNvCxnSpPr/>
          <p:nvPr/>
        </p:nvCxnSpPr>
        <p:spPr>
          <a:xfrm>
            <a:off x="3607990" y="1425120"/>
            <a:ext cx="0" cy="295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316122" y="940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天悦酒店机房</a:t>
            </a:r>
            <a:endParaRPr lang="zh-CN" altLang="en-US" sz="1000" b="1" i="1" u="sng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2" name="直接连接符 221"/>
          <p:cNvCxnSpPr/>
          <p:nvPr/>
        </p:nvCxnSpPr>
        <p:spPr>
          <a:xfrm flipH="1">
            <a:off x="616626" y="1311251"/>
            <a:ext cx="59111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624577" y="1499983"/>
            <a:ext cx="58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10921" y="1195835"/>
            <a:ext cx="629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光纤线：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21826" y="1387162"/>
            <a:ext cx="522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网线：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136474" y="2323705"/>
            <a:ext cx="1762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</a:t>
            </a:r>
            <a:r>
              <a:rPr lang="zh-CN" altLang="en-US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（光纤电由信电房跳接）</a:t>
            </a:r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97106" y="1908125"/>
            <a:ext cx="95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</a:t>
            </a:r>
            <a:r>
              <a:rPr lang="zh-CN" altLang="en-US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光纤由电信</a:t>
            </a:r>
            <a:r>
              <a:rPr lang="zh-CN" altLang="en-US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电房跳接）</a:t>
            </a:r>
            <a:r>
              <a:rPr lang="en-US" altLang="zh-CN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497635" y="904077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G0/0/12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491327" y="892754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G0/0/11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580775" y="1374210"/>
            <a:ext cx="9845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ETH-TRUNK:G0/0/6-7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614561" y="1593367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 G0/0/30</a:t>
            </a:r>
          </a:p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 G0/0/29</a:t>
            </a:r>
          </a:p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VLAN30 G0/0/28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99273" y="921352"/>
            <a:ext cx="10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 LAN1</a:t>
            </a:r>
          </a:p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 LAN2</a:t>
            </a:r>
          </a:p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VLAN30 LAN5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177524" y="2469093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G0/0/28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77724" y="1992759"/>
            <a:ext cx="11537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G0/0/5-12 VLAN20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377724" y="1899069"/>
            <a:ext cx="16778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G0/0/1-4 </a:t>
            </a:r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TRUNK:VLAN2 10 </a:t>
            </a:r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20 30 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609188" y="2678338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G0/0/28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368973" y="4470284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G0/0/16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300192" y="5238562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G0/0/16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67935" y="3512354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LAN9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226546" y="4671343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LAN9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82037" y="1624294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ETH-TRUNK:G0/0/31-32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6798" y="401017"/>
            <a:ext cx="1313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湖光山石及周边无线覆盖拓扑图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5161765" y="3271288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G0/0/24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796057" y="497957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G0/0/15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379575" y="3055844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G0/0/24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650855" y="366080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LAN8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793152" y="3208378"/>
            <a:ext cx="0" cy="87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53" y="4081790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2813123" y="4560892"/>
            <a:ext cx="103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湖光山石南门西室外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680151" y="2691064"/>
            <a:ext cx="0" cy="34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80151" y="3034399"/>
            <a:ext cx="113001" cy="19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79999" y="123313"/>
            <a:ext cx="135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电信宽带</a:t>
            </a:r>
            <a:r>
              <a:rPr lang="en-US" altLang="zh-CN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_1000M</a:t>
            </a:r>
            <a:r>
              <a:rPr lang="zh-CN" altLang="en-US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宽带：</a:t>
            </a:r>
            <a:r>
              <a:rPr lang="en-US" altLang="zh-CN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051217588051 </a:t>
            </a:r>
            <a:r>
              <a: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64929581</a:t>
            </a:r>
            <a:r>
              <a:rPr lang="zh-CN" altLang="en-US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4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70434"/>
            <a:ext cx="2057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72" y="1700808"/>
            <a:ext cx="2171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1210" y="723478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AR1220C-S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5706" y="1466543"/>
            <a:ext cx="124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S5735S-S32ST4X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" y="2527765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685" y="2267327"/>
            <a:ext cx="110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光山石一层机房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5" idx="1"/>
            <a:endCxn id="5" idx="1"/>
          </p:cNvCxnSpPr>
          <p:nvPr/>
        </p:nvCxnSpPr>
        <p:spPr>
          <a:xfrm>
            <a:off x="3305572" y="19198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77524" y="1919883"/>
            <a:ext cx="21280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0"/>
          </p:cNvCxnSpPr>
          <p:nvPr/>
        </p:nvCxnSpPr>
        <p:spPr>
          <a:xfrm>
            <a:off x="1177524" y="1939195"/>
            <a:ext cx="0" cy="5885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17628" y="3298345"/>
            <a:ext cx="0" cy="37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5578" y="2676110"/>
            <a:ext cx="16738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健身房一层机房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24165" y="3279476"/>
            <a:ext cx="0" cy="140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854530" y="5024611"/>
            <a:ext cx="0" cy="37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717745" y="3314328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84" y="3676850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699206" y="4015501"/>
            <a:ext cx="85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87" y="3676850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47305" y="372974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06119" y="3314328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366709" y="2089464"/>
            <a:ext cx="1" cy="80209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3" y="3697981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33" y="3697981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43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6" y="3135392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94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51" y="3135392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86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0" y="3676788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99" y="3676788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02" y="3368229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073932" y="4087367"/>
            <a:ext cx="115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湖光山石周边室外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（东北角未安装光纤已通）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1060" y="3974368"/>
            <a:ext cx="99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健身房室外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191736" y="2083735"/>
            <a:ext cx="0" cy="77071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88" y="4653136"/>
            <a:ext cx="2038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12" y="5402028"/>
            <a:ext cx="2038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821063" y="4477174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S1730S-L16P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二层机房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8172" y="5216347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S1730S-L16P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层天花板上机柜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65" y="5332544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279820" y="5640477"/>
            <a:ext cx="8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吸顶二层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8" y="5332544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459992" y="539516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5316503" y="5053396"/>
            <a:ext cx="3594" cy="2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127500" y="5044411"/>
            <a:ext cx="0" cy="2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52" y="610120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452978" y="6472853"/>
            <a:ext cx="1259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吸顶三层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5" y="610120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730979" y="616382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587490" y="5809754"/>
            <a:ext cx="8616" cy="292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375864" y="5809754"/>
            <a:ext cx="1" cy="292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87202" y="3887898"/>
            <a:ext cx="61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别墅区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1890" y="4450924"/>
            <a:ext cx="79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湖光山石南门东与中室外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610333" y="2099875"/>
            <a:ext cx="0" cy="93452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507051" y="2014504"/>
            <a:ext cx="0" cy="478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2507051" y="2014504"/>
            <a:ext cx="7985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1342" y="3559303"/>
            <a:ext cx="8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5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直接箭头连接符 61"/>
          <p:cNvCxnSpPr/>
          <p:nvPr/>
        </p:nvCxnSpPr>
        <p:spPr>
          <a:xfrm>
            <a:off x="310363" y="3034399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95801" y="3034399"/>
            <a:ext cx="2936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6" y="3281445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直接箭头连接符 64"/>
          <p:cNvCxnSpPr/>
          <p:nvPr/>
        </p:nvCxnSpPr>
        <p:spPr>
          <a:xfrm flipH="1">
            <a:off x="1403649" y="3064153"/>
            <a:ext cx="3376" cy="584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17" y="3660805"/>
            <a:ext cx="785632" cy="3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7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936210" y="4639204"/>
            <a:ext cx="94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0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直接箭头连接符 69"/>
          <p:cNvCxnSpPr/>
          <p:nvPr/>
        </p:nvCxnSpPr>
        <p:spPr>
          <a:xfrm>
            <a:off x="904875" y="399306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693249" y="399306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1" y="4344297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直接箭头连接符 72"/>
          <p:cNvCxnSpPr/>
          <p:nvPr/>
        </p:nvCxnSpPr>
        <p:spPr>
          <a:xfrm flipH="1">
            <a:off x="2256472" y="3817931"/>
            <a:ext cx="6902" cy="108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693250" y="3817931"/>
            <a:ext cx="563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84" y="4896270"/>
            <a:ext cx="785632" cy="3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9" y="5587766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613594" y="5874531"/>
            <a:ext cx="1463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AXP3000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吸顶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75" y="5596673"/>
            <a:ext cx="374664" cy="27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直接箭头连接符 78"/>
          <p:cNvCxnSpPr/>
          <p:nvPr/>
        </p:nvCxnSpPr>
        <p:spPr>
          <a:xfrm>
            <a:off x="1974861" y="5202992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507051" y="5210523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79575" y="3298345"/>
            <a:ext cx="996531" cy="33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TP2210P2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楼楼梯间小弱电箱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0366" y="4896270"/>
            <a:ext cx="78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TP2210P3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楼中间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面板盒边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10" y="1237458"/>
            <a:ext cx="1136256" cy="37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直接箭头连接符 83"/>
          <p:cNvCxnSpPr/>
          <p:nvPr/>
        </p:nvCxnSpPr>
        <p:spPr>
          <a:xfrm flipH="1">
            <a:off x="2626136" y="1425120"/>
            <a:ext cx="98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03146" y="1612782"/>
            <a:ext cx="943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AC300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763926" y="2955836"/>
            <a:ext cx="1610762" cy="157127"/>
            <a:chOff x="2763926" y="2955836"/>
            <a:chExt cx="1610762" cy="157127"/>
          </a:xfrm>
        </p:grpSpPr>
        <p:pic>
          <p:nvPicPr>
            <p:cNvPr id="87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926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045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916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872" y="2955836"/>
              <a:ext cx="392816" cy="15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直接箭头连接符 90"/>
          <p:cNvCxnSpPr>
            <a:stCxn id="87" idx="2"/>
            <a:endCxn id="27" idx="0"/>
          </p:cNvCxnSpPr>
          <p:nvPr/>
        </p:nvCxnSpPr>
        <p:spPr>
          <a:xfrm>
            <a:off x="2960334" y="3112963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3386392" y="3124379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778461" y="3112963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148181" y="3102011"/>
            <a:ext cx="4922" cy="25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>
            <a:off x="3767828" y="2106035"/>
            <a:ext cx="1" cy="78551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157706" y="2118969"/>
            <a:ext cx="0" cy="77801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2968576" y="2083735"/>
            <a:ext cx="1533" cy="80781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2965256" y="2083735"/>
            <a:ext cx="340317" cy="66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6" y="2544354"/>
            <a:ext cx="419939" cy="16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0" name="直接箭头连接符 99"/>
          <p:cNvCxnSpPr/>
          <p:nvPr/>
        </p:nvCxnSpPr>
        <p:spPr>
          <a:xfrm>
            <a:off x="2407038" y="2699641"/>
            <a:ext cx="1" cy="444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2577496" y="2671246"/>
            <a:ext cx="0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29" y="3085419"/>
            <a:ext cx="419939" cy="16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直接箭头连接符 102"/>
          <p:cNvCxnSpPr/>
          <p:nvPr/>
        </p:nvCxnSpPr>
        <p:spPr>
          <a:xfrm>
            <a:off x="4722365" y="3303695"/>
            <a:ext cx="0" cy="37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528782" y="3314328"/>
            <a:ext cx="0" cy="355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22813" y="3034399"/>
            <a:ext cx="0" cy="24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1306496" y="3996101"/>
            <a:ext cx="0" cy="36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7221545" y="3291791"/>
            <a:ext cx="0" cy="37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16" y="401491"/>
            <a:ext cx="918240" cy="5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2" y="42346"/>
            <a:ext cx="918240" cy="5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直接箭头连接符 109"/>
          <p:cNvCxnSpPr/>
          <p:nvPr/>
        </p:nvCxnSpPr>
        <p:spPr>
          <a:xfrm>
            <a:off x="4543032" y="1429332"/>
            <a:ext cx="0" cy="276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3080433" y="811321"/>
            <a:ext cx="977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057694" y="811321"/>
            <a:ext cx="0" cy="21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21704" y="404664"/>
            <a:ext cx="307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4428770" y="404664"/>
            <a:ext cx="0" cy="61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318675" y="908720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电信宽带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B(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暂无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47305" y="123313"/>
            <a:ext cx="3259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核心路由接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条宽带，互为备份，断一条宽带会自动切换另一条线路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接入总终端数不能超过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键身房区域：配置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vlan10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，接入宽带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地址分配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192.168.10.0/24;</a:t>
            </a: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湖光山石区域：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vlan20,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192.168.20.0/24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管理地址：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AR1220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192.168.30.1,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汇聚交换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192.168.30.2,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健身房交换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192.168.30.3,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湖光山石交换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192.168.10.4,AC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控制器：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192.168.30.253;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统一管理用户名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Root@123456;telnet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50002</a:t>
            </a: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的均为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供电交换机；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光猫、核心路由器、汇聚交换、接入交换等设备需保证机房温度低于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度，长时间高温会造成设备老化过快与网络不稳定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 flipH="1">
            <a:off x="5448466" y="2076437"/>
            <a:ext cx="7432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091178" y="2567138"/>
            <a:ext cx="3657286" cy="41211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055681" y="64574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健身房区域</a:t>
            </a:r>
            <a:endParaRPr lang="zh-CN" altLang="en-US" sz="1000" b="1" i="1" u="sng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41" y="2253700"/>
            <a:ext cx="4920747" cy="41255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729" y="61653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湖光山石区域</a:t>
            </a:r>
            <a:endParaRPr lang="zh-CN" altLang="en-US" sz="1000" b="1" i="1" u="sng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300789" y="66381"/>
            <a:ext cx="4519312" cy="211408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3607990" y="1425120"/>
            <a:ext cx="0" cy="295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6122" y="940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天悦酒店机房</a:t>
            </a:r>
            <a:endParaRPr lang="zh-CN" altLang="en-US" sz="1000" b="1" i="1" u="sng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7527573" y="2014504"/>
            <a:ext cx="59111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7535524" y="2203236"/>
            <a:ext cx="58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021868" y="1899088"/>
            <a:ext cx="629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光纤线：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32773" y="2090415"/>
            <a:ext cx="522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网线：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36474" y="2323705"/>
            <a:ext cx="1762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</a:t>
            </a:r>
            <a:r>
              <a:rPr lang="zh-CN" altLang="en-US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（光纤电由信电房跳接）</a:t>
            </a:r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7106" y="1908125"/>
            <a:ext cx="95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</a:t>
            </a:r>
            <a:r>
              <a:rPr lang="zh-CN" altLang="en-US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800" b="1" i="1" u="sng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光纤由电信</a:t>
            </a:r>
            <a:r>
              <a:rPr lang="zh-CN" altLang="en-US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电房跳接）</a:t>
            </a:r>
            <a:r>
              <a:rPr lang="en-US" altLang="zh-CN" sz="800" b="1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800" b="1" i="1" u="sng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53375" y="831200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G0/0/12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48123" y="83660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G0/0/11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77294" y="1355796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ETH-TRUNK:G0/0/6-7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64345" y="1515983"/>
            <a:ext cx="105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 G0/0/30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 G0/0/29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 30 G0/0/28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43610" y="847345"/>
            <a:ext cx="100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VLAN10 LAN1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 LAN2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 30 LAN5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07231" y="238517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G0/0/28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16122" y="1937818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VLAN20 G0/0/5-12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82785" y="1768541"/>
            <a:ext cx="104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TRUNK:VLAN10 20 30  G0/0/1-4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09188" y="267833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G0/0/28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368973" y="447028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G0/0/16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00192" y="523856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G0/0/16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67935" y="35123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LAN9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26546" y="4671343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LAN9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89691" y="1586988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ETH-TRUNK:G0/0/31-32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6798" y="401017"/>
            <a:ext cx="1313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湖光山石及周边无线覆盖拓扑图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073058" y="329834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G0/0/24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796057" y="4979576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G0/0/15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79575" y="305584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G0/0/24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50855" y="3660805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LAN8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793152" y="3208378"/>
            <a:ext cx="0" cy="87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53" y="4081790"/>
            <a:ext cx="200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813123" y="4560892"/>
            <a:ext cx="103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AP1907I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湖光山石南门西室外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680151" y="2691064"/>
            <a:ext cx="0" cy="34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2680151" y="3034399"/>
            <a:ext cx="113001" cy="19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379999" y="123313"/>
            <a:ext cx="13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电信宽带</a:t>
            </a:r>
            <a:r>
              <a:rPr lang="en-US" altLang="zh-CN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_1000M</a:t>
            </a:r>
            <a:r>
              <a:rPr lang="zh-CN" altLang="en-US" sz="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宽带：</a:t>
            </a:r>
            <a:r>
              <a:rPr lang="en-US" altLang="zh-CN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051217588051 </a:t>
            </a:r>
            <a:r>
              <a:rPr lang="zh-CN" altLang="en-US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64929581</a:t>
            </a:r>
            <a:r>
              <a:rPr lang="zh-CN" altLang="en-US" sz="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11" y="779608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6" y="277213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6" y="695722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6" y="1103847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6" y="1533322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6" y="1962797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8" y="2392272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06" y="1136352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8" y="1533322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>
            <a:stCxn id="5" idx="3"/>
          </p:cNvCxnSpPr>
          <p:nvPr/>
        </p:nvCxnSpPr>
        <p:spPr>
          <a:xfrm>
            <a:off x="2100863" y="910459"/>
            <a:ext cx="72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79190" y="1256770"/>
            <a:ext cx="72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74620" y="1662366"/>
            <a:ext cx="72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06475" y="910459"/>
            <a:ext cx="10836" cy="75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06475" y="1256770"/>
            <a:ext cx="669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20" y="1187483"/>
            <a:ext cx="360040" cy="19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>
            <a:stCxn id="1026" idx="2"/>
            <a:endCxn id="26" idx="0"/>
          </p:cNvCxnSpPr>
          <p:nvPr/>
        </p:nvCxnSpPr>
        <p:spPr>
          <a:xfrm>
            <a:off x="3656240" y="1387149"/>
            <a:ext cx="7237" cy="1784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57" y="3171356"/>
            <a:ext cx="360040" cy="19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连接符 27"/>
          <p:cNvCxnSpPr/>
          <p:nvPr/>
        </p:nvCxnSpPr>
        <p:spPr>
          <a:xfrm>
            <a:off x="612780" y="492921"/>
            <a:ext cx="814826" cy="28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3"/>
            <a:endCxn id="5" idx="1"/>
          </p:cNvCxnSpPr>
          <p:nvPr/>
        </p:nvCxnSpPr>
        <p:spPr>
          <a:xfrm flipV="1">
            <a:off x="635034" y="910459"/>
            <a:ext cx="7921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8" idx="3"/>
            <a:endCxn id="12" idx="1"/>
          </p:cNvCxnSpPr>
          <p:nvPr/>
        </p:nvCxnSpPr>
        <p:spPr>
          <a:xfrm flipV="1">
            <a:off x="635034" y="1267203"/>
            <a:ext cx="792572" cy="5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9" idx="3"/>
            <a:endCxn id="12" idx="1"/>
          </p:cNvCxnSpPr>
          <p:nvPr/>
        </p:nvCxnSpPr>
        <p:spPr>
          <a:xfrm flipV="1">
            <a:off x="635034" y="1267203"/>
            <a:ext cx="792572" cy="48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/>
          <p:cNvCxnSpPr>
            <a:stCxn id="10" idx="3"/>
            <a:endCxn id="13" idx="1"/>
          </p:cNvCxnSpPr>
          <p:nvPr/>
        </p:nvCxnSpPr>
        <p:spPr>
          <a:xfrm flipV="1">
            <a:off x="635034" y="1664173"/>
            <a:ext cx="765934" cy="51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/>
          <p:cNvCxnSpPr>
            <a:stCxn id="11" idx="3"/>
            <a:endCxn id="13" idx="1"/>
          </p:cNvCxnSpPr>
          <p:nvPr/>
        </p:nvCxnSpPr>
        <p:spPr>
          <a:xfrm flipV="1">
            <a:off x="641036" y="1664173"/>
            <a:ext cx="759932" cy="94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矩形 1031"/>
          <p:cNvSpPr/>
          <p:nvPr/>
        </p:nvSpPr>
        <p:spPr>
          <a:xfrm>
            <a:off x="162424" y="201174"/>
            <a:ext cx="4227747" cy="2664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1467233" y="27772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二、三层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pic>
        <p:nvPicPr>
          <p:cNvPr id="45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5" y="3185400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5" y="3614875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5" y="4044350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73825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51" y="3621394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33" y="4086293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接连接符 51"/>
          <p:cNvCxnSpPr>
            <a:endCxn id="26" idx="1"/>
          </p:cNvCxnSpPr>
          <p:nvPr/>
        </p:nvCxnSpPr>
        <p:spPr>
          <a:xfrm>
            <a:off x="1897431" y="3271189"/>
            <a:ext cx="158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20429" y="3743919"/>
            <a:ext cx="688713" cy="13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5" idx="3"/>
            <a:endCxn id="49" idx="1"/>
          </p:cNvCxnSpPr>
          <p:nvPr/>
        </p:nvCxnSpPr>
        <p:spPr>
          <a:xfrm>
            <a:off x="680843" y="3400138"/>
            <a:ext cx="845608" cy="3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6" idx="3"/>
            <a:endCxn id="49" idx="1"/>
          </p:cNvCxnSpPr>
          <p:nvPr/>
        </p:nvCxnSpPr>
        <p:spPr>
          <a:xfrm flipV="1">
            <a:off x="680843" y="3752245"/>
            <a:ext cx="845608" cy="7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50" idx="1"/>
          </p:cNvCxnSpPr>
          <p:nvPr/>
        </p:nvCxnSpPr>
        <p:spPr>
          <a:xfrm flipV="1">
            <a:off x="680843" y="4217144"/>
            <a:ext cx="786390" cy="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8" idx="3"/>
            <a:endCxn id="50" idx="1"/>
          </p:cNvCxnSpPr>
          <p:nvPr/>
        </p:nvCxnSpPr>
        <p:spPr>
          <a:xfrm flipV="1">
            <a:off x="683568" y="4217144"/>
            <a:ext cx="783665" cy="47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80076" y="3042712"/>
            <a:ext cx="4210096" cy="2664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47329" y="303285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一层、负一层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89493" y="5264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负一层机房</a:t>
            </a:r>
            <a:endParaRPr lang="zh-CN" altLang="en-US" dirty="0"/>
          </a:p>
        </p:txBody>
      </p:sp>
      <p:cxnSp>
        <p:nvCxnSpPr>
          <p:cNvPr id="1045" name="直接箭头连接符 1044"/>
          <p:cNvCxnSpPr/>
          <p:nvPr/>
        </p:nvCxnSpPr>
        <p:spPr>
          <a:xfrm>
            <a:off x="1897431" y="3271189"/>
            <a:ext cx="0" cy="3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2120428" y="3883096"/>
            <a:ext cx="876605" cy="33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40" y="3692723"/>
            <a:ext cx="758369" cy="56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79" y="4405376"/>
            <a:ext cx="1113467" cy="2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直接连接符 87"/>
          <p:cNvCxnSpPr/>
          <p:nvPr/>
        </p:nvCxnSpPr>
        <p:spPr>
          <a:xfrm flipV="1">
            <a:off x="2200103" y="4092990"/>
            <a:ext cx="601802" cy="27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567511" y="3883096"/>
            <a:ext cx="2759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67511" y="3961117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97838" y="14056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光纤收发器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268847" y="34063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光纤收发器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1602057" y="4584326"/>
            <a:ext cx="0" cy="31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9" y="4903300"/>
            <a:ext cx="692710" cy="4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直接连接符 100"/>
          <p:cNvCxnSpPr/>
          <p:nvPr/>
        </p:nvCxnSpPr>
        <p:spPr>
          <a:xfrm>
            <a:off x="1889058" y="4626301"/>
            <a:ext cx="0" cy="31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852121" y="4626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有线接入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82078" y="956651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86713" y="1330964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86713" y="1767666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37794" y="3883096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12227" y="3430476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218" y="42598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出口路由器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33745" y="188640"/>
            <a:ext cx="4227747" cy="2664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51396" y="3042712"/>
            <a:ext cx="4210096" cy="2664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2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6219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52169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840563" y="8256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/>
              <a:t>.</a:t>
            </a:r>
            <a:endParaRPr lang="en-US" altLang="zh-CN" dirty="0" smtClean="0"/>
          </a:p>
        </p:txBody>
      </p:sp>
      <p:cxnSp>
        <p:nvCxnSpPr>
          <p:cNvPr id="115" name="直接连接符 114"/>
          <p:cNvCxnSpPr/>
          <p:nvPr/>
        </p:nvCxnSpPr>
        <p:spPr>
          <a:xfrm>
            <a:off x="5148064" y="630956"/>
            <a:ext cx="720080" cy="55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1" idx="3"/>
          </p:cNvCxnSpPr>
          <p:nvPr/>
        </p:nvCxnSpPr>
        <p:spPr>
          <a:xfrm>
            <a:off x="5082937" y="1287316"/>
            <a:ext cx="785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3" idx="3"/>
          </p:cNvCxnSpPr>
          <p:nvPr/>
        </p:nvCxnSpPr>
        <p:spPr>
          <a:xfrm flipV="1">
            <a:off x="5148064" y="1387149"/>
            <a:ext cx="720080" cy="67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92" y="956651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直接连接符 125"/>
          <p:cNvCxnSpPr/>
          <p:nvPr/>
        </p:nvCxnSpPr>
        <p:spPr>
          <a:xfrm>
            <a:off x="7380312" y="1389540"/>
            <a:ext cx="7237" cy="22892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47" y="3206844"/>
            <a:ext cx="217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89" y="3285753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54" descr="C:\Users\CH\Desktop\8992058f4cd6b972ab1d69199aa37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89" y="4690383"/>
            <a:ext cx="432048" cy="4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4775436" y="3653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/>
              <a:t>.</a:t>
            </a:r>
            <a:endParaRPr lang="en-US" altLang="zh-CN" dirty="0" smtClean="0"/>
          </a:p>
        </p:txBody>
      </p:sp>
      <p:cxnSp>
        <p:nvCxnSpPr>
          <p:cNvPr id="131" name="直接连接符 130"/>
          <p:cNvCxnSpPr/>
          <p:nvPr/>
        </p:nvCxnSpPr>
        <p:spPr>
          <a:xfrm>
            <a:off x="5077828" y="3482263"/>
            <a:ext cx="785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4866913" y="3544390"/>
            <a:ext cx="1001231" cy="63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9" idx="3"/>
          </p:cNvCxnSpPr>
          <p:nvPr/>
        </p:nvCxnSpPr>
        <p:spPr>
          <a:xfrm flipV="1">
            <a:off x="5082937" y="3683908"/>
            <a:ext cx="780098" cy="122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9" y="4076242"/>
            <a:ext cx="1468851" cy="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直接箭头连接符 80"/>
          <p:cNvCxnSpPr/>
          <p:nvPr/>
        </p:nvCxnSpPr>
        <p:spPr>
          <a:xfrm>
            <a:off x="7876265" y="3698112"/>
            <a:ext cx="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7740352" y="4443455"/>
            <a:ext cx="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344027" y="4881829"/>
            <a:ext cx="1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45" y="3925804"/>
            <a:ext cx="692710" cy="4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7" name="直接连接符 146"/>
          <p:cNvCxnSpPr/>
          <p:nvPr/>
        </p:nvCxnSpPr>
        <p:spPr>
          <a:xfrm>
            <a:off x="6174574" y="3664921"/>
            <a:ext cx="0" cy="25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547325" y="3678808"/>
            <a:ext cx="0" cy="24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7" y="3920488"/>
            <a:ext cx="692710" cy="4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7380312" y="4421241"/>
            <a:ext cx="154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华为核心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AR1220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Picture 42" descr="C:\Users\CH\Desktop\e7bf49513af11f5024aef6734b88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45" y="4559532"/>
            <a:ext cx="673652" cy="2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直接连接符 155"/>
          <p:cNvCxnSpPr/>
          <p:nvPr/>
        </p:nvCxnSpPr>
        <p:spPr>
          <a:xfrm>
            <a:off x="6921213" y="3673939"/>
            <a:ext cx="42417" cy="93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093754" y="4806339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控制器旁挂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618477" y="5112661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皓邦迪吸顶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625920" y="2276615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皓邦迪吸顶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200562" y="845522"/>
            <a:ext cx="15472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 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二层、三层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POE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275787" y="3127616"/>
            <a:ext cx="1624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S1730S-S24P4S 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层、负一层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POE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777023" y="598063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天悦酒店无线覆盖问题初步整改方案</a:t>
            </a:r>
            <a:endParaRPr lang="zh-CN" altLang="en-US" b="1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4454424" y="188640"/>
            <a:ext cx="26440" cy="551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40" y="483142"/>
            <a:ext cx="698227" cy="42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44" y="483142"/>
            <a:ext cx="656409" cy="3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6" y="1371625"/>
            <a:ext cx="2057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6" y="2132856"/>
            <a:ext cx="1858587" cy="4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79" y="483142"/>
            <a:ext cx="656409" cy="3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3142"/>
            <a:ext cx="656409" cy="3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19" y="504904"/>
            <a:ext cx="608855" cy="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 flipH="1">
            <a:off x="2198979" y="1749663"/>
            <a:ext cx="2149543" cy="465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4" idx="2"/>
          </p:cNvCxnSpPr>
          <p:nvPr/>
        </p:nvCxnSpPr>
        <p:spPr>
          <a:xfrm flipH="1" flipV="1">
            <a:off x="2728154" y="903969"/>
            <a:ext cx="896494" cy="58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624648" y="908720"/>
            <a:ext cx="299280" cy="46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83968" y="908720"/>
            <a:ext cx="129108" cy="46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644008" y="908720"/>
            <a:ext cx="50977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153782" y="878765"/>
            <a:ext cx="1051915" cy="60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72087" y="1424310"/>
            <a:ext cx="334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AR1220C-S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带机量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200-300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台终端，根据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89" y="2861550"/>
            <a:ext cx="481262" cy="3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818394" y="2603217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75" y="2861550"/>
            <a:ext cx="481262" cy="35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直接箭头连接符 61"/>
          <p:cNvCxnSpPr/>
          <p:nvPr/>
        </p:nvCxnSpPr>
        <p:spPr>
          <a:xfrm>
            <a:off x="1466306" y="2624034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1169" y="2572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51682" y="2215633"/>
            <a:ext cx="19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华为</a:t>
            </a:r>
            <a:r>
              <a:rPr lang="en-US" altLang="zh-CN" dirty="0" smtClean="0"/>
              <a:t>POE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S5735S-L24P4S</a:t>
            </a:r>
            <a:endParaRPr lang="zh-CN" altLang="en-US" dirty="0"/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55" y="2128469"/>
            <a:ext cx="1858587" cy="4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直接箭头连接符 98"/>
          <p:cNvCxnSpPr/>
          <p:nvPr/>
        </p:nvCxnSpPr>
        <p:spPr>
          <a:xfrm>
            <a:off x="4644008" y="1749663"/>
            <a:ext cx="1296144" cy="465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24" y="2802494"/>
            <a:ext cx="481052" cy="35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直接箭头连接符 100"/>
          <p:cNvCxnSpPr/>
          <p:nvPr/>
        </p:nvCxnSpPr>
        <p:spPr>
          <a:xfrm>
            <a:off x="5896229" y="2544161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99" y="2802495"/>
            <a:ext cx="481050" cy="35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直接箭头连接符 102"/>
          <p:cNvCxnSpPr/>
          <p:nvPr/>
        </p:nvCxnSpPr>
        <p:spPr>
          <a:xfrm>
            <a:off x="6563724" y="2538084"/>
            <a:ext cx="0" cy="2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34015" y="25130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417364" y="255447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96444" y="255447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19864" y="255447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958123" y="255447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32281" y="259837"/>
            <a:ext cx="82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4274" y="651930"/>
            <a:ext cx="2604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VLAN10,20,30,40.50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192.168.10.1/26;192.168.20.1/26192.168.30.1/26;192.168.40.1/26192.168.50.1/26;192.168.60.1/26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49342" y="2236713"/>
            <a:ext cx="141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华为</a:t>
            </a:r>
            <a:r>
              <a:rPr lang="en-US" altLang="zh-CN" dirty="0"/>
              <a:t>POE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S5735S-L24P4S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973905" y="2787167"/>
            <a:ext cx="25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XAP3000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每台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AP5G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频段带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台手机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21969" y="2787166"/>
            <a:ext cx="19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XAP3000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每台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AP5G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频段带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台手机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7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2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89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98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26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54" y="3861048"/>
            <a:ext cx="379743" cy="7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2799765" y="4149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32684" y="5013175"/>
            <a:ext cx="25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200-300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台手机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80693" y="1781970"/>
            <a:ext cx="145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2G</a:t>
            </a:r>
            <a:r>
              <a:rPr lang="zh-CN" altLang="en-US" dirty="0" smtClean="0">
                <a:solidFill>
                  <a:srgbClr val="FF0000"/>
                </a:solidFill>
              </a:rPr>
              <a:t>聚合至交换机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VLAN10,20,30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83744" y="1781970"/>
            <a:ext cx="145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2G</a:t>
            </a:r>
            <a:r>
              <a:rPr lang="zh-CN" altLang="en-US" dirty="0" smtClean="0">
                <a:solidFill>
                  <a:srgbClr val="FF0000"/>
                </a:solidFill>
              </a:rPr>
              <a:t>聚合至交换机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VLAN40,50,60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4" y="3573537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37" y="3557588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50" y="3541639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74" y="3541638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4" y="3541637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168" y="3573537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5519" y="3218463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23431" y="320662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66769" y="312024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29601" y="315821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61270" y="5312569"/>
            <a:ext cx="785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按</a:t>
            </a:r>
            <a:r>
              <a:rPr lang="en-US" altLang="zh-CN" dirty="0" smtClean="0"/>
              <a:t>250</a:t>
            </a:r>
            <a:r>
              <a:rPr lang="zh-CN" altLang="en-US" dirty="0" smtClean="0"/>
              <a:t>台手机计算上行每台</a:t>
            </a:r>
            <a:r>
              <a:rPr lang="en-US" altLang="zh-CN" dirty="0" smtClean="0"/>
              <a:t>8Mbps,</a:t>
            </a:r>
            <a:r>
              <a:rPr lang="zh-CN" altLang="en-US" dirty="0" smtClean="0"/>
              <a:t>上行总带宽需要</a:t>
            </a:r>
            <a:r>
              <a:rPr lang="en-US" altLang="zh-CN" dirty="0" smtClean="0">
                <a:solidFill>
                  <a:srgbClr val="FF0000"/>
                </a:solidFill>
              </a:rPr>
              <a:t>2Gbps</a:t>
            </a:r>
            <a:r>
              <a:rPr lang="zh-CN" altLang="en-US" dirty="0" smtClean="0">
                <a:solidFill>
                  <a:srgbClr val="FF0000"/>
                </a:solidFill>
              </a:rPr>
              <a:t>（是否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专线宽带）；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进行分流，每个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61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地址，每个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限速上行</a:t>
            </a:r>
            <a:r>
              <a:rPr lang="en-US" altLang="zh-CN" dirty="0" smtClean="0"/>
              <a:t>15M</a:t>
            </a:r>
            <a:r>
              <a:rPr lang="zh-CN" altLang="en-US" dirty="0" smtClean="0"/>
              <a:t>，下行</a:t>
            </a:r>
            <a:r>
              <a:rPr lang="en-US" altLang="zh-CN" dirty="0" smtClean="0"/>
              <a:t>50-100Mbps</a:t>
            </a:r>
            <a:r>
              <a:rPr lang="zh-CN" altLang="en-US" dirty="0" smtClean="0"/>
              <a:t>（可根据实际情况进行调整），每个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配置一个无线</a:t>
            </a:r>
            <a:r>
              <a:rPr lang="en-US" altLang="zh-CN" dirty="0" smtClean="0"/>
              <a:t>SSID(</a:t>
            </a:r>
            <a:r>
              <a:rPr lang="zh-CN" altLang="en-US" dirty="0" smtClean="0"/>
              <a:t>以区分接入的终端数量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下挂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AP(</a:t>
            </a:r>
            <a:r>
              <a:rPr lang="zh-CN" altLang="en-US" dirty="0" smtClean="0"/>
              <a:t>一组成一个</a:t>
            </a:r>
            <a:r>
              <a:rPr lang="en-US" altLang="zh-CN" dirty="0" smtClean="0"/>
              <a:t>SSID)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AP</a:t>
            </a:r>
            <a:r>
              <a:rPr lang="zh-CN" altLang="en-US" dirty="0" smtClean="0"/>
              <a:t>可挂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个手机；每台</a:t>
            </a:r>
            <a:r>
              <a:rPr lang="en-US" altLang="zh-CN" dirty="0" smtClean="0"/>
              <a:t>S5735S</a:t>
            </a:r>
            <a:r>
              <a:rPr lang="zh-CN" altLang="en-US" dirty="0" smtClean="0"/>
              <a:t>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台</a:t>
            </a:r>
            <a:r>
              <a:rPr lang="en-US" altLang="zh-CN" dirty="0" smtClean="0"/>
              <a:t>AP</a:t>
            </a:r>
            <a:r>
              <a:rPr lang="zh-CN" altLang="en-US" dirty="0" smtClean="0"/>
              <a:t>可带</a:t>
            </a:r>
            <a:r>
              <a:rPr lang="en-US" altLang="zh-CN" dirty="0" smtClean="0"/>
              <a:t>150</a:t>
            </a:r>
            <a:r>
              <a:rPr lang="zh-CN" altLang="en-US" dirty="0" smtClean="0"/>
              <a:t>台终端，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台设备可带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台终端；</a:t>
            </a:r>
            <a:endParaRPr lang="zh-CN" altLang="en-US" dirty="0"/>
          </a:p>
        </p:txBody>
      </p:sp>
      <p:pic>
        <p:nvPicPr>
          <p:cNvPr id="13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20" y="1003159"/>
            <a:ext cx="1136256" cy="37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直接箭头连接符 126"/>
          <p:cNvCxnSpPr>
            <a:stCxn id="139" idx="1"/>
          </p:cNvCxnSpPr>
          <p:nvPr/>
        </p:nvCxnSpPr>
        <p:spPr>
          <a:xfrm flipH="1">
            <a:off x="5260244" y="1190821"/>
            <a:ext cx="791676" cy="43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08955" y="1094626"/>
            <a:ext cx="229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AC300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42716" y="5411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48989</TotalTime>
  <Words>1208</Words>
  <Application>Microsoft Office PowerPoint</Application>
  <PresentationFormat>全屏显示(4:3)</PresentationFormat>
  <Paragraphs>181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SQ_SERVER</dc:creator>
  <cp:lastModifiedBy>SQ_SERVER</cp:lastModifiedBy>
  <cp:revision>90</cp:revision>
  <dcterms:created xsi:type="dcterms:W3CDTF">2021-10-02T10:04:07Z</dcterms:created>
  <dcterms:modified xsi:type="dcterms:W3CDTF">2022-01-13T00:58:06Z</dcterms:modified>
</cp:coreProperties>
</file>