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5" r:id="rId1"/>
  </p:sldMasterIdLst>
  <p:notesMasterIdLst>
    <p:notesMasterId r:id="rId11"/>
  </p:notesMasterIdLst>
  <p:sldIdLst>
    <p:sldId id="256" r:id="rId2"/>
    <p:sldId id="314" r:id="rId3"/>
    <p:sldId id="312" r:id="rId4"/>
    <p:sldId id="262" r:id="rId5"/>
    <p:sldId id="309" r:id="rId6"/>
    <p:sldId id="318" r:id="rId7"/>
    <p:sldId id="263" r:id="rId8"/>
    <p:sldId id="319" r:id="rId9"/>
    <p:sldId id="31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2CAC58-1628-4202-8027-C43674490BB4}">
  <a:tblStyle styleId="{3C2CAC58-1628-4202-8027-C43674490B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21"/>
    <p:restoredTop sz="84496"/>
  </p:normalViewPr>
  <p:slideViewPr>
    <p:cSldViewPr snapToGrid="0" snapToObjects="1">
      <p:cViewPr varScale="1">
        <p:scale>
          <a:sx n="109" d="100"/>
          <a:sy n="109" d="100"/>
        </p:scale>
        <p:origin x="7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csdn.net/so/search?q=%E6%B5%AE%E7%82%B9%E6%95%B0&amp;spm=1001.2101.3001.702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csdn.net/so/search?q=%E6%B5%AE%E7%82%B9%E6%95%B0&amp;spm=1001.2101.3001.702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csdn.net/so/search?q=%E6%B5%AE%E7%82%B9%E6%95%B0&amp;spm=1001.2101.3001.702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544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288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 altLang="zh-CN" sz="1100" b="0" i="0" u="none" strike="noStrike" cap="none" dirty="0">
                <a:solidFill>
                  <a:srgbClr val="000000"/>
                </a:solidFill>
                <a:effectLst/>
                <a:latin typeface="Arial"/>
                <a:ea typeface="Arial"/>
                <a:cs typeface="Arial"/>
                <a:sym typeface="Arial"/>
              </a:rPr>
              <a:t>CNN</a:t>
            </a:r>
            <a:r>
              <a:rPr lang="zh-CN" altLang="en-US" sz="1100" b="0" i="0" u="none" strike="noStrike" cap="none" dirty="0">
                <a:solidFill>
                  <a:srgbClr val="000000"/>
                </a:solidFill>
                <a:effectLst/>
                <a:latin typeface="Arial"/>
                <a:ea typeface="Arial"/>
                <a:cs typeface="Arial"/>
                <a:sym typeface="Arial"/>
              </a:rPr>
              <a:t>的基本构建层是标准的卷积层。由于这一层的计算成本很高，人们提出了几种基于因子分解的方法，使其变得轻量化以方便移动设备的部署。</a:t>
            </a:r>
          </a:p>
          <a:p>
            <a:r>
              <a:rPr lang="zh-CN" altLang="en-US" sz="1100" b="0" i="0" u="none" strike="noStrike" cap="none" dirty="0">
                <a:solidFill>
                  <a:srgbClr val="000000"/>
                </a:solidFill>
                <a:effectLst/>
                <a:latin typeface="Arial"/>
                <a:ea typeface="Arial"/>
                <a:cs typeface="Arial"/>
                <a:sym typeface="Arial"/>
              </a:rPr>
              <a:t>其中，深度可分离卷积引起了人们的兴趣，并被广泛应用于最先进的轻量级</a:t>
            </a:r>
            <a:r>
              <a:rPr lang="en" altLang="zh-CN" sz="1100" b="0" i="0" u="none" strike="noStrike" cap="none" dirty="0">
                <a:solidFill>
                  <a:srgbClr val="000000"/>
                </a:solidFill>
                <a:effectLst/>
                <a:latin typeface="Arial"/>
                <a:ea typeface="Arial"/>
                <a:cs typeface="Arial"/>
                <a:sym typeface="Arial"/>
              </a:rPr>
              <a:t>CNN</a:t>
            </a:r>
            <a:r>
              <a:rPr lang="zh-CN" altLang="en-US" sz="1100" b="0" i="0" u="none" strike="noStrike" cap="none" dirty="0">
                <a:solidFill>
                  <a:srgbClr val="000000"/>
                </a:solidFill>
                <a:effectLst/>
                <a:latin typeface="Arial"/>
                <a:ea typeface="Arial"/>
                <a:cs typeface="Arial"/>
                <a:sym typeface="Arial"/>
              </a:rPr>
              <a:t>移动视觉任务，包括</a:t>
            </a:r>
            <a:r>
              <a:rPr lang="en" altLang="zh-CN" sz="1100" b="0" i="0" u="none" strike="noStrike" cap="none" dirty="0" err="1">
                <a:solidFill>
                  <a:srgbClr val="000000"/>
                </a:solidFill>
                <a:effectLst/>
                <a:latin typeface="Arial"/>
                <a:ea typeface="Arial"/>
                <a:cs typeface="Arial"/>
                <a:sym typeface="Arial"/>
              </a:rPr>
              <a:t>MobileNets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ShuffleNetv2</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ESPNetv2</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err="1">
                <a:solidFill>
                  <a:srgbClr val="000000"/>
                </a:solidFill>
                <a:effectLst/>
                <a:latin typeface="Arial"/>
                <a:ea typeface="Arial"/>
                <a:cs typeface="Arial"/>
                <a:sym typeface="Arial"/>
              </a:rPr>
              <a:t>MixNet</a:t>
            </a:r>
            <a:r>
              <a:rPr lang="zh-CN" altLang="en-US" sz="1100" b="0" i="0" u="none" strike="noStrike" cap="none" dirty="0">
                <a:solidFill>
                  <a:srgbClr val="000000"/>
                </a:solidFill>
                <a:effectLst/>
                <a:latin typeface="Arial"/>
                <a:ea typeface="Arial"/>
                <a:cs typeface="Arial"/>
                <a:sym typeface="Arial"/>
              </a:rPr>
              <a:t>和</a:t>
            </a:r>
            <a:r>
              <a:rPr lang="en" altLang="zh-CN" sz="1100" b="0" i="0" u="none" strike="noStrike" cap="none" dirty="0" err="1">
                <a:solidFill>
                  <a:srgbClr val="000000"/>
                </a:solidFill>
                <a:effectLst/>
                <a:latin typeface="Arial"/>
                <a:ea typeface="Arial"/>
                <a:cs typeface="Arial"/>
                <a:sym typeface="Arial"/>
              </a:rPr>
              <a:t>MNASNet</a:t>
            </a:r>
            <a:r>
              <a:rPr lang="zh-CN" altLang="e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这些轻量级</a:t>
            </a:r>
            <a:r>
              <a:rPr lang="en" altLang="zh-CN" sz="1100" b="0" i="0" u="none" strike="noStrike" cap="none" dirty="0">
                <a:solidFill>
                  <a:srgbClr val="000000"/>
                </a:solidFill>
                <a:effectLst/>
                <a:latin typeface="Arial"/>
                <a:ea typeface="Arial"/>
                <a:cs typeface="Arial"/>
                <a:sym typeface="Arial"/>
              </a:rPr>
              <a:t>CNN</a:t>
            </a:r>
            <a:r>
              <a:rPr lang="zh-CN" altLang="en-US" sz="1100" b="0" i="0" u="none" strike="noStrike" cap="none" dirty="0">
                <a:solidFill>
                  <a:srgbClr val="000000"/>
                </a:solidFill>
                <a:effectLst/>
                <a:latin typeface="Arial"/>
                <a:ea typeface="Arial"/>
                <a:cs typeface="Arial"/>
                <a:sym typeface="Arial"/>
              </a:rPr>
              <a:t>是多功能的，易于训练。</a:t>
            </a:r>
          </a:p>
          <a:p>
            <a:r>
              <a:rPr lang="zh-CN" altLang="en-US" sz="1100" b="0" i="0" u="none" strike="noStrike" cap="none" dirty="0">
                <a:solidFill>
                  <a:srgbClr val="000000"/>
                </a:solidFill>
                <a:effectLst/>
                <a:latin typeface="Arial"/>
                <a:ea typeface="Arial"/>
                <a:cs typeface="Arial"/>
                <a:sym typeface="Arial"/>
              </a:rPr>
              <a:t>例如，这些网络可以很容易地取代现有特定任务模型</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如</a:t>
            </a:r>
            <a:r>
              <a:rPr lang="en" altLang="zh-CN" sz="1100" b="0" i="0" u="none" strike="noStrike" cap="none" dirty="0">
                <a:solidFill>
                  <a:srgbClr val="000000"/>
                </a:solidFill>
                <a:effectLst/>
                <a:latin typeface="Arial"/>
                <a:ea typeface="Arial"/>
                <a:cs typeface="Arial"/>
                <a:sym typeface="Arial"/>
              </a:rPr>
              <a:t>DeepLabv3)</a:t>
            </a:r>
            <a:r>
              <a:rPr lang="zh-CN" altLang="en-US" sz="1100" b="0" i="0" u="none" strike="noStrike" cap="none" dirty="0">
                <a:solidFill>
                  <a:srgbClr val="000000"/>
                </a:solidFill>
                <a:effectLst/>
                <a:latin typeface="Arial"/>
                <a:ea typeface="Arial"/>
                <a:cs typeface="Arial"/>
                <a:sym typeface="Arial"/>
              </a:rPr>
              <a:t>中的</a:t>
            </a:r>
            <a:r>
              <a:rPr lang="en" altLang="zh-CN" sz="1100" b="0" i="0" u="none" strike="noStrike" cap="none" dirty="0">
                <a:solidFill>
                  <a:srgbClr val="000000"/>
                </a:solidFill>
                <a:effectLst/>
                <a:latin typeface="Arial"/>
                <a:ea typeface="Arial"/>
                <a:cs typeface="Arial"/>
                <a:sym typeface="Arial"/>
              </a:rPr>
              <a:t>heavyweight backbones(</a:t>
            </a:r>
            <a:r>
              <a:rPr lang="zh-CN" altLang="en-US" sz="1100" b="0" i="0" u="none" strike="noStrike" cap="none" dirty="0">
                <a:solidFill>
                  <a:srgbClr val="000000"/>
                </a:solidFill>
                <a:effectLst/>
                <a:latin typeface="Arial"/>
                <a:ea typeface="Arial"/>
                <a:cs typeface="Arial"/>
                <a:sym typeface="Arial"/>
              </a:rPr>
              <a:t>如</a:t>
            </a:r>
            <a:r>
              <a:rPr lang="en" altLang="zh-CN" sz="1100" b="0" i="0" u="none" strike="noStrike" cap="none" dirty="0" err="1">
                <a:solidFill>
                  <a:srgbClr val="000000"/>
                </a:solidFill>
                <a:effectLst/>
                <a:latin typeface="Arial"/>
                <a:ea typeface="Arial"/>
                <a:cs typeface="Arial"/>
                <a:sym typeface="Arial"/>
              </a:rPr>
              <a:t>ResNet</a:t>
            </a:r>
            <a:r>
              <a:rPr lang="en" altLang="zh-CN" sz="1100" b="0" i="0" u="none" strike="noStrike" cap="none" dirty="0">
                <a:solidFill>
                  <a:srgbClr val="000000"/>
                </a:solidFill>
                <a:effectLst/>
                <a:latin typeface="Arial"/>
                <a:ea typeface="Arial"/>
                <a:cs typeface="Arial"/>
                <a:sym typeface="Arial"/>
              </a:rPr>
              <a:t>)</a:t>
            </a:r>
            <a:r>
              <a:rPr lang="zh-CN" altLang="e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以减少网络规模并降低延迟。尽管有这些好处，但这些方法的一个主要缺点是它们在空间上是局部的。</a:t>
            </a:r>
          </a:p>
          <a:p>
            <a:r>
              <a:rPr lang="zh-CN" altLang="en-US" sz="1100" b="0" i="0" u="none" strike="noStrike" cap="none" dirty="0">
                <a:solidFill>
                  <a:srgbClr val="000000"/>
                </a:solidFill>
                <a:effectLst/>
                <a:latin typeface="Arial"/>
                <a:ea typeface="Arial"/>
                <a:cs typeface="Arial"/>
                <a:sym typeface="Arial"/>
              </a:rPr>
              <a:t>这项工作将</a:t>
            </a:r>
            <a:r>
              <a:rPr lang="en" altLang="zh-CN" sz="1100" b="0" i="0" u="none" strike="noStrike" cap="none" dirty="0">
                <a:solidFill>
                  <a:srgbClr val="000000"/>
                </a:solidFill>
                <a:effectLst/>
                <a:latin typeface="Arial"/>
                <a:ea typeface="Arial"/>
                <a:cs typeface="Arial"/>
                <a:sym typeface="Arial"/>
              </a:rPr>
              <a:t>Transformer</a:t>
            </a:r>
            <a:r>
              <a:rPr lang="zh-CN" altLang="en-US" sz="1100" b="0" i="0" u="none" strike="noStrike" cap="none" dirty="0">
                <a:solidFill>
                  <a:srgbClr val="000000"/>
                </a:solidFill>
                <a:effectLst/>
                <a:latin typeface="Arial"/>
                <a:ea typeface="Arial"/>
                <a:cs typeface="Arial"/>
                <a:sym typeface="Arial"/>
              </a:rPr>
              <a:t>视为卷积</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允许利用卷积和</a:t>
            </a:r>
            <a:r>
              <a:rPr lang="en" altLang="zh-CN" sz="1100" b="0" i="0" u="none" strike="noStrike" cap="none" dirty="0">
                <a:solidFill>
                  <a:srgbClr val="000000"/>
                </a:solidFill>
                <a:effectLst/>
                <a:latin typeface="Arial"/>
                <a:ea typeface="Arial"/>
                <a:cs typeface="Arial"/>
                <a:sym typeface="Arial"/>
              </a:rPr>
              <a:t>Transformer(</a:t>
            </a:r>
            <a:r>
              <a:rPr lang="zh-CN" altLang="en-US" sz="1100" b="0" i="0" u="none" strike="noStrike" cap="none" dirty="0">
                <a:solidFill>
                  <a:srgbClr val="000000"/>
                </a:solidFill>
                <a:effectLst/>
                <a:latin typeface="Arial"/>
                <a:ea typeface="Arial"/>
                <a:cs typeface="Arial"/>
                <a:sym typeface="Arial"/>
              </a:rPr>
              <a:t>例如，全局处理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的优点来构建轻量级和通用</a:t>
            </a:r>
            <a:r>
              <a:rPr lang="en" altLang="zh-CN" sz="1100" b="0" i="0" u="none" strike="noStrike" cap="none" dirty="0" err="1">
                <a:solidFill>
                  <a:srgbClr val="000000"/>
                </a:solidFill>
                <a:effectLst/>
                <a:latin typeface="Arial"/>
                <a:ea typeface="Arial"/>
                <a:cs typeface="Arial"/>
                <a:sym typeface="Arial"/>
              </a:rPr>
              <a:t>ViT</a:t>
            </a:r>
            <a:r>
              <a:rPr lang="zh-CN" altLang="en-US" sz="1100" b="0" i="0" u="none" strike="noStrike" cap="none" dirty="0">
                <a:solidFill>
                  <a:srgbClr val="000000"/>
                </a:solidFill>
                <a:effectLst/>
                <a:latin typeface="Arial"/>
                <a:ea typeface="Arial"/>
                <a:cs typeface="Arial"/>
                <a:sym typeface="Arial"/>
              </a:rPr>
              <a:t>模型。</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716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408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 per second,</a:t>
            </a:r>
            <a:r>
              <a:rPr lang="zh-CN" altLang="en-US" sz="1100" b="0" i="0" u="none" strike="noStrike" cap="none" dirty="0">
                <a:solidFill>
                  <a:srgbClr val="000000"/>
                </a:solidFill>
                <a:effectLst/>
                <a:latin typeface="Arial"/>
                <a:ea typeface="Arial"/>
                <a:cs typeface="Arial"/>
                <a:sym typeface="Arial"/>
              </a:rPr>
              <a:t>每秒</a:t>
            </a:r>
            <a:r>
              <a:rPr lang="zh-CN" altLang="en-US" sz="1100" b="0" i="0" u="none" strike="noStrike" cap="none" dirty="0">
                <a:solidFill>
                  <a:srgbClr val="000000"/>
                </a:solidFill>
                <a:effectLst/>
                <a:latin typeface="Arial"/>
                <a:ea typeface="Arial"/>
                <a:cs typeface="Arial"/>
                <a:sym typeface="Arial"/>
                <a:hlinkClick r:id="rId3"/>
              </a:rPr>
              <a:t>浮点数</a:t>
            </a:r>
            <a:r>
              <a:rPr lang="zh-CN" altLang="en-US" sz="1100" b="0" i="0" u="none" strike="noStrike" cap="none" dirty="0">
                <a:solidFill>
                  <a:srgbClr val="000000"/>
                </a:solidFill>
                <a:effectLst/>
                <a:latin typeface="Arial"/>
                <a:ea typeface="Arial"/>
                <a:cs typeface="Arial"/>
                <a:sym typeface="Arial"/>
              </a:rPr>
              <a:t>运算，即“吞吐量”，衡量速度，一般与硬件相关。越大越好。</a:t>
            </a:r>
          </a:p>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a:t>
            </a:r>
            <a:r>
              <a:rPr lang="zh-CN" altLang="en-US" sz="1100" b="0" i="0" u="none" strike="noStrike" cap="none" dirty="0">
                <a:solidFill>
                  <a:srgbClr val="000000"/>
                </a:solidFill>
                <a:effectLst/>
                <a:latin typeface="Arial"/>
                <a:ea typeface="Arial"/>
                <a:cs typeface="Arial"/>
                <a:sym typeface="Arial"/>
              </a:rPr>
              <a:t>浮点数运算，指计算量，越小越好。</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 per second,</a:t>
            </a:r>
            <a:r>
              <a:rPr lang="zh-CN" altLang="en-US" sz="1100" b="0" i="0" u="none" strike="noStrike" cap="none" dirty="0">
                <a:solidFill>
                  <a:srgbClr val="000000"/>
                </a:solidFill>
                <a:effectLst/>
                <a:latin typeface="Arial"/>
                <a:ea typeface="Arial"/>
                <a:cs typeface="Arial"/>
                <a:sym typeface="Arial"/>
              </a:rPr>
              <a:t>每秒</a:t>
            </a:r>
            <a:r>
              <a:rPr lang="zh-CN" altLang="en-US" sz="1100" b="0" i="0" u="none" strike="noStrike" cap="none" dirty="0">
                <a:solidFill>
                  <a:srgbClr val="000000"/>
                </a:solidFill>
                <a:effectLst/>
                <a:latin typeface="Arial"/>
                <a:ea typeface="Arial"/>
                <a:cs typeface="Arial"/>
                <a:sym typeface="Arial"/>
                <a:hlinkClick r:id="rId3"/>
              </a:rPr>
              <a:t>浮点数</a:t>
            </a:r>
            <a:r>
              <a:rPr lang="zh-CN" altLang="en-US" sz="1100" b="0" i="0" u="none" strike="noStrike" cap="none" dirty="0">
                <a:solidFill>
                  <a:srgbClr val="000000"/>
                </a:solidFill>
                <a:effectLst/>
                <a:latin typeface="Arial"/>
                <a:ea typeface="Arial"/>
                <a:cs typeface="Arial"/>
                <a:sym typeface="Arial"/>
              </a:rPr>
              <a:t>运算，即“吞吐量”，衡量速度，一般与硬件相关。越大越好。</a:t>
            </a:r>
          </a:p>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a:t>
            </a:r>
            <a:r>
              <a:rPr lang="zh-CN" altLang="en-US" sz="1100" b="0" i="0" u="none" strike="noStrike" cap="none" dirty="0">
                <a:solidFill>
                  <a:srgbClr val="000000"/>
                </a:solidFill>
                <a:effectLst/>
                <a:latin typeface="Arial"/>
                <a:ea typeface="Arial"/>
                <a:cs typeface="Arial"/>
                <a:sym typeface="Arial"/>
              </a:rPr>
              <a:t>浮点数运算，指计算量，越小越好。</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638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 per second,</a:t>
            </a:r>
            <a:r>
              <a:rPr lang="zh-CN" altLang="en-US" sz="1100" b="0" i="0" u="none" strike="noStrike" cap="none" dirty="0">
                <a:solidFill>
                  <a:srgbClr val="000000"/>
                </a:solidFill>
                <a:effectLst/>
                <a:latin typeface="Arial"/>
                <a:ea typeface="Arial"/>
                <a:cs typeface="Arial"/>
                <a:sym typeface="Arial"/>
              </a:rPr>
              <a:t>每秒</a:t>
            </a:r>
            <a:r>
              <a:rPr lang="zh-CN" altLang="en-US" sz="1100" b="0" i="0" u="none" strike="noStrike" cap="none" dirty="0">
                <a:solidFill>
                  <a:srgbClr val="000000"/>
                </a:solidFill>
                <a:effectLst/>
                <a:latin typeface="Arial"/>
                <a:ea typeface="Arial"/>
                <a:cs typeface="Arial"/>
                <a:sym typeface="Arial"/>
                <a:hlinkClick r:id="rId3"/>
              </a:rPr>
              <a:t>浮点数</a:t>
            </a:r>
            <a:r>
              <a:rPr lang="zh-CN" altLang="en-US" sz="1100" b="0" i="0" u="none" strike="noStrike" cap="none" dirty="0">
                <a:solidFill>
                  <a:srgbClr val="000000"/>
                </a:solidFill>
                <a:effectLst/>
                <a:latin typeface="Arial"/>
                <a:ea typeface="Arial"/>
                <a:cs typeface="Arial"/>
                <a:sym typeface="Arial"/>
              </a:rPr>
              <a:t>运算，即“吞吐量”，衡量速度，一般与硬件相关。越大越好。</a:t>
            </a:r>
          </a:p>
          <a:p>
            <a:r>
              <a:rPr lang="en" altLang="zh-CN" sz="1100" b="0" i="0" u="none" strike="noStrike" cap="none" dirty="0">
                <a:solidFill>
                  <a:srgbClr val="000000"/>
                </a:solidFill>
                <a:effectLst/>
                <a:latin typeface="Arial"/>
                <a:ea typeface="Arial"/>
                <a:cs typeface="Arial"/>
                <a:sym typeface="Arial"/>
              </a:rPr>
              <a:t>FLOPs</a:t>
            </a:r>
            <a:r>
              <a:rPr lang="zh-CN" altLang="en" sz="1100" b="0" i="0" u="none" strike="noStrike" cap="none" dirty="0">
                <a:solidFill>
                  <a:srgbClr val="000000"/>
                </a:solidFill>
                <a:effectLst/>
                <a:latin typeface="Arial"/>
                <a:ea typeface="Arial"/>
                <a:cs typeface="Arial"/>
                <a:sym typeface="Arial"/>
              </a:rPr>
              <a:t>：</a:t>
            </a:r>
            <a:r>
              <a:rPr lang="en" altLang="zh-CN" sz="1100" b="0" i="0" u="none" strike="noStrike" cap="none" dirty="0">
                <a:solidFill>
                  <a:srgbClr val="000000"/>
                </a:solidFill>
                <a:effectLst/>
                <a:latin typeface="Arial"/>
                <a:ea typeface="Arial"/>
                <a:cs typeface="Arial"/>
                <a:sym typeface="Arial"/>
              </a:rPr>
              <a:t>floating point operations,</a:t>
            </a:r>
            <a:r>
              <a:rPr lang="zh-CN" altLang="en-US" sz="1100" b="0" i="0" u="none" strike="noStrike" cap="none" dirty="0">
                <a:solidFill>
                  <a:srgbClr val="000000"/>
                </a:solidFill>
                <a:effectLst/>
                <a:latin typeface="Arial"/>
                <a:ea typeface="Arial"/>
                <a:cs typeface="Arial"/>
                <a:sym typeface="Arial"/>
              </a:rPr>
              <a:t>浮点数运算，指计算量，越小越好。</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686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solidFill>
                  <a:schemeClr val="accent1"/>
                </a:solidFill>
              </a:rPr>
              <a:t>Palmprint Verification</a:t>
            </a:r>
            <a:br>
              <a:rPr lang="en-US" sz="4400" dirty="0">
                <a:solidFill>
                  <a:schemeClr val="accent1"/>
                </a:solidFill>
              </a:rPr>
            </a:br>
            <a:r>
              <a:rPr lang="en-US" sz="4400" dirty="0">
                <a:solidFill>
                  <a:schemeClr val="accent1">
                    <a:lumMod val="60000"/>
                    <a:lumOff val="40000"/>
                  </a:schemeClr>
                </a:solidFill>
              </a:rPr>
              <a:t>on Mobile Phones</a:t>
            </a:r>
            <a:endParaRPr sz="4400" dirty="0">
              <a:solidFill>
                <a:schemeClr val="accent1">
                  <a:lumMod val="60000"/>
                  <a:lumOff val="40000"/>
                </a:schemeClr>
              </a:solidFill>
            </a:endParaRPr>
          </a:p>
        </p:txBody>
      </p:sp>
      <p:sp>
        <p:nvSpPr>
          <p:cNvPr id="186" name="Google Shape;186;p30"/>
          <p:cNvSpPr txBox="1">
            <a:spLocks noGrp="1"/>
          </p:cNvSpPr>
          <p:nvPr>
            <p:ph type="subTitle" idx="1"/>
          </p:nvPr>
        </p:nvSpPr>
        <p:spPr>
          <a:xfrm>
            <a:off x="1643852" y="3261774"/>
            <a:ext cx="6770700" cy="105355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en-US" dirty="0"/>
              <a:t>June 2022</a:t>
            </a:r>
            <a:endParaRPr dirty="0"/>
          </a:p>
          <a:p>
            <a:pPr marL="0" lvl="0" indent="0" algn="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45357"/>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Pipeline</a:t>
            </a:r>
            <a:endParaRPr sz="2400" dirty="0"/>
          </a:p>
        </p:txBody>
      </p:sp>
      <p:sp>
        <p:nvSpPr>
          <p:cNvPr id="5" name="文本框 4">
            <a:extLst>
              <a:ext uri="{FF2B5EF4-FFF2-40B4-BE49-F238E27FC236}">
                <a16:creationId xmlns:a16="http://schemas.microsoft.com/office/drawing/2014/main" id="{BC484953-5CC1-0152-7C34-89EEACAE2199}"/>
              </a:ext>
            </a:extLst>
          </p:cNvPr>
          <p:cNvSpPr txBox="1"/>
          <p:nvPr/>
        </p:nvSpPr>
        <p:spPr>
          <a:xfrm>
            <a:off x="713874" y="633662"/>
            <a:ext cx="7632047" cy="162647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kumimoji="1" lang="en-US" altLang="zh-CN" dirty="0"/>
              <a:t>Use YOLO-v4-tiny to detect Double Finger Gap and Palm Center</a:t>
            </a:r>
          </a:p>
          <a:p>
            <a:pPr marL="285750" indent="-285750">
              <a:spcBef>
                <a:spcPts val="600"/>
              </a:spcBef>
              <a:spcAft>
                <a:spcPts val="600"/>
              </a:spcAft>
              <a:buFont typeface="Arial" panose="020B0604020202020204" pitchFamily="34" charset="0"/>
              <a:buChar char="•"/>
            </a:pPr>
            <a:r>
              <a:rPr kumimoji="1" lang="en-US" altLang="zh-CN" dirty="0"/>
              <a:t>Construct a local coordinate system and extract the ROI</a:t>
            </a:r>
          </a:p>
          <a:p>
            <a:pPr marL="285750" indent="-285750">
              <a:spcBef>
                <a:spcPts val="600"/>
              </a:spcBef>
              <a:spcAft>
                <a:spcPts val="600"/>
              </a:spcAft>
              <a:buFont typeface="Arial" panose="020B0604020202020204" pitchFamily="34" charset="0"/>
              <a:buChar char="•"/>
            </a:pPr>
            <a:r>
              <a:rPr kumimoji="1" lang="en-US" altLang="zh-CN" dirty="0"/>
              <a:t>Resize the  ROI to 224 X 224 and feed the resized ROI to the </a:t>
            </a:r>
            <a:r>
              <a:rPr kumimoji="1" lang="en-US" altLang="zh-CN" dirty="0" err="1"/>
              <a:t>MobileFaceNet</a:t>
            </a:r>
            <a:r>
              <a:rPr kumimoji="1" lang="en-US" altLang="zh-CN" dirty="0"/>
              <a:t> to extract a 512-dimensional feature vector</a:t>
            </a:r>
          </a:p>
          <a:p>
            <a:pPr marL="285750" indent="-285750">
              <a:spcBef>
                <a:spcPts val="600"/>
              </a:spcBef>
              <a:spcAft>
                <a:spcPts val="600"/>
              </a:spcAft>
              <a:buFont typeface="Arial" panose="020B0604020202020204" pitchFamily="34" charset="0"/>
              <a:buChar char="•"/>
            </a:pPr>
            <a:r>
              <a:rPr kumimoji="1" lang="en-US" altLang="zh-CN" dirty="0"/>
              <a:t>Compute the dot product of the features</a:t>
            </a:r>
          </a:p>
        </p:txBody>
      </p:sp>
      <p:sp>
        <p:nvSpPr>
          <p:cNvPr id="7" name="Google Shape;235;p36">
            <a:extLst>
              <a:ext uri="{FF2B5EF4-FFF2-40B4-BE49-F238E27FC236}">
                <a16:creationId xmlns:a16="http://schemas.microsoft.com/office/drawing/2014/main" id="{D0A3E539-F3BB-A9F8-FA8D-E34461C1A7C0}"/>
              </a:ext>
            </a:extLst>
          </p:cNvPr>
          <p:cNvSpPr txBox="1">
            <a:spLocks/>
          </p:cNvSpPr>
          <p:nvPr/>
        </p:nvSpPr>
        <p:spPr>
          <a:xfrm>
            <a:off x="717900" y="2310663"/>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sz="2400" dirty="0"/>
              <a:t>Major Work</a:t>
            </a:r>
          </a:p>
        </p:txBody>
      </p:sp>
      <p:sp>
        <p:nvSpPr>
          <p:cNvPr id="8" name="文本框 7">
            <a:extLst>
              <a:ext uri="{FF2B5EF4-FFF2-40B4-BE49-F238E27FC236}">
                <a16:creationId xmlns:a16="http://schemas.microsoft.com/office/drawing/2014/main" id="{907E42BB-D7D9-EF7A-2C37-3424E76A494E}"/>
              </a:ext>
            </a:extLst>
          </p:cNvPr>
          <p:cNvSpPr txBox="1"/>
          <p:nvPr/>
        </p:nvSpPr>
        <p:spPr>
          <a:xfrm>
            <a:off x="713874" y="2883363"/>
            <a:ext cx="7632047" cy="178510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kumimoji="1" lang="en-US" altLang="zh-CN" dirty="0"/>
              <a:t>Train the YOLO-v4-tiny model using the </a:t>
            </a:r>
            <a:r>
              <a:rPr kumimoji="1" lang="en-US" altLang="zh-CN" i="1" dirty="0"/>
              <a:t>D </a:t>
            </a:r>
            <a:r>
              <a:rPr kumimoji="1" lang="en-US" altLang="zh-CN" dirty="0"/>
              <a:t>dataset in </a:t>
            </a:r>
            <a:r>
              <a:rPr kumimoji="1" lang="en-US" altLang="zh-CN" i="1" dirty="0"/>
              <a:t>Generation</a:t>
            </a:r>
          </a:p>
          <a:p>
            <a:pPr marL="285750" indent="-285750">
              <a:spcBef>
                <a:spcPts val="600"/>
              </a:spcBef>
              <a:spcAft>
                <a:spcPts val="600"/>
              </a:spcAft>
              <a:buFont typeface="Arial" panose="020B0604020202020204" pitchFamily="34" charset="0"/>
              <a:buChar char="•"/>
            </a:pPr>
            <a:r>
              <a:rPr kumimoji="1" lang="en-US" altLang="zh-CN" dirty="0"/>
              <a:t>Prepare training set and test set for </a:t>
            </a:r>
            <a:r>
              <a:rPr kumimoji="1" lang="en-US" altLang="zh-CN" dirty="0" err="1"/>
              <a:t>MobileFaceNet</a:t>
            </a:r>
            <a:r>
              <a:rPr kumimoji="1" lang="en-US" altLang="zh-CN" dirty="0"/>
              <a:t> and train the model</a:t>
            </a:r>
          </a:p>
          <a:p>
            <a:pPr marL="285750" indent="-285750">
              <a:spcBef>
                <a:spcPts val="600"/>
              </a:spcBef>
              <a:spcAft>
                <a:spcPts val="600"/>
              </a:spcAft>
              <a:buFont typeface="Arial" panose="020B0604020202020204" pitchFamily="34" charset="0"/>
              <a:buChar char="•"/>
            </a:pPr>
            <a:r>
              <a:rPr kumimoji="1" lang="en-US" altLang="zh-CN" dirty="0"/>
              <a:t>Evaluate the </a:t>
            </a:r>
            <a:r>
              <a:rPr kumimoji="1" lang="en-US" altLang="zh-CN" dirty="0" err="1"/>
              <a:t>MobileFaceNet</a:t>
            </a:r>
            <a:r>
              <a:rPr kumimoji="1" lang="en-US" altLang="zh-CN" dirty="0"/>
              <a:t> on test set and determine the threshold</a:t>
            </a:r>
          </a:p>
          <a:p>
            <a:pPr marL="285750" indent="-285750">
              <a:spcBef>
                <a:spcPts val="600"/>
              </a:spcBef>
              <a:spcAft>
                <a:spcPts val="600"/>
              </a:spcAft>
              <a:buFont typeface="Arial" panose="020B0604020202020204" pitchFamily="34" charset="0"/>
              <a:buChar char="•"/>
            </a:pPr>
            <a:r>
              <a:rPr kumimoji="1" lang="en-US" altLang="zh-CN" dirty="0"/>
              <a:t>Implement the verification system in an Android application (totally local)</a:t>
            </a:r>
          </a:p>
          <a:p>
            <a:pPr marL="285750" indent="-285750">
              <a:spcBef>
                <a:spcPts val="600"/>
              </a:spcBef>
              <a:spcAft>
                <a:spcPts val="600"/>
              </a:spcAft>
              <a:buFont typeface="Arial" panose="020B0604020202020204" pitchFamily="34" charset="0"/>
              <a:buChar char="•"/>
            </a:pPr>
            <a:r>
              <a:rPr kumimoji="1" lang="en-US" altLang="zh-CN" dirty="0"/>
              <a:t>Perform some experiments on Mobile </a:t>
            </a:r>
            <a:r>
              <a:rPr kumimoji="1" lang="en-US" altLang="zh-CN" dirty="0" err="1"/>
              <a:t>ViT</a:t>
            </a:r>
            <a:r>
              <a:rPr kumimoji="1" lang="en-US" altLang="zh-CN" dirty="0"/>
              <a:t> </a:t>
            </a:r>
          </a:p>
        </p:txBody>
      </p:sp>
    </p:spTree>
    <p:extLst>
      <p:ext uri="{BB962C8B-B14F-4D97-AF65-F5344CB8AC3E}">
        <p14:creationId xmlns:p14="http://schemas.microsoft.com/office/powerpoint/2010/main" val="115223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45357"/>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Set and Test Set</a:t>
            </a:r>
            <a:endParaRPr dirty="0"/>
          </a:p>
        </p:txBody>
      </p:sp>
      <p:sp>
        <p:nvSpPr>
          <p:cNvPr id="5" name="文本框 4">
            <a:extLst>
              <a:ext uri="{FF2B5EF4-FFF2-40B4-BE49-F238E27FC236}">
                <a16:creationId xmlns:a16="http://schemas.microsoft.com/office/drawing/2014/main" id="{BC484953-5CC1-0152-7C34-89EEACAE2199}"/>
              </a:ext>
            </a:extLst>
          </p:cNvPr>
          <p:cNvSpPr txBox="1"/>
          <p:nvPr/>
        </p:nvSpPr>
        <p:spPr>
          <a:xfrm>
            <a:off x="717900" y="628922"/>
            <a:ext cx="7628021" cy="387798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kumimoji="1" lang="en-US" altLang="zh-CN" dirty="0"/>
              <a:t>The MPD ROI dataset contains </a:t>
            </a:r>
            <a:r>
              <a:rPr lang="en-US" altLang="zh-CN" dirty="0"/>
              <a:t>16,000 images from 400 hands of 200 persons (40 images for each hand)</a:t>
            </a:r>
          </a:p>
          <a:p>
            <a:pPr marL="285750" indent="-285750">
              <a:spcBef>
                <a:spcPts val="600"/>
              </a:spcBef>
              <a:spcAft>
                <a:spcPts val="600"/>
              </a:spcAft>
              <a:buFont typeface="Arial" panose="020B0604020202020204" pitchFamily="34" charset="0"/>
              <a:buChar char="•"/>
            </a:pPr>
            <a:r>
              <a:rPr lang="en-US" altLang="zh-CN" dirty="0"/>
              <a:t>Palmprint ROI images from 160 subjects were selected as the training set, and ROI images from the remaining 40 subjects formed the test set.</a:t>
            </a:r>
          </a:p>
          <a:p>
            <a:pPr marL="285750" indent="-285750">
              <a:spcBef>
                <a:spcPts val="600"/>
              </a:spcBef>
              <a:spcAft>
                <a:spcPts val="600"/>
              </a:spcAft>
              <a:buFont typeface="Arial" panose="020B0604020202020204" pitchFamily="34" charset="0"/>
              <a:buChar char="•"/>
            </a:pPr>
            <a:r>
              <a:rPr lang="en-US" altLang="zh-CN" dirty="0"/>
              <a:t>Data augmentation is performed on the training set</a:t>
            </a:r>
            <a:br>
              <a:rPr lang="en-US" altLang="zh-CN" dirty="0"/>
            </a:br>
            <a:r>
              <a:rPr lang="en-US" altLang="zh-CN" dirty="0" err="1">
                <a:solidFill>
                  <a:schemeClr val="accent1">
                    <a:lumMod val="60000"/>
                    <a:lumOff val="40000"/>
                  </a:schemeClr>
                </a:solidFill>
              </a:rPr>
              <a:t>RandomResizedCrop</a:t>
            </a:r>
            <a:r>
              <a:rPr lang="en-US" altLang="zh-CN" dirty="0">
                <a:solidFill>
                  <a:schemeClr val="accent1">
                    <a:lumMod val="60000"/>
                    <a:lumOff val="40000"/>
                  </a:schemeClr>
                </a:solidFill>
              </a:rPr>
              <a:t>: scale and ratio are both [0.75, 1.25]</a:t>
            </a:r>
            <a:br>
              <a:rPr lang="en-US" altLang="zh-CN" dirty="0">
                <a:solidFill>
                  <a:schemeClr val="accent1">
                    <a:lumMod val="60000"/>
                    <a:lumOff val="40000"/>
                  </a:schemeClr>
                </a:solidFill>
              </a:rPr>
            </a:br>
            <a:r>
              <a:rPr lang="en-US" altLang="zh-CN" dirty="0" err="1">
                <a:solidFill>
                  <a:schemeClr val="accent1">
                    <a:lumMod val="60000"/>
                    <a:lumOff val="40000"/>
                  </a:schemeClr>
                </a:solidFill>
              </a:rPr>
              <a:t>ColorJintter</a:t>
            </a:r>
            <a:r>
              <a:rPr lang="en-US" altLang="zh-CN" dirty="0">
                <a:solidFill>
                  <a:schemeClr val="accent1">
                    <a:lumMod val="60000"/>
                    <a:lumOff val="40000"/>
                  </a:schemeClr>
                </a:solidFill>
              </a:rPr>
              <a:t>: brightness is 0.25, the rest of parameters are all 0.1</a:t>
            </a:r>
          </a:p>
          <a:p>
            <a:pPr marL="285750" indent="-285750">
              <a:spcBef>
                <a:spcPts val="600"/>
              </a:spcBef>
              <a:spcAft>
                <a:spcPts val="600"/>
              </a:spcAft>
              <a:buFont typeface="Arial" panose="020B0604020202020204" pitchFamily="34" charset="0"/>
              <a:buChar char="•"/>
            </a:pPr>
            <a:r>
              <a:rPr kumimoji="1" lang="en-US" altLang="zh-CN" dirty="0"/>
              <a:t>All images in the training set are flipped horizontally and labelled as a new class (So there are 160 x 2 x 2 = 640 classes in the training set)</a:t>
            </a:r>
          </a:p>
          <a:p>
            <a:pPr marL="285750" indent="-285750">
              <a:spcBef>
                <a:spcPts val="600"/>
              </a:spcBef>
              <a:spcAft>
                <a:spcPts val="600"/>
              </a:spcAft>
              <a:buFont typeface="Arial" panose="020B0604020202020204" pitchFamily="34" charset="0"/>
              <a:buChar char="•"/>
            </a:pPr>
            <a:r>
              <a:rPr kumimoji="1" lang="en-US" altLang="zh-CN" dirty="0"/>
              <a:t>We prepared the test set with reference to LFW datasets. Our testing set contains 8000 pairs of images (4000 pairs from the same hand and 4000 pairs from two different people but of the same side)</a:t>
            </a:r>
          </a:p>
          <a:p>
            <a:pPr marL="285750" indent="-285750">
              <a:spcBef>
                <a:spcPts val="600"/>
              </a:spcBef>
              <a:spcAft>
                <a:spcPts val="600"/>
              </a:spcAft>
              <a:buFont typeface="Arial" panose="020B0604020202020204" pitchFamily="34" charset="0"/>
              <a:buChar char="•"/>
            </a:pPr>
            <a:r>
              <a:rPr kumimoji="1" lang="en-US" altLang="zh-CN" dirty="0"/>
              <a:t>The test set is divided into 10 folds for cross validation (each fold contains 400 pairs from the same hand and 400 pairs from two different people but of the same side)</a:t>
            </a:r>
          </a:p>
        </p:txBody>
      </p:sp>
      <p:pic>
        <p:nvPicPr>
          <p:cNvPr id="6" name="图片 5">
            <a:extLst>
              <a:ext uri="{FF2B5EF4-FFF2-40B4-BE49-F238E27FC236}">
                <a16:creationId xmlns:a16="http://schemas.microsoft.com/office/drawing/2014/main" id="{C536B162-CBD8-887C-D30B-ACE04684869B}"/>
              </a:ext>
            </a:extLst>
          </p:cNvPr>
          <p:cNvPicPr>
            <a:picLocks noChangeAspect="1"/>
          </p:cNvPicPr>
          <p:nvPr/>
        </p:nvPicPr>
        <p:blipFill>
          <a:blip r:embed="rId3"/>
          <a:stretch>
            <a:fillRect/>
          </a:stretch>
        </p:blipFill>
        <p:spPr>
          <a:xfrm>
            <a:off x="1571769" y="812817"/>
            <a:ext cx="6000461" cy="3510193"/>
          </a:xfrm>
          <a:prstGeom prst="rect">
            <a:avLst/>
          </a:prstGeom>
        </p:spPr>
      </p:pic>
    </p:spTree>
    <p:extLst>
      <p:ext uri="{BB962C8B-B14F-4D97-AF65-F5344CB8AC3E}">
        <p14:creationId xmlns:p14="http://schemas.microsoft.com/office/powerpoint/2010/main" val="251549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45357"/>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MobileFaceNet</a:t>
            </a:r>
            <a:endParaRPr dirty="0"/>
          </a:p>
        </p:txBody>
      </p:sp>
      <p:pic>
        <p:nvPicPr>
          <p:cNvPr id="14" name="图片 13">
            <a:extLst>
              <a:ext uri="{FF2B5EF4-FFF2-40B4-BE49-F238E27FC236}">
                <a16:creationId xmlns:a16="http://schemas.microsoft.com/office/drawing/2014/main" id="{F9F5E575-EE27-B457-06CC-49C12A74D03E}"/>
              </a:ext>
            </a:extLst>
          </p:cNvPr>
          <p:cNvPicPr>
            <a:picLocks noChangeAspect="1"/>
          </p:cNvPicPr>
          <p:nvPr/>
        </p:nvPicPr>
        <p:blipFill>
          <a:blip r:embed="rId3"/>
          <a:stretch>
            <a:fillRect/>
          </a:stretch>
        </p:blipFill>
        <p:spPr>
          <a:xfrm>
            <a:off x="545428" y="498778"/>
            <a:ext cx="3566718" cy="2265453"/>
          </a:xfrm>
          <a:prstGeom prst="rect">
            <a:avLst/>
          </a:prstGeom>
        </p:spPr>
      </p:pic>
      <p:pic>
        <p:nvPicPr>
          <p:cNvPr id="16" name="图片 15">
            <a:extLst>
              <a:ext uri="{FF2B5EF4-FFF2-40B4-BE49-F238E27FC236}">
                <a16:creationId xmlns:a16="http://schemas.microsoft.com/office/drawing/2014/main" id="{89378D65-A43E-D4CE-F416-938D790D435E}"/>
              </a:ext>
            </a:extLst>
          </p:cNvPr>
          <p:cNvPicPr>
            <a:picLocks noChangeAspect="1"/>
          </p:cNvPicPr>
          <p:nvPr/>
        </p:nvPicPr>
        <p:blipFill>
          <a:blip r:embed="rId4"/>
          <a:stretch>
            <a:fillRect/>
          </a:stretch>
        </p:blipFill>
        <p:spPr>
          <a:xfrm>
            <a:off x="681784" y="2764231"/>
            <a:ext cx="3300549" cy="2006600"/>
          </a:xfrm>
          <a:prstGeom prst="rect">
            <a:avLst/>
          </a:prstGeom>
        </p:spPr>
      </p:pic>
      <p:sp>
        <p:nvSpPr>
          <p:cNvPr id="17" name="文本框 16">
            <a:extLst>
              <a:ext uri="{FF2B5EF4-FFF2-40B4-BE49-F238E27FC236}">
                <a16:creationId xmlns:a16="http://schemas.microsoft.com/office/drawing/2014/main" id="{86FB5C34-2515-3335-BA15-9EF103FDE6B7}"/>
              </a:ext>
            </a:extLst>
          </p:cNvPr>
          <p:cNvSpPr txBox="1"/>
          <p:nvPr/>
        </p:nvSpPr>
        <p:spPr>
          <a:xfrm>
            <a:off x="5007429" y="1053737"/>
            <a:ext cx="3657600" cy="35394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Resize ROI to 224</a:t>
            </a:r>
            <a:r>
              <a:rPr kumimoji="1" lang="zh-CN" altLang="en-US" dirty="0"/>
              <a:t> </a:t>
            </a:r>
            <a:r>
              <a:rPr kumimoji="1" lang="en-US" altLang="zh-CN" dirty="0"/>
              <a:t>x</a:t>
            </a:r>
            <a:r>
              <a:rPr kumimoji="1" lang="zh-CN" altLang="en-US" dirty="0"/>
              <a:t> </a:t>
            </a:r>
            <a:r>
              <a:rPr kumimoji="1" lang="en-US" altLang="zh-CN" dirty="0"/>
              <a:t>224</a:t>
            </a:r>
          </a:p>
          <a:p>
            <a:pPr marL="285750" indent="-285750">
              <a:buFont typeface="Arial" panose="020B0604020202020204" pitchFamily="34" charset="0"/>
              <a:buChar char="•"/>
            </a:pPr>
            <a:endParaRPr kumimoji="1" lang="en-US" altLang="zh-CN" dirty="0"/>
          </a:p>
          <a:p>
            <a:endParaRPr kumimoji="1" lang="en-US" altLang="zh-CN" dirty="0"/>
          </a:p>
          <a:p>
            <a:pPr marL="285750" indent="-285750">
              <a:buFont typeface="Arial" panose="020B0604020202020204" pitchFamily="34" charset="0"/>
              <a:buChar char="•"/>
            </a:pPr>
            <a:r>
              <a:rPr kumimoji="1" lang="en-US" altLang="zh-CN" dirty="0"/>
              <a:t>After removing the linear layer, use </a:t>
            </a:r>
            <a:r>
              <a:rPr kumimoji="1" lang="en-US" altLang="zh-CN" dirty="0" err="1"/>
              <a:t>ArcMargin</a:t>
            </a:r>
            <a:r>
              <a:rPr kumimoji="1" lang="en-US" altLang="zh-CN" dirty="0"/>
              <a:t> instead</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Change the parameter of the block to match the size of input images</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zh-CN" altLang="en-US" dirty="0"/>
          </a:p>
        </p:txBody>
      </p:sp>
      <p:pic>
        <p:nvPicPr>
          <p:cNvPr id="18" name="图片 17">
            <a:extLst>
              <a:ext uri="{FF2B5EF4-FFF2-40B4-BE49-F238E27FC236}">
                <a16:creationId xmlns:a16="http://schemas.microsoft.com/office/drawing/2014/main" id="{76763C67-113D-2019-2772-1EA944B7213F}"/>
              </a:ext>
            </a:extLst>
          </p:cNvPr>
          <p:cNvPicPr>
            <a:picLocks noChangeAspect="1"/>
          </p:cNvPicPr>
          <p:nvPr/>
        </p:nvPicPr>
        <p:blipFill>
          <a:blip r:embed="rId5"/>
          <a:stretch>
            <a:fillRect/>
          </a:stretch>
        </p:blipFill>
        <p:spPr>
          <a:xfrm>
            <a:off x="5293179" y="2996842"/>
            <a:ext cx="3086100" cy="939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45357"/>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MobileViT</a:t>
            </a:r>
            <a:endParaRPr dirty="0"/>
          </a:p>
        </p:txBody>
      </p:sp>
      <p:pic>
        <p:nvPicPr>
          <p:cNvPr id="2" name="图片 1">
            <a:extLst>
              <a:ext uri="{FF2B5EF4-FFF2-40B4-BE49-F238E27FC236}">
                <a16:creationId xmlns:a16="http://schemas.microsoft.com/office/drawing/2014/main" id="{C832F103-AC9E-70B9-DFBF-18E96B2609A3}"/>
              </a:ext>
            </a:extLst>
          </p:cNvPr>
          <p:cNvPicPr>
            <a:picLocks noChangeAspect="1"/>
          </p:cNvPicPr>
          <p:nvPr/>
        </p:nvPicPr>
        <p:blipFill>
          <a:blip r:embed="rId3"/>
          <a:stretch>
            <a:fillRect/>
          </a:stretch>
        </p:blipFill>
        <p:spPr>
          <a:xfrm>
            <a:off x="1774415" y="697476"/>
            <a:ext cx="5595169" cy="2157778"/>
          </a:xfrm>
          <a:prstGeom prst="rect">
            <a:avLst/>
          </a:prstGeom>
        </p:spPr>
      </p:pic>
      <p:sp>
        <p:nvSpPr>
          <p:cNvPr id="3" name="文本框 2">
            <a:extLst>
              <a:ext uri="{FF2B5EF4-FFF2-40B4-BE49-F238E27FC236}">
                <a16:creationId xmlns:a16="http://schemas.microsoft.com/office/drawing/2014/main" id="{BFB3F053-8C02-B0CB-2E86-BB2B4759EC43}"/>
              </a:ext>
            </a:extLst>
          </p:cNvPr>
          <p:cNvSpPr txBox="1"/>
          <p:nvPr/>
        </p:nvSpPr>
        <p:spPr>
          <a:xfrm>
            <a:off x="938463" y="2991854"/>
            <a:ext cx="7628021" cy="1169552"/>
          </a:xfrm>
          <a:prstGeom prst="rect">
            <a:avLst/>
          </a:prstGeom>
          <a:noFill/>
        </p:spPr>
        <p:txBody>
          <a:bodyPr wrap="square" rtlCol="0">
            <a:spAutoFit/>
          </a:bodyPr>
          <a:lstStyle/>
          <a:p>
            <a:pPr marL="285750" indent="-285750">
              <a:buFont typeface="Arial" panose="020B0604020202020204" pitchFamily="34" charset="0"/>
              <a:buChar char="•"/>
            </a:pPr>
            <a:r>
              <a:rPr kumimoji="1" lang="en" altLang="zh-CN" dirty="0"/>
              <a:t>The computational cost of ordinary convolutional layers is high</a:t>
            </a:r>
          </a:p>
          <a:p>
            <a:pPr marL="285750" indent="-285750">
              <a:buFont typeface="Arial" panose="020B0604020202020204" pitchFamily="34" charset="0"/>
              <a:buChar char="•"/>
            </a:pPr>
            <a:r>
              <a:rPr kumimoji="1" lang="en" altLang="zh-CN" dirty="0"/>
              <a:t>Deeply separable convolution is widely used in state-of-the-art lightweight CNN mobile vision tasks, including MobileNets, ShuffleNetv2.</a:t>
            </a:r>
          </a:p>
          <a:p>
            <a:pPr marL="285750" indent="-285750">
              <a:buFont typeface="Arial" panose="020B0604020202020204" pitchFamily="34" charset="0"/>
              <a:buChar char="•"/>
            </a:pPr>
            <a:r>
              <a:rPr kumimoji="1" lang="en" altLang="zh-CN" dirty="0"/>
              <a:t>However, they are spatially localized. MobileVit exploits the advantages of convolution and Transformer to build lightweight ViT models.</a:t>
            </a:r>
            <a:endParaRPr kumimoji="1" lang="zh-CN" altLang="en-US" dirty="0"/>
          </a:p>
        </p:txBody>
      </p:sp>
    </p:spTree>
    <p:extLst>
      <p:ext uri="{BB962C8B-B14F-4D97-AF65-F5344CB8AC3E}">
        <p14:creationId xmlns:p14="http://schemas.microsoft.com/office/powerpoint/2010/main" val="168903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37335"/>
            <a:ext cx="7708200" cy="644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and Validation</a:t>
            </a:r>
            <a:endParaRPr dirty="0"/>
          </a:p>
        </p:txBody>
      </p:sp>
      <p:sp>
        <p:nvSpPr>
          <p:cNvPr id="2" name="矩形 1">
            <a:extLst>
              <a:ext uri="{FF2B5EF4-FFF2-40B4-BE49-F238E27FC236}">
                <a16:creationId xmlns:a16="http://schemas.microsoft.com/office/drawing/2014/main" id="{3AEA0A9D-2C02-D64E-16DD-777FE0DF6E45}"/>
              </a:ext>
            </a:extLst>
          </p:cNvPr>
          <p:cNvSpPr/>
          <p:nvPr/>
        </p:nvSpPr>
        <p:spPr>
          <a:xfrm>
            <a:off x="481269" y="900363"/>
            <a:ext cx="978568" cy="9785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141611E-DE1E-A02A-5BE0-05283C44F285}"/>
              </a:ext>
            </a:extLst>
          </p:cNvPr>
          <p:cNvSpPr/>
          <p:nvPr/>
        </p:nvSpPr>
        <p:spPr>
          <a:xfrm>
            <a:off x="417101" y="976563"/>
            <a:ext cx="978568" cy="9785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EA9EFC5-B5E6-C96B-011A-509A749FDEF6}"/>
              </a:ext>
            </a:extLst>
          </p:cNvPr>
          <p:cNvSpPr/>
          <p:nvPr/>
        </p:nvSpPr>
        <p:spPr>
          <a:xfrm>
            <a:off x="352933" y="1052763"/>
            <a:ext cx="978568" cy="9785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 2">
            <a:extLst>
              <a:ext uri="{FF2B5EF4-FFF2-40B4-BE49-F238E27FC236}">
                <a16:creationId xmlns:a16="http://schemas.microsoft.com/office/drawing/2014/main" id="{72719A9B-4C5B-0A9F-2B98-29C406BD60D3}"/>
              </a:ext>
            </a:extLst>
          </p:cNvPr>
          <p:cNvSpPr/>
          <p:nvPr/>
        </p:nvSpPr>
        <p:spPr>
          <a:xfrm>
            <a:off x="1564108" y="1353555"/>
            <a:ext cx="577516" cy="18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27FB258-6C0A-D535-F33C-645DC45A3205}"/>
              </a:ext>
            </a:extLst>
          </p:cNvPr>
          <p:cNvSpPr/>
          <p:nvPr/>
        </p:nvSpPr>
        <p:spPr>
          <a:xfrm>
            <a:off x="2245895" y="842213"/>
            <a:ext cx="1716508" cy="121117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MobileFaceNet</a:t>
            </a:r>
            <a:endParaRPr lang="zh-CN" altLang="en-US" dirty="0"/>
          </a:p>
        </p:txBody>
      </p:sp>
      <p:sp>
        <p:nvSpPr>
          <p:cNvPr id="12" name="箭头: 右 11">
            <a:extLst>
              <a:ext uri="{FF2B5EF4-FFF2-40B4-BE49-F238E27FC236}">
                <a16:creationId xmlns:a16="http://schemas.microsoft.com/office/drawing/2014/main" id="{7088ADBE-B68F-51E6-3724-99C94E4BD718}"/>
              </a:ext>
            </a:extLst>
          </p:cNvPr>
          <p:cNvSpPr/>
          <p:nvPr/>
        </p:nvSpPr>
        <p:spPr>
          <a:xfrm>
            <a:off x="4082719" y="1353555"/>
            <a:ext cx="577516" cy="18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7531691-14F7-D5B3-C834-3C5BBB1B6B64}"/>
              </a:ext>
            </a:extLst>
          </p:cNvPr>
          <p:cNvSpPr/>
          <p:nvPr/>
        </p:nvSpPr>
        <p:spPr>
          <a:xfrm>
            <a:off x="4788563" y="792847"/>
            <a:ext cx="152394" cy="1387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663B11F-89F9-902B-32A8-3F4EAD0242EA}"/>
              </a:ext>
            </a:extLst>
          </p:cNvPr>
          <p:cNvSpPr txBox="1"/>
          <p:nvPr/>
        </p:nvSpPr>
        <p:spPr>
          <a:xfrm flipH="1">
            <a:off x="4494590" y="2276896"/>
            <a:ext cx="756386" cy="523220"/>
          </a:xfrm>
          <a:prstGeom prst="rect">
            <a:avLst/>
          </a:prstGeom>
          <a:noFill/>
        </p:spPr>
        <p:txBody>
          <a:bodyPr wrap="square" rtlCol="0">
            <a:spAutoFit/>
          </a:bodyPr>
          <a:lstStyle/>
          <a:p>
            <a:pPr algn="ctr"/>
            <a:r>
              <a:rPr lang="en-US" altLang="zh-CN" dirty="0"/>
              <a:t>512-d</a:t>
            </a:r>
          </a:p>
          <a:p>
            <a:pPr algn="ctr"/>
            <a:r>
              <a:rPr lang="en-US" altLang="zh-CN" dirty="0"/>
              <a:t>feature</a:t>
            </a:r>
            <a:endParaRPr lang="zh-CN" altLang="en-US" dirty="0"/>
          </a:p>
        </p:txBody>
      </p:sp>
      <p:sp>
        <p:nvSpPr>
          <p:cNvPr id="15" name="文本框 14">
            <a:extLst>
              <a:ext uri="{FF2B5EF4-FFF2-40B4-BE49-F238E27FC236}">
                <a16:creationId xmlns:a16="http://schemas.microsoft.com/office/drawing/2014/main" id="{09032E14-896F-C80D-B70A-FEF8654E2315}"/>
              </a:ext>
            </a:extLst>
          </p:cNvPr>
          <p:cNvSpPr txBox="1"/>
          <p:nvPr/>
        </p:nvSpPr>
        <p:spPr>
          <a:xfrm flipH="1">
            <a:off x="346318" y="2097505"/>
            <a:ext cx="1120133" cy="523220"/>
          </a:xfrm>
          <a:prstGeom prst="rect">
            <a:avLst/>
          </a:prstGeom>
          <a:noFill/>
        </p:spPr>
        <p:txBody>
          <a:bodyPr wrap="square" rtlCol="0">
            <a:spAutoFit/>
          </a:bodyPr>
          <a:lstStyle/>
          <a:p>
            <a:pPr algn="ctr"/>
            <a:r>
              <a:rPr lang="en-US" altLang="zh-CN" dirty="0"/>
              <a:t>224x224x3</a:t>
            </a:r>
          </a:p>
          <a:p>
            <a:pPr algn="ctr"/>
            <a:r>
              <a:rPr lang="en-US" altLang="zh-CN" dirty="0"/>
              <a:t>ROI</a:t>
            </a:r>
            <a:endParaRPr lang="zh-CN" altLang="en-US" dirty="0"/>
          </a:p>
        </p:txBody>
      </p:sp>
      <p:sp>
        <p:nvSpPr>
          <p:cNvPr id="19" name="箭头: 右 18">
            <a:extLst>
              <a:ext uri="{FF2B5EF4-FFF2-40B4-BE49-F238E27FC236}">
                <a16:creationId xmlns:a16="http://schemas.microsoft.com/office/drawing/2014/main" id="{A3C7A36B-E9B3-B6A7-AA52-F40BC1C48CE0}"/>
              </a:ext>
            </a:extLst>
          </p:cNvPr>
          <p:cNvSpPr/>
          <p:nvPr/>
        </p:nvSpPr>
        <p:spPr>
          <a:xfrm>
            <a:off x="5223090" y="1346455"/>
            <a:ext cx="1346151" cy="195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D08E7403-5C3D-7202-C9FC-0963D1B9042C}"/>
                  </a:ext>
                </a:extLst>
              </p:cNvPr>
              <p:cNvSpPr/>
              <p:nvPr/>
            </p:nvSpPr>
            <p:spPr>
              <a:xfrm>
                <a:off x="5358753" y="586738"/>
                <a:ext cx="1005259" cy="709315"/>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512</m:t>
                          </m:r>
                          <m:r>
                            <a:rPr lang="en-US" altLang="zh-CN" b="0" i="1" smtClean="0">
                              <a:latin typeface="Cambria Math" panose="02040503050406030204" pitchFamily="18" charset="0"/>
                              <a:ea typeface="Cambria Math" panose="02040503050406030204" pitchFamily="18" charset="0"/>
                            </a:rPr>
                            <m:t>×640</m:t>
                          </m:r>
                        </m:sub>
                      </m:sSub>
                    </m:oMath>
                  </m:oMathPara>
                </a14:m>
                <a:endParaRPr lang="zh-CN" altLang="en-US" dirty="0"/>
              </a:p>
            </p:txBody>
          </p:sp>
        </mc:Choice>
        <mc:Fallback xmlns="">
          <p:sp>
            <p:nvSpPr>
              <p:cNvPr id="21" name="矩形 20">
                <a:extLst>
                  <a:ext uri="{FF2B5EF4-FFF2-40B4-BE49-F238E27FC236}">
                    <a16:creationId xmlns:a16="http://schemas.microsoft.com/office/drawing/2014/main" id="{D08E7403-5C3D-7202-C9FC-0963D1B9042C}"/>
                  </a:ext>
                </a:extLst>
              </p:cNvPr>
              <p:cNvSpPr>
                <a:spLocks noRot="1" noChangeAspect="1" noMove="1" noResize="1" noEditPoints="1" noAdjustHandles="1" noChangeArrowheads="1" noChangeShapeType="1" noTextEdit="1"/>
              </p:cNvSpPr>
              <p:nvPr/>
            </p:nvSpPr>
            <p:spPr>
              <a:xfrm>
                <a:off x="5358753" y="586738"/>
                <a:ext cx="1005259" cy="709315"/>
              </a:xfrm>
              <a:prstGeom prst="rect">
                <a:avLst/>
              </a:prstGeom>
              <a:blipFill>
                <a:blip r:embed="rId3"/>
                <a:stretch>
                  <a:fillRect/>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3BF04998-DBBA-E11D-D65C-8646648643E0}"/>
              </a:ext>
            </a:extLst>
          </p:cNvPr>
          <p:cNvSpPr/>
          <p:nvPr/>
        </p:nvSpPr>
        <p:spPr>
          <a:xfrm>
            <a:off x="6686937" y="662197"/>
            <a:ext cx="152394" cy="15641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60000"/>
                  <a:lumOff val="40000"/>
                </a:schemeClr>
              </a:solidFill>
            </a:endParaRPr>
          </a:p>
        </p:txBody>
      </p:sp>
      <p:sp>
        <p:nvSpPr>
          <p:cNvPr id="23" name="文本框 22">
            <a:extLst>
              <a:ext uri="{FF2B5EF4-FFF2-40B4-BE49-F238E27FC236}">
                <a16:creationId xmlns:a16="http://schemas.microsoft.com/office/drawing/2014/main" id="{7D4B3DD1-4C43-930D-FA42-6B7B3D35BF3B}"/>
              </a:ext>
            </a:extLst>
          </p:cNvPr>
          <p:cNvSpPr txBox="1"/>
          <p:nvPr/>
        </p:nvSpPr>
        <p:spPr>
          <a:xfrm flipH="1">
            <a:off x="6344062" y="2276896"/>
            <a:ext cx="935552" cy="523220"/>
          </a:xfrm>
          <a:prstGeom prst="rect">
            <a:avLst/>
          </a:prstGeom>
          <a:noFill/>
        </p:spPr>
        <p:txBody>
          <a:bodyPr wrap="square" rtlCol="0">
            <a:spAutoFit/>
          </a:bodyPr>
          <a:lstStyle/>
          <a:p>
            <a:pPr algn="ctr"/>
            <a:r>
              <a:rPr lang="en-US" altLang="zh-CN" dirty="0"/>
              <a:t>640-d</a:t>
            </a:r>
          </a:p>
          <a:p>
            <a:pPr algn="ctr"/>
            <a:r>
              <a:rPr lang="en-US" altLang="zh-CN" dirty="0"/>
              <a:t>raw logits</a:t>
            </a:r>
            <a:endParaRPr lang="zh-CN" altLang="en-US" dirty="0"/>
          </a:p>
        </p:txBody>
      </p:sp>
      <p:sp>
        <p:nvSpPr>
          <p:cNvPr id="7" name="文本框 6">
            <a:extLst>
              <a:ext uri="{FF2B5EF4-FFF2-40B4-BE49-F238E27FC236}">
                <a16:creationId xmlns:a16="http://schemas.microsoft.com/office/drawing/2014/main" id="{B1A7805D-FE62-D182-273B-477B69BC7C1C}"/>
              </a:ext>
            </a:extLst>
          </p:cNvPr>
          <p:cNvSpPr txBox="1"/>
          <p:nvPr/>
        </p:nvSpPr>
        <p:spPr>
          <a:xfrm>
            <a:off x="5474256" y="1571154"/>
            <a:ext cx="842394" cy="307777"/>
          </a:xfrm>
          <a:prstGeom prst="rect">
            <a:avLst/>
          </a:prstGeom>
          <a:noFill/>
        </p:spPr>
        <p:txBody>
          <a:bodyPr wrap="square" rtlCol="0">
            <a:spAutoFit/>
          </a:bodyPr>
          <a:lstStyle/>
          <a:p>
            <a:r>
              <a:rPr lang="en-US" altLang="zh-CN" dirty="0"/>
              <a:t>Multiply</a:t>
            </a:r>
            <a:endParaRPr lang="zh-CN" altLang="en-US" dirty="0"/>
          </a:p>
        </p:txBody>
      </p:sp>
      <p:sp>
        <p:nvSpPr>
          <p:cNvPr id="24" name="箭头: 右 23">
            <a:extLst>
              <a:ext uri="{FF2B5EF4-FFF2-40B4-BE49-F238E27FC236}">
                <a16:creationId xmlns:a16="http://schemas.microsoft.com/office/drawing/2014/main" id="{31CE9F74-4579-DBAF-2CFE-123EF97E7BBB}"/>
              </a:ext>
            </a:extLst>
          </p:cNvPr>
          <p:cNvSpPr/>
          <p:nvPr/>
        </p:nvSpPr>
        <p:spPr>
          <a:xfrm>
            <a:off x="6991737" y="1346455"/>
            <a:ext cx="1346151" cy="195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95C0520F-BF42-6251-0A62-3E66440B7B3B}"/>
              </a:ext>
            </a:extLst>
          </p:cNvPr>
          <p:cNvSpPr/>
          <p:nvPr/>
        </p:nvSpPr>
        <p:spPr>
          <a:xfrm>
            <a:off x="8455584" y="662197"/>
            <a:ext cx="152394" cy="15641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60000"/>
                  <a:lumOff val="40000"/>
                </a:schemeClr>
              </a:solidFill>
            </a:endParaRPr>
          </a:p>
        </p:txBody>
      </p:sp>
      <p:sp>
        <p:nvSpPr>
          <p:cNvPr id="27" name="文本框 26">
            <a:extLst>
              <a:ext uri="{FF2B5EF4-FFF2-40B4-BE49-F238E27FC236}">
                <a16:creationId xmlns:a16="http://schemas.microsoft.com/office/drawing/2014/main" id="{6A7F5C94-CE66-2C08-EFC3-B3060956A3AD}"/>
              </a:ext>
            </a:extLst>
          </p:cNvPr>
          <p:cNvSpPr txBox="1"/>
          <p:nvPr/>
        </p:nvSpPr>
        <p:spPr>
          <a:xfrm flipH="1">
            <a:off x="8153588" y="2276896"/>
            <a:ext cx="756386" cy="523220"/>
          </a:xfrm>
          <a:prstGeom prst="rect">
            <a:avLst/>
          </a:prstGeom>
          <a:noFill/>
        </p:spPr>
        <p:txBody>
          <a:bodyPr wrap="square" rtlCol="0">
            <a:spAutoFit/>
          </a:bodyPr>
          <a:lstStyle/>
          <a:p>
            <a:pPr algn="ctr"/>
            <a:r>
              <a:rPr lang="en-US" altLang="zh-CN" dirty="0"/>
              <a:t>640-d</a:t>
            </a:r>
          </a:p>
          <a:p>
            <a:pPr algn="ctr"/>
            <a:r>
              <a:rPr lang="en-US" altLang="zh-CN" dirty="0"/>
              <a:t>logits</a:t>
            </a:r>
            <a:endParaRPr lang="zh-CN" altLang="en-US" dirty="0"/>
          </a:p>
        </p:txBody>
      </p:sp>
      <p:sp>
        <p:nvSpPr>
          <p:cNvPr id="28" name="文本框 27">
            <a:extLst>
              <a:ext uri="{FF2B5EF4-FFF2-40B4-BE49-F238E27FC236}">
                <a16:creationId xmlns:a16="http://schemas.microsoft.com/office/drawing/2014/main" id="{6F55E6A4-E06D-A922-F608-14A3E322F9A8}"/>
              </a:ext>
            </a:extLst>
          </p:cNvPr>
          <p:cNvSpPr txBox="1"/>
          <p:nvPr/>
        </p:nvSpPr>
        <p:spPr>
          <a:xfrm>
            <a:off x="7164555" y="1571154"/>
            <a:ext cx="1010759" cy="307777"/>
          </a:xfrm>
          <a:prstGeom prst="rect">
            <a:avLst/>
          </a:prstGeom>
          <a:noFill/>
        </p:spPr>
        <p:txBody>
          <a:bodyPr wrap="square" rtlCol="0">
            <a:spAutoFit/>
          </a:bodyPr>
          <a:lstStyle/>
          <a:p>
            <a:r>
              <a:rPr lang="en-US" altLang="zh-CN" dirty="0" err="1"/>
              <a:t>ArcMargin</a:t>
            </a:r>
            <a:endParaRPr lang="zh-CN" altLang="en-US" dirty="0"/>
          </a:p>
        </p:txBody>
      </p:sp>
      <p:sp>
        <p:nvSpPr>
          <p:cNvPr id="10" name="矩形 9">
            <a:extLst>
              <a:ext uri="{FF2B5EF4-FFF2-40B4-BE49-F238E27FC236}">
                <a16:creationId xmlns:a16="http://schemas.microsoft.com/office/drawing/2014/main" id="{8F9C5DF7-F646-5E4E-2971-284ED21B395F}"/>
              </a:ext>
            </a:extLst>
          </p:cNvPr>
          <p:cNvSpPr/>
          <p:nvPr/>
        </p:nvSpPr>
        <p:spPr>
          <a:xfrm>
            <a:off x="232611" y="586738"/>
            <a:ext cx="4960903" cy="2213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AF64D9D-C919-582A-5DE6-D665F8296668}"/>
              </a:ext>
            </a:extLst>
          </p:cNvPr>
          <p:cNvSpPr txBox="1"/>
          <p:nvPr/>
        </p:nvSpPr>
        <p:spPr>
          <a:xfrm>
            <a:off x="371382" y="3107293"/>
            <a:ext cx="8323439"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Train the network using </a:t>
            </a:r>
            <a:r>
              <a:rPr lang="en-US" altLang="zh-CN" sz="1600" dirty="0" err="1"/>
              <a:t>ArgFace</a:t>
            </a:r>
            <a:r>
              <a:rPr lang="en-US" altLang="zh-CN" sz="1600" dirty="0"/>
              <a:t> Framework</a:t>
            </a:r>
          </a:p>
          <a:p>
            <a:pPr marL="285750" indent="-285750">
              <a:buFont typeface="Arial" panose="020B0604020202020204" pitchFamily="34" charset="0"/>
              <a:buChar char="•"/>
            </a:pPr>
            <a:r>
              <a:rPr lang="en-US" altLang="zh-CN" sz="1600" dirty="0"/>
              <a:t>Perform 10-fold validation on test set (use 9 folds to determine the threshold which maximize the accuracy and test the threshold on the remaining 1 fold)</a:t>
            </a:r>
          </a:p>
          <a:p>
            <a:pPr marL="285750" indent="-285750">
              <a:buFont typeface="Arial" panose="020B0604020202020204" pitchFamily="34" charset="0"/>
              <a:buChar char="•"/>
            </a:pPr>
            <a:r>
              <a:rPr lang="en-US" altLang="zh-CN" sz="1600" dirty="0"/>
              <a:t>Perform Top-1 test: for each palm, randomly select an image as the registration image, take the rest of the images as input, and compare the selected image with the registration images one by one to find the palm from which the input image is taken</a:t>
            </a:r>
          </a:p>
        </p:txBody>
      </p:sp>
      <p:pic>
        <p:nvPicPr>
          <p:cNvPr id="29" name="图片 28">
            <a:extLst>
              <a:ext uri="{FF2B5EF4-FFF2-40B4-BE49-F238E27FC236}">
                <a16:creationId xmlns:a16="http://schemas.microsoft.com/office/drawing/2014/main" id="{F6B3D2C2-B6C7-BEA2-269B-1C84BCC4CAB2}"/>
              </a:ext>
            </a:extLst>
          </p:cNvPr>
          <p:cNvPicPr>
            <a:picLocks noChangeAspect="1"/>
          </p:cNvPicPr>
          <p:nvPr/>
        </p:nvPicPr>
        <p:blipFill>
          <a:blip r:embed="rId4"/>
          <a:stretch>
            <a:fillRect/>
          </a:stretch>
        </p:blipFill>
        <p:spPr>
          <a:xfrm>
            <a:off x="0" y="1474264"/>
            <a:ext cx="9144000" cy="2194971"/>
          </a:xfrm>
          <a:prstGeom prst="rect">
            <a:avLst/>
          </a:prstGeom>
        </p:spPr>
      </p:pic>
    </p:spTree>
    <p:extLst>
      <p:ext uri="{BB962C8B-B14F-4D97-AF65-F5344CB8AC3E}">
        <p14:creationId xmlns:p14="http://schemas.microsoft.com/office/powerpoint/2010/main" val="22509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327400" y="118903"/>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MobileFaceNet</a:t>
            </a:r>
            <a:r>
              <a:rPr lang="en-US" dirty="0"/>
              <a:t> and </a:t>
            </a:r>
            <a:r>
              <a:rPr lang="en-US" dirty="0" err="1"/>
              <a:t>MobileVit</a:t>
            </a:r>
            <a:endParaRPr dirty="0"/>
          </a:p>
        </p:txBody>
      </p:sp>
      <p:sp>
        <p:nvSpPr>
          <p:cNvPr id="2" name="文本框 1">
            <a:extLst>
              <a:ext uri="{FF2B5EF4-FFF2-40B4-BE49-F238E27FC236}">
                <a16:creationId xmlns:a16="http://schemas.microsoft.com/office/drawing/2014/main" id="{6DE30FE0-209A-84C2-0388-907EFAAA2968}"/>
              </a:ext>
            </a:extLst>
          </p:cNvPr>
          <p:cNvSpPr txBox="1"/>
          <p:nvPr/>
        </p:nvSpPr>
        <p:spPr>
          <a:xfrm>
            <a:off x="275303" y="766603"/>
            <a:ext cx="8160775" cy="307777"/>
          </a:xfrm>
          <a:prstGeom prst="rect">
            <a:avLst/>
          </a:prstGeom>
          <a:noFill/>
        </p:spPr>
        <p:txBody>
          <a:bodyPr wrap="square" rtlCol="0">
            <a:spAutoFit/>
          </a:bodyPr>
          <a:lstStyle/>
          <a:p>
            <a:r>
              <a:rPr kumimoji="1" lang="en-US" altLang="zh-CN" dirty="0"/>
              <a:t>Loss</a:t>
            </a:r>
            <a:r>
              <a:rPr kumimoji="1" lang="zh-CN" altLang="en-US" dirty="0"/>
              <a:t> </a:t>
            </a:r>
            <a:r>
              <a:rPr kumimoji="1" lang="en-US" altLang="zh-CN" dirty="0"/>
              <a:t>Curve		</a:t>
            </a:r>
            <a:r>
              <a:rPr kumimoji="1" lang="zh-CN" altLang="en-US" dirty="0"/>
              <a:t>   </a:t>
            </a:r>
            <a:r>
              <a:rPr kumimoji="1" lang="en-US" altLang="zh-CN" dirty="0"/>
              <a:t>	   </a:t>
            </a:r>
            <a:r>
              <a:rPr kumimoji="1" lang="en-US" altLang="zh-CN" dirty="0" err="1"/>
              <a:t>MobileFaceNet</a:t>
            </a:r>
            <a:r>
              <a:rPr kumimoji="1" lang="en-US" altLang="zh-CN" dirty="0"/>
              <a:t>		        </a:t>
            </a:r>
            <a:r>
              <a:rPr kumimoji="1" lang="en-US" altLang="zh-CN" dirty="0" err="1"/>
              <a:t>MobileVit</a:t>
            </a:r>
            <a:endParaRPr kumimoji="1" lang="en-US" altLang="zh-CN" dirty="0"/>
          </a:p>
        </p:txBody>
      </p:sp>
      <p:sp>
        <p:nvSpPr>
          <p:cNvPr id="16" name="文本框 15">
            <a:extLst>
              <a:ext uri="{FF2B5EF4-FFF2-40B4-BE49-F238E27FC236}">
                <a16:creationId xmlns:a16="http://schemas.microsoft.com/office/drawing/2014/main" id="{AFA51A6F-87FA-E2A7-D097-8D47F176BF15}"/>
              </a:ext>
            </a:extLst>
          </p:cNvPr>
          <p:cNvSpPr txBox="1"/>
          <p:nvPr/>
        </p:nvSpPr>
        <p:spPr>
          <a:xfrm>
            <a:off x="299363" y="2801534"/>
            <a:ext cx="2490167" cy="2031325"/>
          </a:xfrm>
          <a:prstGeom prst="rect">
            <a:avLst/>
          </a:prstGeom>
          <a:noFill/>
        </p:spPr>
        <p:txBody>
          <a:bodyPr wrap="square" rtlCol="0">
            <a:spAutoFit/>
          </a:bodyPr>
          <a:lstStyle/>
          <a:p>
            <a:r>
              <a:rPr kumimoji="1" lang="en-US" altLang="zh-CN" dirty="0"/>
              <a:t>Flops</a:t>
            </a:r>
          </a:p>
          <a:p>
            <a:endParaRPr kumimoji="1" lang="en-US" altLang="zh-CN" dirty="0"/>
          </a:p>
          <a:p>
            <a:r>
              <a:rPr kumimoji="1" lang="en-US" altLang="zh-CN" dirty="0"/>
              <a:t>Params</a:t>
            </a:r>
          </a:p>
          <a:p>
            <a:endParaRPr kumimoji="1" lang="en-US" altLang="zh-CN" dirty="0"/>
          </a:p>
          <a:p>
            <a:r>
              <a:rPr kumimoji="1" lang="en-US" altLang="zh-CN" dirty="0"/>
              <a:t>Extraction time</a:t>
            </a:r>
          </a:p>
          <a:p>
            <a:endParaRPr kumimoji="1" lang="en-US" altLang="zh-CN" dirty="0"/>
          </a:p>
          <a:p>
            <a:r>
              <a:rPr kumimoji="1" lang="en-US" altLang="zh-CN" dirty="0"/>
              <a:t>10-fold validation accuracy</a:t>
            </a:r>
          </a:p>
          <a:p>
            <a:endParaRPr kumimoji="1" lang="en-US" altLang="zh-CN" dirty="0"/>
          </a:p>
          <a:p>
            <a:r>
              <a:rPr kumimoji="1" lang="en-US" altLang="zh-CN" dirty="0"/>
              <a:t>Top-1 accuracy</a:t>
            </a:r>
          </a:p>
        </p:txBody>
      </p:sp>
      <p:pic>
        <p:nvPicPr>
          <p:cNvPr id="6" name="图片 5">
            <a:extLst>
              <a:ext uri="{FF2B5EF4-FFF2-40B4-BE49-F238E27FC236}">
                <a16:creationId xmlns:a16="http://schemas.microsoft.com/office/drawing/2014/main" id="{3D413C53-C09D-77A7-70CC-3DA888A84289}"/>
              </a:ext>
            </a:extLst>
          </p:cNvPr>
          <p:cNvPicPr>
            <a:picLocks noChangeAspect="1"/>
          </p:cNvPicPr>
          <p:nvPr/>
        </p:nvPicPr>
        <p:blipFill>
          <a:blip r:embed="rId3"/>
          <a:stretch>
            <a:fillRect/>
          </a:stretch>
        </p:blipFill>
        <p:spPr>
          <a:xfrm>
            <a:off x="5526505" y="1165480"/>
            <a:ext cx="2190876" cy="1644075"/>
          </a:xfrm>
          <a:prstGeom prst="rect">
            <a:avLst/>
          </a:prstGeom>
        </p:spPr>
      </p:pic>
      <p:sp>
        <p:nvSpPr>
          <p:cNvPr id="7" name="文本框 6">
            <a:extLst>
              <a:ext uri="{FF2B5EF4-FFF2-40B4-BE49-F238E27FC236}">
                <a16:creationId xmlns:a16="http://schemas.microsoft.com/office/drawing/2014/main" id="{2E5AC799-AFD8-7ACB-BE71-7791A6C6FA19}"/>
              </a:ext>
            </a:extLst>
          </p:cNvPr>
          <p:cNvSpPr txBox="1"/>
          <p:nvPr/>
        </p:nvSpPr>
        <p:spPr>
          <a:xfrm>
            <a:off x="2838681" y="2801534"/>
            <a:ext cx="2292615" cy="2246769"/>
          </a:xfrm>
          <a:prstGeom prst="rect">
            <a:avLst/>
          </a:prstGeom>
          <a:noFill/>
        </p:spPr>
        <p:txBody>
          <a:bodyPr wrap="none" rtlCol="0">
            <a:spAutoFit/>
          </a:bodyPr>
          <a:lstStyle/>
          <a:p>
            <a:pPr algn="ctr"/>
            <a:r>
              <a:rPr kumimoji="1" lang="en-US" altLang="zh-CN" dirty="0"/>
              <a:t>2.8G</a:t>
            </a:r>
          </a:p>
          <a:p>
            <a:pPr algn="ctr"/>
            <a:endParaRPr kumimoji="1" lang="en-US" altLang="zh-CN" dirty="0"/>
          </a:p>
          <a:p>
            <a:pPr algn="ctr"/>
            <a:r>
              <a:rPr kumimoji="1" lang="en-US" altLang="zh-CN" dirty="0"/>
              <a:t>0.7M</a:t>
            </a:r>
          </a:p>
          <a:p>
            <a:pPr algn="ctr"/>
            <a:endParaRPr kumimoji="1" lang="en-US" altLang="zh-CN" dirty="0"/>
          </a:p>
          <a:p>
            <a:pPr algn="ctr"/>
            <a:r>
              <a:rPr kumimoji="1" lang="en-US" altLang="zh-CN" dirty="0"/>
              <a:t>0.8s</a:t>
            </a:r>
          </a:p>
          <a:p>
            <a:pPr algn="ctr"/>
            <a:endParaRPr kumimoji="1" lang="en-US" altLang="zh-CN" dirty="0"/>
          </a:p>
          <a:p>
            <a:pPr algn="ctr"/>
            <a:r>
              <a:rPr kumimoji="1" lang="en-US" altLang="zh-CN" dirty="0"/>
              <a:t>98.86%</a:t>
            </a:r>
          </a:p>
          <a:p>
            <a:pPr algn="ctr"/>
            <a:endParaRPr kumimoji="1" lang="en-US" altLang="zh-CN" dirty="0"/>
          </a:p>
          <a:p>
            <a:pPr algn="ctr"/>
            <a:r>
              <a:rPr kumimoji="1" lang="en-US" altLang="zh-CN" dirty="0"/>
              <a:t>97.70%</a:t>
            </a:r>
          </a:p>
          <a:p>
            <a:pPr algn="ctr"/>
            <a:r>
              <a:rPr kumimoji="1" lang="en-US" altLang="zh-CN" dirty="0"/>
              <a:t>(98.06% on original paper)</a:t>
            </a:r>
            <a:endParaRPr kumimoji="1" lang="zh-CN" altLang="en-US" dirty="0"/>
          </a:p>
        </p:txBody>
      </p:sp>
      <p:sp>
        <p:nvSpPr>
          <p:cNvPr id="22" name="文本框 21">
            <a:extLst>
              <a:ext uri="{FF2B5EF4-FFF2-40B4-BE49-F238E27FC236}">
                <a16:creationId xmlns:a16="http://schemas.microsoft.com/office/drawing/2014/main" id="{7FBFE462-83CA-A7E1-C693-B7A6C00C216E}"/>
              </a:ext>
            </a:extLst>
          </p:cNvPr>
          <p:cNvSpPr txBox="1"/>
          <p:nvPr/>
        </p:nvSpPr>
        <p:spPr>
          <a:xfrm>
            <a:off x="6287987" y="2801534"/>
            <a:ext cx="692818" cy="2031325"/>
          </a:xfrm>
          <a:prstGeom prst="rect">
            <a:avLst/>
          </a:prstGeom>
          <a:noFill/>
        </p:spPr>
        <p:txBody>
          <a:bodyPr wrap="none" rtlCol="0">
            <a:spAutoFit/>
          </a:bodyPr>
          <a:lstStyle/>
          <a:p>
            <a:pPr algn="ctr"/>
            <a:r>
              <a:rPr kumimoji="1" lang="en-US" altLang="zh-CN" dirty="0"/>
              <a:t>0.7G</a:t>
            </a:r>
          </a:p>
          <a:p>
            <a:pPr algn="ctr"/>
            <a:endParaRPr kumimoji="1" lang="en-US" altLang="zh-CN" dirty="0"/>
          </a:p>
          <a:p>
            <a:pPr algn="ctr"/>
            <a:r>
              <a:rPr kumimoji="1" lang="en-US" altLang="zh-CN" dirty="0"/>
              <a:t>0.9M</a:t>
            </a:r>
          </a:p>
          <a:p>
            <a:pPr algn="ctr"/>
            <a:endParaRPr kumimoji="1" lang="en-US" altLang="zh-CN" dirty="0"/>
          </a:p>
          <a:p>
            <a:pPr algn="ctr"/>
            <a:r>
              <a:rPr kumimoji="1" lang="en-US" altLang="zh-CN" dirty="0"/>
              <a:t>0.65s</a:t>
            </a:r>
          </a:p>
          <a:p>
            <a:pPr algn="ctr"/>
            <a:endParaRPr kumimoji="1" lang="en-US" altLang="zh-CN" dirty="0"/>
          </a:p>
          <a:p>
            <a:pPr algn="ctr"/>
            <a:r>
              <a:rPr kumimoji="1" lang="en-US" altLang="zh-CN" dirty="0"/>
              <a:t>93.5%</a:t>
            </a:r>
          </a:p>
          <a:p>
            <a:pPr algn="ctr"/>
            <a:endParaRPr kumimoji="1" lang="en-US" altLang="zh-CN" dirty="0"/>
          </a:p>
          <a:p>
            <a:r>
              <a:rPr kumimoji="1" lang="en-US" altLang="zh-CN" dirty="0"/>
              <a:t>81.3%</a:t>
            </a:r>
            <a:endParaRPr kumimoji="1" lang="zh-CN" altLang="en-US" dirty="0"/>
          </a:p>
        </p:txBody>
      </p:sp>
      <p:pic>
        <p:nvPicPr>
          <p:cNvPr id="4" name="图片 3">
            <a:extLst>
              <a:ext uri="{FF2B5EF4-FFF2-40B4-BE49-F238E27FC236}">
                <a16:creationId xmlns:a16="http://schemas.microsoft.com/office/drawing/2014/main" id="{897BE9AF-993D-D8D8-B161-F8BFB22EF3BB}"/>
              </a:ext>
            </a:extLst>
          </p:cNvPr>
          <p:cNvPicPr>
            <a:picLocks noChangeAspect="1"/>
          </p:cNvPicPr>
          <p:nvPr/>
        </p:nvPicPr>
        <p:blipFill>
          <a:blip r:embed="rId4"/>
          <a:stretch>
            <a:fillRect/>
          </a:stretch>
        </p:blipFill>
        <p:spPr>
          <a:xfrm>
            <a:off x="2691754" y="1031229"/>
            <a:ext cx="2443050" cy="18322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900" y="118903"/>
            <a:ext cx="7708200" cy="6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Determine the Threshold</a:t>
            </a:r>
            <a:endParaRPr dirty="0"/>
          </a:p>
        </p:txBody>
      </p:sp>
      <p:graphicFrame>
        <p:nvGraphicFramePr>
          <p:cNvPr id="5" name="表格 7">
            <a:extLst>
              <a:ext uri="{FF2B5EF4-FFF2-40B4-BE49-F238E27FC236}">
                <a16:creationId xmlns:a16="http://schemas.microsoft.com/office/drawing/2014/main" id="{27BB4A22-88A4-E85D-C9E0-F6B52C470DFB}"/>
              </a:ext>
            </a:extLst>
          </p:cNvPr>
          <p:cNvGraphicFramePr>
            <a:graphicFrameLocks noGrp="1"/>
          </p:cNvGraphicFramePr>
          <p:nvPr>
            <p:extLst>
              <p:ext uri="{D42A27DB-BD31-4B8C-83A1-F6EECF244321}">
                <p14:modId xmlns:p14="http://schemas.microsoft.com/office/powerpoint/2010/main" val="2873578258"/>
              </p:ext>
            </p:extLst>
          </p:nvPr>
        </p:nvGraphicFramePr>
        <p:xfrm>
          <a:off x="1524000" y="2756294"/>
          <a:ext cx="6096000" cy="185420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2211432848"/>
                    </a:ext>
                  </a:extLst>
                </a:gridCol>
                <a:gridCol w="2032000">
                  <a:extLst>
                    <a:ext uri="{9D8B030D-6E8A-4147-A177-3AD203B41FA5}">
                      <a16:colId xmlns:a16="http://schemas.microsoft.com/office/drawing/2014/main" val="3421373717"/>
                    </a:ext>
                  </a:extLst>
                </a:gridCol>
                <a:gridCol w="2032000">
                  <a:extLst>
                    <a:ext uri="{9D8B030D-6E8A-4147-A177-3AD203B41FA5}">
                      <a16:colId xmlns:a16="http://schemas.microsoft.com/office/drawing/2014/main" val="1928199333"/>
                    </a:ext>
                  </a:extLst>
                </a:gridCol>
              </a:tblGrid>
              <a:tr h="370840">
                <a:tc>
                  <a:txBody>
                    <a:bodyPr/>
                    <a:lstStyle/>
                    <a:p>
                      <a:pPr algn="ctr"/>
                      <a:r>
                        <a:rPr lang="en-US" altLang="zh-CN" dirty="0"/>
                        <a:t>FAR</a:t>
                      </a:r>
                      <a:endParaRPr lang="zh-CN" altLang="en-US" dirty="0"/>
                    </a:p>
                  </a:txBody>
                  <a:tcPr/>
                </a:tc>
                <a:tc>
                  <a:txBody>
                    <a:bodyPr/>
                    <a:lstStyle/>
                    <a:p>
                      <a:pPr algn="ctr"/>
                      <a:r>
                        <a:rPr lang="en-US" altLang="zh-CN" dirty="0"/>
                        <a:t>Threshold</a:t>
                      </a:r>
                      <a:endParaRPr lang="zh-CN" altLang="en-US" dirty="0"/>
                    </a:p>
                  </a:txBody>
                  <a:tcPr/>
                </a:tc>
                <a:tc>
                  <a:txBody>
                    <a:bodyPr/>
                    <a:lstStyle/>
                    <a:p>
                      <a:pPr algn="ctr"/>
                      <a:r>
                        <a:rPr lang="en-US" altLang="zh-CN" dirty="0"/>
                        <a:t>TPR</a:t>
                      </a:r>
                      <a:endParaRPr lang="zh-CN" altLang="en-US" dirty="0"/>
                    </a:p>
                  </a:txBody>
                  <a:tcPr/>
                </a:tc>
                <a:extLst>
                  <a:ext uri="{0D108BD9-81ED-4DB2-BD59-A6C34878D82A}">
                    <a16:rowId xmlns:a16="http://schemas.microsoft.com/office/drawing/2014/main" val="219529497"/>
                  </a:ext>
                </a:extLst>
              </a:tr>
              <a:tr h="370840">
                <a:tc>
                  <a:txBody>
                    <a:bodyPr/>
                    <a:lstStyle/>
                    <a:p>
                      <a:pPr algn="ctr"/>
                      <a:r>
                        <a:rPr lang="en-US" altLang="zh-CN" dirty="0"/>
                        <a:t>1e-1</a:t>
                      </a:r>
                      <a:endParaRPr lang="zh-CN" altLang="en-US" dirty="0"/>
                    </a:p>
                  </a:txBody>
                  <a:tcPr/>
                </a:tc>
                <a:tc>
                  <a:txBody>
                    <a:bodyPr/>
                    <a:lstStyle/>
                    <a:p>
                      <a:pPr algn="ctr"/>
                      <a:r>
                        <a:rPr lang="en-US" altLang="zh-CN" dirty="0"/>
                        <a:t>0.1726</a:t>
                      </a:r>
                      <a:endParaRPr lang="zh-CN" altLang="en-US" dirty="0"/>
                    </a:p>
                  </a:txBody>
                  <a:tcPr/>
                </a:tc>
                <a:tc>
                  <a:txBody>
                    <a:bodyPr/>
                    <a:lstStyle/>
                    <a:p>
                      <a:pPr algn="ctr"/>
                      <a:r>
                        <a:rPr lang="en-US" altLang="zh-CN" dirty="0"/>
                        <a:t>0.998</a:t>
                      </a:r>
                      <a:endParaRPr lang="zh-CN" altLang="en-US" dirty="0"/>
                    </a:p>
                  </a:txBody>
                  <a:tcPr/>
                </a:tc>
                <a:extLst>
                  <a:ext uri="{0D108BD9-81ED-4DB2-BD59-A6C34878D82A}">
                    <a16:rowId xmlns:a16="http://schemas.microsoft.com/office/drawing/2014/main" val="2411528258"/>
                  </a:ext>
                </a:extLst>
              </a:tr>
              <a:tr h="370840">
                <a:tc>
                  <a:txBody>
                    <a:bodyPr/>
                    <a:lstStyle/>
                    <a:p>
                      <a:pPr algn="ctr"/>
                      <a:r>
                        <a:rPr lang="en-US" altLang="zh-CN" dirty="0"/>
                        <a:t>1e-2</a:t>
                      </a:r>
                      <a:endParaRPr lang="zh-CN" altLang="en-US" dirty="0"/>
                    </a:p>
                  </a:txBody>
                  <a:tcPr/>
                </a:tc>
                <a:tc>
                  <a:txBody>
                    <a:bodyPr/>
                    <a:lstStyle/>
                    <a:p>
                      <a:pPr algn="ctr"/>
                      <a:r>
                        <a:rPr lang="en-US" altLang="zh-CN" dirty="0"/>
                        <a:t>0.2979</a:t>
                      </a:r>
                      <a:endParaRPr lang="zh-CN" altLang="en-US" dirty="0"/>
                    </a:p>
                  </a:txBody>
                  <a:tcPr/>
                </a:tc>
                <a:tc>
                  <a:txBody>
                    <a:bodyPr/>
                    <a:lstStyle/>
                    <a:p>
                      <a:pPr algn="ctr"/>
                      <a:r>
                        <a:rPr lang="en-US" altLang="zh-CN" dirty="0"/>
                        <a:t>0.986</a:t>
                      </a:r>
                      <a:endParaRPr lang="zh-CN" altLang="en-US" dirty="0"/>
                    </a:p>
                  </a:txBody>
                  <a:tcPr/>
                </a:tc>
                <a:extLst>
                  <a:ext uri="{0D108BD9-81ED-4DB2-BD59-A6C34878D82A}">
                    <a16:rowId xmlns:a16="http://schemas.microsoft.com/office/drawing/2014/main" val="765483054"/>
                  </a:ext>
                </a:extLst>
              </a:tr>
              <a:tr h="370840">
                <a:tc>
                  <a:txBody>
                    <a:bodyPr/>
                    <a:lstStyle/>
                    <a:p>
                      <a:pPr algn="ctr"/>
                      <a:r>
                        <a:rPr lang="en-US" altLang="zh-CN" dirty="0"/>
                        <a:t>1e-3</a:t>
                      </a:r>
                      <a:endParaRPr lang="zh-CN" altLang="en-US" dirty="0"/>
                    </a:p>
                  </a:txBody>
                  <a:tcPr/>
                </a:tc>
                <a:tc>
                  <a:txBody>
                    <a:bodyPr/>
                    <a:lstStyle/>
                    <a:p>
                      <a:pPr algn="ctr"/>
                      <a:r>
                        <a:rPr lang="en-US" altLang="zh-CN" dirty="0"/>
                        <a:t>0.4222</a:t>
                      </a:r>
                      <a:endParaRPr lang="zh-CN" altLang="en-US" dirty="0"/>
                    </a:p>
                  </a:txBody>
                  <a:tcPr/>
                </a:tc>
                <a:tc>
                  <a:txBody>
                    <a:bodyPr/>
                    <a:lstStyle/>
                    <a:p>
                      <a:pPr algn="ctr"/>
                      <a:r>
                        <a:rPr lang="en-US" altLang="zh-CN" dirty="0"/>
                        <a:t>0.921</a:t>
                      </a:r>
                      <a:endParaRPr lang="zh-CN" altLang="en-US" dirty="0"/>
                    </a:p>
                  </a:txBody>
                  <a:tcPr/>
                </a:tc>
                <a:extLst>
                  <a:ext uri="{0D108BD9-81ED-4DB2-BD59-A6C34878D82A}">
                    <a16:rowId xmlns:a16="http://schemas.microsoft.com/office/drawing/2014/main" val="3213655833"/>
                  </a:ext>
                </a:extLst>
              </a:tr>
              <a:tr h="370840">
                <a:tc>
                  <a:txBody>
                    <a:bodyPr/>
                    <a:lstStyle/>
                    <a:p>
                      <a:pPr algn="ctr"/>
                      <a:r>
                        <a:rPr lang="en-US" altLang="zh-CN" dirty="0"/>
                        <a:t>1e-4</a:t>
                      </a:r>
                      <a:endParaRPr lang="zh-CN" altLang="en-US" dirty="0"/>
                    </a:p>
                  </a:txBody>
                  <a:tcPr/>
                </a:tc>
                <a:tc>
                  <a:txBody>
                    <a:bodyPr/>
                    <a:lstStyle/>
                    <a:p>
                      <a:pPr algn="ctr"/>
                      <a:r>
                        <a:rPr lang="en-US" altLang="zh-CN" dirty="0"/>
                        <a:t>0.4320</a:t>
                      </a:r>
                      <a:endParaRPr lang="zh-CN" altLang="en-US" dirty="0"/>
                    </a:p>
                  </a:txBody>
                  <a:tcPr/>
                </a:tc>
                <a:tc>
                  <a:txBody>
                    <a:bodyPr/>
                    <a:lstStyle/>
                    <a:p>
                      <a:pPr algn="ctr"/>
                      <a:r>
                        <a:rPr lang="en-US" altLang="zh-CN" dirty="0"/>
                        <a:t>0.914</a:t>
                      </a:r>
                      <a:endParaRPr lang="zh-CN" altLang="en-US" dirty="0"/>
                    </a:p>
                  </a:txBody>
                  <a:tcPr/>
                </a:tc>
                <a:extLst>
                  <a:ext uri="{0D108BD9-81ED-4DB2-BD59-A6C34878D82A}">
                    <a16:rowId xmlns:a16="http://schemas.microsoft.com/office/drawing/2014/main" val="2451535618"/>
                  </a:ext>
                </a:extLst>
              </a:tr>
            </a:tbl>
          </a:graphicData>
        </a:graphic>
      </p:graphicFrame>
      <p:sp>
        <p:nvSpPr>
          <p:cNvPr id="8" name="文本框 7">
            <a:extLst>
              <a:ext uri="{FF2B5EF4-FFF2-40B4-BE49-F238E27FC236}">
                <a16:creationId xmlns:a16="http://schemas.microsoft.com/office/drawing/2014/main" id="{E95883D2-6B1E-A8CD-80CD-C074CB580080}"/>
              </a:ext>
            </a:extLst>
          </p:cNvPr>
          <p:cNvSpPr txBox="1"/>
          <p:nvPr/>
        </p:nvSpPr>
        <p:spPr>
          <a:xfrm>
            <a:off x="1299410" y="798276"/>
            <a:ext cx="6545179" cy="190821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t>We determine the threshold of dot product based on the False Acceptance Rate (FAR)</a:t>
            </a:r>
          </a:p>
          <a:p>
            <a:pPr marL="285750" indent="-285750">
              <a:spcBef>
                <a:spcPts val="600"/>
              </a:spcBef>
              <a:spcAft>
                <a:spcPts val="600"/>
              </a:spcAft>
              <a:buFont typeface="Arial" panose="020B0604020202020204" pitchFamily="34" charset="0"/>
              <a:buChar char="•"/>
            </a:pPr>
            <a:r>
              <a:rPr lang="en-US" altLang="zh-CN" dirty="0"/>
              <a:t>The table shows the thresholds and corresponding True Positive Rates (TPR) when FAR takes different values</a:t>
            </a:r>
          </a:p>
          <a:p>
            <a:pPr marL="285750" indent="-285750">
              <a:spcBef>
                <a:spcPts val="600"/>
              </a:spcBef>
              <a:spcAft>
                <a:spcPts val="600"/>
              </a:spcAft>
              <a:buFont typeface="Arial" panose="020B0604020202020204" pitchFamily="34" charset="0"/>
              <a:buChar char="•"/>
            </a:pPr>
            <a:r>
              <a:rPr lang="en-US" altLang="zh-CN" dirty="0"/>
              <a:t>For the sake of security, we chose the threshold corresponding to FAR=1e-4 as the final threshold to build a smartphone palmprint verification application. (threshold = 0.432)</a:t>
            </a:r>
            <a:endParaRPr lang="zh-CN" altLang="en-US" dirty="0"/>
          </a:p>
        </p:txBody>
      </p:sp>
    </p:spTree>
    <p:extLst>
      <p:ext uri="{BB962C8B-B14F-4D97-AF65-F5344CB8AC3E}">
        <p14:creationId xmlns:p14="http://schemas.microsoft.com/office/powerpoint/2010/main" val="318823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900" y="133532"/>
            <a:ext cx="7708200" cy="6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Demo Android Application</a:t>
            </a:r>
            <a:endParaRPr dirty="0"/>
          </a:p>
        </p:txBody>
      </p:sp>
    </p:spTree>
    <p:extLst>
      <p:ext uri="{BB962C8B-B14F-4D97-AF65-F5344CB8AC3E}">
        <p14:creationId xmlns:p14="http://schemas.microsoft.com/office/powerpoint/2010/main" val="1881949777"/>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901</Words>
  <Application>Microsoft Office PowerPoint</Application>
  <PresentationFormat>全屏显示(16:9)</PresentationFormat>
  <Paragraphs>115</Paragraphs>
  <Slides>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Cambria Math</vt:lpstr>
      <vt:lpstr>Montserrat</vt:lpstr>
      <vt:lpstr>Management Consulting Toolkit by Slidesgo</vt:lpstr>
      <vt:lpstr>Palmprint Verification on Mobile Phones</vt:lpstr>
      <vt:lpstr>Pipeline</vt:lpstr>
      <vt:lpstr>Training Set and Test Set</vt:lpstr>
      <vt:lpstr>MobileFaceNet</vt:lpstr>
      <vt:lpstr>MobileViT</vt:lpstr>
      <vt:lpstr>Training and Validation</vt:lpstr>
      <vt:lpstr>MobileFaceNet and MobileVit</vt:lpstr>
      <vt:lpstr>Determine the Threshold</vt:lpstr>
      <vt:lpstr>Demo Android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李振宇</dc:creator>
  <cp:lastModifiedBy>李 振宇</cp:lastModifiedBy>
  <cp:revision>41</cp:revision>
  <dcterms:modified xsi:type="dcterms:W3CDTF">2023-05-23T19:11:34Z</dcterms:modified>
</cp:coreProperties>
</file>