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5" r:id="rId30"/>
    <p:sldId id="286" r:id="rId31"/>
    <p:sldId id="284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04737E-6512-8948-BF4B-1044D5F3E2EE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9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04737E-6512-8948-BF4B-1044D5F3E2EE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04737E-6512-8948-BF4B-1044D5F3E2EE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0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6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04737E-6512-8948-BF4B-1044D5F3E2EE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4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04737E-6512-8948-BF4B-1044D5F3E2EE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625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sorting.html#sortinghowt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howto/functional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rockos.co.jp:3009/runestone/static/pip2/Sort/Anonymousfunctionswithlambdaexpression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301A-3459-BF46-9C0A-5DC1BBAEC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Functions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1EFAE-BE37-9648-9FAA-E1098928E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SI 507</a:t>
            </a:r>
          </a:p>
        </p:txBody>
      </p:sp>
    </p:spTree>
    <p:extLst>
      <p:ext uri="{BB962C8B-B14F-4D97-AF65-F5344CB8AC3E}">
        <p14:creationId xmlns:p14="http://schemas.microsoft.com/office/powerpoint/2010/main" val="72147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696F-6C0A-1346-BED5-FC359D6A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2411-5C04-304E-B61D-FB6BC1C6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(side):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b = side**2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a = side**3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return b, a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(4) #what output do you expect</a:t>
            </a:r>
          </a:p>
          <a:p>
            <a:pPr marL="0" indent="0">
              <a:buNone/>
            </a:pPr>
            <a:r>
              <a:rPr lang="en-US" dirty="0"/>
              <a:t>&gt;&gt;&gt; (16,64)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#why tuples – why not lists??</a:t>
            </a:r>
          </a:p>
        </p:txBody>
      </p:sp>
    </p:spTree>
    <p:extLst>
      <p:ext uri="{BB962C8B-B14F-4D97-AF65-F5344CB8AC3E}">
        <p14:creationId xmlns:p14="http://schemas.microsoft.com/office/powerpoint/2010/main" val="142593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696F-6C0A-1346-BED5-FC359D6A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164"/>
            <a:ext cx="10515600" cy="621464"/>
          </a:xfrm>
        </p:spPr>
        <p:txBody>
          <a:bodyPr>
            <a:normAutofit/>
          </a:bodyPr>
          <a:lstStyle/>
          <a:p>
            <a:r>
              <a:rPr lang="en-US" dirty="0"/>
              <a:t>Review G-2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2411-5C04-304E-B61D-FB6BC1C6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836442" cy="48577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(side):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b = side**2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a = side**3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return b, a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a, b =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(4) #what output do you expect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print(a) #what output do you expect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print(b) #what output do you expect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area, volume =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(4) #use descriptive variable names!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print(area) #what output do you expect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print(volume) #what output do you expect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=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(4) #what type of object is a?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print(a[0]) #what output do you expect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print(a[1]) #what output do you expect</a:t>
            </a:r>
          </a:p>
        </p:txBody>
      </p:sp>
    </p:spTree>
    <p:extLst>
      <p:ext uri="{BB962C8B-B14F-4D97-AF65-F5344CB8AC3E}">
        <p14:creationId xmlns:p14="http://schemas.microsoft.com/office/powerpoint/2010/main" val="239825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F84E-EB3E-574E-8D17-4F3A6D8C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94D0-C0CC-3C46-B1D4-13534366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79A44-7DFF-BC4E-8FC7-7CD77F95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2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8591-3BB0-CF43-8757-B91049E7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2988"/>
          </a:xfrm>
        </p:spPr>
        <p:txBody>
          <a:bodyPr/>
          <a:lstStyle/>
          <a:p>
            <a:r>
              <a:rPr lang="en-US" dirty="0"/>
              <a:t>sorted()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665C6-04B8-2C41-BE53-54E22B3CA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3" r="24165" b="42664"/>
          <a:stretch/>
        </p:blipFill>
        <p:spPr>
          <a:xfrm>
            <a:off x="838200" y="1371600"/>
            <a:ext cx="9633298" cy="45519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08A01F-6321-374F-9223-89FE1F28B30A}"/>
              </a:ext>
            </a:extLst>
          </p:cNvPr>
          <p:cNvSpPr/>
          <p:nvPr/>
        </p:nvSpPr>
        <p:spPr>
          <a:xfrm>
            <a:off x="838200" y="5923598"/>
            <a:ext cx="594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https://docs.python.org/3/howto/sorting.html#sortinghowto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315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3AF2-A4D2-ED43-9CC0-7D85FEAB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2CC79B-3BA7-7645-9DC3-B954EE78A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28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DC86-3264-A24C-9802-276F16C0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94D8-C031-EF48-A8FD-C6F962A3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4948238"/>
          </a:xfrm>
        </p:spPr>
        <p:txBody>
          <a:bodyPr/>
          <a:lstStyle/>
          <a:p>
            <a:r>
              <a:rPr lang="en-US" dirty="0"/>
              <a:t>In programming recursion is an approach that breaks down large problems into repeated smaller sub-problems. </a:t>
            </a:r>
          </a:p>
          <a:p>
            <a:r>
              <a:rPr lang="en-US" dirty="0"/>
              <a:t>Recursion is implemented by functions calling themselves.</a:t>
            </a:r>
          </a:p>
          <a:p>
            <a:r>
              <a:rPr lang="en-US" dirty="0"/>
              <a:t>We have already seen that functions can call other functions</a:t>
            </a:r>
          </a:p>
          <a:p>
            <a:pPr lvl="1"/>
            <a:r>
              <a:rPr lang="en-US" dirty="0"/>
              <a:t>But did you know functions can call themselves in certain circumstances?</a:t>
            </a:r>
          </a:p>
          <a:p>
            <a:pPr lvl="1"/>
            <a:r>
              <a:rPr lang="en-US" dirty="0"/>
              <a:t>How does this avoid being an infinite loop?</a:t>
            </a:r>
          </a:p>
          <a:p>
            <a:pPr lvl="2"/>
            <a:r>
              <a:rPr lang="en-US" dirty="0"/>
              <a:t>Recursive functions must have a ‘base case’</a:t>
            </a:r>
          </a:p>
          <a:p>
            <a:pPr lvl="2"/>
            <a:r>
              <a:rPr lang="en-US" dirty="0"/>
              <a:t> this is one of the 3 laws of Recursions</a:t>
            </a:r>
          </a:p>
        </p:txBody>
      </p:sp>
    </p:spTree>
    <p:extLst>
      <p:ext uri="{BB962C8B-B14F-4D97-AF65-F5344CB8AC3E}">
        <p14:creationId xmlns:p14="http://schemas.microsoft.com/office/powerpoint/2010/main" val="320316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E4F7-7BBE-FF40-A67E-EAC119B9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Laws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5567-8F9E-4944-ACE9-18E82713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Algorithms must have a ‘base case’</a:t>
            </a:r>
          </a:p>
          <a:p>
            <a:r>
              <a:rPr lang="en-US" dirty="0"/>
              <a:t>Recursive Algorithms must change its state and move towards the base case</a:t>
            </a:r>
          </a:p>
          <a:p>
            <a:pPr lvl="1"/>
            <a:r>
              <a:rPr lang="en-US" dirty="0"/>
              <a:t>(Remember that word ‘state’ we’ll come back to it)</a:t>
            </a:r>
          </a:p>
          <a:p>
            <a:r>
              <a:rPr lang="en-US" dirty="0"/>
              <a:t>Recursive Algorithms, by definition, must call themselves</a:t>
            </a:r>
          </a:p>
        </p:txBody>
      </p:sp>
    </p:spTree>
    <p:extLst>
      <p:ext uri="{BB962C8B-B14F-4D97-AF65-F5344CB8AC3E}">
        <p14:creationId xmlns:p14="http://schemas.microsoft.com/office/powerpoint/2010/main" val="12780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9BEE-63A5-8F4F-B66A-5D401BD2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1A – work in pairs 6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42B3-28BA-D04E-BC06-1EECEBCE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(a regular, iterative function, not a recursive one) </a:t>
            </a:r>
            <a:r>
              <a:rPr lang="en-US" dirty="0" err="1"/>
              <a:t>sum_of_list</a:t>
            </a:r>
            <a:r>
              <a:rPr lang="en-US" dirty="0"/>
              <a:t> that can take a </a:t>
            </a:r>
            <a:r>
              <a:rPr lang="en-US" dirty="0" err="1"/>
              <a:t>list_of_numbers</a:t>
            </a:r>
            <a:r>
              <a:rPr lang="en-US" dirty="0"/>
              <a:t> and returns </a:t>
            </a:r>
            <a:r>
              <a:rPr lang="en-US" dirty="0" err="1"/>
              <a:t>the_sum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4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77F5-0D3D-A746-B361-C7DC0D2D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look at the solution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E2F5-610C-7C46-84A5-EAD61710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</p:spTree>
    <p:extLst>
      <p:ext uri="{BB962C8B-B14F-4D97-AF65-F5344CB8AC3E}">
        <p14:creationId xmlns:p14="http://schemas.microsoft.com/office/powerpoint/2010/main" val="316456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77F5-0D3D-A746-B361-C7DC0D2D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look at the solution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E2F5-610C-7C46-84A5-EAD61710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</p:spTree>
    <p:extLst>
      <p:ext uri="{BB962C8B-B14F-4D97-AF65-F5344CB8AC3E}">
        <p14:creationId xmlns:p14="http://schemas.microsoft.com/office/powerpoint/2010/main" val="223733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C0C3-61C4-574D-A410-0DDC06CF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FB69-AA4F-F144-B4ED-21CF455A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- Scope &amp; Return Statements</a:t>
            </a:r>
          </a:p>
          <a:p>
            <a:r>
              <a:rPr lang="en-US" dirty="0"/>
              <a:t>Built-ins</a:t>
            </a:r>
          </a:p>
          <a:p>
            <a:pPr lvl="1"/>
            <a:r>
              <a:rPr lang="en-US" dirty="0"/>
              <a:t>sorted()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Generators &amp; Iterators</a:t>
            </a:r>
          </a:p>
          <a:p>
            <a:pPr lvl="1"/>
            <a:r>
              <a:rPr lang="en-US" dirty="0"/>
              <a:t>Yield</a:t>
            </a:r>
          </a:p>
          <a:p>
            <a:r>
              <a:rPr lang="en-US" dirty="0"/>
              <a:t>Lambda functions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77F5-0D3D-A746-B361-C7DC0D2D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look at the solution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E2F5-610C-7C46-84A5-EAD61710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</p:spTree>
    <p:extLst>
      <p:ext uri="{BB962C8B-B14F-4D97-AF65-F5344CB8AC3E}">
        <p14:creationId xmlns:p14="http://schemas.microsoft.com/office/powerpoint/2010/main" val="133835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1F90-82DE-9D4B-908F-2B26627E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C646-83D8-B143-8143-231CBD2DC3F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>
            <a:off x="581192" y="21804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sum_of_list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list_of_numbers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the_sum</a:t>
            </a:r>
            <a:r>
              <a:rPr lang="en-US" dirty="0">
                <a:latin typeface="Courier" pitchFamily="2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for q in </a:t>
            </a:r>
            <a:r>
              <a:rPr lang="en-US" dirty="0" err="1">
                <a:latin typeface="Courier" pitchFamily="2" charset="0"/>
              </a:rPr>
              <a:t>list_of_numbers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</a:t>
            </a:r>
            <a:r>
              <a:rPr lang="en-US" dirty="0" err="1">
                <a:latin typeface="Courier" pitchFamily="2" charset="0"/>
              </a:rPr>
              <a:t>the_sum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the_sum</a:t>
            </a:r>
            <a:r>
              <a:rPr lang="en-US" dirty="0">
                <a:latin typeface="Courier" pitchFamily="2" charset="0"/>
              </a:rPr>
              <a:t> + q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return </a:t>
            </a:r>
            <a:r>
              <a:rPr lang="en-US" dirty="0" err="1">
                <a:latin typeface="Courier" pitchFamily="2" charset="0"/>
              </a:rPr>
              <a:t>the_sum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57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ED77-858E-1849-8441-E1F5544D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this recursive?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F722-1A1A-0848-BC39-A8C9C4F3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How do we avoid using an iterator? How can we avoid for/while loops?</a:t>
            </a:r>
          </a:p>
          <a:p>
            <a:r>
              <a:rPr lang="en-US" dirty="0"/>
              <a:t>We can refer smaller and smaller parts of our code back to our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def </a:t>
            </a:r>
            <a:r>
              <a:rPr lang="en-US" sz="2200" dirty="0" err="1">
                <a:latin typeface="Courier" pitchFamily="2" charset="0"/>
              </a:rPr>
              <a:t>recursive_sum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 err="1">
                <a:latin typeface="Courier" pitchFamily="2" charset="0"/>
              </a:rPr>
              <a:t>list_of_numbers</a:t>
            </a:r>
            <a:r>
              <a:rPr lang="en-US" sz="22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if </a:t>
            </a:r>
            <a:r>
              <a:rPr lang="en-US" sz="2200" dirty="0" err="1">
                <a:latin typeface="Courier" pitchFamily="2" charset="0"/>
              </a:rPr>
              <a:t>len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 err="1">
                <a:latin typeface="Courier" pitchFamily="2" charset="0"/>
              </a:rPr>
              <a:t>list_of_numbers</a:t>
            </a:r>
            <a:r>
              <a:rPr lang="en-US" sz="2200" dirty="0">
                <a:latin typeface="Courier" pitchFamily="2" charset="0"/>
              </a:rPr>
              <a:t>) == 1: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return </a:t>
            </a:r>
            <a:r>
              <a:rPr lang="en-US" sz="2200" dirty="0" err="1">
                <a:latin typeface="Courier" pitchFamily="2" charset="0"/>
              </a:rPr>
              <a:t>list_of_numbers</a:t>
            </a:r>
            <a:r>
              <a:rPr lang="en-US" sz="2200" dirty="0">
                <a:latin typeface="Courier" pitchFamily="2" charset="0"/>
              </a:rPr>
              <a:t>[0]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else: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return </a:t>
            </a:r>
            <a:r>
              <a:rPr lang="en-US" sz="2200" dirty="0" err="1">
                <a:latin typeface="Courier" pitchFamily="2" charset="0"/>
              </a:rPr>
              <a:t>list_of_numbers</a:t>
            </a:r>
            <a:r>
              <a:rPr lang="en-US" sz="2200" dirty="0">
                <a:latin typeface="Courier" pitchFamily="2" charset="0"/>
              </a:rPr>
              <a:t>[0] + </a:t>
            </a:r>
            <a:r>
              <a:rPr lang="en-US" sz="2200" dirty="0" err="1">
                <a:latin typeface="Courier" pitchFamily="2" charset="0"/>
              </a:rPr>
              <a:t>recursive_sum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 err="1">
                <a:latin typeface="Courier" pitchFamily="2" charset="0"/>
              </a:rPr>
              <a:t>list_of_numbers</a:t>
            </a:r>
            <a:r>
              <a:rPr lang="en-US" sz="2200" dirty="0">
                <a:latin typeface="Courier" pitchFamily="2" charset="0"/>
              </a:rPr>
              <a:t>[1:])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#why isn’t this an infinite loop?? </a:t>
            </a:r>
          </a:p>
        </p:txBody>
      </p:sp>
    </p:spTree>
    <p:extLst>
      <p:ext uri="{BB962C8B-B14F-4D97-AF65-F5344CB8AC3E}">
        <p14:creationId xmlns:p14="http://schemas.microsoft.com/office/powerpoint/2010/main" val="3464587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B9BB-B35A-3841-873E-5EBF6BAA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2 – Recursion for Fibonacci (5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2313-2A30-B542-97CE-99C93A15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recursive pseudocode that can find the Nth number in the following sequence</a:t>
            </a:r>
          </a:p>
          <a:p>
            <a:endParaRPr lang="en-US" dirty="0"/>
          </a:p>
          <a:p>
            <a:r>
              <a:rPr lang="en-US" dirty="0"/>
              <a:t>0, 1, 1, 2, 3, 5, 8, 13, 21, 34, 55, 89, 144,…</a:t>
            </a:r>
          </a:p>
        </p:txBody>
      </p:sp>
    </p:spTree>
    <p:extLst>
      <p:ext uri="{BB962C8B-B14F-4D97-AF65-F5344CB8AC3E}">
        <p14:creationId xmlns:p14="http://schemas.microsoft.com/office/powerpoint/2010/main" val="335156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D65A-DAB1-2E47-84C3-AC645012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minute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FFBA7-7FBC-2F4F-A87E-47E6C538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16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0C52-7335-814F-AA30-072476C9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Iterators (yield)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28B4-3AF7-444F-A614-B58B26AC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very abstract </a:t>
            </a:r>
          </a:p>
          <a:p>
            <a:r>
              <a:rPr lang="en-US" dirty="0"/>
              <a:t>Don’t stress if this doesn’t click yet – you just need to be aware that there are different ways of doing things. We want you to have literacy not competency with this concept </a:t>
            </a:r>
          </a:p>
          <a:p>
            <a:r>
              <a:rPr lang="en-US" dirty="0"/>
              <a:t>This doesn’t really come into play until you’re using big data in your remaining courses</a:t>
            </a:r>
          </a:p>
        </p:txBody>
      </p:sp>
    </p:spTree>
    <p:extLst>
      <p:ext uri="{BB962C8B-B14F-4D97-AF65-F5344CB8AC3E}">
        <p14:creationId xmlns:p14="http://schemas.microsoft.com/office/powerpoint/2010/main" val="3561401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A728-819B-BB4E-8DFC-739A4DC3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72" y="108326"/>
            <a:ext cx="10515600" cy="1325563"/>
          </a:xfrm>
        </p:spPr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iterables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8E51-FAEF-784E-9E02-3C1C1F2E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9" y="1410494"/>
            <a:ext cx="5932189" cy="4351338"/>
          </a:xfrm>
        </p:spPr>
        <p:txBody>
          <a:bodyPr/>
          <a:lstStyle/>
          <a:p>
            <a:r>
              <a:rPr lang="en-US" dirty="0"/>
              <a:t>Lists, tuples, strings, dictionaries </a:t>
            </a:r>
            <a:r>
              <a:rPr lang="en-US" dirty="0" err="1"/>
              <a:t>etc</a:t>
            </a:r>
            <a:r>
              <a:rPr lang="en-US" dirty="0"/>
              <a:t>…all kinds of things that you can iterate through.</a:t>
            </a:r>
          </a:p>
          <a:p>
            <a:r>
              <a:rPr lang="en-US" dirty="0"/>
              <a:t>If you look under the hood at the technical definition they all have an </a:t>
            </a:r>
            <a:r>
              <a:rPr lang="en-US" dirty="0" err="1"/>
              <a:t>iter</a:t>
            </a:r>
            <a:r>
              <a:rPr lang="en-US" dirty="0"/>
              <a:t>() method get an iterator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6D1AEAF0-F1E5-E549-9144-5BF07ABD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82" y="2631680"/>
            <a:ext cx="1597025" cy="3992563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low confidence">
            <a:extLst>
              <a:ext uri="{FF2B5EF4-FFF2-40B4-BE49-F238E27FC236}">
                <a16:creationId xmlns:a16="http://schemas.microsoft.com/office/drawing/2014/main" id="{EB00D1BF-BEC0-AA4A-9ECA-48A3A7C61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065" y="2631680"/>
            <a:ext cx="1938913" cy="3838577"/>
          </a:xfrm>
          <a:prstGeom prst="rect">
            <a:avLst/>
          </a:prstGeom>
        </p:spPr>
      </p:pic>
      <p:pic>
        <p:nvPicPr>
          <p:cNvPr id="21" name="Picture 2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7CFE9F-6A45-B142-9096-39AC6D84B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080" y="3429000"/>
            <a:ext cx="1932286" cy="3838578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FEA0F567-A6B6-0D4B-A664-B39C34116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971" y="2678971"/>
            <a:ext cx="1812925" cy="39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08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A22E-0F1F-A54A-93FC-1623B5DC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 can give you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1184-68D5-D441-9E73-1724C0B11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12200" cy="4789488"/>
          </a:xfrm>
        </p:spPr>
        <p:txBody>
          <a:bodyPr>
            <a:normAutofit/>
          </a:bodyPr>
          <a:lstStyle/>
          <a:p>
            <a:r>
              <a:rPr lang="en-US" dirty="0"/>
              <a:t>an iterator is an object with a next() method that has a countable set of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what is happening when you use a for loop</a:t>
            </a:r>
          </a:p>
          <a:p>
            <a:r>
              <a:rPr lang="en-US" dirty="0"/>
              <a:t>You don’t have to memorize this – just understand that</a:t>
            </a:r>
            <a:br>
              <a:rPr lang="en-US" dirty="0"/>
            </a:br>
            <a:r>
              <a:rPr lang="en-US" dirty="0"/>
              <a:t>python is object-oriented and that has upsides &amp; downsides</a:t>
            </a:r>
          </a:p>
          <a:p>
            <a:r>
              <a:rPr lang="en-US" dirty="0"/>
              <a:t>And sometimes we have to get away from OO to avoid the downsides – particularly when working with big data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EB9E94-FF34-2E44-9029-071CB3602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8" y="2443162"/>
            <a:ext cx="7029451" cy="1971675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CA2237F-2CEF-C645-8E94-81E4C024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968" y="1690688"/>
            <a:ext cx="2456657" cy="47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53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48FD-4120-4247-8E1D-1BE9FDD5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&amp; yield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C36A-24F2-4547-9EC5-7C2C4443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work with big enough data sets you can’t afford the memory to create a big iterator and then do stuff to each element in it. </a:t>
            </a:r>
          </a:p>
          <a:p>
            <a:pPr lvl="1"/>
            <a:r>
              <a:rPr lang="en-US" dirty="0"/>
              <a:t>You have to use a functional (or near functional) programming approach</a:t>
            </a:r>
          </a:p>
          <a:p>
            <a:pPr lvl="1"/>
            <a:r>
              <a:rPr lang="en-US" dirty="0">
                <a:hlinkClick r:id="rId2"/>
              </a:rPr>
              <a:t>https://docs.python.org/3/howto/functional.html</a:t>
            </a:r>
            <a:r>
              <a:rPr lang="en-US" dirty="0"/>
              <a:t> please read intro and section on generators</a:t>
            </a:r>
          </a:p>
          <a:p>
            <a:pPr lvl="2"/>
            <a:r>
              <a:rPr lang="en-US" dirty="0"/>
              <a:t>“Generators are a special class of functions that simplify the task of writing iterators. Regular functions compute a value and return it, but generators return an iterator that returns a stream of values.”</a:t>
            </a:r>
          </a:p>
        </p:txBody>
      </p:sp>
    </p:spTree>
    <p:extLst>
      <p:ext uri="{BB962C8B-B14F-4D97-AF65-F5344CB8AC3E}">
        <p14:creationId xmlns:p14="http://schemas.microsoft.com/office/powerpoint/2010/main" val="2012032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4DE0-36E0-8E4B-B46D-1A099E5B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365125"/>
            <a:ext cx="11606212" cy="1325563"/>
          </a:xfrm>
        </p:spPr>
        <p:txBody>
          <a:bodyPr>
            <a:normAutofit/>
          </a:bodyPr>
          <a:lstStyle/>
          <a:p>
            <a:r>
              <a:rPr lang="en-US" dirty="0"/>
              <a:t>Can you imagine how this might make a difference?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8BA5CE-948C-944F-8638-B9FE3CD1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765300"/>
            <a:ext cx="5397500" cy="5092700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03CAAE8-54FA-4E46-97AF-62BE8B39D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1075"/>
            <a:ext cx="56515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4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(W):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W*W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 #What output do you expect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(12) #What output do you expect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51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4018-908A-2349-A837-1DF05DC3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2" y="536575"/>
            <a:ext cx="11064875" cy="1006475"/>
          </a:xfrm>
        </p:spPr>
        <p:txBody>
          <a:bodyPr>
            <a:normAutofit/>
          </a:bodyPr>
          <a:lstStyle/>
          <a:p>
            <a:r>
              <a:rPr lang="en-US" dirty="0"/>
              <a:t>Generators dynamically ‘generate’ but can only be used once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69DD8C-EAB1-C34F-A4B3-E97670D8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771650"/>
            <a:ext cx="4953000" cy="493395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TL;DR</a:t>
            </a:r>
          </a:p>
          <a:p>
            <a:pPr fontAlgn="base"/>
            <a:r>
              <a:rPr lang="en-US" b="1" dirty="0"/>
              <a:t>Iterator on list</a:t>
            </a:r>
            <a:r>
              <a:rPr lang="en-US" dirty="0"/>
              <a:t>: next() returns the next element of the list</a:t>
            </a:r>
          </a:p>
          <a:p>
            <a:pPr fontAlgn="base"/>
            <a:r>
              <a:rPr lang="en-US" b="1" dirty="0"/>
              <a:t>Iterator generator</a:t>
            </a:r>
            <a:r>
              <a:rPr lang="en-US" dirty="0"/>
              <a:t>: next() will compute the next element on the fly (execute code)</a:t>
            </a:r>
          </a:p>
          <a:p>
            <a:pPr fontAlgn="base"/>
            <a:r>
              <a:rPr lang="en-US" dirty="0"/>
              <a:t>You can see the yield/generator as a way to manually run the </a:t>
            </a:r>
            <a:r>
              <a:rPr lang="en-US" b="1" dirty="0"/>
              <a:t>control flow</a:t>
            </a:r>
            <a:r>
              <a:rPr lang="en-US" dirty="0"/>
              <a:t> from outside (like continue loop one step), by calling next, however complex the flow.</a:t>
            </a:r>
          </a:p>
          <a:p>
            <a:pPr fontAlgn="base"/>
            <a:r>
              <a:rPr lang="en-US" b="1" dirty="0"/>
              <a:t>Note</a:t>
            </a:r>
            <a:r>
              <a:rPr lang="en-US" dirty="0"/>
              <a:t>: The generator is </a:t>
            </a:r>
            <a:r>
              <a:rPr lang="en-US" b="1" dirty="0"/>
              <a:t>NOT</a:t>
            </a:r>
            <a:r>
              <a:rPr lang="en-US" dirty="0"/>
              <a:t> a normal function. It remembers the previous state like local variables (stack). See other answers or articles for detailed explanation. The generator can only be </a:t>
            </a:r>
            <a:r>
              <a:rPr lang="en-US" b="1" dirty="0"/>
              <a:t>iterated on once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533C92B-9A91-AA42-B64C-282AC59D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4" y="2416175"/>
            <a:ext cx="2590800" cy="407670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DD2914-E6C6-1B4F-8108-CCB52246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818" y="2416175"/>
            <a:ext cx="3036888" cy="41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66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6004-7DCE-A149-8541-DBB5AD64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59433-9220-E64B-BF99-B92AC179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520448"/>
          </a:xfrm>
        </p:spPr>
        <p:txBody>
          <a:bodyPr>
            <a:normAutofit/>
          </a:bodyPr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lambda argument: expression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these to test your understanding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http://rockos.co.jp:3009/runestone/static/pip2/Sort/Anonymousfunctionswithlambdaexpressions.html</a:t>
            </a:r>
            <a:r>
              <a:rPr lang="en-US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5BFFB9-5EDB-FB41-8144-19FE1FC62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82429"/>
              </p:ext>
            </p:extLst>
          </p:nvPr>
        </p:nvGraphicFramePr>
        <p:xfrm>
          <a:off x="2482181" y="2824835"/>
          <a:ext cx="794844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9134">
                  <a:extLst>
                    <a:ext uri="{9D8B030D-6E8A-4147-A177-3AD203B41FA5}">
                      <a16:colId xmlns:a16="http://schemas.microsoft.com/office/drawing/2014/main" val="2839244123"/>
                    </a:ext>
                  </a:extLst>
                </a:gridCol>
                <a:gridCol w="2309312">
                  <a:extLst>
                    <a:ext uri="{9D8B030D-6E8A-4147-A177-3AD203B41FA5}">
                      <a16:colId xmlns:a16="http://schemas.microsoft.com/office/drawing/2014/main" val="3203836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def squares(x):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   return x**2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lambda x: x**2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16956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def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hypotenus_via_pythagorean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sideA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sideB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):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   a 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sideA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**2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   b 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sideB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**2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   c = (a +b)**.5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   return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65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839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C4C0-0BC9-AB4C-B84E-A5295A6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18147"/>
            <a:ext cx="11012905" cy="5654842"/>
          </a:xfrm>
        </p:spPr>
        <p:txBody>
          <a:bodyPr/>
          <a:lstStyle/>
          <a:p>
            <a:r>
              <a:rPr lang="en-US" dirty="0"/>
              <a:t>Your brain is not a machine</a:t>
            </a:r>
          </a:p>
          <a:p>
            <a:r>
              <a:rPr lang="en-US" dirty="0"/>
              <a:t>Your brain is not a muscle</a:t>
            </a:r>
          </a:p>
          <a:p>
            <a:r>
              <a:rPr lang="en-US" dirty="0"/>
              <a:t>Your brain is a magpie</a:t>
            </a:r>
          </a:p>
          <a:p>
            <a:pPr lvl="1"/>
            <a:r>
              <a:rPr lang="en-US" dirty="0"/>
              <a:t>Surround it with beautiful habits and things.</a:t>
            </a:r>
          </a:p>
        </p:txBody>
      </p:sp>
    </p:spTree>
    <p:extLst>
      <p:ext uri="{BB962C8B-B14F-4D97-AF65-F5344CB8AC3E}">
        <p14:creationId xmlns:p14="http://schemas.microsoft.com/office/powerpoint/2010/main" val="41382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(W):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W*W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z = 12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z =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(z)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# What output do you expect?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(W):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W*W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return z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z = 12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(z) #what output do you expect?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# What output do you expect?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9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(W):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W*W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return z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z = 12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(z) #what output do you expect?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# What output do you expect?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365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inner_function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    print(“There are “+str(z)+” days in a year”)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 #What output do you expect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inner_function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 #What output do you expect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 #What output do you expect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()) #What output do you expect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9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365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inner_function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    print(“There are “+str(z)+” days in a year”)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inner_function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 #What output do you expect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inner_function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 #What output do you expect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 #What output do you expect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()) #What output do you expect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4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696F-6C0A-1346-BED5-FC359D6A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2411-5C04-304E-B61D-FB6BC1C6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(side):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b = side**2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a = side**3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return b, a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(4) #what output do you expect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675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{3F9A95E9-FA54-C54A-B29A-78A81A62AB0C}tf10001123</Template>
  <TotalTime>207</TotalTime>
  <Words>1519</Words>
  <Application>Microsoft Macintosh PowerPoint</Application>
  <PresentationFormat>Widescreen</PresentationFormat>
  <Paragraphs>197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Courier</vt:lpstr>
      <vt:lpstr>Gill Sans MT</vt:lpstr>
      <vt:lpstr>Wingdings 2</vt:lpstr>
      <vt:lpstr>Dividend</vt:lpstr>
      <vt:lpstr>Advanced Functions </vt:lpstr>
      <vt:lpstr>Topics</vt:lpstr>
      <vt:lpstr>Review A</vt:lpstr>
      <vt:lpstr>Review B</vt:lpstr>
      <vt:lpstr>Review C</vt:lpstr>
      <vt:lpstr>Review D</vt:lpstr>
      <vt:lpstr>Review E</vt:lpstr>
      <vt:lpstr>Review F</vt:lpstr>
      <vt:lpstr>Review G</vt:lpstr>
      <vt:lpstr>Review G</vt:lpstr>
      <vt:lpstr>Review G-2</vt:lpstr>
      <vt:lpstr>PowerPoint Presentation</vt:lpstr>
      <vt:lpstr>sorted()</vt:lpstr>
      <vt:lpstr>Recursion</vt:lpstr>
      <vt:lpstr>Recursion </vt:lpstr>
      <vt:lpstr>3 Laws of Recursion</vt:lpstr>
      <vt:lpstr>Exercise 1A – work in pairs 6 minutes</vt:lpstr>
      <vt:lpstr>Don’t look at the solution yet</vt:lpstr>
      <vt:lpstr>Don’t look at the solution yet</vt:lpstr>
      <vt:lpstr>Don’t look at the solution yet</vt:lpstr>
      <vt:lpstr>Solution</vt:lpstr>
      <vt:lpstr>How can we make this recursive?</vt:lpstr>
      <vt:lpstr>Exercise 2 – Recursion for Fibonacci (5 Minutes)</vt:lpstr>
      <vt:lpstr>5 minute break</vt:lpstr>
      <vt:lpstr>Generators vs Iterators (yield)</vt:lpstr>
      <vt:lpstr>What are iterables?</vt:lpstr>
      <vt:lpstr>Iterables can give you iterators</vt:lpstr>
      <vt:lpstr>Generators &amp; yield</vt:lpstr>
      <vt:lpstr>Can you imagine how this might make a difference?</vt:lpstr>
      <vt:lpstr>Generators dynamically ‘generate’ but can only be used once</vt:lpstr>
      <vt:lpstr>Lambda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Functions </dc:title>
  <dc:creator>Madamanchi, Aasakiran</dc:creator>
  <cp:lastModifiedBy>Madamanchi, Aasakiran</cp:lastModifiedBy>
  <cp:revision>11</cp:revision>
  <dcterms:created xsi:type="dcterms:W3CDTF">2021-09-07T04:05:22Z</dcterms:created>
  <dcterms:modified xsi:type="dcterms:W3CDTF">2021-09-07T07:32:23Z</dcterms:modified>
</cp:coreProperties>
</file>