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72" r:id="rId14"/>
    <p:sldId id="267" r:id="rId15"/>
    <p:sldId id="273" r:id="rId16"/>
    <p:sldId id="268" r:id="rId17"/>
    <p:sldId id="274" r:id="rId18"/>
    <p:sldId id="269" r:id="rId1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48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8fa119ca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8fa119ca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8fa119ca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8fa119ca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8fa119ca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8fa119ca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fa119ca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8fa119ca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10d642e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10d642e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6f94652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6f94652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fa119ca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fa119ca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fa119c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fa119c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fa119c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fa119c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fa119ca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fa119ca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8fa119ca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8fa119ca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fa119ca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fa119ca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nestone.academy/runestone/books/published/py4e-int/functions/func-group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lMVv3qz-rHs?start=1&amp;feature=oembed" TargetMode="Externa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lMVv3qz-rHs?start=1&amp;feature=oembed" TargetMode="Externa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EjXNCTvcc&amp;feature=sha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nestone.academy/runestone/books/published/py4e-int/functions/func-string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 507 Lab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</a:t>
            </a:r>
            <a:endParaRPr sz="14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Sections 004/104 - Wednesday, 10-11:30am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Group Lab Assignment: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functions and string functions refresher</a:t>
            </a:r>
            <a:endParaRPr sz="2200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Did any questions come up that you or your group struggled with? What were they?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If you need more of a refresher on functions, this may be helpful to go through on your own:</a:t>
            </a:r>
            <a:br>
              <a:rPr lang="en" sz="1600" dirty="0"/>
            </a:br>
            <a:r>
              <a:rPr lang="en" sz="1200" dirty="0"/>
              <a:t>(</a:t>
            </a:r>
            <a:r>
              <a:rPr lang="en" sz="1200" u="sng" dirty="0">
                <a:solidFill>
                  <a:schemeClr val="hlink"/>
                </a:solidFill>
                <a:highlight>
                  <a:srgbClr val="1A1D2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https://runestone.academy/runestone/books/published/py4e-int/functions/func-group.html</a:t>
            </a:r>
            <a:r>
              <a:rPr lang="en" sz="1200" dirty="0"/>
              <a:t>)</a:t>
            </a:r>
            <a:endParaRPr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123764" y="40289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Assignment 1</a:t>
            </a:r>
            <a:endParaRPr dirty="0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123764" y="1026058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Exercise 1 - </a:t>
            </a:r>
            <a:r>
              <a:rPr lang="en" sz="1600" dirty="0" err="1"/>
              <a:t>CelsiusToFarenheit</a:t>
            </a:r>
            <a:r>
              <a:rPr lang="en" sz="1600" dirty="0"/>
              <a:t>()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user input and VALIDATION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basic function operations</a:t>
            </a:r>
          </a:p>
          <a:p>
            <a:pPr marL="127000" indent="0">
              <a:buSzPts val="1600"/>
              <a:buNone/>
            </a:pPr>
            <a:endParaRPr lang="en" sz="1600" dirty="0"/>
          </a:p>
          <a:p>
            <a:pPr marL="127000" indent="0">
              <a:buSzPts val="1600"/>
              <a:buNone/>
            </a:pPr>
            <a:r>
              <a:rPr lang="en-US" sz="1600" dirty="0"/>
              <a:t>Spend 10 minutes ON YOUR OWN working on Exercise 1.</a:t>
            </a:r>
          </a:p>
          <a:p>
            <a:pPr indent="-330200">
              <a:buSzPts val="1600"/>
            </a:pPr>
            <a:r>
              <a:rPr lang="en-US" sz="1600" dirty="0"/>
              <a:t>Please do not consult with those around you (you eventually will, don’t worry!)</a:t>
            </a:r>
          </a:p>
          <a:p>
            <a:pPr indent="-330200">
              <a:buSzPts val="1600"/>
            </a:pPr>
            <a:r>
              <a:rPr lang="en-US" sz="1600" dirty="0"/>
              <a:t>You can look up whatever you want!</a:t>
            </a:r>
            <a:br>
              <a:rPr lang="en-US" sz="1600" dirty="0"/>
            </a:br>
            <a:endParaRPr sz="1600" dirty="0"/>
          </a:p>
        </p:txBody>
      </p:sp>
      <p:pic>
        <p:nvPicPr>
          <p:cNvPr id="4" name="Online Media 3" descr="10 Minute Timer">
            <a:hlinkClick r:id="" action="ppaction://media"/>
            <a:extLst>
              <a:ext uri="{FF2B5EF4-FFF2-40B4-BE49-F238E27FC236}">
                <a16:creationId xmlns:a16="http://schemas.microsoft.com/office/drawing/2014/main" id="{E29BC8AD-793B-A042-9221-7996BF0882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38144" y="3671824"/>
            <a:ext cx="2102104" cy="1187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B62E-FBBA-1540-B112-250F9C8C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1,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7DC7-876F-404D-A8B1-AED77ABB9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30200">
              <a:buSzPts val="1600"/>
            </a:pPr>
            <a:r>
              <a:rPr lang="en-US" sz="1600" dirty="0"/>
              <a:t>Continue working on Exercise 1 with a partner.</a:t>
            </a:r>
          </a:p>
          <a:p>
            <a:pPr indent="-330200">
              <a:buSzPts val="1600"/>
            </a:pPr>
            <a:r>
              <a:rPr lang="en-US" sz="1600" dirty="0"/>
              <a:t>I’ll come around and give hints, if needed.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907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B661E6-C3BC-EB46-8489-6198A59E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" y="1645539"/>
            <a:ext cx="7671816" cy="279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5228F0-E55A-B048-ABBC-18D823F2AF7B}"/>
              </a:ext>
            </a:extLst>
          </p:cNvPr>
          <p:cNvSpPr/>
          <p:nvPr/>
        </p:nvSpPr>
        <p:spPr>
          <a:xfrm>
            <a:off x="1042416" y="70227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Montserrat"/>
                <a:sym typeface="Montserrat"/>
              </a:rPr>
              <a:t>Exercise 1 Solution (Prof’s)</a:t>
            </a:r>
            <a:br>
              <a:rPr lang="en-US" sz="2400" dirty="0">
                <a:solidFill>
                  <a:schemeClr val="lt1"/>
                </a:solidFill>
                <a:latin typeface="Montserrat"/>
                <a:sym typeface="Montserrat"/>
              </a:rPr>
            </a:br>
            <a:endParaRPr lang="en-US" sz="24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DA889-833B-594E-ADC9-A1A5F504200E}"/>
              </a:ext>
            </a:extLst>
          </p:cNvPr>
          <p:cNvSpPr txBox="1"/>
          <p:nvPr/>
        </p:nvSpPr>
        <p:spPr>
          <a:xfrm>
            <a:off x="886968" y="4535424"/>
            <a:ext cx="728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or different methods?</a:t>
            </a:r>
          </a:p>
        </p:txBody>
      </p:sp>
    </p:spTree>
    <p:extLst>
      <p:ext uri="{BB962C8B-B14F-4D97-AF65-F5344CB8AC3E}">
        <p14:creationId xmlns:p14="http://schemas.microsoft.com/office/powerpoint/2010/main" val="15783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Assignment 1</a:t>
            </a:r>
            <a:endParaRPr dirty="0"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1297500" y="122736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Exercise 2A - </a:t>
            </a:r>
            <a:r>
              <a:rPr lang="en" sz="1600" dirty="0" err="1"/>
              <a:t>MarketingCampaign</a:t>
            </a:r>
            <a:r>
              <a:rPr lang="en" sz="1600" dirty="0"/>
              <a:t>()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slightly more advanced function operations</a:t>
            </a:r>
            <a:endParaRPr sz="1600" dirty="0"/>
          </a:p>
        </p:txBody>
      </p:sp>
      <p:pic>
        <p:nvPicPr>
          <p:cNvPr id="4" name="Online Media 3" descr="10 Minute Timer">
            <a:hlinkClick r:id="" action="ppaction://media"/>
            <a:extLst>
              <a:ext uri="{FF2B5EF4-FFF2-40B4-BE49-F238E27FC236}">
                <a16:creationId xmlns:a16="http://schemas.microsoft.com/office/drawing/2014/main" id="{495461B3-0C1C-054D-A2DB-099BF0BCC59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264408" y="3562061"/>
            <a:ext cx="2102104" cy="1187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98C2-93FA-1A48-A78F-3FE400A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Solution (Prof’s)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5E34390-E1E2-A749-B1F7-E4423781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50" y="1137158"/>
            <a:ext cx="74168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6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Assignment 1</a:t>
            </a:r>
            <a:endParaRPr dirty="0"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Exercise 2B - MarketingCampaign2()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Add input functionality to </a:t>
            </a:r>
            <a:r>
              <a:rPr lang="en" sz="1600" dirty="0" err="1"/>
              <a:t>MarketingCampaign</a:t>
            </a:r>
            <a:r>
              <a:rPr lang="en" sz="1600" dirty="0"/>
              <a:t>()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more input validation</a:t>
            </a:r>
            <a:endParaRPr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4F7A-14ED-4C41-BB15-C0A900F0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3620D7-7624-F34D-9796-3D7DB2D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00" y="393750"/>
            <a:ext cx="7846500" cy="43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05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HW1 - tic-tac-toe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Overview</a:t>
            </a:r>
            <a:endParaRPr sz="2200" dirty="0"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/>
              <a:t>Rule: </a:t>
            </a:r>
            <a:r>
              <a:rPr lang="en-US" sz="1600" dirty="0">
                <a:hlinkClick r:id="rId3"/>
              </a:rPr>
              <a:t>https://www.youtube.com/watch?v=USEjXNCTvcc&amp;feature=share</a:t>
            </a:r>
            <a:r>
              <a:rPr lang="en-US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Goals for today:</a:t>
            </a:r>
            <a:endParaRPr sz="26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 dirty="0"/>
              <a:t>Admin stuff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 dirty="0"/>
              <a:t>Questions from Lecture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 dirty="0"/>
              <a:t>Lab Assignments - input() and functions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 dirty="0"/>
              <a:t>HW1 overview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0706-EB33-1640-8F8F-F22E19EE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D4B9D-1481-F045-B670-67F61200C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/>
              <a:t>Name: Lea Wei (she/her)</a:t>
            </a:r>
          </a:p>
          <a:p>
            <a:pPr lvl="0" indent="-330200">
              <a:buSzPts val="1600"/>
            </a:pPr>
            <a:r>
              <a:rPr lang="en-US" sz="1600" dirty="0"/>
              <a:t>Program: dual degree student in MSI and MAE (Applied Economics)</a:t>
            </a:r>
          </a:p>
          <a:p>
            <a:pPr lvl="0" indent="-330200">
              <a:buSzPts val="1600"/>
            </a:pPr>
            <a:r>
              <a:rPr lang="en-US" sz="1600" dirty="0"/>
              <a:t>Programming experience: </a:t>
            </a:r>
          </a:p>
          <a:p>
            <a:pPr lvl="1" indent="-330200">
              <a:spcBef>
                <a:spcPts val="0"/>
              </a:spcBef>
              <a:buSzPts val="1600"/>
            </a:pPr>
            <a:r>
              <a:rPr lang="en-US" sz="1600" dirty="0"/>
              <a:t>Second time GSI for 507</a:t>
            </a:r>
          </a:p>
          <a:p>
            <a:pPr lvl="1" indent="-330200">
              <a:spcBef>
                <a:spcPts val="0"/>
              </a:spcBef>
              <a:buSzPts val="1600"/>
            </a:pPr>
            <a:r>
              <a:rPr lang="en-US" sz="1600" dirty="0"/>
              <a:t>Mostly work in Python, R, STATA, SPSS</a:t>
            </a:r>
          </a:p>
          <a:p>
            <a:pPr lvl="0" indent="-330200">
              <a:buSzPts val="1600"/>
            </a:pPr>
            <a:r>
              <a:rPr lang="en-US" sz="1600" dirty="0"/>
              <a:t>Focus: Data analytics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Stuff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 and Slack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439000"/>
            <a:ext cx="703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Office hours</a:t>
            </a:r>
            <a:endParaRPr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Group office hours (Fridays, 1-3pm, EST)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Individual office hours : Lea – Mondays 2-3:30pm by appointment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Slack - please sign up!</a:t>
            </a:r>
            <a:endParaRPr sz="1800" dirty="0"/>
          </a:p>
          <a:p>
            <a:pPr lvl="0" indent="-330200">
              <a:buSzPts val="1600"/>
            </a:pPr>
            <a:r>
              <a:rPr lang="en" sz="1600" dirty="0"/>
              <a:t>Slack Sign up: </a:t>
            </a:r>
            <a:r>
              <a:rPr lang="en-US" sz="1600" u="sng" dirty="0">
                <a:solidFill>
                  <a:schemeClr val="hlink"/>
                </a:solidFill>
              </a:rPr>
              <a:t>https://</a:t>
            </a:r>
            <a:r>
              <a:rPr lang="en-US" sz="1600" u="sng" dirty="0" err="1">
                <a:solidFill>
                  <a:schemeClr val="hlink"/>
                </a:solidFill>
              </a:rPr>
              <a:t>join.slack.com</a:t>
            </a:r>
            <a:r>
              <a:rPr lang="en-US" sz="1600" u="sng" dirty="0">
                <a:solidFill>
                  <a:schemeClr val="hlink"/>
                </a:solidFill>
              </a:rPr>
              <a:t>/t/si507fall21/</a:t>
            </a:r>
            <a:r>
              <a:rPr lang="en-US" sz="1600" u="sng" dirty="0" err="1">
                <a:solidFill>
                  <a:schemeClr val="hlink"/>
                </a:solidFill>
              </a:rPr>
              <a:t>shared_invite</a:t>
            </a:r>
            <a:r>
              <a:rPr lang="en-US" sz="1600" u="sng" dirty="0">
                <a:solidFill>
                  <a:schemeClr val="hlink"/>
                </a:solidFill>
              </a:rPr>
              <a:t>/zt-v0y29jxe-UF_MB4VglMvx8ZrKet6mCg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Stuff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Materials and Homeworks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65159" y="1361850"/>
            <a:ext cx="7371241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Course Materials: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Reminder: Lab recordings (from a single lab) will be uploaded weekly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Answers to lab exercises will be uploaded at the end of the week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Homework 1 has been released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Due in two weeks: Monday, Sep 13. by noon EST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Assignment and required documents available on Canvas in 'Assignments' tab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Stuff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and Lab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439000"/>
            <a:ext cx="703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Labs will be the most helpful to you if you have already 'attended' lecture for the week (either watched the videos or attended synchronously Tuesday morning)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We will often build on concepts introduced in lecture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lecture?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439000"/>
            <a:ext cx="703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needed for today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439000"/>
            <a:ext cx="703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Jump over to Canvas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Lab (Files </a:t>
            </a:r>
            <a:r>
              <a:rPr lang="en" sz="1800" dirty="0">
                <a:sym typeface="Wingdings" pitchFamily="2" charset="2"/>
              </a:rPr>
              <a:t> Lab Slides &amp; recordings &amp; Files  Lab Files  Lab 1</a:t>
            </a:r>
            <a:r>
              <a:rPr lang="en" sz="1800" dirty="0"/>
              <a:t> ):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lab1.py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buNone/>
            </a:pPr>
            <a:r>
              <a:rPr lang="en" sz="1800" dirty="0"/>
              <a:t>Homework 1 files (Files </a:t>
            </a:r>
            <a:r>
              <a:rPr lang="en" sz="1800" dirty="0">
                <a:sym typeface="Wingdings" pitchFamily="2" charset="2"/>
              </a:rPr>
              <a:t> </a:t>
            </a:r>
            <a:r>
              <a:rPr lang="en" sz="1800" dirty="0" err="1"/>
              <a:t>Homeworks</a:t>
            </a:r>
            <a:r>
              <a:rPr lang="en" sz="1800" dirty="0"/>
              <a:t> </a:t>
            </a:r>
            <a:r>
              <a:rPr lang="en" sz="1800" dirty="0">
                <a:sym typeface="Wingdings" pitchFamily="2" charset="2"/>
              </a:rPr>
              <a:t> HW1</a:t>
            </a:r>
            <a:r>
              <a:rPr lang="en" sz="1800" dirty="0"/>
              <a:t>):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hw1_overview_rubric.txt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hw1_sample_output.pdf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hw1.py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Small Group Lab Assignment: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functions and string functions refresher</a:t>
            </a:r>
            <a:endParaRPr sz="2200"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Small group activity in breakout rooms (~15 minutes)</a:t>
            </a:r>
            <a:br>
              <a:rPr lang="en" sz="1800" dirty="0"/>
            </a:br>
            <a:r>
              <a:rPr lang="en" sz="1800" dirty="0"/>
              <a:t>At the following link: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https://runestone.academy/runestone/books/published/py4e-int/functions/func-string.html</a:t>
            </a:r>
            <a:endParaRPr sz="12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Introduce yourselves -- the more people in the course you know, the better!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Discuss each problem with your group (one person share their screen)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ocus">
    <a:dk1>
      <a:srgbClr val="1B212C"/>
    </a:dk1>
    <a:lt1>
      <a:srgbClr val="FFFFFF"/>
    </a:lt1>
    <a:dk2>
      <a:srgbClr val="D9D9D9"/>
    </a:dk2>
    <a:lt2>
      <a:srgbClr val="82C7A5"/>
    </a:lt2>
    <a:accent1>
      <a:srgbClr val="0145AC"/>
    </a:accent1>
    <a:accent2>
      <a:srgbClr val="EECE1A"/>
    </a:accent2>
    <a:accent3>
      <a:srgbClr val="4E5567"/>
    </a:accent3>
    <a:accent4>
      <a:srgbClr val="F4D6AD"/>
    </a:accent4>
    <a:accent5>
      <a:srgbClr val="7890CD"/>
    </a:accent5>
    <a:accent6>
      <a:srgbClr val="F15E22"/>
    </a:accent6>
    <a:hlink>
      <a:srgbClr val="7890CD"/>
    </a:hlink>
    <a:folHlink>
      <a:srgbClr val="7890C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588</Words>
  <Application>Microsoft Macintosh PowerPoint</Application>
  <PresentationFormat>On-screen Show (16:9)</PresentationFormat>
  <Paragraphs>81</Paragraphs>
  <Slides>18</Slides>
  <Notes>13</Notes>
  <HiddenSlides>2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Montserrat</vt:lpstr>
      <vt:lpstr>Arial</vt:lpstr>
      <vt:lpstr>Lato</vt:lpstr>
      <vt:lpstr>Focus</vt:lpstr>
      <vt:lpstr>SI 507 Lab Week 1</vt:lpstr>
      <vt:lpstr>Goals for today:</vt:lpstr>
      <vt:lpstr>About me</vt:lpstr>
      <vt:lpstr>Admin Stuff Office Hours and Slack</vt:lpstr>
      <vt:lpstr>Admin Stuff Course Materials and Homeworks</vt:lpstr>
      <vt:lpstr>Admin Stuff Lecture and Lab</vt:lpstr>
      <vt:lpstr>Questions from lecture?</vt:lpstr>
      <vt:lpstr>Files needed for today</vt:lpstr>
      <vt:lpstr>Small Group Lab Assignment:  functions and string functions refresher</vt:lpstr>
      <vt:lpstr>Small Group Lab Assignment:  functions and string functions refresher</vt:lpstr>
      <vt:lpstr>Lab Assignment 1</vt:lpstr>
      <vt:lpstr>Exercise 1, cont.</vt:lpstr>
      <vt:lpstr>PowerPoint Presentation</vt:lpstr>
      <vt:lpstr>Lab Assignment 1</vt:lpstr>
      <vt:lpstr>Exercise 2 Solution (Prof’s)</vt:lpstr>
      <vt:lpstr>Lab Assignment 1</vt:lpstr>
      <vt:lpstr>PowerPoint Presentation</vt:lpstr>
      <vt:lpstr>HW1 - tic-tac-toe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507 Lab Week 2 Zoom Link:  https://umich.zoom.us/j/92495916428</dc:title>
  <cp:lastModifiedBy>Wei, Lea</cp:lastModifiedBy>
  <cp:revision>8</cp:revision>
  <dcterms:modified xsi:type="dcterms:W3CDTF">2021-09-01T13:45:03Z</dcterms:modified>
</cp:coreProperties>
</file>